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85" r:id="rId3"/>
    <p:sldId id="276" r:id="rId4"/>
    <p:sldId id="277" r:id="rId5"/>
    <p:sldId id="270" r:id="rId6"/>
    <p:sldId id="271" r:id="rId7"/>
    <p:sldId id="281" r:id="rId8"/>
  </p:sldIdLst>
  <p:sldSz cx="9144000" cy="6858000" type="screen4x3"/>
  <p:notesSz cx="7102475" cy="9388475"/>
  <p:custDataLst>
    <p:tags r:id="rId1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9" d="100"/>
          <a:sy n="59" d="100"/>
        </p:scale>
        <p:origin x="-816" y="4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092" y="0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79330D8B-8EA1-45CF-9183-9594B80C1DA8}" type="datetimeFigureOut">
              <a:rPr lang="en-US" smtClean="0"/>
              <a:pPr/>
              <a:t>1/5/2016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092" y="8917422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92C6062E-E781-4E51-9736-53AAC5326C3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727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7F9411FD-F43C-4FF7-B995-F1761E0439FC}" type="datetimeFigureOut">
              <a:rPr lang="en-US" smtClean="0"/>
              <a:pPr/>
              <a:t>1/5/2016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4913" y="704850"/>
            <a:ext cx="4692650" cy="3519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9" tIns="47114" rIns="94229" bIns="4711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</p:spPr>
        <p:txBody>
          <a:bodyPr vert="horz" lIns="94229" tIns="47114" rIns="94229" bIns="4711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917422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7355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E67A4-E7AD-4236-8588-C3EB5952E39E}" type="datetime1">
              <a:rPr lang="id-ID" smtClean="0"/>
              <a:t>05/01/2016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Revisi 01 Paten dan Hak Cipta  IBI000207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74527-50FE-4A68-B30C-26287FE4EDBB}" type="datetime1">
              <a:rPr lang="id-ID" smtClean="0"/>
              <a:t>05/01/2016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Revisi 01 Paten dan Hak Cipta  IBI000207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4AC68-18C4-4856-A7E9-F1D90DE6BB24}" type="datetime1">
              <a:rPr lang="id-ID" smtClean="0"/>
              <a:t>05/01/2016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Revisi 01 Paten dan Hak Cipta  IBI000207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DA9D1-ED90-415B-B34C-A28AAE1EDBB0}" type="datetime1">
              <a:rPr lang="id-ID" smtClean="0"/>
              <a:t>05/01/2016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Revisi 01 Paten dan Hak Cipta  IBI000207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9506A-29F5-4CB1-BD08-B14D3F0278D3}" type="datetime1">
              <a:rPr lang="id-ID" smtClean="0"/>
              <a:t>05/01/2016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Revisi 01 Paten dan Hak Cipta  IBI000207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98682-2A07-4FDD-8BF8-C574B0FA384B}" type="datetime1">
              <a:rPr lang="id-ID" smtClean="0"/>
              <a:t>05/01/2016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Revisi 01 Paten dan Hak Cipta  IBI000207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FBC71-F4EC-4BF3-BDE0-1E52CDB84874}" type="datetime1">
              <a:rPr lang="id-ID" smtClean="0"/>
              <a:t>05/01/2016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Revisi 01 Paten dan Hak Cipta  IBI000207 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2F9A5-543A-49CC-93B2-13DDE00F037B}" type="datetime1">
              <a:rPr lang="id-ID" smtClean="0"/>
              <a:t>05/01/2016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Revisi 01 Paten dan Hak Cipta  IBI000207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F8BF6-3A62-4B74-9444-BDA487FE86D7}" type="datetime1">
              <a:rPr lang="id-ID" smtClean="0"/>
              <a:t>05/01/2016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Revisi 01 Paten dan Hak Cipta  IBI000207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E1120-3EE4-417E-A82C-78BB655652FE}" type="datetime1">
              <a:rPr lang="id-ID" smtClean="0"/>
              <a:t>05/01/2016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Revisi 01 Paten dan Hak Cipta  IBI000207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05C86-FB72-48AF-8F20-E2301705A7B5}" type="datetime1">
              <a:rPr lang="id-ID" smtClean="0"/>
              <a:t>05/01/2016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Revisi 01 Paten dan Hak Cipta  IBI000207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9C74A5-D13D-4CAC-A8C1-E2D43F6B1AC8}" type="datetime1">
              <a:rPr lang="id-ID" smtClean="0"/>
              <a:t>05/01/2016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Revisi 01 Paten dan Hak Cipta  IBI000207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gif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7704" y="357167"/>
            <a:ext cx="8660575" cy="4770537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>
            <a:spAutoFit/>
          </a:bodyPr>
          <a:lstStyle/>
          <a:p>
            <a:r>
              <a:rPr lang="id-ID" sz="3200" b="1" dirty="0" smtClean="0">
                <a:latin typeface="Times New Roman" pitchFamily="18" charset="0"/>
                <a:cs typeface="Times New Roman" pitchFamily="18" charset="0"/>
              </a:rPr>
              <a:t>1.1</a:t>
            </a:r>
          </a:p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HAKI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( HAK KEKAYAAN INTELEKTUAL )</a:t>
            </a:r>
            <a:endParaRPr lang="id-ID" sz="24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id-ID" sz="2400" dirty="0" smtClean="0">
              <a:ln w="18000">
                <a:solidFill>
                  <a:schemeClr val="tx1"/>
                </a:solidFill>
                <a:prstDash val="solid"/>
                <a:miter lim="800000"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id-ID" sz="2400" dirty="0" smtClean="0">
              <a:ln w="18000">
                <a:solidFill>
                  <a:schemeClr val="tx1"/>
                </a:solidFill>
                <a:prstDash val="solid"/>
                <a:miter lim="800000"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id-ID" sz="2400" dirty="0" smtClean="0">
              <a:ln w="18000">
                <a:solidFill>
                  <a:schemeClr val="tx1"/>
                </a:solidFill>
                <a:prstDash val="solid"/>
                <a:miter lim="800000"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id-ID" sz="2400" dirty="0" smtClean="0">
              <a:ln w="18000">
                <a:solidFill>
                  <a:schemeClr val="tx1"/>
                </a:solidFill>
                <a:prstDash val="solid"/>
                <a:miter lim="800000"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id-ID" sz="2400" dirty="0" smtClean="0">
              <a:ln w="18000">
                <a:solidFill>
                  <a:schemeClr val="tx1"/>
                </a:solidFill>
                <a:prstDash val="solid"/>
                <a:miter lim="800000"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id-ID" sz="2400" dirty="0" smtClean="0">
              <a:ln w="18000">
                <a:solidFill>
                  <a:schemeClr val="tx1"/>
                </a:solidFill>
                <a:prstDash val="solid"/>
                <a:miter lim="800000"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id-ID" sz="2400" dirty="0" smtClean="0">
                <a:ln w="18000">
                  <a:solidFill>
                    <a:schemeClr val="tx1"/>
                  </a:solidFill>
                  <a:prstDash val="solid"/>
                  <a:miter lim="800000"/>
                </a:ln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PERTEMUAN I </a:t>
            </a:r>
          </a:p>
          <a:p>
            <a:pPr algn="ctr"/>
            <a:r>
              <a:rPr lang="en-US" sz="2400" dirty="0" smtClean="0"/>
              <a:t>IBI000207</a:t>
            </a:r>
          </a:p>
          <a:p>
            <a:pPr algn="ctr"/>
            <a:r>
              <a:rPr lang="id-ID" sz="2400" dirty="0" smtClean="0"/>
              <a:t>MATA KULIAH </a:t>
            </a:r>
            <a:r>
              <a:rPr lang="en-US" sz="2400" dirty="0" smtClean="0"/>
              <a:t>PATEN </a:t>
            </a:r>
            <a:r>
              <a:rPr lang="en-US" sz="2400" dirty="0" err="1" smtClean="0"/>
              <a:t>dan</a:t>
            </a:r>
            <a:r>
              <a:rPr lang="en-US" sz="2400" dirty="0" smtClean="0"/>
              <a:t> HAK CIPTA</a:t>
            </a:r>
          </a:p>
          <a:p>
            <a:endParaRPr lang="en-US" sz="2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1472" y="4643446"/>
            <a:ext cx="1509710" cy="14326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643306" y="1428736"/>
            <a:ext cx="1244319" cy="1244320"/>
          </a:xfrm>
          <a:prstGeom prst="rect">
            <a:avLst/>
          </a:prstGeom>
          <a:noFill/>
        </p:spPr>
      </p:pic>
      <p:sp>
        <p:nvSpPr>
          <p:cNvPr id="9" name="Date Placeholder 1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fld id="{EF8CF034-0F0A-44BB-A8E6-878A0E3A7C94}" type="datetime1">
              <a:rPr lang="id-ID" smtClean="0"/>
              <a:t>05/01/2016</a:t>
            </a:fld>
            <a:endParaRPr lang="en-US" dirty="0"/>
          </a:p>
        </p:txBody>
      </p:sp>
      <p:sp>
        <p:nvSpPr>
          <p:cNvPr id="10" name="Slide Number Placeholder 1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DA80A70C-902A-499B-8946-FDFF5F575613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11" name="Footer Placeholder 1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dirty="0" err="1" smtClean="0"/>
              <a:t>Revisi</a:t>
            </a:r>
            <a:r>
              <a:rPr lang="en-US" dirty="0" smtClean="0"/>
              <a:t> 01 </a:t>
            </a:r>
            <a:r>
              <a:rPr lang="id-ID" dirty="0" smtClean="0"/>
              <a:t>Paten dan Hak Cipta</a:t>
            </a:r>
          </a:p>
          <a:p>
            <a:r>
              <a:rPr lang="id-ID" dirty="0" smtClean="0"/>
              <a:t> </a:t>
            </a:r>
            <a:r>
              <a:rPr lang="en-US" dirty="0" smtClean="0"/>
              <a:t>IBI000207</a:t>
            </a:r>
          </a:p>
          <a:p>
            <a:endParaRPr lang="en-US" dirty="0"/>
          </a:p>
        </p:txBody>
      </p:sp>
    </p:spTree>
  </p:cSld>
  <p:clrMapOvr>
    <a:masterClrMapping/>
  </p:clrMapOvr>
  <p:transition spd="slow" advClick="0">
    <p:fade thruBlk="1"/>
    <p:sndAc>
      <p:stSnd>
        <p:snd r:embed="rId2" name="bomb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00034" y="714356"/>
            <a:ext cx="8215370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id-ID" sz="3200" b="1" dirty="0" smtClean="0">
                <a:latin typeface="Times New Roman" pitchFamily="18" charset="0"/>
                <a:cs typeface="Times New Roman" pitchFamily="18" charset="0"/>
              </a:rPr>
              <a:t>Sekilah HAKI </a:t>
            </a:r>
          </a:p>
          <a:p>
            <a:pPr algn="just">
              <a:lnSpc>
                <a:spcPct val="150000"/>
              </a:lnSpc>
            </a:pP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1.pemakaian ide, </a:t>
            </a:r>
          </a:p>
          <a:p>
            <a:pPr algn="just">
              <a:lnSpc>
                <a:spcPct val="150000"/>
              </a:lnSpc>
            </a:pP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2.Gagasan</a:t>
            </a:r>
          </a:p>
          <a:p>
            <a:pPr algn="just">
              <a:lnSpc>
                <a:spcPct val="150000"/>
              </a:lnSpc>
            </a:pP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3.Informasi</a:t>
            </a:r>
          </a:p>
          <a:p>
            <a:pPr algn="just">
              <a:lnSpc>
                <a:spcPct val="150000"/>
              </a:lnSpc>
            </a:pPr>
            <a:endParaRPr lang="id-ID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nilai komersial atau nilai ekonomi.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F0B97-6867-42F6-B165-9C375DADEDB8}" type="datetime1">
              <a:rPr lang="id-ID" smtClean="0"/>
              <a:t>05/01/2016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Revisi 01 Paten dan Hak Cipta  IBI000207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b="1" dirty="0" smtClean="0">
                <a:latin typeface="Comic Sans MS" pitchFamily="66" charset="0"/>
              </a:rPr>
              <a:t>Sifat-sifat Hak Kekayaan Intelektual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 marL="514350" indent="-514350">
              <a:buAutoNum type="alphaUcPeriod"/>
            </a:pPr>
            <a:r>
              <a:rPr lang="id-ID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Mempunyai jangka waktu tertentu atau terbatas </a:t>
            </a:r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>
              <a:buAutoNum type="alphaUcPeriod"/>
            </a:pPr>
            <a:r>
              <a:rPr lang="id-ID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Bersifat eksklusif dan mutlak </a:t>
            </a:r>
            <a:endParaRPr lang="en-US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buNone/>
            </a:pPr>
            <a:endParaRPr lang="en-US" dirty="0" smtClean="0"/>
          </a:p>
          <a:p>
            <a:endParaRPr lang="id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EF0C7-17F3-4CF9-80B0-D94AC811D00C}" type="datetime1">
              <a:rPr lang="id-ID" smtClean="0"/>
              <a:t>05/01/2016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Revisi 01 Paten dan Hak Cipta  IBI000207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b="1" dirty="0" smtClean="0">
                <a:latin typeface="Comic Sans MS" pitchFamily="66" charset="0"/>
              </a:rPr>
              <a:t>Karya Cipta Berwujud dalam Kelompok HaKI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Hak Cipta (Copyright)</a:t>
            </a:r>
          </a:p>
          <a:p>
            <a:r>
              <a:rPr lang="en-US" dirty="0" err="1" smtClean="0">
                <a:latin typeface="Times New Roman" pitchFamily="18" charset="0"/>
              </a:rPr>
              <a:t>Hak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atas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Kekayaan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</a:rPr>
              <a:t>Industri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i="1" dirty="0" smtClean="0">
                <a:latin typeface="Times New Roman" pitchFamily="18" charset="0"/>
              </a:rPr>
              <a:t>(industrial property)</a:t>
            </a:r>
          </a:p>
          <a:p>
            <a:pPr marL="1371600" lvl="2" indent="-457200">
              <a:buClr>
                <a:schemeClr val="hlink"/>
              </a:buClr>
              <a:buSzPct val="65000"/>
              <a:buFont typeface="Wingdings" pitchFamily="2" charset="2"/>
              <a:buChar char="n"/>
              <a:defRPr/>
            </a:pPr>
            <a:r>
              <a:rPr lang="id-ID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Paten (Patent)</a:t>
            </a:r>
          </a:p>
          <a:p>
            <a:pPr marL="1371600" lvl="2" indent="-457200">
              <a:buClr>
                <a:schemeClr val="hlink"/>
              </a:buClr>
              <a:buSzPct val="65000"/>
              <a:buFont typeface="Wingdings" pitchFamily="2" charset="2"/>
              <a:buChar char="n"/>
              <a:defRPr/>
            </a:pPr>
            <a:r>
              <a:rPr lang="id-ID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Merek (Trademark)</a:t>
            </a:r>
          </a:p>
          <a:p>
            <a:pPr marL="1371600" lvl="2" indent="-457200">
              <a:buClr>
                <a:schemeClr val="hlink"/>
              </a:buClr>
              <a:buSzPct val="65000"/>
              <a:buFont typeface="Wingdings" pitchFamily="2" charset="2"/>
              <a:buChar char="n"/>
              <a:defRPr/>
            </a:pPr>
            <a:r>
              <a:rPr lang="id-ID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Rahasia Dagang (Trade Secrets)</a:t>
            </a:r>
          </a:p>
          <a:p>
            <a:pPr marL="1371600" lvl="2" indent="-457200">
              <a:buClr>
                <a:schemeClr val="hlink"/>
              </a:buClr>
              <a:buSzPct val="65000"/>
              <a:buFont typeface="Wingdings" pitchFamily="2" charset="2"/>
              <a:buChar char="n"/>
              <a:defRPr/>
            </a:pPr>
            <a:r>
              <a:rPr lang="id-ID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Desain Industri (Industrial Design)</a:t>
            </a:r>
          </a:p>
          <a:p>
            <a:pPr marL="1371600" lvl="2" indent="-457200">
              <a:buClr>
                <a:schemeClr val="hlink"/>
              </a:buClr>
              <a:buSzPct val="65000"/>
              <a:buFont typeface="Wingdings" pitchFamily="2" charset="2"/>
              <a:buChar char="n"/>
              <a:defRPr/>
            </a:pPr>
            <a:r>
              <a:rPr lang="id-ID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Tata Letak Sirkuit Terpadu (Circuit Layout)</a:t>
            </a:r>
          </a:p>
          <a:p>
            <a:pPr marL="1371600" lvl="2" indent="-457200">
              <a:buClr>
                <a:schemeClr val="hlink"/>
              </a:buClr>
              <a:buSzPct val="65000"/>
              <a:buFont typeface="Wingdings" pitchFamily="2" charset="2"/>
              <a:buChar char="n"/>
              <a:defRPr/>
            </a:pPr>
            <a:r>
              <a:rPr lang="id-ID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Perlindungan Varietas Tanaman (Plant Variety)</a:t>
            </a:r>
            <a:endParaRPr lang="en-US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buNone/>
            </a:pPr>
            <a:endParaRPr lang="en-US" dirty="0" smtClean="0"/>
          </a:p>
          <a:p>
            <a:endParaRPr lang="id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D73E5-A5DA-4664-8600-5E0945530C17}" type="datetime1">
              <a:rPr lang="id-ID" smtClean="0"/>
              <a:t>05/01/2016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Revisi 01 Paten dan Hak Cipta  IBI000207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71547"/>
            <a:ext cx="7772400" cy="1143007"/>
          </a:xfrm>
        </p:spPr>
        <p:txBody>
          <a:bodyPr>
            <a:normAutofit/>
          </a:bodyPr>
          <a:lstStyle/>
          <a:p>
            <a:pPr lvl="0"/>
            <a:r>
              <a:rPr lang="en-US" sz="3200" b="1" u="sng" dirty="0" err="1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Times New Roman" pitchFamily="18" charset="0"/>
              </a:rPr>
              <a:t>Pengaturan</a:t>
            </a:r>
            <a:r>
              <a:rPr lang="en-US" sz="3200" b="1" u="sng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Times New Roman" pitchFamily="18" charset="0"/>
              </a:rPr>
              <a:t> HKI </a:t>
            </a:r>
            <a:r>
              <a:rPr lang="en-US" sz="3200" b="1" u="sng" dirty="0" err="1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Times New Roman" pitchFamily="18" charset="0"/>
              </a:rPr>
              <a:t>di</a:t>
            </a:r>
            <a:r>
              <a:rPr lang="en-US" sz="3200" b="1" u="sng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Times New Roman" pitchFamily="18" charset="0"/>
              </a:rPr>
              <a:t> Tingkat </a:t>
            </a:r>
            <a:r>
              <a:rPr lang="en-US" sz="3200" b="1" u="sng" dirty="0" err="1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Times New Roman" pitchFamily="18" charset="0"/>
              </a:rPr>
              <a:t>Internasional</a:t>
            </a:r>
            <a:r>
              <a:rPr lang="en-US" sz="3200" b="1" u="sng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Times New Roman" pitchFamily="18" charset="0"/>
              </a:rPr>
              <a:t/>
            </a:r>
            <a:br>
              <a:rPr lang="en-US" sz="3200" b="1" u="sng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Times New Roman" pitchFamily="18" charset="0"/>
              </a:rPr>
            </a:br>
            <a:endParaRPr lang="id-ID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1538" y="1857364"/>
            <a:ext cx="6700862" cy="4429156"/>
          </a:xfrm>
        </p:spPr>
        <p:txBody>
          <a:bodyPr>
            <a:normAutofit fontScale="92500" lnSpcReduction="10000"/>
          </a:bodyPr>
          <a:lstStyle/>
          <a:p>
            <a:pPr marL="609600" lvl="0" indent="-609600" algn="just">
              <a:lnSpc>
                <a:spcPct val="80000"/>
              </a:lnSpc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r>
              <a:rPr lang="en-US" sz="3600" b="1" dirty="0" err="1" smtClean="0">
                <a:solidFill>
                  <a:schemeClr val="tx1"/>
                </a:solidFill>
                <a:latin typeface="Times New Roman" pitchFamily="18" charset="0"/>
              </a:rPr>
              <a:t>Konvensi</a:t>
            </a:r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Times New Roman" pitchFamily="18" charset="0"/>
              </a:rPr>
              <a:t>di</a:t>
            </a:r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Times New Roman" pitchFamily="18" charset="0"/>
              </a:rPr>
              <a:t>Bidang</a:t>
            </a:r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Times New Roman" pitchFamily="18" charset="0"/>
              </a:rPr>
              <a:t>Hak</a:t>
            </a:r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Times New Roman" pitchFamily="18" charset="0"/>
              </a:rPr>
              <a:t>Cipta</a:t>
            </a:r>
            <a:endParaRPr lang="en-US" sz="3600" b="1" dirty="0" smtClean="0">
              <a:solidFill>
                <a:schemeClr val="tx1"/>
              </a:solidFill>
              <a:latin typeface="Times New Roman" pitchFamily="18" charset="0"/>
            </a:endParaRPr>
          </a:p>
          <a:p>
            <a:pPr marL="609600" lvl="0" indent="-609600" algn="just">
              <a:lnSpc>
                <a:spcPct val="80000"/>
              </a:lnSpc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endParaRPr lang="en-US" sz="3600" b="1" dirty="0" smtClean="0">
              <a:solidFill>
                <a:schemeClr val="tx1"/>
              </a:solidFill>
              <a:latin typeface="Times New Roman" pitchFamily="18" charset="0"/>
            </a:endParaRPr>
          </a:p>
          <a:p>
            <a:pPr marL="609600" lvl="0" indent="-609600" algn="just">
              <a:lnSpc>
                <a:spcPct val="80000"/>
              </a:lnSpc>
              <a:spcBef>
                <a:spcPts val="400"/>
              </a:spcBef>
              <a:buClr>
                <a:schemeClr val="accent1"/>
              </a:buClr>
              <a:buSzPct val="68000"/>
              <a:buFontTx/>
              <a:buAutoNum type="arabicPeriod"/>
              <a:defRPr/>
            </a:pP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</a:rPr>
              <a:t>Konvensi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</a:rPr>
              <a:t> Bern 1886 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</a:rPr>
              <a:t>(International Convention for the Protection of Literary and Artistic Work)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sym typeface="Wingdings" pitchFamily="2" charset="2"/>
              </a:rPr>
              <a:t>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sym typeface="Wingdings" pitchFamily="2" charset="2"/>
              </a:rPr>
              <a:t>Konvensi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sym typeface="Wingdings" pitchFamily="2" charset="2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sym typeface="Wingdings" pitchFamily="2" charset="2"/>
              </a:rPr>
              <a:t>Induk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sym typeface="Wingdings" pitchFamily="2" charset="2"/>
            </a:endParaRPr>
          </a:p>
          <a:p>
            <a:pPr marL="609600" lvl="0" indent="-609600" algn="l">
              <a:lnSpc>
                <a:spcPct val="80000"/>
              </a:lnSpc>
              <a:spcBef>
                <a:spcPts val="400"/>
              </a:spcBef>
              <a:buClr>
                <a:schemeClr val="accent1"/>
              </a:buClr>
              <a:buSzPct val="68000"/>
              <a:buFontTx/>
              <a:buAutoNum type="arabicPeriod"/>
              <a:defRPr/>
            </a:pPr>
            <a:endParaRPr lang="en-US" dirty="0" smtClean="0">
              <a:solidFill>
                <a:schemeClr val="tx1"/>
              </a:solidFill>
              <a:latin typeface="Times New Roman" pitchFamily="18" charset="0"/>
              <a:sym typeface="Wingdings" pitchFamily="2" charset="2"/>
            </a:endParaRPr>
          </a:p>
          <a:p>
            <a:pPr algn="just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Prinsip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national treatment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Prinsip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automatic protection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Prinsip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independence of protection</a:t>
            </a:r>
          </a:p>
          <a:p>
            <a:pPr algn="just"/>
            <a:endParaRPr lang="id-ID" dirty="0">
              <a:solidFill>
                <a:schemeClr val="tx1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E7DCB-0CC8-4D05-BCD7-CEFCE28E47FB}" type="datetime1">
              <a:rPr lang="id-ID" smtClean="0"/>
              <a:t>05/01/2016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Revisi 01 Paten dan Hak Cipta  IBI000207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>
              <a:buNone/>
            </a:pPr>
            <a:r>
              <a:rPr lang="en-US" u="sng" dirty="0" err="1" smtClean="0">
                <a:latin typeface="Times New Roman" pitchFamily="18" charset="0"/>
              </a:rPr>
              <a:t>Konvensi</a:t>
            </a:r>
            <a:r>
              <a:rPr lang="en-US" u="sng" dirty="0" smtClean="0">
                <a:latin typeface="Times New Roman" pitchFamily="18" charset="0"/>
              </a:rPr>
              <a:t> </a:t>
            </a:r>
            <a:r>
              <a:rPr lang="en-US" u="sng" dirty="0" err="1" smtClean="0">
                <a:latin typeface="Times New Roman" pitchFamily="18" charset="0"/>
              </a:rPr>
              <a:t>di</a:t>
            </a:r>
            <a:r>
              <a:rPr lang="en-US" u="sng" dirty="0" smtClean="0">
                <a:latin typeface="Times New Roman" pitchFamily="18" charset="0"/>
              </a:rPr>
              <a:t> </a:t>
            </a:r>
            <a:r>
              <a:rPr lang="en-US" u="sng" dirty="0" err="1" smtClean="0">
                <a:latin typeface="Times New Roman" pitchFamily="18" charset="0"/>
              </a:rPr>
              <a:t>Bidang</a:t>
            </a:r>
            <a:r>
              <a:rPr lang="en-US" u="sng" dirty="0" smtClean="0">
                <a:latin typeface="Times New Roman" pitchFamily="18" charset="0"/>
              </a:rPr>
              <a:t> </a:t>
            </a:r>
            <a:r>
              <a:rPr lang="en-US" u="sng" dirty="0" err="1" smtClean="0">
                <a:latin typeface="Times New Roman" pitchFamily="18" charset="0"/>
              </a:rPr>
              <a:t>Hak</a:t>
            </a:r>
            <a:r>
              <a:rPr lang="en-US" u="sng" dirty="0" smtClean="0">
                <a:latin typeface="Times New Roman" pitchFamily="18" charset="0"/>
              </a:rPr>
              <a:t> Paten</a:t>
            </a:r>
            <a:endParaRPr lang="id-ID" dirty="0" smtClean="0">
              <a:latin typeface="Times New Roman" pitchFamily="18" charset="0"/>
            </a:endParaRPr>
          </a:p>
          <a:p>
            <a:pPr lvl="0"/>
            <a:r>
              <a:rPr lang="en-US" dirty="0" smtClean="0">
                <a:latin typeface="Times New Roman" pitchFamily="18" charset="0"/>
              </a:rPr>
              <a:t>European Convention Relating to the Formalities Required to Patent Application (1953);</a:t>
            </a:r>
            <a:endParaRPr lang="id-ID" dirty="0" smtClean="0">
              <a:latin typeface="Times New Roman" pitchFamily="18" charset="0"/>
            </a:endParaRPr>
          </a:p>
          <a:p>
            <a:pPr lvl="0">
              <a:buNone/>
            </a:pPr>
            <a:endParaRPr lang="en-US" dirty="0" smtClean="0">
              <a:latin typeface="Times New Roman" pitchFamily="18" charset="0"/>
            </a:endParaRPr>
          </a:p>
          <a:p>
            <a:pPr lvl="0">
              <a:buNone/>
            </a:pPr>
            <a:r>
              <a:rPr lang="en-US" u="sng" dirty="0" err="1" smtClean="0">
                <a:latin typeface="Times New Roman" pitchFamily="18" charset="0"/>
              </a:rPr>
              <a:t>Konvensi</a:t>
            </a:r>
            <a:r>
              <a:rPr lang="en-US" u="sng" dirty="0" smtClean="0">
                <a:latin typeface="Times New Roman" pitchFamily="18" charset="0"/>
              </a:rPr>
              <a:t> </a:t>
            </a:r>
            <a:r>
              <a:rPr lang="en-US" u="sng" dirty="0" err="1" smtClean="0">
                <a:latin typeface="Times New Roman" pitchFamily="18" charset="0"/>
              </a:rPr>
              <a:t>di</a:t>
            </a:r>
            <a:r>
              <a:rPr lang="en-US" u="sng" dirty="0" smtClean="0">
                <a:latin typeface="Times New Roman" pitchFamily="18" charset="0"/>
              </a:rPr>
              <a:t> </a:t>
            </a:r>
            <a:r>
              <a:rPr lang="en-US" u="sng" dirty="0" err="1" smtClean="0">
                <a:latin typeface="Times New Roman" pitchFamily="18" charset="0"/>
              </a:rPr>
              <a:t>Bidang</a:t>
            </a:r>
            <a:r>
              <a:rPr lang="en-US" u="sng" dirty="0" smtClean="0">
                <a:latin typeface="Times New Roman" pitchFamily="18" charset="0"/>
              </a:rPr>
              <a:t> </a:t>
            </a:r>
            <a:r>
              <a:rPr lang="en-US" u="sng" dirty="0" err="1" smtClean="0">
                <a:latin typeface="Times New Roman" pitchFamily="18" charset="0"/>
              </a:rPr>
              <a:t>Hak</a:t>
            </a:r>
            <a:r>
              <a:rPr lang="en-US" u="sng" dirty="0" smtClean="0">
                <a:latin typeface="Times New Roman" pitchFamily="18" charset="0"/>
              </a:rPr>
              <a:t> Paten</a:t>
            </a:r>
            <a:endParaRPr lang="id-ID" dirty="0" smtClean="0">
              <a:latin typeface="Times New Roman" pitchFamily="18" charset="0"/>
            </a:endParaRPr>
          </a:p>
          <a:p>
            <a:pPr lvl="0"/>
            <a:r>
              <a:rPr lang="en-US" dirty="0" err="1" smtClean="0">
                <a:latin typeface="Times New Roman" pitchFamily="18" charset="0"/>
              </a:rPr>
              <a:t>Perjanjian</a:t>
            </a:r>
            <a:r>
              <a:rPr lang="en-US" dirty="0" smtClean="0">
                <a:latin typeface="Times New Roman" pitchFamily="18" charset="0"/>
              </a:rPr>
              <a:t> Madrid 1891 </a:t>
            </a:r>
            <a:r>
              <a:rPr lang="en-US" i="1" dirty="0" smtClean="0">
                <a:latin typeface="Times New Roman" pitchFamily="18" charset="0"/>
              </a:rPr>
              <a:t>(Madrid Agreement Concerning the Repression of False Indications of Origin)</a:t>
            </a:r>
            <a:r>
              <a:rPr lang="en-US" dirty="0" smtClean="0">
                <a:latin typeface="Times New Roman" pitchFamily="18" charset="0"/>
              </a:rPr>
              <a:t>;</a:t>
            </a:r>
          </a:p>
          <a:p>
            <a:endParaRPr lang="id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39C5D-1CFE-4D71-B905-2F38FDFE8917}" type="datetime1">
              <a:rPr lang="id-ID" smtClean="0"/>
              <a:t>05/01/2016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Revisi 01 Paten dan Hak Cipta  IBI000207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id-ID" sz="4000" dirty="0" smtClean="0"/>
              <a:t>TERIMA KASIH</a:t>
            </a:r>
            <a:endParaRPr lang="id-ID" sz="4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338E2-3A61-498C-9E4A-5FD04FE566F2}" type="datetime1">
              <a:rPr lang="id-ID" smtClean="0"/>
              <a:t>05/01/2016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Revisi 01 Paten dan Hak Cipta  IBI000207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544</TotalTime>
  <Words>245</Words>
  <Application>Microsoft Office PowerPoint</Application>
  <PresentationFormat>On-screen Show (4:3)</PresentationFormat>
  <Paragraphs>66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Sifat-sifat Hak Kekayaan Intelektual</vt:lpstr>
      <vt:lpstr>Karya Cipta Berwujud dalam Kelompok HaKI</vt:lpstr>
      <vt:lpstr>Pengaturan HKI di Tingkat Internasional 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Ochi Marshella Fa</cp:lastModifiedBy>
  <cp:revision>90</cp:revision>
  <dcterms:created xsi:type="dcterms:W3CDTF">2010-04-18T12:06:30Z</dcterms:created>
  <dcterms:modified xsi:type="dcterms:W3CDTF">2016-01-05T11:20:26Z</dcterms:modified>
</cp:coreProperties>
</file>