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318" r:id="rId3"/>
    <p:sldId id="311" r:id="rId4"/>
    <p:sldId id="302" r:id="rId5"/>
    <p:sldId id="329" r:id="rId6"/>
    <p:sldId id="319" r:id="rId7"/>
    <p:sldId id="333" r:id="rId8"/>
    <p:sldId id="334" r:id="rId9"/>
    <p:sldId id="312" r:id="rId10"/>
    <p:sldId id="330" r:id="rId11"/>
    <p:sldId id="331" r:id="rId12"/>
    <p:sldId id="332" r:id="rId13"/>
    <p:sldId id="328" r:id="rId14"/>
  </p:sldIdLst>
  <p:sldSz cx="9144000" cy="6858000" type="screen4x3"/>
  <p:notesSz cx="7045325" cy="9345613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355" autoAdjust="0"/>
    <p:restoredTop sz="94648" autoAdjust="0"/>
  </p:normalViewPr>
  <p:slideViewPr>
    <p:cSldViewPr>
      <p:cViewPr varScale="1">
        <p:scale>
          <a:sx n="68" d="100"/>
          <a:sy n="68" d="100"/>
        </p:scale>
        <p:origin x="149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comments" Target="../comments/commen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jpeg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5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Penegakan</a:t>
            </a:r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Hukum Pajak </a:t>
            </a: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.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10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5">
            <a:extLst>
              <a:ext uri="{FF2B5EF4-FFF2-40B4-BE49-F238E27FC236}">
                <a16:creationId xmlns:a16="http://schemas.microsoft.com/office/drawing/2014/main" id="{A995291E-E989-F44D-B748-BA6BB0247C7E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-36512" y="4471372"/>
            <a:ext cx="914400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lvl="1" algn="ctr"/>
            <a:r>
              <a:rPr 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Dewi </a:t>
            </a:r>
            <a:r>
              <a:rPr lang="en-US" sz="4000" b="1" dirty="0" err="1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Noviyanti</a:t>
            </a:r>
            <a:r>
              <a:rPr lang="en-US" sz="40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, S.H., M.H.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2D114973-4EAB-DD1A-3C32-ECEAC5F024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980728"/>
            <a:ext cx="8784976" cy="5256584"/>
          </a:xfrm>
        </p:spPr>
        <p:txBody>
          <a:bodyPr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Kendala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Teknis dan </a:t>
            </a: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Sumber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Daya</a:t>
            </a:r>
            <a:endParaRPr lang="en-ID" sz="16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Masalah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Teknologi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Sistem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teknologi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informasi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belum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sepenuhnya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terintegrasi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andal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Risiko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kebocoran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wajib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Keterbatasan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Sumber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Daya: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Kekurangan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tenaga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ahli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kompeten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Beban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kerja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tinggi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pada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petugas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akibat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jumlah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wajib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terus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meningkat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Dampak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Proses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penegakan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menjadi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lambat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kurang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efektif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Solusi: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Modernisasi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sistem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perpajakan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melalui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digitalisasi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Pelatihan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berkelanjutan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petugas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meningkatkan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kapasitas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efisiensi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kerja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ID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8612264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04095EB5-0962-CF5C-0292-325DCF237E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9512" y="1124744"/>
            <a:ext cx="8568952" cy="4514056"/>
          </a:xfrm>
        </p:spPr>
        <p:txBody>
          <a:bodyPr>
            <a:no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Korupsi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Penyalahgunaan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Wewenang</a:t>
            </a:r>
            <a:endParaRPr lang="en-ID" sz="1600" kern="1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Faktor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Penyebab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Adanya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oknum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petugas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terlibat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praktik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korupsi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Manipulasi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penggunaan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wewenang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keuntungan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pribadi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600" b="1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Dampak</a:t>
            </a: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Menurunkan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kepercayaan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masyarakat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otoritas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Merusak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integritas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sistem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perpajakan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negara.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600" b="1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Solusi: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Pengawasan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internal yang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ketat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lingkungan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otoritas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Penegakan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sanksi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berat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pelaku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korupsi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penyalahgunaan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wewenang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Implementasi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prinsip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transparansi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akuntabilitas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pengelolaan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6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just"/>
            <a:endParaRPr lang="en-ID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3063894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181D5B5B-8BA0-9DB3-5174-A326B340D9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7544" y="908720"/>
            <a:ext cx="8064896" cy="4730080"/>
          </a:xfrm>
        </p:spPr>
        <p:txBody>
          <a:bodyPr>
            <a:normAutofit/>
          </a:bodyPr>
          <a:lstStyle/>
          <a:p>
            <a:pPr algn="just"/>
            <a:r>
              <a:rPr lang="en-ID" dirty="0" err="1">
                <a:solidFill>
                  <a:schemeClr val="tx1"/>
                </a:solidFill>
              </a:rPr>
              <a:t>Kerjakan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soal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berikut</a:t>
            </a:r>
            <a:r>
              <a:rPr lang="en-ID" dirty="0">
                <a:solidFill>
                  <a:schemeClr val="tx1"/>
                </a:solidFill>
              </a:rPr>
              <a:t> : </a:t>
            </a:r>
          </a:p>
          <a:p>
            <a:pPr algn="just"/>
            <a:r>
              <a:rPr lang="en-ID" dirty="0">
                <a:solidFill>
                  <a:schemeClr val="tx1"/>
                </a:solidFill>
              </a:rPr>
              <a:t>1.Penegakan </a:t>
            </a:r>
            <a:r>
              <a:rPr lang="en-ID" dirty="0" err="1">
                <a:solidFill>
                  <a:schemeClr val="tx1"/>
                </a:solidFill>
              </a:rPr>
              <a:t>hukum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pajak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sering</a:t>
            </a:r>
            <a:r>
              <a:rPr lang="en-ID" dirty="0">
                <a:solidFill>
                  <a:schemeClr val="tx1"/>
                </a:solidFill>
              </a:rPr>
              <a:t> kali </a:t>
            </a:r>
            <a:r>
              <a:rPr lang="en-ID" dirty="0" err="1">
                <a:solidFill>
                  <a:schemeClr val="tx1"/>
                </a:solidFill>
              </a:rPr>
              <a:t>melibatkan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asas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ultimum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remedium</a:t>
            </a:r>
            <a:r>
              <a:rPr lang="en-ID" dirty="0">
                <a:solidFill>
                  <a:schemeClr val="tx1"/>
                </a:solidFill>
              </a:rPr>
              <a:t>. </a:t>
            </a:r>
            <a:r>
              <a:rPr lang="en-ID" dirty="0" err="1">
                <a:solidFill>
                  <a:schemeClr val="tx1"/>
                </a:solidFill>
              </a:rPr>
              <a:t>Jelaskan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apa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dimaksud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dengan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asas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ini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bagaimana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penerapannya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dalam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konteks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perpajakan</a:t>
            </a:r>
            <a:r>
              <a:rPr lang="en-ID" dirty="0">
                <a:solidFill>
                  <a:schemeClr val="tx1"/>
                </a:solidFill>
              </a:rPr>
              <a:t> di Indonesia? </a:t>
            </a:r>
          </a:p>
          <a:p>
            <a:pPr algn="just"/>
            <a:endParaRPr lang="en-ID" dirty="0">
              <a:solidFill>
                <a:schemeClr val="tx1"/>
              </a:solidFill>
            </a:endParaRPr>
          </a:p>
          <a:p>
            <a:pPr algn="just"/>
            <a:r>
              <a:rPr lang="en-ID" dirty="0">
                <a:solidFill>
                  <a:schemeClr val="tx1"/>
                </a:solidFill>
              </a:rPr>
              <a:t>2.Berikan </a:t>
            </a:r>
            <a:r>
              <a:rPr lang="en-ID" dirty="0" err="1">
                <a:solidFill>
                  <a:schemeClr val="tx1"/>
                </a:solidFill>
              </a:rPr>
              <a:t>analisis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pandangan</a:t>
            </a:r>
            <a:r>
              <a:rPr lang="en-ID" dirty="0">
                <a:solidFill>
                  <a:schemeClr val="tx1"/>
                </a:solidFill>
              </a:rPr>
              <a:t> Anda </a:t>
            </a:r>
            <a:r>
              <a:rPr lang="en-ID" dirty="0" err="1">
                <a:solidFill>
                  <a:schemeClr val="tx1"/>
                </a:solidFill>
              </a:rPr>
              <a:t>tentang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pentingnya</a:t>
            </a:r>
            <a:r>
              <a:rPr lang="en-ID" dirty="0">
                <a:solidFill>
                  <a:schemeClr val="tx1"/>
                </a:solidFill>
              </a:rPr>
              <a:t> reformasi </a:t>
            </a:r>
            <a:r>
              <a:rPr lang="en-ID" dirty="0" err="1">
                <a:solidFill>
                  <a:schemeClr val="tx1"/>
                </a:solidFill>
              </a:rPr>
              <a:t>sistem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perpajakan</a:t>
            </a:r>
            <a:r>
              <a:rPr lang="en-ID" dirty="0">
                <a:solidFill>
                  <a:schemeClr val="tx1"/>
                </a:solidFill>
              </a:rPr>
              <a:t> di Indonesia </a:t>
            </a:r>
            <a:r>
              <a:rPr lang="en-ID" dirty="0" err="1">
                <a:solidFill>
                  <a:schemeClr val="tx1"/>
                </a:solidFill>
              </a:rPr>
              <a:t>dalam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kaitannya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dengan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penegakan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hukum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pajak</a:t>
            </a:r>
            <a:r>
              <a:rPr lang="en-ID" dirty="0">
                <a:solidFill>
                  <a:schemeClr val="tx1"/>
                </a:solidFill>
              </a:rPr>
              <a:t> yang </a:t>
            </a:r>
            <a:r>
              <a:rPr lang="en-ID" dirty="0" err="1">
                <a:solidFill>
                  <a:schemeClr val="tx1"/>
                </a:solidFill>
              </a:rPr>
              <a:t>lebih</a:t>
            </a:r>
            <a:r>
              <a:rPr lang="en-ID" dirty="0">
                <a:solidFill>
                  <a:schemeClr val="tx1"/>
                </a:solidFill>
              </a:rPr>
              <a:t> </a:t>
            </a:r>
            <a:r>
              <a:rPr lang="en-ID" dirty="0" err="1">
                <a:solidFill>
                  <a:schemeClr val="tx1"/>
                </a:solidFill>
              </a:rPr>
              <a:t>efektif</a:t>
            </a:r>
            <a:r>
              <a:rPr lang="en-ID" dirty="0">
                <a:solidFill>
                  <a:schemeClr val="tx1"/>
                </a:solidFill>
              </a:rPr>
              <a:t> dan </a:t>
            </a:r>
            <a:r>
              <a:rPr lang="en-ID" dirty="0" err="1">
                <a:solidFill>
                  <a:schemeClr val="tx1"/>
                </a:solidFill>
              </a:rPr>
              <a:t>adil</a:t>
            </a:r>
            <a:r>
              <a:rPr lang="en-ID" dirty="0">
                <a:solidFill>
                  <a:schemeClr val="tx1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696838149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20DA3078-103B-DE1A-EE2A-009287FF26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71600" y="1340768"/>
            <a:ext cx="6400800" cy="4298032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solidFill>
                  <a:schemeClr val="tx1"/>
                </a:solidFill>
              </a:rPr>
              <a:t>THANK YOU</a:t>
            </a: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2826419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FD86D707-1DD6-12FD-BAA4-1EEF4DFD5DD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504" y="908720"/>
            <a:ext cx="8568952" cy="5328592"/>
          </a:xfrm>
        </p:spPr>
        <p:txBody>
          <a:bodyPr/>
          <a:lstStyle/>
          <a:p>
            <a:endParaRPr lang="en-ID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F9153F5-B2A6-B8E6-6EF2-582D827A92C5}"/>
              </a:ext>
            </a:extLst>
          </p:cNvPr>
          <p:cNvSpPr/>
          <p:nvPr/>
        </p:nvSpPr>
        <p:spPr>
          <a:xfrm>
            <a:off x="2231025" y="938590"/>
            <a:ext cx="4681949" cy="66132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err="1"/>
              <a:t>Pentingnya</a:t>
            </a:r>
            <a:r>
              <a:rPr lang="en-US" dirty="0"/>
              <a:t> </a:t>
            </a:r>
            <a:r>
              <a:rPr lang="en-US" dirty="0" err="1"/>
              <a:t>Penegak</a:t>
            </a:r>
            <a:r>
              <a:rPr lang="en-US" dirty="0"/>
              <a:t> Hukum </a:t>
            </a:r>
            <a:endParaRPr lang="en-ID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5319E44-0260-3C9C-488D-424313E1A157}"/>
              </a:ext>
            </a:extLst>
          </p:cNvPr>
          <p:cNvSpPr/>
          <p:nvPr/>
        </p:nvSpPr>
        <p:spPr>
          <a:xfrm>
            <a:off x="107504" y="2758174"/>
            <a:ext cx="3744416" cy="333512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ID" sz="1200" dirty="0">
              <a:effectLst/>
            </a:endParaRPr>
          </a:p>
          <a:p>
            <a:endParaRPr lang="en-ID" sz="1200" dirty="0"/>
          </a:p>
          <a:p>
            <a:endParaRPr lang="en-ID" sz="1200" dirty="0">
              <a:effectLst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Mendorong</a:t>
            </a:r>
            <a:r>
              <a:rPr lang="en-ID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Tanggung</a:t>
            </a:r>
            <a:r>
              <a:rPr lang="en-ID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Jawab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Penegakan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tegas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memastikan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wajib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memahami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memenuhi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kewajiban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perpajakannya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sesuai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aturan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Mengurangi</a:t>
            </a:r>
            <a:r>
              <a:rPr lang="en-ID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Pelanggaran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penerapan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sanksi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konsisten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pelanggaran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seperti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penghindaran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keterlambatan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pelaporan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diminimalkan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Meningkatkan</a:t>
            </a:r>
            <a:r>
              <a:rPr lang="en-ID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Keadilan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Penegakan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memberikan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pesan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bahwa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semua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wajib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baik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individu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maupun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badan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usaha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memiliki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kewajiban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sama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mata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br>
              <a:rPr lang="en-ID" sz="12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n-ID" sz="12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CD84A61-FA7A-2A1A-208C-E994F8B1B7D4}"/>
              </a:ext>
            </a:extLst>
          </p:cNvPr>
          <p:cNvSpPr/>
          <p:nvPr/>
        </p:nvSpPr>
        <p:spPr>
          <a:xfrm>
            <a:off x="4170618" y="2758174"/>
            <a:ext cx="4376801" cy="333512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ID" sz="1200" dirty="0">
              <a:effectLst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Mengamankan</a:t>
            </a:r>
            <a:r>
              <a:rPr lang="en-ID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Sumber</a:t>
            </a:r>
            <a:r>
              <a:rPr lang="en-ID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Pendapatan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Pajak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kontributor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utama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bagi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anggaran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negara.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Penegakan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membantu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meminimalkan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kebocoran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pendapatan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akibat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penggelapan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pelanggaran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lainnya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Mendukung</a:t>
            </a:r>
            <a:r>
              <a:rPr lang="en-ID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Pembangunan Nasional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Pendapatan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optimal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mendanai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berbagai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program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pemerintah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seperti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infrastruktur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pendidikan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dan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kesehatan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Meningkatkan</a:t>
            </a:r>
            <a:r>
              <a:rPr lang="en-ID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Kepercayaan</a:t>
            </a:r>
            <a:r>
              <a:rPr lang="en-ID" sz="12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Publik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Penegakan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efektif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menunjukkan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bahwa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sistem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perpajakan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dijalankan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secara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transparan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akuntabel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sehingga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meningkatkan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kepercayaan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masyarakat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ID" sz="12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2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pemerintah</a:t>
            </a:r>
            <a:endParaRPr lang="en-ID" sz="12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7328F69B-01F6-5FE5-8B6E-9CB996E01351}"/>
              </a:ext>
            </a:extLst>
          </p:cNvPr>
          <p:cNvCxnSpPr/>
          <p:nvPr/>
        </p:nvCxnSpPr>
        <p:spPr>
          <a:xfrm flipH="1">
            <a:off x="2019367" y="1750373"/>
            <a:ext cx="2159139" cy="88653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>
            <a:extLst>
              <a:ext uri="{FF2B5EF4-FFF2-40B4-BE49-F238E27FC236}">
                <a16:creationId xmlns:a16="http://schemas.microsoft.com/office/drawing/2014/main" id="{C4D7F4D3-ECFD-8742-15DA-EBCFBD9374FE}"/>
              </a:ext>
            </a:extLst>
          </p:cNvPr>
          <p:cNvCxnSpPr>
            <a:cxnSpLocks/>
          </p:cNvCxnSpPr>
          <p:nvPr/>
        </p:nvCxnSpPr>
        <p:spPr>
          <a:xfrm>
            <a:off x="4209819" y="1750373"/>
            <a:ext cx="2306397" cy="88653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96950694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18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DASAR HUKUM PENEGAKAN HUKUM PAJAK</a:t>
            </a:r>
            <a:endParaRPr lang="en-ID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83AB0F1-E3A2-5F4F-4D7F-7B31334FB08C}"/>
              </a:ext>
            </a:extLst>
          </p:cNvPr>
          <p:cNvSpPr/>
          <p:nvPr/>
        </p:nvSpPr>
        <p:spPr>
          <a:xfrm>
            <a:off x="107504" y="1484784"/>
            <a:ext cx="8424936" cy="21602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ID" sz="1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ID" sz="16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ID" sz="1600" b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ID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</a:t>
            </a:r>
            <a:r>
              <a:rPr lang="en-ID" sz="16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Undang-Undang</a:t>
            </a:r>
            <a:r>
              <a:rPr lang="en-ID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Pajak </a:t>
            </a:r>
            <a:r>
              <a:rPr lang="en-ID" sz="16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Penghasilan</a:t>
            </a:r>
            <a:r>
              <a:rPr lang="en-ID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(UU </a:t>
            </a:r>
            <a:r>
              <a:rPr lang="en-ID" sz="16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PPh</a:t>
            </a:r>
            <a:r>
              <a:rPr lang="en-ID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 : 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UU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PPh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mengatur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dikenakan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atas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penghasilan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diterima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diperoleh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wajib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baik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perorangan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maupun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badan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usaha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aktivitas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ekonomi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suatu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tahun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ID" sz="16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Objek</a:t>
            </a:r>
            <a:r>
              <a:rPr lang="en-ID" sz="16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Pajak :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Penghasilan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pekerjaan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usaha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hadiah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dividen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bunga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royalti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dan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penghasilan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lainnya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ID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6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Wajib</a:t>
            </a:r>
            <a:r>
              <a:rPr lang="en-ID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Pajak: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Orang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pribadi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(resident dan non-resident).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Badan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usaha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(PT, CV,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Firma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Koperasi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6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dsb</a:t>
            </a:r>
            <a:r>
              <a:rPr lang="en-ID" sz="16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.).</a:t>
            </a:r>
          </a:p>
          <a:p>
            <a:endParaRPr lang="en-ID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16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ID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0612B7F-AFC7-1FA6-0A5B-9F0A112A95D4}"/>
              </a:ext>
            </a:extLst>
          </p:cNvPr>
          <p:cNvSpPr/>
          <p:nvPr/>
        </p:nvSpPr>
        <p:spPr>
          <a:xfrm>
            <a:off x="107504" y="4077072"/>
            <a:ext cx="9031725" cy="21602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ID" sz="14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Undang-Undang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Pajak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Pertambahan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Nilai (UU PPN): 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UU PPN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mengatur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pengenaan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atas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konsumsi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barang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jasa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negeri, yang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ditanggung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oleh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konsumen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akhir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UU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Nomor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8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Tahun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1983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tentang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Pajak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Pertambahan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Nilai dan Pajak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Penjualan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atas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Barang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Mewah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PPnBM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),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sebagaimana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diubah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terakhir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UU </a:t>
            </a:r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Nomor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7 </a:t>
            </a:r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Tahun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2021 (</a:t>
            </a:r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Harmonisasi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Peraturan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Perpajakan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n-ID" sz="1400" dirty="0">
              <a:effectLst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Penyerahan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Barang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Kena Pajak (BKP).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Penyerahan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Jasa Kena Pajak (JKP).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BKP.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ID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12BD1A7A-2919-C015-9F24-90C5325726CF}"/>
              </a:ext>
            </a:extLst>
          </p:cNvPr>
          <p:cNvSpPr/>
          <p:nvPr/>
        </p:nvSpPr>
        <p:spPr>
          <a:xfrm>
            <a:off x="6840252" y="3001517"/>
            <a:ext cx="1224136" cy="1143000"/>
          </a:xfrm>
          <a:prstGeom prst="down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07025338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78410" y="16361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pPr lvl="0" algn="l"/>
            <a:r>
              <a:rPr lang="en-US" dirty="0" err="1">
                <a:latin typeface="Cambria" panose="02040503050406030204" pitchFamily="18" charset="0"/>
              </a:rPr>
              <a:t>Sanksi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dalam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Perpajakan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endParaRPr lang="id-ID" dirty="0">
              <a:latin typeface="Cambria" panose="02040503050406030204" pitchFamily="18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524FD4A-D97D-515C-7651-3567B1A2E4A6}"/>
              </a:ext>
            </a:extLst>
          </p:cNvPr>
          <p:cNvSpPr/>
          <p:nvPr/>
        </p:nvSpPr>
        <p:spPr>
          <a:xfrm>
            <a:off x="251520" y="1056443"/>
            <a:ext cx="8435280" cy="267495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ID" sz="14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0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Undang-Undang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Ketentuan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Umum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Tata Cara </a:t>
            </a:r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Perpajakan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(UU KUP)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UU KUP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dasar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pengaturan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tata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cara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administrasi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perpajakan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Indonesia,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termasuk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pendaftaran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wajib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pembayaran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pelaporan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hingga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penegakan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UU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Nomor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6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Tahun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1983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tentang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Ketentuan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Umum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Tata Cara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Perpajakan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yang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terakhir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diubah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melalui</a:t>
            </a:r>
            <a:r>
              <a:rPr lang="en-ID" sz="14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UU </a:t>
            </a:r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Nomor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7 </a:t>
            </a:r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Tahun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2021.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Lingkup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Pendaftaran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wajib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pemberian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NPWP.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Kewajiban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pelaporan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(SPT).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Mekanisme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pembayaran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penagihan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Pengawasan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pemeriksaan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dan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penyidikan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4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algn="ctr"/>
            <a:endParaRPr lang="en-ID" sz="14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3665B96-6B90-CA68-4778-2722EEABB890}"/>
              </a:ext>
            </a:extLst>
          </p:cNvPr>
          <p:cNvSpPr/>
          <p:nvPr/>
        </p:nvSpPr>
        <p:spPr>
          <a:xfrm>
            <a:off x="251520" y="4725144"/>
            <a:ext cx="8456490" cy="1296144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endParaRPr lang="en-ID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Fungsi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UU KUP : </a:t>
            </a: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Mengatur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hak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kewajiban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wajib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serta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wewenang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DJP.</a:t>
            </a: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Memberikan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prosedur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menyelesaikan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sengketa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perpajakan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indent="-342900" algn="just">
              <a:buAutoNum type="alphaLcPeriod"/>
            </a:pPr>
            <a:endParaRPr lang="en-ID" dirty="0">
              <a:solidFill>
                <a:schemeClr val="tx1"/>
              </a:solidFill>
            </a:endParaRPr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5F0782A2-6713-9E3D-19A8-216DBCFADE98}"/>
              </a:ext>
            </a:extLst>
          </p:cNvPr>
          <p:cNvSpPr/>
          <p:nvPr/>
        </p:nvSpPr>
        <p:spPr>
          <a:xfrm>
            <a:off x="5292080" y="3731397"/>
            <a:ext cx="1224136" cy="1180858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54231672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102A8E51-95AA-1498-9C31-0701D8D01E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1520" y="836712"/>
            <a:ext cx="8640960" cy="5328592"/>
          </a:xfrm>
        </p:spPr>
        <p:txBody>
          <a:bodyPr/>
          <a:lstStyle/>
          <a:p>
            <a:endParaRPr lang="en-ID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2055A9F-17A6-CB76-A56D-46171F378D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0027105"/>
              </p:ext>
            </p:extLst>
          </p:nvPr>
        </p:nvGraphicFramePr>
        <p:xfrm>
          <a:off x="457200" y="2024844"/>
          <a:ext cx="8229600" cy="3137664"/>
        </p:xfrm>
        <a:graphic>
          <a:graphicData uri="http://schemas.openxmlformats.org/drawingml/2006/table">
            <a:tbl>
              <a:tblPr firstRow="1" firstCol="1" bandRow="1">
                <a:tableStyleId>{0660B408-B3CF-4A94-85FC-2B1E0A45F4A2}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3143597236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1747192268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4197053622"/>
                    </a:ext>
                  </a:extLst>
                </a:gridCol>
              </a:tblGrid>
              <a:tr h="7020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2400" kern="100" dirty="0" err="1">
                          <a:effectLst/>
                        </a:rPr>
                        <a:t>Kriteria</a:t>
                      </a:r>
                      <a:endParaRPr lang="en-ID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2400" kern="100">
                          <a:effectLst/>
                        </a:rPr>
                        <a:t>Pelanggaran Administrasi</a:t>
                      </a:r>
                      <a:endParaRPr lang="en-ID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2400" kern="100">
                          <a:effectLst/>
                        </a:rPr>
                        <a:t>Pelanggaran Pidana Pajak</a:t>
                      </a:r>
                      <a:endParaRPr lang="en-ID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243227161"/>
                  </a:ext>
                </a:extLst>
              </a:tr>
              <a:tr h="7020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2400" kern="100">
                          <a:effectLst/>
                        </a:rPr>
                        <a:t>Sifat Pelanggaran</a:t>
                      </a:r>
                      <a:endParaRPr lang="en-ID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2400" kern="100">
                          <a:effectLst/>
                        </a:rPr>
                        <a:t>Kelalaian atau kesalahan</a:t>
                      </a:r>
                      <a:endParaRPr lang="en-ID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2400" kern="100">
                          <a:effectLst/>
                        </a:rPr>
                        <a:t>Kesengajaan</a:t>
                      </a:r>
                      <a:endParaRPr lang="en-ID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921689132"/>
                  </a:ext>
                </a:extLst>
              </a:tr>
              <a:tr h="7020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2400" kern="100">
                          <a:effectLst/>
                        </a:rPr>
                        <a:t>Jenis Sanksi</a:t>
                      </a:r>
                      <a:endParaRPr lang="en-ID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2400" kern="100" dirty="0" err="1">
                          <a:effectLst/>
                        </a:rPr>
                        <a:t>Denda</a:t>
                      </a:r>
                      <a:r>
                        <a:rPr lang="en-ID" sz="2400" kern="100" dirty="0">
                          <a:effectLst/>
                        </a:rPr>
                        <a:t> </a:t>
                      </a:r>
                      <a:r>
                        <a:rPr lang="en-ID" sz="2400" kern="100" dirty="0" err="1">
                          <a:effectLst/>
                        </a:rPr>
                        <a:t>administratif</a:t>
                      </a:r>
                      <a:endParaRPr lang="en-ID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2400" kern="100">
                          <a:effectLst/>
                        </a:rPr>
                        <a:t>Penjara dan denda berat</a:t>
                      </a:r>
                      <a:endParaRPr lang="en-ID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206332723"/>
                  </a:ext>
                </a:extLst>
              </a:tr>
              <a:tr h="7020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2400" kern="100">
                          <a:effectLst/>
                        </a:rPr>
                        <a:t>Tujuan Pelaku</a:t>
                      </a:r>
                      <a:endParaRPr lang="en-ID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2400" kern="100">
                          <a:effectLst/>
                        </a:rPr>
                        <a:t>Tidak disengaja</a:t>
                      </a:r>
                      <a:endParaRPr lang="en-ID" sz="2400" kern="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ID" sz="2400" kern="100" dirty="0" err="1">
                          <a:effectLst/>
                        </a:rPr>
                        <a:t>Menghindari</a:t>
                      </a:r>
                      <a:r>
                        <a:rPr lang="en-ID" sz="2400" kern="100" dirty="0">
                          <a:effectLst/>
                        </a:rPr>
                        <a:t> </a:t>
                      </a:r>
                      <a:r>
                        <a:rPr lang="en-ID" sz="2400" kern="100" dirty="0" err="1">
                          <a:effectLst/>
                        </a:rPr>
                        <a:t>pajak</a:t>
                      </a:r>
                      <a:r>
                        <a:rPr lang="en-ID" sz="2400" kern="100" dirty="0">
                          <a:effectLst/>
                        </a:rPr>
                        <a:t> </a:t>
                      </a:r>
                      <a:r>
                        <a:rPr lang="en-ID" sz="2400" kern="100" dirty="0" err="1">
                          <a:effectLst/>
                        </a:rPr>
                        <a:t>secara</a:t>
                      </a:r>
                      <a:r>
                        <a:rPr lang="en-ID" sz="2400" kern="100" dirty="0">
                          <a:effectLst/>
                        </a:rPr>
                        <a:t> </a:t>
                      </a:r>
                      <a:r>
                        <a:rPr lang="en-ID" sz="2400" kern="100" dirty="0" err="1">
                          <a:effectLst/>
                        </a:rPr>
                        <a:t>ilegal</a:t>
                      </a:r>
                      <a:endParaRPr lang="en-ID" sz="2400" kern="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8679447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626534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AFB7425A-77FA-705C-2148-78B2DA6A5027}"/>
              </a:ext>
            </a:extLst>
          </p:cNvPr>
          <p:cNvSpPr/>
          <p:nvPr/>
        </p:nvSpPr>
        <p:spPr>
          <a:xfrm>
            <a:off x="1043608" y="188640"/>
            <a:ext cx="7560840" cy="648072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SANKSI DALAM HUKUM PAJAK </a:t>
            </a:r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09F45E53-37A9-B5AB-C1E6-D9638E336906}"/>
              </a:ext>
            </a:extLst>
          </p:cNvPr>
          <p:cNvSpPr/>
          <p:nvPr/>
        </p:nvSpPr>
        <p:spPr>
          <a:xfrm>
            <a:off x="6577668" y="448233"/>
            <a:ext cx="504056" cy="792088"/>
          </a:xfrm>
          <a:prstGeom prst="down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6637C46-DFB4-8B80-A777-141FE29DBE64}"/>
              </a:ext>
            </a:extLst>
          </p:cNvPr>
          <p:cNvSpPr/>
          <p:nvPr/>
        </p:nvSpPr>
        <p:spPr>
          <a:xfrm>
            <a:off x="863588" y="1303980"/>
            <a:ext cx="7416824" cy="42790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SANKSI ADMINISTRASI, SANKSI PIDANA</a:t>
            </a:r>
            <a:endParaRPr lang="en-ID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E83EB45-7DDE-3F21-99D6-385824B3C620}"/>
              </a:ext>
            </a:extLst>
          </p:cNvPr>
          <p:cNvSpPr/>
          <p:nvPr/>
        </p:nvSpPr>
        <p:spPr>
          <a:xfrm>
            <a:off x="128616" y="2640222"/>
            <a:ext cx="2455333" cy="83524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JENIS </a:t>
            </a:r>
            <a:r>
              <a:rPr lang="en-US" dirty="0" err="1"/>
              <a:t>JENIS</a:t>
            </a:r>
            <a:r>
              <a:rPr lang="en-US" dirty="0"/>
              <a:t> SANKSI </a:t>
            </a:r>
            <a:endParaRPr lang="en-ID" dirty="0"/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C491177B-37B2-663D-6798-992F1D8EAB89}"/>
              </a:ext>
            </a:extLst>
          </p:cNvPr>
          <p:cNvCxnSpPr/>
          <p:nvPr/>
        </p:nvCxnSpPr>
        <p:spPr>
          <a:xfrm flipV="1">
            <a:off x="2641870" y="2413731"/>
            <a:ext cx="1440160" cy="7920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DEB1D8DF-E213-6A7A-61D6-58067ABF59C5}"/>
              </a:ext>
            </a:extLst>
          </p:cNvPr>
          <p:cNvCxnSpPr>
            <a:cxnSpLocks/>
          </p:cNvCxnSpPr>
          <p:nvPr/>
        </p:nvCxnSpPr>
        <p:spPr>
          <a:xfrm>
            <a:off x="2641870" y="3221373"/>
            <a:ext cx="1066034" cy="10647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4C997C90-2F4B-2583-3170-C65750DBB509}"/>
              </a:ext>
            </a:extLst>
          </p:cNvPr>
          <p:cNvSpPr/>
          <p:nvPr/>
        </p:nvSpPr>
        <p:spPr>
          <a:xfrm>
            <a:off x="4139951" y="1943288"/>
            <a:ext cx="4875433" cy="222911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endParaRPr lang="en-ID" sz="1400" b="1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Denda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atas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keterlambatan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lapor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SPT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kurang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bayar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ID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Besarannya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bervariasi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seperti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Rp100.000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SPT Orang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Pribadi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2% per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bulan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terutang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Kenaikan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Pajak: </a:t>
            </a:r>
            <a:endParaRPr lang="en-ID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>
              <a:lnSpc>
                <a:spcPct val="107000"/>
              </a:lnSpc>
              <a:spcAft>
                <a:spcPts val="800"/>
              </a:spcAft>
              <a:buSzPts val="1000"/>
              <a:tabLst>
                <a:tab pos="914400" algn="l"/>
              </a:tabLst>
            </a:pP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Hukuman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berupa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penambahan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jumlah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dibayar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en-ID" sz="1400" kern="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Misalnya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50% </a:t>
            </a:r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kurang</a:t>
            </a:r>
            <a:r>
              <a:rPr lang="en-ID" sz="14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bayar</a:t>
            </a:r>
            <a:endParaRPr lang="en-ID" sz="14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endParaRPr lang="en-ID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FDC0AA8-71B7-6250-5A85-F6FE34E4993C}"/>
              </a:ext>
            </a:extLst>
          </p:cNvPr>
          <p:cNvSpPr/>
          <p:nvPr/>
        </p:nvSpPr>
        <p:spPr>
          <a:xfrm>
            <a:off x="3851920" y="4196035"/>
            <a:ext cx="5160125" cy="2329309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en-ID" sz="1400" b="1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Sanksi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Pidana</a:t>
            </a:r>
            <a:endParaRPr lang="en-ID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Hukuman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Penjara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en-ID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Dijatuhkan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kepada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pelaku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tindak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pidana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seperti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penggelapan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manipulasi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data.</a:t>
            </a:r>
            <a:endParaRPr lang="en-ID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Durasi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hukuman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dapat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mencapai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6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tahun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ID" sz="1400" kern="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Denda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Pidana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Jumlahnya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bisa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mencapai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2-4 kali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400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dirugikan</a:t>
            </a:r>
            <a:r>
              <a:rPr lang="en-ID" sz="1400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negara.</a:t>
            </a:r>
            <a:endParaRPr lang="en-ID" sz="14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7221298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0583C655-5912-A0AF-837B-B2E13B2DC1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7504" y="836712"/>
            <a:ext cx="8856984" cy="5472608"/>
          </a:xfrm>
        </p:spPr>
        <p:txBody>
          <a:bodyPr/>
          <a:lstStyle/>
          <a:p>
            <a:r>
              <a:rPr lang="en-US" dirty="0" err="1">
                <a:solidFill>
                  <a:schemeClr val="tx1"/>
                </a:solidFill>
              </a:rPr>
              <a:t>Syarat-syarat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Perpajakan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 algn="just">
              <a:buAutoNum type="arabicPeriod"/>
            </a:pPr>
            <a:r>
              <a:rPr lang="en-US" dirty="0" err="1">
                <a:solidFill>
                  <a:schemeClr val="tx1"/>
                </a:solidFill>
              </a:rPr>
              <a:t>Syarat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Keadilan</a:t>
            </a:r>
            <a:r>
              <a:rPr lang="en-US" dirty="0">
                <a:solidFill>
                  <a:schemeClr val="tx1"/>
                </a:solidFill>
              </a:rPr>
              <a:t> : 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Pajak </a:t>
            </a:r>
            <a:r>
              <a:rPr lang="en-US" dirty="0" err="1">
                <a:solidFill>
                  <a:schemeClr val="tx1"/>
                </a:solidFill>
              </a:rPr>
              <a:t>dikenakan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sesuai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dengan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kemampuan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wajib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pajak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prinsip</a:t>
            </a:r>
            <a:r>
              <a:rPr lang="en-US" dirty="0">
                <a:solidFill>
                  <a:schemeClr val="tx1"/>
                </a:solidFill>
              </a:rPr>
              <a:t> ability to pay).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dirty="0" err="1">
                <a:solidFill>
                  <a:schemeClr val="tx1"/>
                </a:solidFill>
              </a:rPr>
              <a:t>Semua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wajib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pajak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diperlakukan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sama</a:t>
            </a:r>
            <a:r>
              <a:rPr lang="en-US" dirty="0">
                <a:solidFill>
                  <a:schemeClr val="tx1"/>
                </a:solidFill>
              </a:rPr>
              <a:t> di </a:t>
            </a:r>
            <a:r>
              <a:rPr lang="en-US" dirty="0" err="1">
                <a:solidFill>
                  <a:schemeClr val="tx1"/>
                </a:solidFill>
              </a:rPr>
              <a:t>depan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hukum</a:t>
            </a:r>
            <a:r>
              <a:rPr lang="en-US" dirty="0">
                <a:solidFill>
                  <a:schemeClr val="tx1"/>
                </a:solidFill>
              </a:rPr>
              <a:t> (</a:t>
            </a:r>
            <a:r>
              <a:rPr lang="en-US" dirty="0" err="1">
                <a:solidFill>
                  <a:schemeClr val="tx1"/>
                </a:solidFill>
              </a:rPr>
              <a:t>asas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nondiskriminasi</a:t>
            </a:r>
            <a:r>
              <a:rPr lang="en-US" dirty="0">
                <a:solidFill>
                  <a:schemeClr val="tx1"/>
                </a:solidFill>
              </a:rPr>
              <a:t>).</a:t>
            </a:r>
          </a:p>
          <a:p>
            <a:pPr marL="457200" indent="-457200" algn="just">
              <a:buFont typeface="Wingdings" panose="05000000000000000000" pitchFamily="2" charset="2"/>
              <a:buChar char="Ø"/>
            </a:pPr>
            <a:r>
              <a:rPr lang="en-US" dirty="0">
                <a:solidFill>
                  <a:schemeClr val="tx1"/>
                </a:solidFill>
              </a:rPr>
              <a:t>Pajak </a:t>
            </a:r>
            <a:r>
              <a:rPr lang="en-US" dirty="0" err="1">
                <a:solidFill>
                  <a:schemeClr val="tx1"/>
                </a:solidFill>
              </a:rPr>
              <a:t>bersifat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progresif</a:t>
            </a:r>
            <a:r>
              <a:rPr lang="en-US" dirty="0">
                <a:solidFill>
                  <a:schemeClr val="tx1"/>
                </a:solidFill>
              </a:rPr>
              <a:t>, di mana </a:t>
            </a:r>
            <a:r>
              <a:rPr lang="en-US" dirty="0" err="1">
                <a:solidFill>
                  <a:schemeClr val="tx1"/>
                </a:solidFill>
              </a:rPr>
              <a:t>wajib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pajak</a:t>
            </a:r>
            <a:r>
              <a:rPr lang="en-US" dirty="0">
                <a:solidFill>
                  <a:schemeClr val="tx1"/>
                </a:solidFill>
              </a:rPr>
              <a:t> yang </a:t>
            </a:r>
            <a:r>
              <a:rPr lang="en-US" dirty="0" err="1">
                <a:solidFill>
                  <a:schemeClr val="tx1"/>
                </a:solidFill>
              </a:rPr>
              <a:t>berpenghasilan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lebih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tinggi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dikenakan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tarif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pajak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lebih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besar</a:t>
            </a:r>
            <a:endParaRPr lang="en-US" dirty="0">
              <a:solidFill>
                <a:schemeClr val="tx1"/>
              </a:solidFill>
            </a:endParaRPr>
          </a:p>
          <a:p>
            <a:pPr algn="just"/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3978762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>
            <a:extLst>
              <a:ext uri="{FF2B5EF4-FFF2-40B4-BE49-F238E27FC236}">
                <a16:creationId xmlns:a16="http://schemas.microsoft.com/office/drawing/2014/main" id="{0DDC98F9-D9C7-5E7C-A18C-8E37958D40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620688"/>
            <a:ext cx="8892480" cy="554461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en-US" dirty="0">
                <a:solidFill>
                  <a:schemeClr val="tx1"/>
                </a:solidFill>
              </a:rPr>
              <a:t>2. </a:t>
            </a:r>
            <a:r>
              <a:rPr lang="en-US" dirty="0" err="1">
                <a:solidFill>
                  <a:schemeClr val="tx1"/>
                </a:solidFill>
              </a:rPr>
              <a:t>Syarat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Kepastian</a:t>
            </a:r>
            <a:r>
              <a:rPr lang="en-US" dirty="0">
                <a:solidFill>
                  <a:schemeClr val="tx1"/>
                </a:solidFill>
              </a:rPr>
              <a:t> Hukum 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Aturan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jelas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ambigu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dan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mudah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dipahami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Wajib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mengetahui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kewajibannya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Prosedur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penghitungan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pembayaran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dan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pengawasan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transparan</a:t>
            </a:r>
            <a:endParaRPr lang="en-ID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endParaRPr lang="en-ID" sz="1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3. 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Syarat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 Ekonomi (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Efisien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)</a:t>
            </a:r>
          </a:p>
          <a:p>
            <a:pPr marL="285750" lvl="0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Biaya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pemungutan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lebih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kecil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dibandingkan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penerimaan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pajaknya</a:t>
            </a:r>
            <a:r>
              <a:rPr lang="en-ID" sz="1800" kern="100" dirty="0">
                <a:solidFill>
                  <a:schemeClr val="tx1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.</a:t>
            </a:r>
          </a:p>
          <a:p>
            <a:pPr marL="285750" lvl="0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boleh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menyebabkan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penurunan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produktivitas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ekonomi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secara</a:t>
            </a:r>
            <a:r>
              <a:rPr lang="en-ID" sz="18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signifikan</a:t>
            </a:r>
            <a:endParaRPr lang="en-ID" sz="18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endParaRPr lang="en-ID" sz="18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4. 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Syarat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Administrasi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 (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Kemudahan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dalam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  <a:r>
              <a:rPr lang="en-ID" sz="1800" dirty="0" err="1">
                <a:solidFill>
                  <a:schemeClr val="tx1"/>
                </a:solidFill>
                <a:latin typeface="Calibri" panose="020F0502020204030204" pitchFamily="34" charset="0"/>
              </a:rPr>
              <a:t>Pelaksanaan</a:t>
            </a:r>
            <a:r>
              <a:rPr lang="en-ID" sz="1800" dirty="0">
                <a:solidFill>
                  <a:schemeClr val="tx1"/>
                </a:solidFill>
                <a:latin typeface="Calibri" panose="020F0502020204030204" pitchFamily="34" charset="0"/>
              </a:rPr>
              <a:t>)</a:t>
            </a:r>
          </a:p>
          <a:p>
            <a:pPr marL="285750" lvl="0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Prosedur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pelaporan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pembayaran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sederhana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285750" lvl="0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Sistem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administrasi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efisien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termasuk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penggunaan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teknologi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mempermudah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wajib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285750" lvl="0" indent="-285750" algn="just">
              <a:lnSpc>
                <a:spcPct val="107000"/>
              </a:lnSpc>
              <a:spcAft>
                <a:spcPts val="8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Kemampuan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pemerintah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mengawasi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menegakkan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kepatuhan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secara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sz="1800" kern="100" dirty="0" err="1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efektif</a:t>
            </a:r>
            <a:r>
              <a:rPr lang="en-ID" sz="1800" kern="1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  <a:buSzPts val="1000"/>
              <a:tabLst>
                <a:tab pos="457200" algn="l"/>
              </a:tabLst>
            </a:pPr>
            <a:endParaRPr lang="en-ID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9749965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151841" y="486526"/>
            <a:ext cx="8229600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dirty="0" err="1">
                <a:latin typeface="Cambria" panose="02040503050406030204" pitchFamily="18" charset="0"/>
              </a:rPr>
              <a:t>Tantangan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Dalam</a:t>
            </a:r>
            <a:r>
              <a:rPr lang="en-US" dirty="0">
                <a:latin typeface="Cambria" panose="02040503050406030204" pitchFamily="18" charset="0"/>
              </a:rPr>
              <a:t> </a:t>
            </a:r>
            <a:r>
              <a:rPr lang="en-US" dirty="0" err="1">
                <a:latin typeface="Cambria" panose="02040503050406030204" pitchFamily="18" charset="0"/>
              </a:rPr>
              <a:t>Penegakan</a:t>
            </a:r>
            <a:r>
              <a:rPr lang="en-US" dirty="0">
                <a:latin typeface="Cambria" panose="02040503050406030204" pitchFamily="18" charset="0"/>
              </a:rPr>
              <a:t> Hukum </a:t>
            </a:r>
            <a:endParaRPr lang="id-ID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51841" y="1556792"/>
            <a:ext cx="8710243" cy="3989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endParaRPr lang="en-ID" b="0" i="0" dirty="0">
              <a:solidFill>
                <a:schemeClr val="tx1"/>
              </a:solidFill>
              <a:effectLst/>
              <a:latin typeface="ui-sans-serif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DCA3FF0-51FD-98CB-8D75-796C3D91678D}"/>
              </a:ext>
            </a:extLst>
          </p:cNvPr>
          <p:cNvSpPr txBox="1"/>
          <p:nvPr/>
        </p:nvSpPr>
        <p:spPr>
          <a:xfrm>
            <a:off x="0" y="1610243"/>
            <a:ext cx="8710242" cy="4358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ID" b="1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1. Kurangnya</a:t>
            </a:r>
            <a:r>
              <a:rPr lang="en-ID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Kepatuhan</a:t>
            </a:r>
            <a:r>
              <a:rPr lang="en-ID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Wajib</a:t>
            </a:r>
            <a:r>
              <a:rPr lang="en-ID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Pajak</a:t>
            </a:r>
            <a:endParaRPr lang="en-ID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Faktor</a:t>
            </a:r>
            <a:r>
              <a:rPr lang="en-ID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Penyebab</a:t>
            </a:r>
            <a:r>
              <a:rPr lang="en-ID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Rendahnya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kesadaran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literasi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perpajakan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di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masyarakat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Ketidakpercayaan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penggunaan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oleh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pemerintah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Upaya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penghindaran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oleh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wajib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baik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individu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maupun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badan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usaha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b="1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Dampak</a:t>
            </a:r>
            <a:r>
              <a:rPr lang="en-ID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Potensi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kehilangan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pendapatan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negara yang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besar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Meningkatnya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beban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pengawasan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pemeriksaan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oleh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otoritas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D" b="1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Solusi: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Edukasi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publik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tentang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pentingnya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kern="1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742950" lvl="1" indent="-285750">
              <a:lnSpc>
                <a:spcPct val="107000"/>
              </a:lnSpc>
              <a:spcAft>
                <a:spcPts val="800"/>
              </a:spcAft>
              <a:buSzPts val="1000"/>
              <a:buFont typeface="Courier New" panose="02070309020205020404" pitchFamily="49" charset="0"/>
              <a:buChar char="o"/>
              <a:tabLst>
                <a:tab pos="914400" algn="l"/>
              </a:tabLst>
            </a:pPr>
            <a:r>
              <a:rPr lang="en-ID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Transparansi</a:t>
            </a:r>
            <a:r>
              <a:rPr lang="en-ID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ID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alokasi</a:t>
            </a:r>
            <a:r>
              <a:rPr lang="en-ID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ID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pelaporan</a:t>
            </a:r>
            <a:r>
              <a:rPr lang="en-ID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penggunaan</a:t>
            </a:r>
            <a:r>
              <a:rPr lang="en-ID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ID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pajak</a:t>
            </a:r>
            <a:r>
              <a:rPr lang="en-ID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oleh </a:t>
            </a:r>
            <a:r>
              <a:rPr lang="en-ID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pemerintah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699250497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3888</TotalTime>
  <Words>1003</Words>
  <Application>Microsoft Office PowerPoint</Application>
  <PresentationFormat>On-screen Show (4:3)</PresentationFormat>
  <Paragraphs>127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2" baseType="lpstr">
      <vt:lpstr>Arial</vt:lpstr>
      <vt:lpstr>Calibri</vt:lpstr>
      <vt:lpstr>Cambria</vt:lpstr>
      <vt:lpstr>Courier New</vt:lpstr>
      <vt:lpstr>Symbol</vt:lpstr>
      <vt:lpstr>Times New Roman</vt:lpstr>
      <vt:lpstr>ui-sans-serif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Lenovo</cp:lastModifiedBy>
  <cp:revision>506</cp:revision>
  <cp:lastPrinted>2017-08-29T02:54:51Z</cp:lastPrinted>
  <dcterms:created xsi:type="dcterms:W3CDTF">2010-04-18T12:06:30Z</dcterms:created>
  <dcterms:modified xsi:type="dcterms:W3CDTF">2024-12-06T06:47:15Z</dcterms:modified>
</cp:coreProperties>
</file>