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99" r:id="rId3"/>
    <p:sldId id="344" r:id="rId4"/>
    <p:sldId id="341" r:id="rId5"/>
    <p:sldId id="342" r:id="rId6"/>
    <p:sldId id="343" r:id="rId7"/>
    <p:sldId id="336" r:id="rId8"/>
    <p:sldId id="337" r:id="rId9"/>
    <p:sldId id="321" r:id="rId10"/>
    <p:sldId id="338" r:id="rId11"/>
  </p:sldIdLst>
  <p:sldSz cx="9144000" cy="6858000" type="screen4x3"/>
  <p:notesSz cx="7045325" cy="9345613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  <p:cmAuthor id="3" name="Lenovo" initials="L" lastIdx="1" clrIdx="2">
    <p:extLst>
      <p:ext uri="{19B8F6BF-5375-455C-9EA6-DF929625EA0E}">
        <p15:presenceInfo xmlns:p15="http://schemas.microsoft.com/office/powerpoint/2012/main" userId="Lenov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55" autoAdjust="0"/>
    <p:restoredTop sz="94650" autoAdjust="0"/>
  </p:normalViewPr>
  <p:slideViewPr>
    <p:cSldViewPr>
      <p:cViewPr varScale="1">
        <p:scale>
          <a:sx n="68" d="100"/>
          <a:sy n="68" d="100"/>
        </p:scale>
        <p:origin x="14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Simulasi</a:t>
            </a:r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Negoisasi</a:t>
            </a:r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11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A995291E-E989-F44D-B748-BA6BB0247C7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512" y="447137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1" algn="ctr"/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</a:t>
            </a:r>
            <a:r>
              <a:rPr lang="en-US" sz="4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Noviyanti</a:t>
            </a:r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, S.H., M.H. 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FE8CB773-CC65-C78F-C6F0-7AF708C6BA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9632" y="1916832"/>
            <a:ext cx="6400800" cy="2736304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chemeClr val="tx1"/>
                </a:solidFill>
              </a:rPr>
              <a:t>END</a:t>
            </a:r>
          </a:p>
          <a:p>
            <a:r>
              <a:rPr lang="en-US" dirty="0">
                <a:solidFill>
                  <a:schemeClr val="tx1"/>
                </a:solidFill>
              </a:rPr>
              <a:t>THANK YOU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357255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53914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just">
              <a:spcBef>
                <a:spcPct val="0"/>
              </a:spcBef>
              <a:defRPr/>
            </a:pP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Negosiasi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merupakan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elemen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penting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dalam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penyusunan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kontrak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negosiasi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terjadi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pada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tahap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prakontrak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Di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dalam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negosiasi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terjadi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proses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tawar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menawar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para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pihak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hingga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tercapai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suatu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kesepakatan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Negosiasi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merupakan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proses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permulaan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sebagai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usaha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untuk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mencapai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kesepakatan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antara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pihak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yang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satu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dan </a:t>
            </a:r>
            <a:r>
              <a:rPr lang="en-US" sz="2400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pihak</a:t>
            </a: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lain. </a:t>
            </a:r>
          </a:p>
          <a:p>
            <a:pPr lvl="0">
              <a:spcBef>
                <a:spcPct val="0"/>
              </a:spcBef>
              <a:defRPr/>
            </a:pPr>
            <a:endParaRPr lang="en-US" sz="240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lvl="0">
              <a:spcBef>
                <a:spcPct val="0"/>
              </a:spcBef>
              <a:defRPr/>
            </a:pPr>
            <a:r>
              <a:rPr lang="en-US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</a:t>
            </a:r>
            <a:endParaRPr kumimoji="0" lang="id-ID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76AE61E6-D67B-4E17-92BF-9D1BF15896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692696"/>
            <a:ext cx="8928992" cy="4370040"/>
          </a:xfrm>
        </p:spPr>
        <p:txBody>
          <a:bodyPr>
            <a:normAutofit/>
          </a:bodyPr>
          <a:lstStyle/>
          <a:p>
            <a:pPr algn="just"/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Negosiasi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mempengaruhi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pelaksanaan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kontrak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apabila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pihak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membuat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kontrak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menerapkan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dan 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tahapan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kontrak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benar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diharapkan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kontrak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memberikankepastian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perlindungan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serta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mencerminkan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keseimbangan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keadilan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pihak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96531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098557D4-AF10-4580-924B-A1B1919BC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7544" y="836712"/>
            <a:ext cx="8496944" cy="4802088"/>
          </a:xfrm>
        </p:spPr>
        <p:txBody>
          <a:bodyPr>
            <a:normAutofit/>
          </a:bodyPr>
          <a:lstStyle/>
          <a:p>
            <a:pPr algn="just"/>
            <a:endParaRPr lang="en-ID" dirty="0">
              <a:solidFill>
                <a:schemeClr val="tx1"/>
              </a:solidFill>
            </a:endParaRPr>
          </a:p>
          <a:p>
            <a:pPr algn="just"/>
            <a:endParaRPr lang="en-ID" dirty="0">
              <a:solidFill>
                <a:schemeClr val="tx1"/>
              </a:solidFill>
            </a:endParaRPr>
          </a:p>
          <a:p>
            <a:pPr algn="just"/>
            <a:r>
              <a:rPr lang="en-ID" dirty="0" err="1">
                <a:solidFill>
                  <a:schemeClr val="tx1"/>
                </a:solidFill>
              </a:rPr>
              <a:t>Dalam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edisi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</a:t>
            </a:r>
            <a:r>
              <a:rPr lang="en-ID" dirty="0">
                <a:solidFill>
                  <a:schemeClr val="tx1"/>
                </a:solidFill>
              </a:rPr>
              <a:t> 9, </a:t>
            </a:r>
            <a:r>
              <a:rPr lang="en-ID" dirty="0" err="1">
                <a:solidFill>
                  <a:schemeClr val="tx1"/>
                </a:solidFill>
              </a:rPr>
              <a:t>Kamus</a:t>
            </a:r>
            <a:r>
              <a:rPr lang="en-ID" dirty="0">
                <a:solidFill>
                  <a:schemeClr val="tx1"/>
                </a:solidFill>
              </a:rPr>
              <a:t> Black </a:t>
            </a:r>
            <a:r>
              <a:rPr lang="en-ID" dirty="0" err="1">
                <a:solidFill>
                  <a:schemeClr val="tx1"/>
                </a:solidFill>
              </a:rPr>
              <a:t>merumuskan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negosiasi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sebagai</a:t>
            </a:r>
            <a:r>
              <a:rPr lang="en-ID" dirty="0">
                <a:solidFill>
                  <a:schemeClr val="tx1"/>
                </a:solidFill>
              </a:rPr>
              <a:t> “</a:t>
            </a:r>
            <a:r>
              <a:rPr lang="en-ID" b="1" i="1" dirty="0">
                <a:solidFill>
                  <a:srgbClr val="FF0000"/>
                </a:solidFill>
              </a:rPr>
              <a:t>A </a:t>
            </a:r>
            <a:r>
              <a:rPr lang="en-ID" b="1" i="1" dirty="0" err="1">
                <a:solidFill>
                  <a:srgbClr val="FF0000"/>
                </a:solidFill>
              </a:rPr>
              <a:t>consencual</a:t>
            </a:r>
            <a:r>
              <a:rPr lang="en-ID" b="1" i="1" dirty="0">
                <a:solidFill>
                  <a:srgbClr val="FF0000"/>
                </a:solidFill>
              </a:rPr>
              <a:t> a disputed or potentially disputed matter”</a:t>
            </a:r>
            <a:r>
              <a:rPr lang="en-ID" dirty="0">
                <a:solidFill>
                  <a:schemeClr val="tx1"/>
                </a:solidFill>
              </a:rPr>
              <a:t>.</a:t>
            </a:r>
            <a:r>
              <a:rPr lang="en-ID" dirty="0" err="1">
                <a:solidFill>
                  <a:schemeClr val="tx1"/>
                </a:solidFill>
              </a:rPr>
              <a:t>Negosiasi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itu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mencakup</a:t>
            </a:r>
            <a:r>
              <a:rPr lang="en-ID" dirty="0">
                <a:solidFill>
                  <a:schemeClr val="tx1"/>
                </a:solidFill>
              </a:rPr>
              <a:t> proses </a:t>
            </a:r>
            <a:r>
              <a:rPr lang="en-ID" dirty="0" err="1">
                <a:solidFill>
                  <a:schemeClr val="tx1"/>
                </a:solidFill>
              </a:rPr>
              <a:t>tawar-menawar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konsensual</a:t>
            </a:r>
            <a:r>
              <a:rPr lang="en-ID" dirty="0">
                <a:solidFill>
                  <a:schemeClr val="tx1"/>
                </a:solidFill>
              </a:rPr>
              <a:t> di mana para </a:t>
            </a:r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berusaha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mencapai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persetujuan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mengenai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suatu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masalah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disengketakan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dapat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disengketaka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228019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666A122B-0478-415A-9C57-14F7EAC310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908720"/>
            <a:ext cx="8640960" cy="4730080"/>
          </a:xfrm>
        </p:spPr>
        <p:txBody>
          <a:bodyPr>
            <a:normAutofit/>
          </a:bodyPr>
          <a:lstStyle/>
          <a:p>
            <a:pPr algn="just"/>
            <a:endParaRPr lang="en-ID" dirty="0"/>
          </a:p>
          <a:p>
            <a:pPr algn="just"/>
            <a:r>
              <a:rPr lang="en-ID" dirty="0" err="1">
                <a:solidFill>
                  <a:schemeClr val="tx1"/>
                </a:solidFill>
              </a:rPr>
              <a:t>Negosiasi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merupakan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suatu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sarana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bagi</a:t>
            </a:r>
            <a:r>
              <a:rPr lang="en-ID" dirty="0">
                <a:solidFill>
                  <a:schemeClr val="tx1"/>
                </a:solidFill>
              </a:rPr>
              <a:t> para </a:t>
            </a:r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dalam</a:t>
            </a:r>
            <a:r>
              <a:rPr lang="en-ID" dirty="0">
                <a:solidFill>
                  <a:schemeClr val="tx1"/>
                </a:solidFill>
              </a:rPr>
              <a:t> masa </a:t>
            </a:r>
            <a:r>
              <a:rPr lang="en-ID" dirty="0" err="1">
                <a:solidFill>
                  <a:schemeClr val="tx1"/>
                </a:solidFill>
              </a:rPr>
              <a:t>sebelum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lahirnya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dimana</a:t>
            </a:r>
            <a:r>
              <a:rPr lang="en-ID" dirty="0">
                <a:solidFill>
                  <a:schemeClr val="tx1"/>
                </a:solidFill>
              </a:rPr>
              <a:t> para </a:t>
            </a:r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berunding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menentukan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hal-hal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apa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saja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akan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mereka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sepakati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sebelum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mereka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mengambil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keputusan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apakah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sepakat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terhadap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suatu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hubungan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hukum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akan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mereka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ciptakan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04369385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C2E40551-0E8F-4FA4-8B35-F42AA2E769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528" y="332656"/>
            <a:ext cx="8496944" cy="5306144"/>
          </a:xfrm>
        </p:spPr>
        <p:txBody>
          <a:bodyPr>
            <a:normAutofit/>
          </a:bodyPr>
          <a:lstStyle/>
          <a:p>
            <a:pPr algn="just"/>
            <a:r>
              <a:rPr lang="en-ID" dirty="0">
                <a:solidFill>
                  <a:schemeClr val="tx1"/>
                </a:solidFill>
              </a:rPr>
              <a:t>Hal </a:t>
            </a:r>
            <a:r>
              <a:rPr lang="en-ID" dirty="0" err="1">
                <a:solidFill>
                  <a:schemeClr val="tx1"/>
                </a:solidFill>
              </a:rPr>
              <a:t>terpenting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dalam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negosiasi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bukannya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menang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kalah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melainkan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diusahakan</a:t>
            </a:r>
            <a:r>
              <a:rPr lang="en-ID" dirty="0">
                <a:solidFill>
                  <a:schemeClr val="tx1"/>
                </a:solidFill>
              </a:rPr>
              <a:t> agar </a:t>
            </a:r>
            <a:r>
              <a:rPr lang="en-ID" dirty="0" err="1">
                <a:solidFill>
                  <a:schemeClr val="tx1"/>
                </a:solidFill>
              </a:rPr>
              <a:t>kedua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belah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sama-sama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memperoleh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kepuasan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karena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keinginan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kebutuhannya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sama-sama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dipenuhi</a:t>
            </a:r>
            <a:r>
              <a:rPr lang="en-ID" dirty="0">
                <a:solidFill>
                  <a:schemeClr val="tx1"/>
                </a:solidFill>
              </a:rPr>
              <a:t>. </a:t>
            </a:r>
            <a:r>
              <a:rPr lang="en-ID" dirty="0" err="1">
                <a:solidFill>
                  <a:schemeClr val="tx1"/>
                </a:solidFill>
              </a:rPr>
              <a:t>Unsur-unsur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negosiasi</a:t>
            </a:r>
            <a:r>
              <a:rPr lang="en-ID" dirty="0">
                <a:solidFill>
                  <a:schemeClr val="tx1"/>
                </a:solidFill>
              </a:rPr>
              <a:t>:</a:t>
            </a:r>
          </a:p>
          <a:p>
            <a:pPr marL="514350" indent="-514350" algn="just">
              <a:buAutoNum type="alphaLcPeriod"/>
            </a:pPr>
            <a:r>
              <a:rPr lang="en-ID" dirty="0" err="1">
                <a:solidFill>
                  <a:schemeClr val="tx1"/>
                </a:solidFill>
              </a:rPr>
              <a:t>Unsur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subjek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maksudnya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ada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lebih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dari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satu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berunding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secara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aktif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sadar</a:t>
            </a:r>
            <a:endParaRPr lang="en-ID" dirty="0">
              <a:solidFill>
                <a:schemeClr val="tx1"/>
              </a:solidFill>
            </a:endParaRPr>
          </a:p>
          <a:p>
            <a:pPr marL="514350" indent="-514350" algn="just">
              <a:buAutoNum type="alphaLcPeriod"/>
            </a:pPr>
            <a:r>
              <a:rPr lang="en-ID" dirty="0" err="1">
                <a:solidFill>
                  <a:schemeClr val="tx1"/>
                </a:solidFill>
              </a:rPr>
              <a:t>Unsur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objek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yaitu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adanya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sesuatu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menjadi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sasaran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pembicaraan</a:t>
            </a:r>
            <a:r>
              <a:rPr lang="en-ID" dirty="0">
                <a:solidFill>
                  <a:schemeClr val="tx1"/>
                </a:solidFill>
              </a:rPr>
              <a:t> </a:t>
            </a:r>
          </a:p>
          <a:p>
            <a:pPr marL="514350" indent="-514350" algn="just">
              <a:buAutoNum type="alphaLcPeriod"/>
            </a:pPr>
            <a:r>
              <a:rPr lang="en-ID" dirty="0" err="1">
                <a:solidFill>
                  <a:schemeClr val="tx1"/>
                </a:solidFill>
              </a:rPr>
              <a:t>Unsur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tujuan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yaitu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mufakat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persetujuan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kepuasaan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kedua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 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20142037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180D45C0-763A-1495-D823-F4EB515851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980728"/>
            <a:ext cx="8712460" cy="5400600"/>
          </a:xfrm>
        </p:spPr>
        <p:txBody>
          <a:bodyPr>
            <a:noAutofit/>
          </a:bodyPr>
          <a:lstStyle/>
          <a:p>
            <a:r>
              <a:rPr lang="en-US" sz="2400" b="1" dirty="0" err="1">
                <a:solidFill>
                  <a:schemeClr val="tx1"/>
                </a:solidFill>
                <a:latin typeface="Aptos" panose="020B0004020202020204" pitchFamily="34" charset="0"/>
              </a:rPr>
              <a:t>Tahapan</a:t>
            </a:r>
            <a:r>
              <a:rPr lang="en-US" sz="2400" b="1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ptos" panose="020B0004020202020204" pitchFamily="34" charset="0"/>
              </a:rPr>
              <a:t>Negoisasi</a:t>
            </a:r>
            <a:r>
              <a:rPr lang="en-US" sz="2400" b="1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ptos" panose="020B0004020202020204" pitchFamily="34" charset="0"/>
              </a:rPr>
              <a:t>Sebelum</a:t>
            </a:r>
            <a:r>
              <a:rPr lang="en-US" sz="2400" b="1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ptos" panose="020B0004020202020204" pitchFamily="34" charset="0"/>
              </a:rPr>
              <a:t>Penyusunan</a:t>
            </a:r>
            <a:r>
              <a:rPr lang="en-US" sz="2400" b="1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ptos" panose="020B0004020202020204" pitchFamily="34" charset="0"/>
              </a:rPr>
              <a:t>Kontrak</a:t>
            </a:r>
            <a:r>
              <a:rPr lang="en-US" sz="2400" b="1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b="1" dirty="0">
                <a:solidFill>
                  <a:schemeClr val="tx1"/>
                </a:solidFill>
                <a:latin typeface="Aptos" panose="020B0004020202020204" pitchFamily="34" charset="0"/>
              </a:rPr>
              <a:t>:</a:t>
            </a:r>
          </a:p>
          <a:p>
            <a:pPr algn="just"/>
            <a:endParaRPr lang="en-ID" sz="2400" b="1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457200" indent="-457200" algn="just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Analisis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kebutuhan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tujuan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menentukan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hasil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ingin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dicapai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)</a:t>
            </a:r>
          </a:p>
          <a:p>
            <a:pPr marL="457200" indent="-457200" algn="just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Pengumpulan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informasi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profil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mitra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kondisi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pasar,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regulasi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)</a:t>
            </a:r>
          </a:p>
          <a:p>
            <a:pPr marL="457200" indent="-457200" algn="just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Pemetaan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posisi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tawar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menawar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antara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dua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lebih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</a:p>
          <a:p>
            <a:pPr marL="457200" indent="-457200" algn="just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Penyusunan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strategi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negoisasi</a:t>
            </a:r>
            <a:endParaRPr lang="en-US" sz="24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025279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F43E4157-37DA-2E2E-8B16-0AB498DA06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836712"/>
            <a:ext cx="8712968" cy="5256584"/>
          </a:xfrm>
        </p:spPr>
        <p:txBody>
          <a:bodyPr>
            <a:normAutofit/>
          </a:bodyPr>
          <a:lstStyle/>
          <a:p>
            <a:r>
              <a:rPr lang="en-ID" sz="2400" b="1" dirty="0" err="1">
                <a:solidFill>
                  <a:schemeClr val="tx1"/>
                </a:solidFill>
                <a:latin typeface="Aptos" panose="020B0004020202020204" pitchFamily="34" charset="0"/>
              </a:rPr>
              <a:t>Mengapa</a:t>
            </a:r>
            <a:r>
              <a:rPr lang="en-ID" sz="2400" b="1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Aptos" panose="020B0004020202020204" pitchFamily="34" charset="0"/>
              </a:rPr>
              <a:t>Simulasi</a:t>
            </a:r>
            <a:r>
              <a:rPr lang="en-ID" sz="2400" b="1" dirty="0">
                <a:solidFill>
                  <a:schemeClr val="tx1"/>
                </a:solidFill>
                <a:latin typeface="Aptos" panose="020B0004020202020204" pitchFamily="34" charset="0"/>
              </a:rPr>
              <a:t>  </a:t>
            </a:r>
            <a:r>
              <a:rPr lang="en-ID" sz="2400" b="1" dirty="0" err="1">
                <a:solidFill>
                  <a:schemeClr val="tx1"/>
                </a:solidFill>
                <a:latin typeface="Aptos" panose="020B0004020202020204" pitchFamily="34" charset="0"/>
              </a:rPr>
              <a:t>Negoisasi</a:t>
            </a:r>
            <a:r>
              <a:rPr lang="en-ID" sz="2400" b="1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Aptos" panose="020B0004020202020204" pitchFamily="34" charset="0"/>
              </a:rPr>
              <a:t>Penting</a:t>
            </a:r>
            <a:r>
              <a:rPr lang="en-ID" sz="2400" b="1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Aptos" panose="020B0004020202020204" pitchFamily="34" charset="0"/>
              </a:rPr>
              <a:t>dilakukan</a:t>
            </a:r>
            <a:r>
              <a:rPr lang="en-ID" sz="2400" b="1" dirty="0">
                <a:solidFill>
                  <a:schemeClr val="tx1"/>
                </a:solidFill>
                <a:latin typeface="Aptos" panose="020B0004020202020204" pitchFamily="34" charset="0"/>
              </a:rPr>
              <a:t>?</a:t>
            </a:r>
          </a:p>
          <a:p>
            <a:pPr algn="just"/>
            <a:endParaRPr lang="en-ID" sz="2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r>
              <a:rPr lang="en-ID" sz="2400" b="1" dirty="0">
                <a:solidFill>
                  <a:schemeClr val="tx1"/>
                </a:solidFill>
                <a:latin typeface="Aptos" panose="020B0004020202020204" pitchFamily="34" charset="0"/>
              </a:rPr>
              <a:t>Karena</a:t>
            </a:r>
          </a:p>
          <a:p>
            <a:pPr algn="just"/>
            <a:endParaRPr lang="en-ID" sz="2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457200" indent="-457200" algn="just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Mempersiapkan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diri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menghadapi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skenario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nyata</a:t>
            </a:r>
            <a:endParaRPr lang="en-ID" sz="2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457200" indent="-457200" algn="just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Mengidentifikasi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kekuatan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kelemahan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negosiator</a:t>
            </a:r>
            <a:endParaRPr lang="en-ID" sz="24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457200" indent="-457200" algn="just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Mengembangkan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strategi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efektif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</a:p>
          <a:p>
            <a:pPr marL="457200" indent="-457200" algn="just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Mengurangi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risiko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kegagalan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negoisasi</a:t>
            </a:r>
            <a:r>
              <a:rPr lang="en-ID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47026535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rsegi Lengkung 3">
            <a:extLst>
              <a:ext uri="{FF2B5EF4-FFF2-40B4-BE49-F238E27FC236}">
                <a16:creationId xmlns:a16="http://schemas.microsoft.com/office/drawing/2014/main" id="{86EA5CF2-AE81-D96F-0F67-A93227E34D75}"/>
              </a:ext>
            </a:extLst>
          </p:cNvPr>
          <p:cNvSpPr/>
          <p:nvPr/>
        </p:nvSpPr>
        <p:spPr>
          <a:xfrm>
            <a:off x="395536" y="764704"/>
            <a:ext cx="8136904" cy="50405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1B48B1D3-32B0-DA8E-F86D-0ED7B81F5C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9952" y="764704"/>
            <a:ext cx="8112488" cy="504056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b="1" dirty="0" err="1">
                <a:solidFill>
                  <a:schemeClr val="tx1"/>
                </a:solidFill>
                <a:latin typeface="Aptos" panose="020B0004020202020204" pitchFamily="34" charset="0"/>
              </a:rPr>
              <a:t>Manfaat</a:t>
            </a:r>
            <a:r>
              <a:rPr lang="en-US" b="1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ptos" panose="020B0004020202020204" pitchFamily="34" charset="0"/>
              </a:rPr>
              <a:t>melakukan</a:t>
            </a:r>
            <a:r>
              <a:rPr lang="en-US" b="1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ptos" panose="020B0004020202020204" pitchFamily="34" charset="0"/>
              </a:rPr>
              <a:t>negoisasi</a:t>
            </a:r>
            <a:r>
              <a:rPr lang="en-US" b="1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endParaRPr lang="en-ID" b="1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6" name="Persegi Panjang 5">
            <a:extLst>
              <a:ext uri="{FF2B5EF4-FFF2-40B4-BE49-F238E27FC236}">
                <a16:creationId xmlns:a16="http://schemas.microsoft.com/office/drawing/2014/main" id="{A842B1D8-52A2-5333-7526-C1710435D3C3}"/>
              </a:ext>
            </a:extLst>
          </p:cNvPr>
          <p:cNvSpPr/>
          <p:nvPr/>
        </p:nvSpPr>
        <p:spPr>
          <a:xfrm>
            <a:off x="419952" y="1412776"/>
            <a:ext cx="8112488" cy="46805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Meningkatkan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kepercayaan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diri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negosiator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Mengembangkan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fleksibilitas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menghadapi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perubahan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Mengasah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kemampuan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problem solving di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bawah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tekanan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Meminimalkan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kesalahan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negoisasi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nyata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Membangun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sinergi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tim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tos" panose="020B0004020202020204" pitchFamily="34" charset="0"/>
              </a:rPr>
              <a:t>negosiator</a:t>
            </a:r>
            <a:r>
              <a:rPr lang="en-US" sz="2400" dirty="0">
                <a:solidFill>
                  <a:schemeClr val="tx1"/>
                </a:solidFill>
                <a:latin typeface="Aptos" panose="020B00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0500250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4374</TotalTime>
  <Words>349</Words>
  <Application>Microsoft Office PowerPoint</Application>
  <PresentationFormat>On-screen Show (4:3)</PresentationFormat>
  <Paragraphs>41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Aptos</vt:lpstr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Lenovo</cp:lastModifiedBy>
  <cp:revision>517</cp:revision>
  <cp:lastPrinted>2017-08-29T02:54:51Z</cp:lastPrinted>
  <dcterms:created xsi:type="dcterms:W3CDTF">2010-04-18T12:06:30Z</dcterms:created>
  <dcterms:modified xsi:type="dcterms:W3CDTF">2025-05-25T12:34:30Z</dcterms:modified>
</cp:coreProperties>
</file>