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2" r:id="rId7"/>
    <p:sldId id="264" r:id="rId8"/>
    <p:sldId id="265" r:id="rId9"/>
    <p:sldId id="266" r:id="rId10"/>
    <p:sldId id="267" r:id="rId11"/>
    <p:sldId id="268" r:id="rId12"/>
    <p:sldId id="269" r:id="rId13"/>
    <p:sldId id="270" r:id="rId14"/>
    <p:sldId id="271" r:id="rId15"/>
    <p:sldId id="272" r:id="rId16"/>
    <p:sldId id="273" r:id="rId17"/>
    <p:sldId id="275" r:id="rId18"/>
    <p:sldId id="274" r:id="rId19"/>
    <p:sldId id="276" r:id="rId20"/>
    <p:sldId id="277" r:id="rId21"/>
    <p:sldId id="278" r:id="rId22"/>
    <p:sldId id="279" r:id="rId23"/>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2" d="100"/>
          <a:sy n="42" d="100"/>
        </p:scale>
        <p:origin x="-1242" y="-10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98FCBFAC-7E6C-4822-B5A1-9352EE9679EA}" type="datetimeFigureOut">
              <a:rPr lang="id-ID" smtClean="0"/>
              <a:pPr/>
              <a:t>13/10/2008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2C94EF4-B48F-44E7-A8AE-E24A5258932C}" type="slidenum">
              <a:rPr lang="id-ID" smtClean="0"/>
              <a:pPr/>
              <a:t>‹#›</a:t>
            </a:fld>
            <a:endParaRPr lang="id-ID"/>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FCBFAC-7E6C-4822-B5A1-9352EE9679EA}" type="datetimeFigureOut">
              <a:rPr lang="id-ID" smtClean="0"/>
              <a:pPr/>
              <a:t>13/10/2008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2C94EF4-B48F-44E7-A8AE-E24A5258932C}"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FCBFAC-7E6C-4822-B5A1-9352EE9679EA}" type="datetimeFigureOut">
              <a:rPr lang="id-ID" smtClean="0"/>
              <a:pPr/>
              <a:t>13/10/2008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2C94EF4-B48F-44E7-A8AE-E24A5258932C}"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FCBFAC-7E6C-4822-B5A1-9352EE9679EA}" type="datetimeFigureOut">
              <a:rPr lang="id-ID" smtClean="0"/>
              <a:pPr/>
              <a:t>13/10/2008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2C94EF4-B48F-44E7-A8AE-E24A5258932C}"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98FCBFAC-7E6C-4822-B5A1-9352EE9679EA}" type="datetimeFigureOut">
              <a:rPr lang="id-ID" smtClean="0"/>
              <a:pPr/>
              <a:t>13/10/2008</a:t>
            </a:fld>
            <a:endParaRPr lang="id-ID"/>
          </a:p>
        </p:txBody>
      </p:sp>
      <p:sp>
        <p:nvSpPr>
          <p:cNvPr id="91" name="Footer Placeholder 90"/>
          <p:cNvSpPr>
            <a:spLocks noGrp="1"/>
          </p:cNvSpPr>
          <p:nvPr>
            <p:ph type="ftr" sz="quarter" idx="11"/>
          </p:nvPr>
        </p:nvSpPr>
        <p:spPr/>
        <p:txBody>
          <a:bodyPr/>
          <a:lstStyle/>
          <a:p>
            <a:endParaRPr lang="id-ID"/>
          </a:p>
        </p:txBody>
      </p:sp>
      <p:sp>
        <p:nvSpPr>
          <p:cNvPr id="92" name="Slide Number Placeholder 91"/>
          <p:cNvSpPr>
            <a:spLocks noGrp="1"/>
          </p:cNvSpPr>
          <p:nvPr>
            <p:ph type="sldNum" sz="quarter" idx="12"/>
          </p:nvPr>
        </p:nvSpPr>
        <p:spPr/>
        <p:txBody>
          <a:bodyPr/>
          <a:lstStyle/>
          <a:p>
            <a:fld id="{F2C94EF4-B48F-44E7-A8AE-E24A5258932C}" type="slidenum">
              <a:rPr lang="id-ID" smtClean="0"/>
              <a:pPr/>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8FCBFAC-7E6C-4822-B5A1-9352EE9679EA}" type="datetimeFigureOut">
              <a:rPr lang="id-ID" smtClean="0"/>
              <a:pPr/>
              <a:t>13/10/2008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2C94EF4-B48F-44E7-A8AE-E24A5258932C}"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8FCBFAC-7E6C-4822-B5A1-9352EE9679EA}" type="datetimeFigureOut">
              <a:rPr lang="id-ID" smtClean="0"/>
              <a:pPr/>
              <a:t>13/10/2008</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F2C94EF4-B48F-44E7-A8AE-E24A5258932C}"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8FCBFAC-7E6C-4822-B5A1-9352EE9679EA}" type="datetimeFigureOut">
              <a:rPr lang="id-ID" smtClean="0"/>
              <a:pPr/>
              <a:t>13/10/2008</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F2C94EF4-B48F-44E7-A8AE-E24A5258932C}"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FCBFAC-7E6C-4822-B5A1-9352EE9679EA}" type="datetimeFigureOut">
              <a:rPr lang="id-ID" smtClean="0"/>
              <a:pPr/>
              <a:t>13/10/2008</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F2C94EF4-B48F-44E7-A8AE-E24A5258932C}"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8FCBFAC-7E6C-4822-B5A1-9352EE9679EA}" type="datetimeFigureOut">
              <a:rPr lang="id-ID" smtClean="0"/>
              <a:pPr/>
              <a:t>13/10/2008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2C94EF4-B48F-44E7-A8AE-E24A5258932C}" type="slidenum">
              <a:rPr lang="id-ID" smtClean="0"/>
              <a:pPr/>
              <a:t>‹#›</a:t>
            </a:fld>
            <a:endParaRPr lang="id-ID"/>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98FCBFAC-7E6C-4822-B5A1-9352EE9679EA}" type="datetimeFigureOut">
              <a:rPr lang="id-ID" smtClean="0"/>
              <a:pPr/>
              <a:t>13/10/2008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2C94EF4-B48F-44E7-A8AE-E24A5258932C}" type="slidenum">
              <a:rPr lang="id-ID" smtClean="0"/>
              <a:pPr/>
              <a:t>‹#›</a:t>
            </a:fld>
            <a:endParaRPr lang="id-ID"/>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2000">
              <a:schemeClr val="bg2">
                <a:tint val="83000"/>
                <a:shade val="97000"/>
                <a:satMod val="230000"/>
                <a:lumMod val="100000"/>
              </a:schemeClr>
            </a:gs>
            <a:gs pos="100000">
              <a:schemeClr val="bg2">
                <a:shade val="35000"/>
                <a:satMod val="250000"/>
              </a:schemeClr>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98FCBFAC-7E6C-4822-B5A1-9352EE9679EA}" type="datetimeFigureOut">
              <a:rPr lang="id-ID" smtClean="0"/>
              <a:pPr/>
              <a:t>13/10/2008</a:t>
            </a:fld>
            <a:endParaRPr lang="id-ID"/>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id-ID"/>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F2C94EF4-B48F-44E7-A8AE-E24A5258932C}" type="slidenum">
              <a:rPr lang="id-ID" smtClean="0"/>
              <a:pPr/>
              <a:t>‹#›</a:t>
            </a:fld>
            <a:endParaRPr lang="id-ID"/>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676400"/>
            <a:ext cx="9144000" cy="936104"/>
          </a:xfrm>
        </p:spPr>
        <p:txBody>
          <a:bodyPr anchor="ctr" anchorCtr="0">
            <a:normAutofit/>
            <a:scene3d>
              <a:camera prst="orthographicFront"/>
              <a:lightRig rig="harsh" dir="t"/>
            </a:scene3d>
            <a:sp3d extrusionH="57150" prstMaterial="softEdge">
              <a:bevelT w="57150" h="38100" prst="hardEdge"/>
              <a:bevelB w="38100" h="38100" prst="relaxedInset"/>
            </a:sp3d>
          </a:bodyPr>
          <a:lstStyle/>
          <a:p>
            <a:pPr algn="ctr"/>
            <a:r>
              <a:rPr lang="id-ID" sz="3200" dirty="0" smtClean="0">
                <a:ln w="13335" cap="flat" cmpd="dbl">
                  <a:solidFill>
                    <a:schemeClr val="accent1">
                      <a:lumMod val="50000"/>
                    </a:schemeClr>
                  </a:solidFill>
                  <a:prstDash val="solid"/>
                </a:ln>
                <a:effectLst>
                  <a:glow rad="101600">
                    <a:schemeClr val="accent1">
                      <a:satMod val="175000"/>
                      <a:alpha val="40000"/>
                    </a:schemeClr>
                  </a:glow>
                </a:effectLst>
                <a:latin typeface="Cooper Black" pitchFamily="18" charset="0"/>
                <a:cs typeface="Times New Roman" pitchFamily="18" charset="0"/>
              </a:rPr>
              <a:t>SISTEM INFORMASI MANAJEMEN SDM</a:t>
            </a:r>
            <a:endParaRPr lang="id-ID" sz="3200" dirty="0">
              <a:ln w="13335" cap="flat" cmpd="dbl">
                <a:solidFill>
                  <a:schemeClr val="accent1">
                    <a:lumMod val="50000"/>
                  </a:schemeClr>
                </a:solidFill>
                <a:prstDash val="solid"/>
              </a:ln>
              <a:effectLst>
                <a:glow rad="101600">
                  <a:schemeClr val="accent1">
                    <a:satMod val="175000"/>
                    <a:alpha val="40000"/>
                  </a:schemeClr>
                </a:glow>
              </a:effectLst>
              <a:latin typeface="Cooper Black" pitchFamily="18" charset="0"/>
              <a:cs typeface="Times New Roman" pitchFamily="18" charset="0"/>
            </a:endParaRPr>
          </a:p>
        </p:txBody>
      </p:sp>
    </p:spTree>
    <p:extLst>
      <p:ext uri="{BB962C8B-B14F-4D97-AF65-F5344CB8AC3E}">
        <p14:creationId xmlns:p14="http://schemas.microsoft.com/office/powerpoint/2010/main" xmlns="" val="18451849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rmAutofit/>
          </a:bodyPr>
          <a:lstStyle/>
          <a:p>
            <a:pPr marL="0" indent="0" algn="just">
              <a:buNone/>
            </a:pPr>
            <a:r>
              <a:rPr lang="en-US" dirty="0" err="1">
                <a:latin typeface="Times New Roman" pitchFamily="18" charset="0"/>
                <a:cs typeface="Times New Roman" pitchFamily="18" charset="0"/>
              </a:rPr>
              <a:t>Sehubungan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sistem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kepegawaian</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diusulkan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terdapat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banyak</a:t>
            </a:r>
            <a:r>
              <a:rPr lang="en-US" dirty="0">
                <a:latin typeface="Times New Roman" pitchFamily="18" charset="0"/>
                <a:cs typeface="Times New Roman" pitchFamily="18" charset="0"/>
              </a:rPr>
              <a:t> proses yang </a:t>
            </a:r>
            <a:r>
              <a:rPr lang="en-US" dirty="0" err="1">
                <a:latin typeface="Times New Roman" pitchFamily="18" charset="0"/>
                <a:cs typeface="Times New Roman" pitchFamily="18" charset="0"/>
              </a:rPr>
              <a:t>dapat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mendukung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analisa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pekerjaan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tersebut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diatas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seperti</a:t>
            </a:r>
            <a:r>
              <a:rPr lang="en-US" dirty="0">
                <a:latin typeface="Times New Roman" pitchFamily="18" charset="0"/>
                <a:cs typeface="Times New Roman" pitchFamily="18" charset="0"/>
              </a:rPr>
              <a:t> :</a:t>
            </a:r>
            <a:endParaRPr lang="id-ID" dirty="0">
              <a:latin typeface="Times New Roman" pitchFamily="18" charset="0"/>
              <a:cs typeface="Times New Roman" pitchFamily="18" charset="0"/>
            </a:endParaRPr>
          </a:p>
          <a:p>
            <a:pPr lvl="0" algn="just"/>
            <a:r>
              <a:rPr lang="en-US" dirty="0" err="1">
                <a:latin typeface="Times New Roman" pitchFamily="18" charset="0"/>
                <a:cs typeface="Times New Roman" pitchFamily="18" charset="0"/>
              </a:rPr>
              <a:t>Fasilitas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untuk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mencari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suatu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jabatan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struktural</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kosong</a:t>
            </a:r>
            <a:r>
              <a:rPr lang="en-US" dirty="0">
                <a:latin typeface="Times New Roman" pitchFamily="18" charset="0"/>
                <a:cs typeface="Times New Roman" pitchFamily="18" charset="0"/>
              </a:rPr>
              <a:t>.</a:t>
            </a:r>
            <a:endParaRPr lang="id-ID" dirty="0">
              <a:latin typeface="Times New Roman" pitchFamily="18" charset="0"/>
              <a:cs typeface="Times New Roman" pitchFamily="18" charset="0"/>
            </a:endParaRPr>
          </a:p>
          <a:p>
            <a:pPr lvl="0" algn="just"/>
            <a:r>
              <a:rPr lang="en-US" dirty="0" err="1">
                <a:latin typeface="Times New Roman" pitchFamily="18" charset="0"/>
                <a:cs typeface="Times New Roman" pitchFamily="18" charset="0"/>
              </a:rPr>
              <a:t>Analisa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kandidat</a:t>
            </a:r>
            <a:r>
              <a:rPr lang="en-US" dirty="0">
                <a:latin typeface="Times New Roman" pitchFamily="18" charset="0"/>
                <a:cs typeface="Times New Roman" pitchFamily="18" charset="0"/>
              </a:rPr>
              <a:t> yang paling </a:t>
            </a:r>
            <a:r>
              <a:rPr lang="en-US" dirty="0" err="1">
                <a:latin typeface="Times New Roman" pitchFamily="18" charset="0"/>
                <a:cs typeface="Times New Roman" pitchFamily="18" charset="0"/>
              </a:rPr>
              <a:t>sesuai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untuk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duduk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pada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jabatan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tersebut</a:t>
            </a:r>
            <a:r>
              <a:rPr lang="en-US" dirty="0">
                <a:latin typeface="Times New Roman" pitchFamily="18" charset="0"/>
                <a:cs typeface="Times New Roman" pitchFamily="18" charset="0"/>
              </a:rPr>
              <a:t>.</a:t>
            </a:r>
            <a:endParaRPr lang="id-ID" dirty="0">
              <a:latin typeface="Times New Roman" pitchFamily="18" charset="0"/>
              <a:cs typeface="Times New Roman" pitchFamily="18" charset="0"/>
            </a:endParaRPr>
          </a:p>
          <a:p>
            <a:pPr lvl="0" algn="just"/>
            <a:r>
              <a:rPr lang="en-US" dirty="0" err="1">
                <a:latin typeface="Times New Roman" pitchFamily="18" charset="0"/>
                <a:cs typeface="Times New Roman" pitchFamily="18" charset="0"/>
              </a:rPr>
              <a:t>Analisa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kebutuhan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tenaga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pada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suatu</a:t>
            </a:r>
            <a:r>
              <a:rPr lang="en-US" dirty="0">
                <a:latin typeface="Times New Roman" pitchFamily="18" charset="0"/>
                <a:cs typeface="Times New Roman" pitchFamily="18" charset="0"/>
              </a:rPr>
              <a:t> unit </a:t>
            </a:r>
            <a:r>
              <a:rPr lang="en-US" dirty="0" err="1">
                <a:latin typeface="Times New Roman" pitchFamily="18" charset="0"/>
                <a:cs typeface="Times New Roman" pitchFamily="18" charset="0"/>
              </a:rPr>
              <a:t>organisasi</a:t>
            </a:r>
            <a:r>
              <a:rPr lang="en-US" dirty="0">
                <a:latin typeface="Times New Roman" pitchFamily="18" charset="0"/>
                <a:cs typeface="Times New Roman" pitchFamily="18" charset="0"/>
              </a:rPr>
              <a:t>.</a:t>
            </a:r>
            <a:endParaRPr lang="id-ID" dirty="0">
              <a:latin typeface="Times New Roman" pitchFamily="18" charset="0"/>
              <a:cs typeface="Times New Roman" pitchFamily="18" charset="0"/>
            </a:endParaRPr>
          </a:p>
          <a:p>
            <a:pPr lvl="0" algn="just"/>
            <a:r>
              <a:rPr lang="en-US" dirty="0" err="1">
                <a:latin typeface="Times New Roman" pitchFamily="18" charset="0"/>
                <a:cs typeface="Times New Roman" pitchFamily="18" charset="0"/>
              </a:rPr>
              <a:t>Pemilihan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pegawai</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memiliki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kriteria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informasi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tertentu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secara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dinamis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kurang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lebih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terdapat</a:t>
            </a:r>
            <a:r>
              <a:rPr lang="en-US" dirty="0">
                <a:latin typeface="Times New Roman" pitchFamily="18" charset="0"/>
                <a:cs typeface="Times New Roman" pitchFamily="18" charset="0"/>
              </a:rPr>
              <a:t> 44 </a:t>
            </a:r>
            <a:r>
              <a:rPr lang="en-US" dirty="0" err="1">
                <a:latin typeface="Times New Roman" pitchFamily="18" charset="0"/>
                <a:cs typeface="Times New Roman" pitchFamily="18" charset="0"/>
              </a:rPr>
              <a:t>kriteria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informasi</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dapat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dikombinasikan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secara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bebas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satu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sama</a:t>
            </a:r>
            <a:r>
              <a:rPr lang="en-US" dirty="0">
                <a:latin typeface="Times New Roman" pitchFamily="18" charset="0"/>
                <a:cs typeface="Times New Roman" pitchFamily="18" charset="0"/>
              </a:rPr>
              <a:t> lain </a:t>
            </a:r>
            <a:r>
              <a:rPr lang="en-US" dirty="0" err="1">
                <a:latin typeface="Times New Roman" pitchFamily="18" charset="0"/>
                <a:cs typeface="Times New Roman" pitchFamily="18" charset="0"/>
              </a:rPr>
              <a:t>untuk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mendapatkan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sekelompok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informasi</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dibutuhkan</a:t>
            </a:r>
            <a:r>
              <a:rPr lang="en-US" dirty="0">
                <a:latin typeface="Times New Roman" pitchFamily="18" charset="0"/>
                <a:cs typeface="Times New Roman" pitchFamily="18" charset="0"/>
              </a:rPr>
              <a:t>).</a:t>
            </a:r>
            <a:endParaRPr lang="id-ID" dirty="0">
              <a:latin typeface="Times New Roman" pitchFamily="18" charset="0"/>
              <a:cs typeface="Times New Roman" pitchFamily="18" charset="0"/>
            </a:endParaRPr>
          </a:p>
          <a:p>
            <a:pPr algn="just"/>
            <a:r>
              <a:rPr lang="en-US" dirty="0" err="1">
                <a:latin typeface="Times New Roman" pitchFamily="18" charset="0"/>
                <a:cs typeface="Times New Roman" pitchFamily="18" charset="0"/>
              </a:rPr>
              <a:t>Analisa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grafis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statistik</a:t>
            </a:r>
            <a:r>
              <a:rPr lang="en-US" dirty="0">
                <a:latin typeface="Times New Roman" pitchFamily="18" charset="0"/>
                <a:cs typeface="Times New Roman" pitchFamily="18" charset="0"/>
              </a:rPr>
              <a:t> yang ‘on-line’, </a:t>
            </a:r>
            <a:r>
              <a:rPr lang="en-US" dirty="0" err="1">
                <a:latin typeface="Times New Roman" pitchFamily="18" charset="0"/>
                <a:cs typeface="Times New Roman" pitchFamily="18" charset="0"/>
              </a:rPr>
              <a:t>dimana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dapat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berinteraksi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langsung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dengan</a:t>
            </a:r>
            <a:r>
              <a:rPr lang="en-US" dirty="0">
                <a:latin typeface="Times New Roman" pitchFamily="18" charset="0"/>
                <a:cs typeface="Times New Roman" pitchFamily="18" charset="0"/>
              </a:rPr>
              <a:t> data yang </a:t>
            </a:r>
            <a:r>
              <a:rPr lang="en-US" dirty="0" err="1">
                <a:latin typeface="Times New Roman" pitchFamily="18" charset="0"/>
                <a:cs typeface="Times New Roman" pitchFamily="18" charset="0"/>
              </a:rPr>
              <a:t>rinci</a:t>
            </a:r>
            <a:r>
              <a:rPr lang="en-US" dirty="0">
                <a:latin typeface="Times New Roman" pitchFamily="18" charset="0"/>
                <a:cs typeface="Times New Roman" pitchFamily="18" charset="0"/>
              </a:rPr>
              <a:t>.</a:t>
            </a:r>
            <a:endParaRPr lang="id-ID" dirty="0">
              <a:latin typeface="Times New Roman" pitchFamily="18" charset="0"/>
              <a:cs typeface="Times New Roman" pitchFamily="18" charset="0"/>
            </a:endParaRPr>
          </a:p>
        </p:txBody>
      </p:sp>
    </p:spTree>
    <p:extLst>
      <p:ext uri="{BB962C8B-B14F-4D97-AF65-F5344CB8AC3E}">
        <p14:creationId xmlns:p14="http://schemas.microsoft.com/office/powerpoint/2010/main" xmlns="" val="39752345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976664"/>
          </a:xfrm>
        </p:spPr>
        <p:txBody>
          <a:bodyPr>
            <a:normAutofit fontScale="92500" lnSpcReduction="20000"/>
          </a:bodyPr>
          <a:lstStyle/>
          <a:p>
            <a:pPr marL="0" indent="0" algn="just">
              <a:buNone/>
            </a:pPr>
            <a:r>
              <a:rPr lang="id-ID" sz="3400" b="1" dirty="0" smtClean="0">
                <a:latin typeface="Times New Roman" pitchFamily="18" charset="0"/>
                <a:cs typeface="Times New Roman" pitchFamily="18" charset="0"/>
              </a:rPr>
              <a:t>Administrasi Personalia</a:t>
            </a:r>
          </a:p>
          <a:p>
            <a:pPr marL="0" indent="0" algn="just">
              <a:buNone/>
            </a:pPr>
            <a:r>
              <a:rPr lang="en-US" dirty="0" err="1" smtClean="0">
                <a:latin typeface="Times New Roman" pitchFamily="18" charset="0"/>
                <a:cs typeface="Times New Roman" pitchFamily="18" charset="0"/>
              </a:rPr>
              <a:t>pengumpulan</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informasi</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berhubungan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kelengkapan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atau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pelengkap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dari</a:t>
            </a:r>
            <a:r>
              <a:rPr lang="en-US" dirty="0">
                <a:latin typeface="Times New Roman" pitchFamily="18" charset="0"/>
                <a:cs typeface="Times New Roman" pitchFamily="18" charset="0"/>
              </a:rPr>
              <a:t> proses </a:t>
            </a:r>
            <a:r>
              <a:rPr lang="en-US" dirty="0" err="1">
                <a:latin typeface="Times New Roman" pitchFamily="18" charset="0"/>
                <a:cs typeface="Times New Roman" pitchFamily="18" charset="0"/>
              </a:rPr>
              <a:t>administrasi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umum</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berhubungan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seorang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personel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Adapun</a:t>
            </a:r>
            <a:r>
              <a:rPr lang="en-US" dirty="0">
                <a:latin typeface="Times New Roman" pitchFamily="18" charset="0"/>
                <a:cs typeface="Times New Roman" pitchFamily="18" charset="0"/>
              </a:rPr>
              <a:t> proses yang </a:t>
            </a:r>
            <a:r>
              <a:rPr lang="en-US" dirty="0" err="1">
                <a:latin typeface="Times New Roman" pitchFamily="18" charset="0"/>
                <a:cs typeface="Times New Roman" pitchFamily="18" charset="0"/>
              </a:rPr>
              <a:t>termasuk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didalamnya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adalah</a:t>
            </a:r>
            <a:r>
              <a:rPr lang="en-US" dirty="0">
                <a:latin typeface="Times New Roman" pitchFamily="18" charset="0"/>
                <a:cs typeface="Times New Roman" pitchFamily="18" charset="0"/>
              </a:rPr>
              <a:t> proses </a:t>
            </a:r>
            <a:r>
              <a:rPr lang="en-US" dirty="0" err="1">
                <a:latin typeface="Times New Roman" pitchFamily="18" charset="0"/>
                <a:cs typeface="Times New Roman" pitchFamily="18" charset="0"/>
              </a:rPr>
              <a:t>perekaman</a:t>
            </a:r>
            <a:r>
              <a:rPr lang="en-US" dirty="0">
                <a:latin typeface="Times New Roman" pitchFamily="18" charset="0"/>
                <a:cs typeface="Times New Roman" pitchFamily="18" charset="0"/>
              </a:rPr>
              <a:t> data </a:t>
            </a:r>
            <a:r>
              <a:rPr lang="en-US" dirty="0" err="1">
                <a:latin typeface="Times New Roman" pitchFamily="18" charset="0"/>
                <a:cs typeface="Times New Roman" pitchFamily="18" charset="0"/>
              </a:rPr>
              <a:t>umum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kepegawaian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seperti</a:t>
            </a:r>
            <a:r>
              <a:rPr lang="en-US" dirty="0">
                <a:latin typeface="Times New Roman" pitchFamily="18" charset="0"/>
                <a:cs typeface="Times New Roman" pitchFamily="18" charset="0"/>
              </a:rPr>
              <a:t> :</a:t>
            </a:r>
            <a:endParaRPr lang="id-ID" dirty="0">
              <a:latin typeface="Times New Roman" pitchFamily="18" charset="0"/>
              <a:cs typeface="Times New Roman" pitchFamily="18" charset="0"/>
            </a:endParaRPr>
          </a:p>
          <a:p>
            <a:pPr lvl="0" algn="just"/>
            <a:r>
              <a:rPr lang="en-US" dirty="0" err="1">
                <a:latin typeface="Times New Roman" pitchFamily="18" charset="0"/>
                <a:cs typeface="Times New Roman" pitchFamily="18" charset="0"/>
              </a:rPr>
              <a:t>Biodata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Pegawai</a:t>
            </a:r>
            <a:endParaRPr lang="id-ID" dirty="0">
              <a:latin typeface="Times New Roman" pitchFamily="18" charset="0"/>
              <a:cs typeface="Times New Roman" pitchFamily="18" charset="0"/>
            </a:endParaRPr>
          </a:p>
          <a:p>
            <a:pPr lvl="0" algn="just"/>
            <a:r>
              <a:rPr lang="en-US" dirty="0" err="1">
                <a:latin typeface="Times New Roman" pitchFamily="18" charset="0"/>
                <a:cs typeface="Times New Roman" pitchFamily="18" charset="0"/>
              </a:rPr>
              <a:t>Sejarah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Kepangkatan</a:t>
            </a:r>
            <a:endParaRPr lang="id-ID" dirty="0">
              <a:latin typeface="Times New Roman" pitchFamily="18" charset="0"/>
              <a:cs typeface="Times New Roman" pitchFamily="18" charset="0"/>
            </a:endParaRPr>
          </a:p>
          <a:p>
            <a:pPr lvl="0" algn="just"/>
            <a:r>
              <a:rPr lang="en-US" dirty="0" err="1">
                <a:latin typeface="Times New Roman" pitchFamily="18" charset="0"/>
                <a:cs typeface="Times New Roman" pitchFamily="18" charset="0"/>
              </a:rPr>
              <a:t>Sejarah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jabatan</a:t>
            </a:r>
            <a:endParaRPr lang="id-ID" dirty="0">
              <a:latin typeface="Times New Roman" pitchFamily="18" charset="0"/>
              <a:cs typeface="Times New Roman" pitchFamily="18" charset="0"/>
            </a:endParaRPr>
          </a:p>
          <a:p>
            <a:pPr lvl="0" algn="just"/>
            <a:r>
              <a:rPr lang="en-US" dirty="0" err="1">
                <a:latin typeface="Times New Roman" pitchFamily="18" charset="0"/>
                <a:cs typeface="Times New Roman" pitchFamily="18" charset="0"/>
              </a:rPr>
              <a:t>Sejarah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Pendidikan</a:t>
            </a:r>
            <a:r>
              <a:rPr lang="en-US" dirty="0">
                <a:latin typeface="Times New Roman" pitchFamily="18" charset="0"/>
                <a:cs typeface="Times New Roman" pitchFamily="18" charset="0"/>
              </a:rPr>
              <a:t> Formal</a:t>
            </a:r>
            <a:endParaRPr lang="id-ID" dirty="0">
              <a:latin typeface="Times New Roman" pitchFamily="18" charset="0"/>
              <a:cs typeface="Times New Roman" pitchFamily="18" charset="0"/>
            </a:endParaRPr>
          </a:p>
          <a:p>
            <a:pPr lvl="0" algn="just"/>
            <a:r>
              <a:rPr lang="en-US" dirty="0" err="1">
                <a:latin typeface="Times New Roman" pitchFamily="18" charset="0"/>
                <a:cs typeface="Times New Roman" pitchFamily="18" charset="0"/>
              </a:rPr>
              <a:t>Sejarah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Pendidikan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Penjenjangan</a:t>
            </a:r>
            <a:endParaRPr lang="id-ID" dirty="0">
              <a:latin typeface="Times New Roman" pitchFamily="18" charset="0"/>
              <a:cs typeface="Times New Roman" pitchFamily="18" charset="0"/>
            </a:endParaRPr>
          </a:p>
          <a:p>
            <a:pPr lvl="0" algn="just"/>
            <a:r>
              <a:rPr lang="en-US" dirty="0" err="1">
                <a:latin typeface="Times New Roman" pitchFamily="18" charset="0"/>
                <a:cs typeface="Times New Roman" pitchFamily="18" charset="0"/>
              </a:rPr>
              <a:t>Sejarah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Pendidikan</a:t>
            </a:r>
            <a:r>
              <a:rPr lang="en-US" dirty="0">
                <a:latin typeface="Times New Roman" pitchFamily="18" charset="0"/>
                <a:cs typeface="Times New Roman" pitchFamily="18" charset="0"/>
              </a:rPr>
              <a:t> Substantial</a:t>
            </a:r>
            <a:endParaRPr lang="id-ID" dirty="0">
              <a:latin typeface="Times New Roman" pitchFamily="18" charset="0"/>
              <a:cs typeface="Times New Roman" pitchFamily="18" charset="0"/>
            </a:endParaRPr>
          </a:p>
          <a:p>
            <a:pPr lvl="0" algn="just"/>
            <a:r>
              <a:rPr lang="en-US" dirty="0" err="1">
                <a:latin typeface="Times New Roman" pitchFamily="18" charset="0"/>
                <a:cs typeface="Times New Roman" pitchFamily="18" charset="0"/>
              </a:rPr>
              <a:t>Keahlian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berbahasa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asing</a:t>
            </a:r>
            <a:endParaRPr lang="id-ID" dirty="0">
              <a:latin typeface="Times New Roman" pitchFamily="18" charset="0"/>
              <a:cs typeface="Times New Roman" pitchFamily="18" charset="0"/>
            </a:endParaRPr>
          </a:p>
          <a:p>
            <a:pPr lvl="0" algn="just"/>
            <a:r>
              <a:rPr lang="en-US" dirty="0" err="1">
                <a:latin typeface="Times New Roman" pitchFamily="18" charset="0"/>
                <a:cs typeface="Times New Roman" pitchFamily="18" charset="0"/>
              </a:rPr>
              <a:t>Penggunaan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fasilitas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perusahaan</a:t>
            </a:r>
            <a:endParaRPr lang="id-ID" dirty="0">
              <a:latin typeface="Times New Roman" pitchFamily="18" charset="0"/>
              <a:cs typeface="Times New Roman" pitchFamily="18" charset="0"/>
            </a:endParaRPr>
          </a:p>
          <a:p>
            <a:pPr lvl="0" algn="just"/>
            <a:r>
              <a:rPr lang="en-US" dirty="0" err="1">
                <a:latin typeface="Times New Roman" pitchFamily="18" charset="0"/>
                <a:cs typeface="Times New Roman" pitchFamily="18" charset="0"/>
              </a:rPr>
              <a:t>Sejarah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kunjungan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luar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negeri</a:t>
            </a:r>
            <a:endParaRPr lang="id-ID" dirty="0">
              <a:latin typeface="Times New Roman" pitchFamily="18" charset="0"/>
              <a:cs typeface="Times New Roman" pitchFamily="18" charset="0"/>
            </a:endParaRPr>
          </a:p>
          <a:p>
            <a:pPr lvl="0" algn="just"/>
            <a:r>
              <a:rPr lang="en-US" dirty="0" err="1">
                <a:latin typeface="Times New Roman" pitchFamily="18" charset="0"/>
                <a:cs typeface="Times New Roman" pitchFamily="18" charset="0"/>
              </a:rPr>
              <a:t>Daftar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Keluarga</a:t>
            </a:r>
            <a:endParaRPr lang="id-ID" dirty="0">
              <a:latin typeface="Times New Roman" pitchFamily="18" charset="0"/>
              <a:cs typeface="Times New Roman" pitchFamily="18" charset="0"/>
            </a:endParaRPr>
          </a:p>
          <a:p>
            <a:pPr lvl="0" algn="just"/>
            <a:r>
              <a:rPr lang="en-US" dirty="0" err="1">
                <a:latin typeface="Times New Roman" pitchFamily="18" charset="0"/>
                <a:cs typeface="Times New Roman" pitchFamily="18" charset="0"/>
              </a:rPr>
              <a:t>Sejarah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hukuman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penghargaan</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diperoleh</a:t>
            </a:r>
            <a:endParaRPr lang="id-ID" dirty="0">
              <a:latin typeface="Times New Roman" pitchFamily="18" charset="0"/>
              <a:cs typeface="Times New Roman" pitchFamily="18" charset="0"/>
            </a:endParaRPr>
          </a:p>
          <a:p>
            <a:pPr lvl="0" algn="just"/>
            <a:r>
              <a:rPr lang="en-US" dirty="0">
                <a:latin typeface="Times New Roman" pitchFamily="18" charset="0"/>
                <a:cs typeface="Times New Roman" pitchFamily="18" charset="0"/>
              </a:rPr>
              <a:t>Memo </a:t>
            </a:r>
            <a:r>
              <a:rPr lang="en-US" dirty="0" err="1" smtClean="0">
                <a:latin typeface="Times New Roman" pitchFamily="18" charset="0"/>
                <a:cs typeface="Times New Roman" pitchFamily="18" charset="0"/>
              </a:rPr>
              <a:t>Khusus</a:t>
            </a:r>
            <a:endParaRPr lang="id-ID" dirty="0">
              <a:latin typeface="Times New Roman" pitchFamily="18" charset="0"/>
              <a:cs typeface="Times New Roman" pitchFamily="18" charset="0"/>
            </a:endParaRPr>
          </a:p>
        </p:txBody>
      </p:sp>
    </p:spTree>
    <p:extLst>
      <p:ext uri="{BB962C8B-B14F-4D97-AF65-F5344CB8AC3E}">
        <p14:creationId xmlns:p14="http://schemas.microsoft.com/office/powerpoint/2010/main" xmlns="" val="8574710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fontScale="92500" lnSpcReduction="10000"/>
          </a:bodyPr>
          <a:lstStyle/>
          <a:p>
            <a:pPr marL="0" indent="0" algn="just">
              <a:buNone/>
            </a:pPr>
            <a:r>
              <a:rPr lang="en-US" dirty="0" err="1">
                <a:latin typeface="Times New Roman" pitchFamily="18" charset="0"/>
                <a:cs typeface="Times New Roman" pitchFamily="18" charset="0"/>
              </a:rPr>
              <a:t>standar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pengkodean</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ditetapkan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untuk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Sistem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Kepegawaian</a:t>
            </a:r>
            <a:r>
              <a:rPr lang="en-US" dirty="0">
                <a:latin typeface="Times New Roman" pitchFamily="18" charset="0"/>
                <a:cs typeface="Times New Roman" pitchFamily="18" charset="0"/>
              </a:rPr>
              <a:t> di Indonesia. </a:t>
            </a:r>
            <a:r>
              <a:rPr lang="en-US" dirty="0" err="1">
                <a:latin typeface="Times New Roman" pitchFamily="18" charset="0"/>
                <a:cs typeface="Times New Roman" pitchFamily="18" charset="0"/>
              </a:rPr>
              <a:t>Keuntungan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adalah</a:t>
            </a:r>
            <a:r>
              <a:rPr lang="en-US" dirty="0">
                <a:latin typeface="Times New Roman" pitchFamily="18" charset="0"/>
                <a:cs typeface="Times New Roman" pitchFamily="18" charset="0"/>
              </a:rPr>
              <a:t> :</a:t>
            </a:r>
            <a:endParaRPr lang="id-ID" dirty="0">
              <a:latin typeface="Times New Roman" pitchFamily="18" charset="0"/>
              <a:cs typeface="Times New Roman" pitchFamily="18" charset="0"/>
            </a:endParaRPr>
          </a:p>
          <a:p>
            <a:pPr lvl="0" algn="just"/>
            <a:r>
              <a:rPr lang="en-US" dirty="0" err="1">
                <a:latin typeface="Times New Roman" pitchFamily="18" charset="0"/>
                <a:cs typeface="Times New Roman" pitchFamily="18" charset="0"/>
              </a:rPr>
              <a:t>Kemudahan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dalam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pengelompokan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informasi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karena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sebagian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besar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infor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menggunakan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kode</a:t>
            </a:r>
            <a:r>
              <a:rPr lang="en-US" dirty="0">
                <a:latin typeface="Times New Roman" pitchFamily="18" charset="0"/>
                <a:cs typeface="Times New Roman" pitchFamily="18" charset="0"/>
              </a:rPr>
              <a:t>.</a:t>
            </a:r>
            <a:endParaRPr lang="id-ID" dirty="0">
              <a:latin typeface="Times New Roman" pitchFamily="18" charset="0"/>
              <a:cs typeface="Times New Roman" pitchFamily="18" charset="0"/>
            </a:endParaRPr>
          </a:p>
          <a:p>
            <a:pPr lvl="0" algn="just"/>
            <a:r>
              <a:rPr lang="en-US" dirty="0" err="1">
                <a:latin typeface="Times New Roman" pitchFamily="18" charset="0"/>
                <a:cs typeface="Times New Roman" pitchFamily="18" charset="0"/>
              </a:rPr>
              <a:t>Mempercepat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pengisian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akurasi</a:t>
            </a:r>
            <a:r>
              <a:rPr lang="en-US" dirty="0">
                <a:latin typeface="Times New Roman" pitchFamily="18" charset="0"/>
                <a:cs typeface="Times New Roman" pitchFamily="18" charset="0"/>
              </a:rPr>
              <a:t> data, </a:t>
            </a:r>
            <a:r>
              <a:rPr lang="en-US" dirty="0" err="1">
                <a:latin typeface="Times New Roman" pitchFamily="18" charset="0"/>
                <a:cs typeface="Times New Roman" pitchFamily="18" charset="0"/>
              </a:rPr>
              <a:t>sebab</a:t>
            </a:r>
            <a:r>
              <a:rPr lang="en-US" dirty="0">
                <a:latin typeface="Times New Roman" pitchFamily="18" charset="0"/>
                <a:cs typeface="Times New Roman" pitchFamily="18" charset="0"/>
              </a:rPr>
              <a:t> operator </a:t>
            </a:r>
            <a:r>
              <a:rPr lang="en-US" dirty="0" err="1">
                <a:latin typeface="Times New Roman" pitchFamily="18" charset="0"/>
                <a:cs typeface="Times New Roman" pitchFamily="18" charset="0"/>
              </a:rPr>
              <a:t>tidak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perlu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mengingat</a:t>
            </a:r>
            <a:endParaRPr lang="id-ID" dirty="0">
              <a:latin typeface="Times New Roman" pitchFamily="18" charset="0"/>
              <a:cs typeface="Times New Roman" pitchFamily="18" charset="0"/>
            </a:endParaRPr>
          </a:p>
          <a:p>
            <a:pPr lvl="0" algn="just"/>
            <a:r>
              <a:rPr lang="en-US" dirty="0" err="1">
                <a:latin typeface="Times New Roman" pitchFamily="18" charset="0"/>
                <a:cs typeface="Times New Roman" pitchFamily="18" charset="0"/>
              </a:rPr>
              <a:t>daftar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kode</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diperlukan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untuk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pengisian</a:t>
            </a:r>
            <a:r>
              <a:rPr lang="en-US" dirty="0">
                <a:latin typeface="Times New Roman" pitchFamily="18" charset="0"/>
                <a:cs typeface="Times New Roman" pitchFamily="18" charset="0"/>
              </a:rPr>
              <a:t> data, </a:t>
            </a:r>
            <a:r>
              <a:rPr lang="en-US" dirty="0" err="1">
                <a:latin typeface="Times New Roman" pitchFamily="18" charset="0"/>
                <a:cs typeface="Times New Roman" pitchFamily="18" charset="0"/>
              </a:rPr>
              <a:t>semua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dapat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diperoleh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secara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cepat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oleh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sistem</a:t>
            </a:r>
            <a:r>
              <a:rPr lang="en-US" dirty="0">
                <a:latin typeface="Times New Roman" pitchFamily="18" charset="0"/>
                <a:cs typeface="Times New Roman" pitchFamily="18" charset="0"/>
              </a:rPr>
              <a:t>.</a:t>
            </a:r>
            <a:endParaRPr lang="id-ID" dirty="0">
              <a:latin typeface="Times New Roman" pitchFamily="18" charset="0"/>
              <a:cs typeface="Times New Roman" pitchFamily="18" charset="0"/>
            </a:endParaRPr>
          </a:p>
          <a:p>
            <a:pPr lvl="0" algn="just"/>
            <a:r>
              <a:rPr lang="en-US" dirty="0" err="1">
                <a:latin typeface="Times New Roman" pitchFamily="18" charset="0"/>
                <a:cs typeface="Times New Roman" pitchFamily="18" charset="0"/>
              </a:rPr>
              <a:t>Tampilan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grafis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dalam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pemasukan</a:t>
            </a:r>
            <a:r>
              <a:rPr lang="en-US" dirty="0">
                <a:latin typeface="Times New Roman" pitchFamily="18" charset="0"/>
                <a:cs typeface="Times New Roman" pitchFamily="18" charset="0"/>
              </a:rPr>
              <a:t> data, </a:t>
            </a:r>
            <a:r>
              <a:rPr lang="en-US" dirty="0" err="1">
                <a:latin typeface="Times New Roman" pitchFamily="18" charset="0"/>
                <a:cs typeface="Times New Roman" pitchFamily="18" charset="0"/>
              </a:rPr>
              <a:t>sehingga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membantu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pemakai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dalam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pengoperasiannya</a:t>
            </a:r>
            <a:r>
              <a:rPr lang="en-US" dirty="0">
                <a:latin typeface="Times New Roman" pitchFamily="18" charset="0"/>
                <a:cs typeface="Times New Roman" pitchFamily="18" charset="0"/>
              </a:rPr>
              <a:t>.</a:t>
            </a:r>
            <a:endParaRPr lang="id-ID" dirty="0">
              <a:latin typeface="Times New Roman" pitchFamily="18" charset="0"/>
              <a:cs typeface="Times New Roman" pitchFamily="18" charset="0"/>
            </a:endParaRPr>
          </a:p>
          <a:p>
            <a:pPr lvl="0" algn="just"/>
            <a:r>
              <a:rPr lang="en-US" dirty="0" err="1">
                <a:latin typeface="Times New Roman" pitchFamily="18" charset="0"/>
                <a:cs typeface="Times New Roman" pitchFamily="18" charset="0"/>
              </a:rPr>
              <a:t>Jumlah</a:t>
            </a:r>
            <a:r>
              <a:rPr lang="en-US" dirty="0">
                <a:latin typeface="Times New Roman" pitchFamily="18" charset="0"/>
                <a:cs typeface="Times New Roman" pitchFamily="18" charset="0"/>
              </a:rPr>
              <a:t> data yang </a:t>
            </a:r>
            <a:r>
              <a:rPr lang="en-US" dirty="0" err="1">
                <a:latin typeface="Times New Roman" pitchFamily="18" charset="0"/>
                <a:cs typeface="Times New Roman" pitchFamily="18" charset="0"/>
              </a:rPr>
              <a:t>direkam</a:t>
            </a:r>
            <a:r>
              <a:rPr lang="en-US" dirty="0">
                <a:latin typeface="Times New Roman" pitchFamily="18" charset="0"/>
                <a:cs typeface="Times New Roman" pitchFamily="18" charset="0"/>
              </a:rPr>
              <a:t> per </a:t>
            </a:r>
            <a:r>
              <a:rPr lang="en-US" dirty="0" err="1">
                <a:latin typeface="Times New Roman" pitchFamily="18" charset="0"/>
                <a:cs typeface="Times New Roman" pitchFamily="18" charset="0"/>
              </a:rPr>
              <a:t>transaksi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lebih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sedikit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pengkodean</a:t>
            </a:r>
            <a:r>
              <a:rPr lang="en-US" dirty="0">
                <a:latin typeface="Times New Roman" pitchFamily="18" charset="0"/>
                <a:cs typeface="Times New Roman" pitchFamily="18" charset="0"/>
              </a:rPr>
              <a:t>.</a:t>
            </a:r>
            <a:endParaRPr lang="id-ID" dirty="0">
              <a:latin typeface="Times New Roman" pitchFamily="18" charset="0"/>
              <a:cs typeface="Times New Roman" pitchFamily="18" charset="0"/>
            </a:endParaRPr>
          </a:p>
          <a:p>
            <a:pPr lvl="0" algn="just"/>
            <a:r>
              <a:rPr lang="en-US" dirty="0" err="1">
                <a:latin typeface="Times New Roman" pitchFamily="18" charset="0"/>
                <a:cs typeface="Times New Roman" pitchFamily="18" charset="0"/>
              </a:rPr>
              <a:t>Setiap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histori</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dimiliki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oleh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personel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direkam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selama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atau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sebanyak</a:t>
            </a:r>
            <a:endParaRPr lang="id-ID" dirty="0">
              <a:latin typeface="Times New Roman" pitchFamily="18" charset="0"/>
              <a:cs typeface="Times New Roman" pitchFamily="18" charset="0"/>
            </a:endParaRPr>
          </a:p>
          <a:p>
            <a:pPr algn="just"/>
            <a:r>
              <a:rPr lang="en-US" dirty="0" err="1">
                <a:latin typeface="Times New Roman" pitchFamily="18" charset="0"/>
                <a:cs typeface="Times New Roman" pitchFamily="18" charset="0"/>
              </a:rPr>
              <a:t>jumlah</a:t>
            </a:r>
            <a:r>
              <a:rPr lang="en-US" dirty="0">
                <a:latin typeface="Times New Roman" pitchFamily="18" charset="0"/>
                <a:cs typeface="Times New Roman" pitchFamily="18" charset="0"/>
              </a:rPr>
              <a:t> data yang </a:t>
            </a:r>
            <a:r>
              <a:rPr lang="en-US" dirty="0" err="1">
                <a:latin typeface="Times New Roman" pitchFamily="18" charset="0"/>
                <a:cs typeface="Times New Roman" pitchFamily="18" charset="0"/>
              </a:rPr>
              <a:t>akan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disimpan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ditentukan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oleh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pihak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manajemen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kepegawaian</a:t>
            </a:r>
            <a:r>
              <a:rPr lang="en-US" dirty="0">
                <a:latin typeface="Times New Roman" pitchFamily="18" charset="0"/>
                <a:cs typeface="Times New Roman" pitchFamily="18" charset="0"/>
              </a:rPr>
              <a:t>).</a:t>
            </a:r>
            <a:endParaRPr lang="id-ID" dirty="0">
              <a:latin typeface="Times New Roman" pitchFamily="18" charset="0"/>
              <a:cs typeface="Times New Roman" pitchFamily="18" charset="0"/>
            </a:endParaRPr>
          </a:p>
        </p:txBody>
      </p:sp>
    </p:spTree>
    <p:extLst>
      <p:ext uri="{BB962C8B-B14F-4D97-AF65-F5344CB8AC3E}">
        <p14:creationId xmlns:p14="http://schemas.microsoft.com/office/powerpoint/2010/main" xmlns="" val="16986174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fontScale="92500" lnSpcReduction="20000"/>
          </a:bodyPr>
          <a:lstStyle/>
          <a:p>
            <a:pPr marL="0" indent="0" algn="just">
              <a:buNone/>
            </a:pPr>
            <a:r>
              <a:rPr lang="id-ID" sz="3400" b="1" dirty="0" smtClean="0">
                <a:latin typeface="Times New Roman" pitchFamily="18" charset="0"/>
                <a:cs typeface="Times New Roman" pitchFamily="18" charset="0"/>
              </a:rPr>
              <a:t>Kompensasi dan Benefit</a:t>
            </a:r>
          </a:p>
          <a:p>
            <a:pPr marL="0" indent="0" algn="just">
              <a:buNone/>
            </a:pPr>
            <a:r>
              <a:rPr lang="id-ID" dirty="0" smtClean="0">
                <a:latin typeface="Times New Roman" pitchFamily="18" charset="0"/>
                <a:cs typeface="Times New Roman" pitchFamily="18" charset="0"/>
              </a:rPr>
              <a:t>R</a:t>
            </a:r>
            <a:r>
              <a:rPr lang="en-US" dirty="0" err="1" smtClean="0">
                <a:latin typeface="Times New Roman" pitchFamily="18" charset="0"/>
                <a:cs typeface="Times New Roman" pitchFamily="18" charset="0"/>
              </a:rPr>
              <a:t>uang</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lingkup</a:t>
            </a:r>
            <a:r>
              <a:rPr lang="en-US" dirty="0">
                <a:latin typeface="Times New Roman" pitchFamily="18" charset="0"/>
                <a:cs typeface="Times New Roman" pitchFamily="18" charset="0"/>
              </a:rPr>
              <a:t> proses yang </a:t>
            </a:r>
            <a:r>
              <a:rPr lang="en-US" dirty="0" err="1">
                <a:latin typeface="Times New Roman" pitchFamily="18" charset="0"/>
                <a:cs typeface="Times New Roman" pitchFamily="18" charset="0"/>
              </a:rPr>
              <a:t>termasuk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dalam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kompensasi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benefit </a:t>
            </a:r>
            <a:r>
              <a:rPr lang="en-US" dirty="0" err="1">
                <a:latin typeface="Times New Roman" pitchFamily="18" charset="0"/>
                <a:cs typeface="Times New Roman" pitchFamily="18" charset="0"/>
              </a:rPr>
              <a:t>adalah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berikut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ini</a:t>
            </a:r>
            <a:r>
              <a:rPr lang="en-US" dirty="0">
                <a:latin typeface="Times New Roman" pitchFamily="18" charset="0"/>
                <a:cs typeface="Times New Roman" pitchFamily="18" charset="0"/>
              </a:rPr>
              <a:t> :</a:t>
            </a:r>
            <a:endParaRPr lang="id-ID" dirty="0">
              <a:latin typeface="Times New Roman" pitchFamily="18" charset="0"/>
              <a:cs typeface="Times New Roman" pitchFamily="18" charset="0"/>
            </a:endParaRPr>
          </a:p>
          <a:p>
            <a:pPr lvl="0" algn="just"/>
            <a:r>
              <a:rPr lang="en-US" dirty="0">
                <a:latin typeface="Times New Roman" pitchFamily="18" charset="0"/>
                <a:cs typeface="Times New Roman" pitchFamily="18" charset="0"/>
              </a:rPr>
              <a:t>Proses </a:t>
            </a:r>
            <a:r>
              <a:rPr lang="en-US" dirty="0" err="1">
                <a:latin typeface="Times New Roman" pitchFamily="18" charset="0"/>
                <a:cs typeface="Times New Roman" pitchFamily="18" charset="0"/>
              </a:rPr>
              <a:t>penentuan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gaji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transaksinya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dimana</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ternasuk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dalam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inadalah</a:t>
            </a:r>
            <a:r>
              <a:rPr lang="en-US" dirty="0">
                <a:latin typeface="Times New Roman" pitchFamily="18" charset="0"/>
                <a:cs typeface="Times New Roman" pitchFamily="18" charset="0"/>
              </a:rPr>
              <a:t> proses </a:t>
            </a:r>
            <a:r>
              <a:rPr lang="en-US" dirty="0" err="1">
                <a:latin typeface="Times New Roman" pitchFamily="18" charset="0"/>
                <a:cs typeface="Times New Roman" pitchFamily="18" charset="0"/>
              </a:rPr>
              <a:t>penggunaan</a:t>
            </a:r>
            <a:r>
              <a:rPr lang="en-US" dirty="0">
                <a:latin typeface="Times New Roman" pitchFamily="18" charset="0"/>
                <a:cs typeface="Times New Roman" pitchFamily="18" charset="0"/>
              </a:rPr>
              <a:t> ‘merit payment’ </a:t>
            </a:r>
            <a:r>
              <a:rPr lang="en-US" dirty="0" err="1">
                <a:latin typeface="Times New Roman" pitchFamily="18" charset="0"/>
                <a:cs typeface="Times New Roman" pitchFamily="18" charset="0"/>
              </a:rPr>
              <a:t>dalam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penentuan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gaji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jugapendapatan</a:t>
            </a:r>
            <a:r>
              <a:rPr lang="en-US" dirty="0">
                <a:latin typeface="Times New Roman" pitchFamily="18" charset="0"/>
                <a:cs typeface="Times New Roman" pitchFamily="18" charset="0"/>
              </a:rPr>
              <a:t> lain yang </a:t>
            </a:r>
            <a:r>
              <a:rPr lang="en-US" dirty="0" err="1">
                <a:latin typeface="Times New Roman" pitchFamily="18" charset="0"/>
                <a:cs typeface="Times New Roman" pitchFamily="18" charset="0"/>
              </a:rPr>
              <a:t>berhubungan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penghasilan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tambahan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seperti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lembur,uang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uang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perumahan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insentif</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daerah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terpencil</a:t>
            </a:r>
            <a:r>
              <a:rPr lang="en-US" dirty="0">
                <a:latin typeface="Times New Roman" pitchFamily="18" charset="0"/>
                <a:cs typeface="Times New Roman" pitchFamily="18" charset="0"/>
              </a:rPr>
              <a:t>, supervisor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sejenisnya</a:t>
            </a:r>
            <a:r>
              <a:rPr lang="en-US" dirty="0">
                <a:latin typeface="Times New Roman" pitchFamily="18" charset="0"/>
                <a:cs typeface="Times New Roman" pitchFamily="18" charset="0"/>
              </a:rPr>
              <a:t>.</a:t>
            </a:r>
            <a:endParaRPr lang="id-ID" dirty="0">
              <a:latin typeface="Times New Roman" pitchFamily="18" charset="0"/>
              <a:cs typeface="Times New Roman" pitchFamily="18" charset="0"/>
            </a:endParaRPr>
          </a:p>
          <a:p>
            <a:pPr lvl="0" algn="just"/>
            <a:r>
              <a:rPr lang="en-US" dirty="0">
                <a:latin typeface="Times New Roman" pitchFamily="18" charset="0"/>
                <a:cs typeface="Times New Roman" pitchFamily="18" charset="0"/>
              </a:rPr>
              <a:t>Proses </a:t>
            </a:r>
            <a:r>
              <a:rPr lang="en-US" dirty="0" err="1">
                <a:latin typeface="Times New Roman" pitchFamily="18" charset="0"/>
                <a:cs typeface="Times New Roman" pitchFamily="18" charset="0"/>
              </a:rPr>
              <a:t>pemberian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fasilitas</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berhubungan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kebutuhan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diluar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ruang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lingkup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kerja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bertujuan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untuk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memberikan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jaminan</a:t>
            </a:r>
            <a:r>
              <a:rPr lang="en-US" dirty="0">
                <a:latin typeface="Times New Roman" pitchFamily="18" charset="0"/>
                <a:cs typeface="Times New Roman" pitchFamily="18" charset="0"/>
              </a:rPr>
              <a:t> rasa </a:t>
            </a:r>
            <a:r>
              <a:rPr lang="en-US" dirty="0" err="1">
                <a:latin typeface="Times New Roman" pitchFamily="18" charset="0"/>
                <a:cs typeface="Times New Roman" pitchFamily="18" charset="0"/>
              </a:rPr>
              <a:t>aman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selama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bekerja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diperusahaan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seperti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fasilitas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medikal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tabungan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pensiun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sistem</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baru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penggunaan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sistem</a:t>
            </a:r>
            <a:r>
              <a:rPr lang="en-US" dirty="0">
                <a:latin typeface="Times New Roman" pitchFamily="18" charset="0"/>
                <a:cs typeface="Times New Roman" pitchFamily="18" charset="0"/>
              </a:rPr>
              <a:t> merit </a:t>
            </a:r>
            <a:r>
              <a:rPr lang="en-US" dirty="0" err="1">
                <a:latin typeface="Times New Roman" pitchFamily="18" charset="0"/>
                <a:cs typeface="Times New Roman" pitchFamily="18" charset="0"/>
              </a:rPr>
              <a:t>akan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sangat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mudah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dilaksanakan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secara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obyektif</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Dimana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faktor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penunjang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informasi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dalam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menentukan</a:t>
            </a:r>
            <a:r>
              <a:rPr lang="en-US" dirty="0">
                <a:latin typeface="Times New Roman" pitchFamily="18" charset="0"/>
                <a:cs typeface="Times New Roman" pitchFamily="18" charset="0"/>
              </a:rPr>
              <a:t> merit </a:t>
            </a:r>
            <a:r>
              <a:rPr lang="en-US" dirty="0" err="1">
                <a:latin typeface="Times New Roman" pitchFamily="18" charset="0"/>
                <a:cs typeface="Times New Roman" pitchFamily="18" charset="0"/>
              </a:rPr>
              <a:t>tersebut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telah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terkonsolidasi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menjadi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satu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dengan</a:t>
            </a:r>
            <a:r>
              <a:rPr lang="en-US" dirty="0">
                <a:latin typeface="Times New Roman" pitchFamily="18" charset="0"/>
                <a:cs typeface="Times New Roman" pitchFamily="18" charset="0"/>
              </a:rPr>
              <a:t> sub-</a:t>
            </a:r>
            <a:r>
              <a:rPr lang="en-US" dirty="0" err="1">
                <a:latin typeface="Times New Roman" pitchFamily="18" charset="0"/>
                <a:cs typeface="Times New Roman" pitchFamily="18" charset="0"/>
              </a:rPr>
              <a:t>sistem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lainnya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seperti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pendidikan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masa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kerja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evaluasi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kerja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dll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Oleh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sebab</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itu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seberapa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rinci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sistem</a:t>
            </a:r>
            <a:r>
              <a:rPr lang="en-US" dirty="0">
                <a:latin typeface="Times New Roman" pitchFamily="18" charset="0"/>
                <a:cs typeface="Times New Roman" pitchFamily="18" charset="0"/>
              </a:rPr>
              <a:t> merit yang </a:t>
            </a:r>
            <a:r>
              <a:rPr lang="en-US" dirty="0" err="1">
                <a:latin typeface="Times New Roman" pitchFamily="18" charset="0"/>
                <a:cs typeface="Times New Roman" pitchFamily="18" charset="0"/>
              </a:rPr>
              <a:t>akan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digunakan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tergantung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seberapa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banyak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komponen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penunjang</a:t>
            </a:r>
            <a:r>
              <a:rPr lang="en-US" dirty="0">
                <a:latin typeface="Times New Roman" pitchFamily="18" charset="0"/>
                <a:cs typeface="Times New Roman" pitchFamily="18" charset="0"/>
              </a:rPr>
              <a:t> merit yang </a:t>
            </a:r>
            <a:r>
              <a:rPr lang="en-US" dirty="0" err="1">
                <a:latin typeface="Times New Roman" pitchFamily="18" charset="0"/>
                <a:cs typeface="Times New Roman" pitchFamily="18" charset="0"/>
              </a:rPr>
              <a:t>digunakan</a:t>
            </a:r>
            <a:r>
              <a:rPr lang="en-US" dirty="0">
                <a:latin typeface="Times New Roman" pitchFamily="18" charset="0"/>
                <a:cs typeface="Times New Roman" pitchFamily="18" charset="0"/>
              </a:rPr>
              <a:t>.</a:t>
            </a:r>
            <a:endParaRPr lang="id-ID" dirty="0">
              <a:latin typeface="Times New Roman" pitchFamily="18" charset="0"/>
              <a:cs typeface="Times New Roman" pitchFamily="18" charset="0"/>
            </a:endParaRPr>
          </a:p>
          <a:p>
            <a:pPr marL="0" indent="0" algn="just">
              <a:buNone/>
            </a:pPr>
            <a:endParaRPr lang="id-ID" dirty="0">
              <a:latin typeface="Times New Roman" pitchFamily="18" charset="0"/>
              <a:cs typeface="Times New Roman" pitchFamily="18" charset="0"/>
            </a:endParaRPr>
          </a:p>
        </p:txBody>
      </p:sp>
    </p:spTree>
    <p:extLst>
      <p:ext uri="{BB962C8B-B14F-4D97-AF65-F5344CB8AC3E}">
        <p14:creationId xmlns:p14="http://schemas.microsoft.com/office/powerpoint/2010/main" xmlns="" val="2130681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a:bodyPr>
          <a:lstStyle/>
          <a:p>
            <a:pPr marL="0" indent="0">
              <a:buNone/>
            </a:pPr>
            <a:r>
              <a:rPr lang="en-US" b="1" i="1" u="sng" dirty="0" err="1"/>
              <a:t>Evaluasi</a:t>
            </a:r>
            <a:r>
              <a:rPr lang="en-US" b="1" i="1" u="sng" dirty="0"/>
              <a:t> </a:t>
            </a:r>
            <a:r>
              <a:rPr lang="en-US" b="1" i="1" u="sng" dirty="0" err="1"/>
              <a:t>Kinerja</a:t>
            </a:r>
            <a:r>
              <a:rPr lang="en-US" b="1" i="1" u="sng" dirty="0"/>
              <a:t> </a:t>
            </a:r>
            <a:r>
              <a:rPr lang="en-US" b="1" i="1" u="sng" dirty="0" err="1"/>
              <a:t>Personel</a:t>
            </a:r>
            <a:endParaRPr lang="id-ID" u="sng" dirty="0"/>
          </a:p>
          <a:p>
            <a:pPr marL="0" indent="0">
              <a:buNone/>
            </a:pPr>
            <a:r>
              <a:rPr lang="en-US" dirty="0" err="1"/>
              <a:t>Sistem</a:t>
            </a:r>
            <a:r>
              <a:rPr lang="en-US" dirty="0"/>
              <a:t> </a:t>
            </a:r>
            <a:r>
              <a:rPr lang="en-US" dirty="0" err="1"/>
              <a:t>penilaian</a:t>
            </a:r>
            <a:r>
              <a:rPr lang="en-US" dirty="0"/>
              <a:t> yang </a:t>
            </a:r>
            <a:r>
              <a:rPr lang="en-US" dirty="0" err="1"/>
              <a:t>baik</a:t>
            </a:r>
            <a:r>
              <a:rPr lang="en-US" dirty="0"/>
              <a:t> </a:t>
            </a:r>
            <a:r>
              <a:rPr lang="en-US" dirty="0" err="1"/>
              <a:t>dalam</a:t>
            </a:r>
            <a:r>
              <a:rPr lang="en-US" dirty="0"/>
              <a:t> </a:t>
            </a:r>
            <a:r>
              <a:rPr lang="en-US" dirty="0" err="1"/>
              <a:t>menilai</a:t>
            </a:r>
            <a:r>
              <a:rPr lang="en-US" dirty="0"/>
              <a:t> </a:t>
            </a:r>
            <a:r>
              <a:rPr lang="en-US" dirty="0" err="1"/>
              <a:t>kinerja</a:t>
            </a:r>
            <a:r>
              <a:rPr lang="en-US" dirty="0"/>
              <a:t> </a:t>
            </a:r>
            <a:r>
              <a:rPr lang="en-US" dirty="0" err="1"/>
              <a:t>personel</a:t>
            </a:r>
            <a:r>
              <a:rPr lang="en-US" dirty="0"/>
              <a:t> </a:t>
            </a:r>
            <a:r>
              <a:rPr lang="en-US" dirty="0" err="1"/>
              <a:t>adalah</a:t>
            </a:r>
            <a:r>
              <a:rPr lang="en-US" dirty="0"/>
              <a:t> </a:t>
            </a:r>
            <a:r>
              <a:rPr lang="en-US" dirty="0" err="1"/>
              <a:t>pengkajian</a:t>
            </a:r>
            <a:r>
              <a:rPr lang="en-US" dirty="0"/>
              <a:t> </a:t>
            </a:r>
            <a:r>
              <a:rPr lang="en-US" dirty="0" err="1"/>
              <a:t>dan</a:t>
            </a:r>
            <a:r>
              <a:rPr lang="en-US" dirty="0"/>
              <a:t> </a:t>
            </a:r>
            <a:r>
              <a:rPr lang="en-US" dirty="0" err="1"/>
              <a:t>umpan</a:t>
            </a:r>
            <a:r>
              <a:rPr lang="en-US" dirty="0"/>
              <a:t> </a:t>
            </a:r>
            <a:r>
              <a:rPr lang="en-US" dirty="0" err="1"/>
              <a:t>balik</a:t>
            </a:r>
            <a:r>
              <a:rPr lang="en-US" dirty="0"/>
              <a:t>. </a:t>
            </a:r>
            <a:r>
              <a:rPr lang="en-US" dirty="0" err="1"/>
              <a:t>Dimana</a:t>
            </a:r>
            <a:r>
              <a:rPr lang="en-US" dirty="0"/>
              <a:t> </a:t>
            </a:r>
            <a:r>
              <a:rPr lang="en-US" dirty="0" err="1"/>
              <a:t>dalam</a:t>
            </a:r>
            <a:r>
              <a:rPr lang="en-US" dirty="0"/>
              <a:t> </a:t>
            </a:r>
            <a:r>
              <a:rPr lang="en-US" dirty="0" err="1"/>
              <a:t>melakukan</a:t>
            </a:r>
            <a:r>
              <a:rPr lang="en-US" dirty="0"/>
              <a:t> </a:t>
            </a:r>
            <a:r>
              <a:rPr lang="en-US" dirty="0" err="1"/>
              <a:t>pengkajian</a:t>
            </a:r>
            <a:r>
              <a:rPr lang="en-US" dirty="0"/>
              <a:t>, </a:t>
            </a:r>
            <a:r>
              <a:rPr lang="en-US" dirty="0" err="1"/>
              <a:t>digunakan</a:t>
            </a:r>
            <a:r>
              <a:rPr lang="en-US" dirty="0"/>
              <a:t> </a:t>
            </a:r>
            <a:r>
              <a:rPr lang="en-US" dirty="0" err="1"/>
              <a:t>kriteria-kriteria</a:t>
            </a:r>
            <a:r>
              <a:rPr lang="en-US" dirty="0"/>
              <a:t> </a:t>
            </a:r>
            <a:r>
              <a:rPr lang="en-US" dirty="0" err="1"/>
              <a:t>dasar</a:t>
            </a:r>
            <a:r>
              <a:rPr lang="en-US" dirty="0"/>
              <a:t> yang </a:t>
            </a:r>
            <a:r>
              <a:rPr lang="en-US" dirty="0" err="1"/>
              <a:t>telah</a:t>
            </a:r>
            <a:r>
              <a:rPr lang="en-US" dirty="0"/>
              <a:t> </a:t>
            </a:r>
            <a:r>
              <a:rPr lang="en-US" dirty="0" err="1"/>
              <a:t>ditentukan</a:t>
            </a:r>
            <a:r>
              <a:rPr lang="en-US" dirty="0"/>
              <a:t> </a:t>
            </a:r>
            <a:r>
              <a:rPr lang="en-US" dirty="0" err="1"/>
              <a:t>sebelumnya</a:t>
            </a:r>
            <a:r>
              <a:rPr lang="en-US" dirty="0"/>
              <a:t> </a:t>
            </a:r>
            <a:r>
              <a:rPr lang="en-US" dirty="0" err="1"/>
              <a:t>oleh</a:t>
            </a:r>
            <a:r>
              <a:rPr lang="en-US" dirty="0"/>
              <a:t> </a:t>
            </a:r>
            <a:r>
              <a:rPr lang="en-US" dirty="0" err="1"/>
              <a:t>manajemen</a:t>
            </a:r>
            <a:r>
              <a:rPr lang="en-US" dirty="0"/>
              <a:t>. Dan </a:t>
            </a:r>
            <a:r>
              <a:rPr lang="en-US" dirty="0" err="1"/>
              <a:t>juga</a:t>
            </a:r>
            <a:r>
              <a:rPr lang="en-US" dirty="0"/>
              <a:t> </a:t>
            </a:r>
            <a:r>
              <a:rPr lang="en-US" dirty="0" err="1"/>
              <a:t>berdasarkan</a:t>
            </a:r>
            <a:r>
              <a:rPr lang="en-US" dirty="0"/>
              <a:t> </a:t>
            </a:r>
            <a:r>
              <a:rPr lang="en-US" dirty="0" err="1"/>
              <a:t>hasil</a:t>
            </a:r>
            <a:r>
              <a:rPr lang="en-US" dirty="0"/>
              <a:t> </a:t>
            </a:r>
            <a:r>
              <a:rPr lang="en-US" dirty="0" err="1"/>
              <a:t>kajian</a:t>
            </a:r>
            <a:r>
              <a:rPr lang="en-US" dirty="0"/>
              <a:t> yang </a:t>
            </a:r>
            <a:r>
              <a:rPr lang="en-US" dirty="0" err="1"/>
              <a:t>umumnya</a:t>
            </a:r>
            <a:r>
              <a:rPr lang="en-US" dirty="0"/>
              <a:t> </a:t>
            </a:r>
            <a:r>
              <a:rPr lang="en-US" dirty="0" err="1"/>
              <a:t>dilakukan</a:t>
            </a:r>
            <a:r>
              <a:rPr lang="en-US" dirty="0"/>
              <a:t> </a:t>
            </a:r>
            <a:r>
              <a:rPr lang="en-US" dirty="0" err="1"/>
              <a:t>oleh</a:t>
            </a:r>
            <a:r>
              <a:rPr lang="en-US" dirty="0"/>
              <a:t> </a:t>
            </a:r>
            <a:r>
              <a:rPr lang="en-US" dirty="0" err="1"/>
              <a:t>suatu</a:t>
            </a:r>
            <a:r>
              <a:rPr lang="en-US" dirty="0"/>
              <a:t> </a:t>
            </a:r>
            <a:r>
              <a:rPr lang="en-US" dirty="0" err="1"/>
              <a:t>tim.</a:t>
            </a:r>
            <a:r>
              <a:rPr lang="en-US" dirty="0"/>
              <a:t> Hal </a:t>
            </a:r>
            <a:r>
              <a:rPr lang="en-US" dirty="0" err="1"/>
              <a:t>ini</a:t>
            </a:r>
            <a:r>
              <a:rPr lang="en-US" dirty="0"/>
              <a:t> </a:t>
            </a:r>
            <a:r>
              <a:rPr lang="en-US" dirty="0" err="1"/>
              <a:t>dapat</a:t>
            </a:r>
            <a:r>
              <a:rPr lang="en-US" dirty="0"/>
              <a:t> </a:t>
            </a:r>
            <a:r>
              <a:rPr lang="en-US" dirty="0" err="1"/>
              <a:t>diinformasikan</a:t>
            </a:r>
            <a:r>
              <a:rPr lang="en-US" dirty="0"/>
              <a:t> </a:t>
            </a:r>
            <a:r>
              <a:rPr lang="en-US" dirty="0" err="1"/>
              <a:t>dan</a:t>
            </a:r>
            <a:r>
              <a:rPr lang="en-US" dirty="0"/>
              <a:t> </a:t>
            </a:r>
            <a:r>
              <a:rPr lang="en-US" dirty="0" err="1"/>
              <a:t>didiskusikan</a:t>
            </a:r>
            <a:r>
              <a:rPr lang="en-US" dirty="0"/>
              <a:t> </a:t>
            </a:r>
            <a:r>
              <a:rPr lang="en-US" dirty="0" err="1"/>
              <a:t>bersama</a:t>
            </a:r>
            <a:r>
              <a:rPr lang="en-US" dirty="0"/>
              <a:t> </a:t>
            </a:r>
            <a:r>
              <a:rPr lang="en-US" dirty="0" err="1"/>
              <a:t>dengan</a:t>
            </a:r>
            <a:r>
              <a:rPr lang="en-US" dirty="0"/>
              <a:t> </a:t>
            </a:r>
            <a:r>
              <a:rPr lang="en-US" dirty="0" err="1"/>
              <a:t>personel</a:t>
            </a:r>
            <a:r>
              <a:rPr lang="en-US" dirty="0"/>
              <a:t> </a:t>
            </a:r>
            <a:r>
              <a:rPr lang="en-US" dirty="0" err="1"/>
              <a:t>tersebut</a:t>
            </a:r>
            <a:r>
              <a:rPr lang="en-US" dirty="0"/>
              <a:t> </a:t>
            </a:r>
            <a:r>
              <a:rPr lang="en-US" dirty="0" err="1"/>
              <a:t>untuk</a:t>
            </a:r>
            <a:r>
              <a:rPr lang="en-US" dirty="0"/>
              <a:t> </a:t>
            </a:r>
            <a:r>
              <a:rPr lang="en-US" dirty="0" err="1"/>
              <a:t>mengetahui</a:t>
            </a:r>
            <a:r>
              <a:rPr lang="en-US" dirty="0"/>
              <a:t> </a:t>
            </a:r>
            <a:r>
              <a:rPr lang="en-US" dirty="0" err="1"/>
              <a:t>apresiasi</a:t>
            </a:r>
            <a:r>
              <a:rPr lang="en-US" dirty="0"/>
              <a:t> </a:t>
            </a:r>
            <a:r>
              <a:rPr lang="en-US" dirty="0" err="1"/>
              <a:t>lebih</a:t>
            </a:r>
            <a:r>
              <a:rPr lang="en-US" dirty="0"/>
              <a:t> </a:t>
            </a:r>
            <a:r>
              <a:rPr lang="en-US" dirty="0" err="1"/>
              <a:t>lanjut</a:t>
            </a:r>
            <a:r>
              <a:rPr lang="en-US" dirty="0"/>
              <a:t> </a:t>
            </a:r>
            <a:r>
              <a:rPr lang="en-US" dirty="0" err="1"/>
              <a:t>mengenai</a:t>
            </a:r>
            <a:r>
              <a:rPr lang="en-US" dirty="0"/>
              <a:t> </a:t>
            </a:r>
            <a:r>
              <a:rPr lang="en-US" dirty="0" err="1"/>
              <a:t>cara</a:t>
            </a:r>
            <a:r>
              <a:rPr lang="en-US" dirty="0"/>
              <a:t> </a:t>
            </a:r>
            <a:r>
              <a:rPr lang="en-US" dirty="0" err="1"/>
              <a:t>pengkajian</a:t>
            </a:r>
            <a:r>
              <a:rPr lang="en-US" dirty="0"/>
              <a:t> </a:t>
            </a:r>
            <a:r>
              <a:rPr lang="en-US" dirty="0" err="1"/>
              <a:t>dan</a:t>
            </a:r>
            <a:r>
              <a:rPr lang="en-US" dirty="0"/>
              <a:t> </a:t>
            </a:r>
            <a:r>
              <a:rPr lang="en-US" dirty="0" err="1"/>
              <a:t>harapannya</a:t>
            </a:r>
            <a:r>
              <a:rPr lang="en-US" dirty="0"/>
              <a:t> </a:t>
            </a:r>
            <a:r>
              <a:rPr lang="en-US" dirty="0" err="1"/>
              <a:t>dalam</a:t>
            </a:r>
            <a:r>
              <a:rPr lang="en-US" dirty="0"/>
              <a:t> </a:t>
            </a:r>
            <a:r>
              <a:rPr lang="en-US" dirty="0" err="1"/>
              <a:t>melaksanakan</a:t>
            </a:r>
            <a:r>
              <a:rPr lang="en-US" dirty="0"/>
              <a:t> </a:t>
            </a:r>
            <a:r>
              <a:rPr lang="en-US" dirty="0" err="1"/>
              <a:t>pekerjaan</a:t>
            </a:r>
            <a:r>
              <a:rPr lang="en-US" dirty="0"/>
              <a:t>. </a:t>
            </a:r>
            <a:r>
              <a:rPr lang="en-US" dirty="0" err="1"/>
              <a:t>Adapun</a:t>
            </a:r>
            <a:r>
              <a:rPr lang="en-US" dirty="0"/>
              <a:t> </a:t>
            </a:r>
            <a:r>
              <a:rPr lang="en-US" dirty="0" err="1"/>
              <a:t>fasilitas</a:t>
            </a:r>
            <a:r>
              <a:rPr lang="en-US" dirty="0"/>
              <a:t> yang </a:t>
            </a:r>
            <a:r>
              <a:rPr lang="en-US" dirty="0" err="1"/>
              <a:t>tersedia</a:t>
            </a:r>
            <a:r>
              <a:rPr lang="en-US" dirty="0"/>
              <a:t> </a:t>
            </a:r>
            <a:r>
              <a:rPr lang="en-US" dirty="0" err="1"/>
              <a:t>pada</a:t>
            </a:r>
            <a:r>
              <a:rPr lang="en-US" dirty="0"/>
              <a:t> </a:t>
            </a:r>
            <a:r>
              <a:rPr lang="en-US" dirty="0" err="1"/>
              <a:t>sistem</a:t>
            </a:r>
            <a:r>
              <a:rPr lang="en-US" dirty="0"/>
              <a:t> </a:t>
            </a:r>
            <a:r>
              <a:rPr lang="en-US" dirty="0" err="1"/>
              <a:t>ini</a:t>
            </a:r>
            <a:r>
              <a:rPr lang="en-US" dirty="0"/>
              <a:t> </a:t>
            </a:r>
            <a:r>
              <a:rPr lang="en-US" dirty="0" err="1"/>
              <a:t>adalah</a:t>
            </a:r>
            <a:r>
              <a:rPr lang="en-US" dirty="0"/>
              <a:t> </a:t>
            </a:r>
            <a:r>
              <a:rPr lang="en-US" dirty="0" err="1"/>
              <a:t>perencanaan</a:t>
            </a:r>
            <a:r>
              <a:rPr lang="en-US" dirty="0"/>
              <a:t> </a:t>
            </a:r>
            <a:r>
              <a:rPr lang="en-US" dirty="0" err="1"/>
              <a:t>kerja</a:t>
            </a:r>
            <a:r>
              <a:rPr lang="en-US" dirty="0"/>
              <a:t> </a:t>
            </a:r>
            <a:r>
              <a:rPr lang="en-US" dirty="0" err="1"/>
              <a:t>personil</a:t>
            </a:r>
            <a:r>
              <a:rPr lang="en-US" dirty="0"/>
              <a:t> </a:t>
            </a:r>
            <a:r>
              <a:rPr lang="en-US" dirty="0" err="1"/>
              <a:t>beserta</a:t>
            </a:r>
            <a:r>
              <a:rPr lang="en-US" dirty="0"/>
              <a:t> </a:t>
            </a:r>
            <a:r>
              <a:rPr lang="en-US" dirty="0" err="1"/>
              <a:t>beban</a:t>
            </a:r>
            <a:r>
              <a:rPr lang="en-US" dirty="0"/>
              <a:t> </a:t>
            </a:r>
            <a:r>
              <a:rPr lang="en-US" dirty="0" err="1"/>
              <a:t>penilaian</a:t>
            </a:r>
            <a:r>
              <a:rPr lang="en-US" dirty="0"/>
              <a:t> </a:t>
            </a:r>
            <a:r>
              <a:rPr lang="en-US" dirty="0" err="1"/>
              <a:t>atas</a:t>
            </a:r>
            <a:r>
              <a:rPr lang="en-US" dirty="0"/>
              <a:t> </a:t>
            </a:r>
            <a:r>
              <a:rPr lang="en-US" dirty="0" err="1"/>
              <a:t>hasil</a:t>
            </a:r>
            <a:r>
              <a:rPr lang="en-US" dirty="0"/>
              <a:t> </a:t>
            </a:r>
            <a:r>
              <a:rPr lang="en-US" dirty="0" err="1"/>
              <a:t>pekerjaan</a:t>
            </a:r>
            <a:r>
              <a:rPr lang="en-US" dirty="0"/>
              <a:t> </a:t>
            </a:r>
            <a:r>
              <a:rPr lang="en-US" dirty="0" err="1"/>
              <a:t>tersebut</a:t>
            </a:r>
            <a:r>
              <a:rPr lang="en-US" dirty="0"/>
              <a:t>. </a:t>
            </a:r>
            <a:r>
              <a:rPr lang="en-US" dirty="0" err="1"/>
              <a:t>Berdasarkan</a:t>
            </a:r>
            <a:r>
              <a:rPr lang="en-US" dirty="0"/>
              <a:t> </a:t>
            </a:r>
            <a:r>
              <a:rPr lang="en-US" dirty="0" err="1"/>
              <a:t>hal</a:t>
            </a:r>
            <a:r>
              <a:rPr lang="en-US" dirty="0"/>
              <a:t> </a:t>
            </a:r>
            <a:r>
              <a:rPr lang="en-US" dirty="0" err="1"/>
              <a:t>ini</a:t>
            </a:r>
            <a:r>
              <a:rPr lang="en-US" dirty="0"/>
              <a:t>, </a:t>
            </a:r>
            <a:r>
              <a:rPr lang="en-US" dirty="0" err="1"/>
              <a:t>dapat</a:t>
            </a:r>
            <a:r>
              <a:rPr lang="en-US" dirty="0"/>
              <a:t> </a:t>
            </a:r>
            <a:r>
              <a:rPr lang="en-US" dirty="0" err="1"/>
              <a:t>diperoleh</a:t>
            </a:r>
            <a:r>
              <a:rPr lang="en-US" dirty="0"/>
              <a:t> </a:t>
            </a:r>
            <a:r>
              <a:rPr lang="en-US" dirty="0" err="1"/>
              <a:t>suatu</a:t>
            </a:r>
            <a:r>
              <a:rPr lang="en-US" dirty="0"/>
              <a:t> </a:t>
            </a:r>
            <a:r>
              <a:rPr lang="en-US" dirty="0" err="1"/>
              <a:t>sistem</a:t>
            </a:r>
            <a:r>
              <a:rPr lang="en-US" dirty="0"/>
              <a:t> </a:t>
            </a:r>
            <a:r>
              <a:rPr lang="en-US" dirty="0" err="1"/>
              <a:t>evaluasi</a:t>
            </a:r>
            <a:r>
              <a:rPr lang="en-US" dirty="0"/>
              <a:t> yang </a:t>
            </a:r>
            <a:r>
              <a:rPr lang="en-US" dirty="0" err="1"/>
              <a:t>lebih</a:t>
            </a:r>
            <a:r>
              <a:rPr lang="en-US" dirty="0"/>
              <a:t> </a:t>
            </a:r>
            <a:r>
              <a:rPr lang="en-US" dirty="0" err="1"/>
              <a:t>obyektif</a:t>
            </a:r>
            <a:r>
              <a:rPr lang="en-US" dirty="0"/>
              <a:t>, yang </a:t>
            </a:r>
            <a:r>
              <a:rPr lang="en-US" dirty="0" err="1"/>
              <a:t>mengacu</a:t>
            </a:r>
            <a:r>
              <a:rPr lang="en-US" dirty="0"/>
              <a:t> </a:t>
            </a:r>
            <a:r>
              <a:rPr lang="en-US" dirty="0" err="1"/>
              <a:t>pada</a:t>
            </a:r>
            <a:r>
              <a:rPr lang="en-US" dirty="0"/>
              <a:t> </a:t>
            </a:r>
            <a:r>
              <a:rPr lang="en-US" dirty="0" err="1"/>
              <a:t>fakta-fakta</a:t>
            </a:r>
            <a:r>
              <a:rPr lang="en-US" dirty="0"/>
              <a:t> yang </a:t>
            </a:r>
            <a:r>
              <a:rPr lang="en-US" dirty="0" err="1"/>
              <a:t>telah</a:t>
            </a:r>
            <a:r>
              <a:rPr lang="en-US" dirty="0"/>
              <a:t> </a:t>
            </a:r>
            <a:r>
              <a:rPr lang="en-US" dirty="0" err="1"/>
              <a:t>ditentukan</a:t>
            </a:r>
            <a:r>
              <a:rPr lang="en-US" dirty="0"/>
              <a:t> </a:t>
            </a:r>
            <a:r>
              <a:rPr lang="en-US" dirty="0" err="1"/>
              <a:t>sebelumnya</a:t>
            </a:r>
            <a:r>
              <a:rPr lang="en-US" dirty="0"/>
              <a:t>.</a:t>
            </a:r>
            <a:endParaRPr lang="id-ID" dirty="0"/>
          </a:p>
        </p:txBody>
      </p:sp>
    </p:spTree>
    <p:extLst>
      <p:ext uri="{BB962C8B-B14F-4D97-AF65-F5344CB8AC3E}">
        <p14:creationId xmlns:p14="http://schemas.microsoft.com/office/powerpoint/2010/main" xmlns="" val="41319949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976664"/>
          </a:xfrm>
        </p:spPr>
        <p:txBody>
          <a:bodyPr>
            <a:noAutofit/>
          </a:bodyPr>
          <a:lstStyle/>
          <a:p>
            <a:pPr marL="0" indent="0" algn="just">
              <a:buNone/>
            </a:pPr>
            <a:r>
              <a:rPr lang="en-US" sz="2400" b="1" i="1" dirty="0" err="1">
                <a:latin typeface="Times New Roman" pitchFamily="18" charset="0"/>
                <a:cs typeface="Times New Roman" pitchFamily="18" charset="0"/>
              </a:rPr>
              <a:t>Pendidikan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dan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Pelatihan</a:t>
            </a:r>
            <a:endParaRPr lang="id-ID" sz="2400" dirty="0">
              <a:latin typeface="Times New Roman" pitchFamily="18" charset="0"/>
              <a:cs typeface="Times New Roman" pitchFamily="18" charset="0"/>
            </a:endParaRPr>
          </a:p>
          <a:p>
            <a:pPr marL="0" indent="0" algn="just">
              <a:buNone/>
            </a:pPr>
            <a:r>
              <a:rPr lang="en-US" sz="2400" dirty="0" err="1">
                <a:latin typeface="Times New Roman" pitchFamily="18" charset="0"/>
                <a:cs typeface="Times New Roman" pitchFamily="18" charset="0"/>
              </a:rPr>
              <a:t>Pendidikan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adalah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salah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satu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rangka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dalam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keber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hasilan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personel</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dalam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menunjang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strategi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departemen</a:t>
            </a:r>
            <a:r>
              <a:rPr lang="en-US" sz="2400" dirty="0">
                <a:latin typeface="Times New Roman" pitchFamily="18" charset="0"/>
                <a:cs typeface="Times New Roman" pitchFamily="18" charset="0"/>
              </a:rPr>
              <a:t> di unit </a:t>
            </a:r>
            <a:r>
              <a:rPr lang="en-US" sz="2400" dirty="0" err="1">
                <a:latin typeface="Times New Roman" pitchFamily="18" charset="0"/>
                <a:cs typeface="Times New Roman" pitchFamily="18" charset="0"/>
              </a:rPr>
              <a:t>organisasinya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Adapun</a:t>
            </a:r>
            <a:r>
              <a:rPr lang="en-US" sz="2400" dirty="0">
                <a:latin typeface="Times New Roman" pitchFamily="18" charset="0"/>
                <a:cs typeface="Times New Roman" pitchFamily="18" charset="0"/>
              </a:rPr>
              <a:t> proses yang </a:t>
            </a:r>
            <a:r>
              <a:rPr lang="en-US" sz="2400" dirty="0" err="1">
                <a:latin typeface="Times New Roman" pitchFamily="18" charset="0"/>
                <a:cs typeface="Times New Roman" pitchFamily="18" charset="0"/>
              </a:rPr>
              <a:t>termasuk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dalam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sistem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kepegawaian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adalah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terdiri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dari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beberapa</a:t>
            </a:r>
            <a:r>
              <a:rPr lang="en-US" sz="2400" dirty="0">
                <a:latin typeface="Times New Roman" pitchFamily="18" charset="0"/>
                <a:cs typeface="Times New Roman" pitchFamily="18" charset="0"/>
              </a:rPr>
              <a:t> sub-proses </a:t>
            </a:r>
            <a:r>
              <a:rPr lang="en-US" sz="2400" dirty="0" err="1">
                <a:latin typeface="Times New Roman" pitchFamily="18" charset="0"/>
                <a:cs typeface="Times New Roman" pitchFamily="18" charset="0"/>
              </a:rPr>
              <a:t>seperti</a:t>
            </a:r>
            <a:r>
              <a:rPr lang="en-US" sz="2400" dirty="0">
                <a:latin typeface="Times New Roman" pitchFamily="18" charset="0"/>
                <a:cs typeface="Times New Roman" pitchFamily="18" charset="0"/>
              </a:rPr>
              <a:t> :</a:t>
            </a:r>
            <a:endParaRPr lang="id-ID" sz="2400" dirty="0">
              <a:latin typeface="Times New Roman" pitchFamily="18" charset="0"/>
              <a:cs typeface="Times New Roman" pitchFamily="18" charset="0"/>
            </a:endParaRPr>
          </a:p>
          <a:p>
            <a:pPr lvl="0" algn="just"/>
            <a:r>
              <a:rPr lang="en-US" sz="2400" dirty="0" err="1">
                <a:latin typeface="Times New Roman" pitchFamily="18" charset="0"/>
                <a:cs typeface="Times New Roman" pitchFamily="18" charset="0"/>
              </a:rPr>
              <a:t>Perencanaan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jadwal</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pendidikan</a:t>
            </a:r>
            <a:r>
              <a:rPr lang="en-US" sz="2400" dirty="0">
                <a:latin typeface="Times New Roman" pitchFamily="18" charset="0"/>
                <a:cs typeface="Times New Roman" pitchFamily="18" charset="0"/>
              </a:rPr>
              <a:t>, yang </a:t>
            </a:r>
            <a:r>
              <a:rPr lang="en-US" sz="2400" dirty="0" err="1">
                <a:latin typeface="Times New Roman" pitchFamily="18" charset="0"/>
                <a:cs typeface="Times New Roman" pitchFamily="18" charset="0"/>
              </a:rPr>
              <a:t>berhubungan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dengan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jadwal</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pendidikan</a:t>
            </a:r>
            <a:r>
              <a:rPr lang="en-US" sz="2400" dirty="0">
                <a:latin typeface="Times New Roman" pitchFamily="18" charset="0"/>
                <a:cs typeface="Times New Roman" pitchFamily="18" charset="0"/>
              </a:rPr>
              <a:t> yang </a:t>
            </a:r>
            <a:r>
              <a:rPr lang="en-US" sz="2400" dirty="0" err="1">
                <a:latin typeface="Times New Roman" pitchFamily="18" charset="0"/>
                <a:cs typeface="Times New Roman" pitchFamily="18" charset="0"/>
              </a:rPr>
              <a:t>akan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diselenggarakan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oleh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organisasi</a:t>
            </a:r>
            <a:r>
              <a:rPr lang="en-US" sz="2400" dirty="0">
                <a:latin typeface="Times New Roman" pitchFamily="18" charset="0"/>
                <a:cs typeface="Times New Roman" pitchFamily="18" charset="0"/>
              </a:rPr>
              <a:t>.</a:t>
            </a:r>
            <a:endParaRPr lang="id-ID" sz="2400" dirty="0">
              <a:latin typeface="Times New Roman" pitchFamily="18" charset="0"/>
              <a:cs typeface="Times New Roman" pitchFamily="18" charset="0"/>
            </a:endParaRPr>
          </a:p>
          <a:p>
            <a:pPr lvl="0" algn="just"/>
            <a:r>
              <a:rPr lang="en-US" sz="2400" dirty="0" err="1">
                <a:latin typeface="Times New Roman" pitchFamily="18" charset="0"/>
                <a:cs typeface="Times New Roman" pitchFamily="18" charset="0"/>
              </a:rPr>
              <a:t>Perencanaan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kebutuhan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pendidikan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dimana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berhubungan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dengan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rencana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pendidikan</a:t>
            </a:r>
            <a:r>
              <a:rPr lang="en-US" sz="2400" dirty="0">
                <a:latin typeface="Times New Roman" pitchFamily="18" charset="0"/>
                <a:cs typeface="Times New Roman" pitchFamily="18" charset="0"/>
              </a:rPr>
              <a:t> yang </a:t>
            </a:r>
            <a:r>
              <a:rPr lang="en-US" sz="2400" dirty="0" err="1">
                <a:latin typeface="Times New Roman" pitchFamily="18" charset="0"/>
                <a:cs typeface="Times New Roman" pitchFamily="18" charset="0"/>
              </a:rPr>
              <a:t>akan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diikuti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oleh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personel</a:t>
            </a:r>
            <a:r>
              <a:rPr lang="en-US" sz="2400" dirty="0">
                <a:latin typeface="Times New Roman" pitchFamily="18" charset="0"/>
                <a:cs typeface="Times New Roman" pitchFamily="18" charset="0"/>
              </a:rPr>
              <a:t> yang </a:t>
            </a:r>
            <a:r>
              <a:rPr lang="en-US" sz="2400" dirty="0" err="1">
                <a:latin typeface="Times New Roman" pitchFamily="18" charset="0"/>
                <a:cs typeface="Times New Roman" pitchFamily="18" charset="0"/>
              </a:rPr>
              <a:t>berhubungan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dengan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tugas</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tanggung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jawabnya</a:t>
            </a:r>
            <a:r>
              <a:rPr lang="en-US" sz="2400" dirty="0">
                <a:latin typeface="Times New Roman" pitchFamily="18" charset="0"/>
                <a:cs typeface="Times New Roman" pitchFamily="18" charset="0"/>
              </a:rPr>
              <a:t>.</a:t>
            </a:r>
            <a:endParaRPr lang="id-ID" sz="2400" dirty="0">
              <a:latin typeface="Times New Roman" pitchFamily="18" charset="0"/>
              <a:cs typeface="Times New Roman" pitchFamily="18" charset="0"/>
            </a:endParaRPr>
          </a:p>
          <a:p>
            <a:pPr lvl="0" algn="just"/>
            <a:r>
              <a:rPr lang="en-US" sz="2400" dirty="0" err="1">
                <a:latin typeface="Times New Roman" pitchFamily="18" charset="0"/>
                <a:cs typeface="Times New Roman" pitchFamily="18" charset="0"/>
              </a:rPr>
              <a:t>Realisasi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pendidikan</a:t>
            </a:r>
            <a:r>
              <a:rPr lang="en-US" sz="2400" dirty="0">
                <a:latin typeface="Times New Roman" pitchFamily="18" charset="0"/>
                <a:cs typeface="Times New Roman" pitchFamily="18" charset="0"/>
              </a:rPr>
              <a:t>, yang </a:t>
            </a:r>
            <a:r>
              <a:rPr lang="en-US" sz="2400" dirty="0" err="1">
                <a:latin typeface="Times New Roman" pitchFamily="18" charset="0"/>
                <a:cs typeface="Times New Roman" pitchFamily="18" charset="0"/>
              </a:rPr>
              <a:t>bertujuan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mencatat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informasi</a:t>
            </a:r>
            <a:r>
              <a:rPr lang="en-US" sz="2400" dirty="0">
                <a:latin typeface="Times New Roman" pitchFamily="18" charset="0"/>
                <a:cs typeface="Times New Roman" pitchFamily="18" charset="0"/>
              </a:rPr>
              <a:t> yang </a:t>
            </a:r>
            <a:r>
              <a:rPr lang="en-US" sz="2400" dirty="0" err="1">
                <a:latin typeface="Times New Roman" pitchFamily="18" charset="0"/>
                <a:cs typeface="Times New Roman" pitchFamily="18" charset="0"/>
              </a:rPr>
              <a:t>berhubungan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dengan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kesertaan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personel</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pada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pendidikan</a:t>
            </a:r>
            <a:r>
              <a:rPr lang="en-US" sz="2400" dirty="0">
                <a:latin typeface="Times New Roman" pitchFamily="18" charset="0"/>
                <a:cs typeface="Times New Roman" pitchFamily="18" charset="0"/>
              </a:rPr>
              <a:t> yang </a:t>
            </a:r>
            <a:r>
              <a:rPr lang="en-US" sz="2400" dirty="0" err="1">
                <a:latin typeface="Times New Roman" pitchFamily="18" charset="0"/>
                <a:cs typeface="Times New Roman" pitchFamily="18" charset="0"/>
              </a:rPr>
              <a:t>diikutinya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Umumnya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hal</a:t>
            </a:r>
            <a:r>
              <a:rPr lang="en-US" sz="2400" dirty="0">
                <a:latin typeface="Times New Roman" pitchFamily="18" charset="0"/>
                <a:cs typeface="Times New Roman" pitchFamily="18" charset="0"/>
              </a:rPr>
              <a:t> yang </a:t>
            </a:r>
            <a:r>
              <a:rPr lang="en-US" sz="2400" dirty="0" err="1">
                <a:latin typeface="Times New Roman" pitchFamily="18" charset="0"/>
                <a:cs typeface="Times New Roman" pitchFamily="18" charset="0"/>
              </a:rPr>
              <a:t>termasuk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dalam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hal</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adalah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pendidikan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dalam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kategori</a:t>
            </a:r>
            <a:r>
              <a:rPr lang="en-US" sz="2400" dirty="0">
                <a:latin typeface="Times New Roman" pitchFamily="18" charset="0"/>
                <a:cs typeface="Times New Roman" pitchFamily="18" charset="0"/>
              </a:rPr>
              <a:t> non formal. Dan </a:t>
            </a:r>
            <a:r>
              <a:rPr lang="en-US" sz="2400" dirty="0" err="1">
                <a:latin typeface="Times New Roman" pitchFamily="18" charset="0"/>
                <a:cs typeface="Times New Roman" pitchFamily="18" charset="0"/>
              </a:rPr>
              <a:t>hal</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ditunjang</a:t>
            </a:r>
            <a:r>
              <a:rPr lang="en-US" sz="2400" dirty="0">
                <a:latin typeface="Times New Roman" pitchFamily="18" charset="0"/>
                <a:cs typeface="Times New Roman" pitchFamily="18" charset="0"/>
              </a:rPr>
              <a:t> pula </a:t>
            </a:r>
            <a:r>
              <a:rPr lang="en-US" sz="2400" dirty="0" err="1">
                <a:latin typeface="Times New Roman" pitchFamily="18" charset="0"/>
                <a:cs typeface="Times New Roman" pitchFamily="18" charset="0"/>
              </a:rPr>
              <a:t>dengan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penggunaan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kodefikasi</a:t>
            </a:r>
            <a:r>
              <a:rPr lang="en-US" sz="2400" dirty="0">
                <a:latin typeface="Times New Roman" pitchFamily="18" charset="0"/>
                <a:cs typeface="Times New Roman" pitchFamily="18" charset="0"/>
              </a:rPr>
              <a:t> yang </a:t>
            </a:r>
            <a:r>
              <a:rPr lang="en-US" sz="2400" dirty="0" err="1">
                <a:latin typeface="Times New Roman" pitchFamily="18" charset="0"/>
                <a:cs typeface="Times New Roman" pitchFamily="18" charset="0"/>
              </a:rPr>
              <a:t>standar</a:t>
            </a:r>
            <a:r>
              <a:rPr lang="en-US" sz="2400" dirty="0">
                <a:latin typeface="Times New Roman" pitchFamily="18" charset="0"/>
                <a:cs typeface="Times New Roman" pitchFamily="18" charset="0"/>
              </a:rPr>
              <a:t>.</a:t>
            </a:r>
            <a:endParaRPr lang="id-ID" sz="2400" dirty="0">
              <a:latin typeface="Times New Roman" pitchFamily="18" charset="0"/>
              <a:cs typeface="Times New Roman" pitchFamily="18" charset="0"/>
            </a:endParaRPr>
          </a:p>
          <a:p>
            <a:pPr marL="0" indent="0" algn="just">
              <a:buNone/>
            </a:pPr>
            <a:endParaRPr lang="id-ID"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42603338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a:bodyPr>
          <a:lstStyle/>
          <a:p>
            <a:pPr marL="0" indent="0" algn="just">
              <a:buNone/>
            </a:pPr>
            <a:r>
              <a:rPr lang="en-US" sz="2400" b="1" i="1" dirty="0" err="1">
                <a:latin typeface="Times New Roman" pitchFamily="18" charset="0"/>
                <a:cs typeface="Times New Roman" pitchFamily="18" charset="0"/>
              </a:rPr>
              <a:t>Pemutusan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Hubungan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Kerja</a:t>
            </a:r>
            <a:r>
              <a:rPr lang="en-US" sz="2400" b="1" i="1" dirty="0">
                <a:latin typeface="Times New Roman" pitchFamily="18" charset="0"/>
                <a:cs typeface="Times New Roman" pitchFamily="18" charset="0"/>
              </a:rPr>
              <a:t>/</a:t>
            </a:r>
            <a:r>
              <a:rPr lang="en-US" sz="2400" b="1" i="1" dirty="0" err="1">
                <a:latin typeface="Times New Roman" pitchFamily="18" charset="0"/>
                <a:cs typeface="Times New Roman" pitchFamily="18" charset="0"/>
              </a:rPr>
              <a:t>Pensiun</a:t>
            </a:r>
            <a:endParaRPr lang="id-ID" sz="2400" dirty="0">
              <a:latin typeface="Times New Roman" pitchFamily="18" charset="0"/>
              <a:cs typeface="Times New Roman" pitchFamily="18" charset="0"/>
            </a:endParaRPr>
          </a:p>
          <a:p>
            <a:pPr marL="0" indent="0" algn="just">
              <a:buNone/>
            </a:pPr>
            <a:r>
              <a:rPr lang="en-US" sz="2400" dirty="0" err="1">
                <a:latin typeface="Times New Roman" pitchFamily="18" charset="0"/>
                <a:cs typeface="Times New Roman" pitchFamily="18" charset="0"/>
              </a:rPr>
              <a:t>Seperti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pada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akhirnya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diperlukan</a:t>
            </a:r>
            <a:r>
              <a:rPr lang="en-US" sz="2400" dirty="0">
                <a:latin typeface="Times New Roman" pitchFamily="18" charset="0"/>
                <a:cs typeface="Times New Roman" pitchFamily="18" charset="0"/>
              </a:rPr>
              <a:t> pula </a:t>
            </a:r>
            <a:r>
              <a:rPr lang="en-US" sz="2400" dirty="0" err="1">
                <a:latin typeface="Times New Roman" pitchFamily="18" charset="0"/>
                <a:cs typeface="Times New Roman" pitchFamily="18" charset="0"/>
              </a:rPr>
              <a:t>sebuah</a:t>
            </a:r>
            <a:r>
              <a:rPr lang="en-US" sz="2400" dirty="0">
                <a:latin typeface="Times New Roman" pitchFamily="18" charset="0"/>
                <a:cs typeface="Times New Roman" pitchFamily="18" charset="0"/>
              </a:rPr>
              <a:t> proses yang </a:t>
            </a:r>
            <a:r>
              <a:rPr lang="en-US" sz="2400" dirty="0" err="1">
                <a:latin typeface="Times New Roman" pitchFamily="18" charset="0"/>
                <a:cs typeface="Times New Roman" pitchFamily="18" charset="0"/>
              </a:rPr>
              <a:t>bertujuan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untuk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menangani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hal</a:t>
            </a:r>
            <a:r>
              <a:rPr lang="en-US" sz="2400" b="1" i="1" dirty="0">
                <a:latin typeface="Times New Roman" pitchFamily="18" charset="0"/>
                <a:cs typeface="Times New Roman" pitchFamily="18" charset="0"/>
              </a:rPr>
              <a:t> </a:t>
            </a:r>
            <a:r>
              <a:rPr lang="en-US" sz="2400" dirty="0" err="1">
                <a:latin typeface="Times New Roman" pitchFamily="18" charset="0"/>
                <a:cs typeface="Times New Roman" pitchFamily="18" charset="0"/>
              </a:rPr>
              <a:t>hal</a:t>
            </a:r>
            <a:r>
              <a:rPr lang="en-US" sz="2400" dirty="0">
                <a:latin typeface="Times New Roman" pitchFamily="18" charset="0"/>
                <a:cs typeface="Times New Roman" pitchFamily="18" charset="0"/>
              </a:rPr>
              <a:t> yang </a:t>
            </a:r>
            <a:r>
              <a:rPr lang="en-US" sz="2400" dirty="0" err="1">
                <a:latin typeface="Times New Roman" pitchFamily="18" charset="0"/>
                <a:cs typeface="Times New Roman" pitchFamily="18" charset="0"/>
              </a:rPr>
              <a:t>berhubungan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dengan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selesainya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masa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kerja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personil</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baik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secara</a:t>
            </a:r>
            <a:r>
              <a:rPr lang="en-US" sz="2400" dirty="0">
                <a:latin typeface="Times New Roman" pitchFamily="18" charset="0"/>
                <a:cs typeface="Times New Roman" pitchFamily="18" charset="0"/>
              </a:rPr>
              <a:t> normal, </a:t>
            </a:r>
            <a:r>
              <a:rPr lang="en-US" sz="2400" dirty="0" err="1">
                <a:latin typeface="Times New Roman" pitchFamily="18" charset="0"/>
                <a:cs typeface="Times New Roman" pitchFamily="18" charset="0"/>
              </a:rPr>
              <a:t>ataupun</a:t>
            </a:r>
            <a:r>
              <a:rPr lang="en-US" sz="2400" b="1" i="1" dirty="0">
                <a:latin typeface="Times New Roman" pitchFamily="18" charset="0"/>
                <a:cs typeface="Times New Roman" pitchFamily="18" charset="0"/>
              </a:rPr>
              <a:t> </a:t>
            </a:r>
            <a:r>
              <a:rPr lang="en-US" sz="2400" dirty="0" err="1">
                <a:latin typeface="Times New Roman" pitchFamily="18" charset="0"/>
                <a:cs typeface="Times New Roman" pitchFamily="18" charset="0"/>
              </a:rPr>
              <a:t>dikarenakan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hal</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lainnya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Oleh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sebab</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itu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sistem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menangani</a:t>
            </a:r>
            <a:r>
              <a:rPr lang="en-US" sz="2400" dirty="0">
                <a:latin typeface="Times New Roman" pitchFamily="18" charset="0"/>
                <a:cs typeface="Times New Roman" pitchFamily="18" charset="0"/>
              </a:rPr>
              <a:t> pula </a:t>
            </a:r>
            <a:r>
              <a:rPr lang="en-US" sz="2400" dirty="0" err="1">
                <a:latin typeface="Times New Roman" pitchFamily="18" charset="0"/>
                <a:cs typeface="Times New Roman" pitchFamily="18" charset="0"/>
              </a:rPr>
              <a:t>penyimpanan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informasi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dari</a:t>
            </a:r>
            <a:r>
              <a:rPr lang="en-US" sz="2400" b="1" i="1" dirty="0">
                <a:latin typeface="Times New Roman" pitchFamily="18" charset="0"/>
                <a:cs typeface="Times New Roman" pitchFamily="18" charset="0"/>
              </a:rPr>
              <a:t> </a:t>
            </a:r>
            <a:r>
              <a:rPr lang="en-US" sz="2400" dirty="0" err="1">
                <a:latin typeface="Times New Roman" pitchFamily="18" charset="0"/>
                <a:cs typeface="Times New Roman" pitchFamily="18" charset="0"/>
              </a:rPr>
              <a:t>seluruh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personil</a:t>
            </a:r>
            <a:r>
              <a:rPr lang="en-US" sz="2400" dirty="0">
                <a:latin typeface="Times New Roman" pitchFamily="18" charset="0"/>
                <a:cs typeface="Times New Roman" pitchFamily="18" charset="0"/>
              </a:rPr>
              <a:t> yang </a:t>
            </a:r>
            <a:r>
              <a:rPr lang="en-US" sz="2400" dirty="0" err="1">
                <a:latin typeface="Times New Roman" pitchFamily="18" charset="0"/>
                <a:cs typeface="Times New Roman" pitchFamily="18" charset="0"/>
              </a:rPr>
              <a:t>pernah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bekerja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pada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perusahaan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sehubungan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dengan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kewajiban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dan</a:t>
            </a:r>
            <a:r>
              <a:rPr lang="en-US" sz="2400" b="1" i="1" dirty="0">
                <a:latin typeface="Times New Roman" pitchFamily="18" charset="0"/>
                <a:cs typeface="Times New Roman" pitchFamily="18" charset="0"/>
              </a:rPr>
              <a:t> </a:t>
            </a:r>
            <a:r>
              <a:rPr lang="en-US" sz="2400" dirty="0" err="1">
                <a:latin typeface="Times New Roman" pitchFamily="18" charset="0"/>
                <a:cs typeface="Times New Roman" pitchFamily="18" charset="0"/>
              </a:rPr>
              <a:t>juga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hak-hak</a:t>
            </a:r>
            <a:r>
              <a:rPr lang="en-US" sz="2400" dirty="0">
                <a:latin typeface="Times New Roman" pitchFamily="18" charset="0"/>
                <a:cs typeface="Times New Roman" pitchFamily="18" charset="0"/>
              </a:rPr>
              <a:t> yang </a:t>
            </a:r>
            <a:r>
              <a:rPr lang="en-US" sz="2400" dirty="0" err="1">
                <a:latin typeface="Times New Roman" pitchFamily="18" charset="0"/>
                <a:cs typeface="Times New Roman" pitchFamily="18" charset="0"/>
              </a:rPr>
              <a:t>harus</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dikeluarkan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oleh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perusahaan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seperti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uang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pensiun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pesangon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dan</a:t>
            </a:r>
            <a:r>
              <a:rPr lang="en-US" sz="2400" b="1" i="1" dirty="0">
                <a:latin typeface="Times New Roman" pitchFamily="18" charset="0"/>
                <a:cs typeface="Times New Roman" pitchFamily="18" charset="0"/>
              </a:rPr>
              <a:t> </a:t>
            </a:r>
            <a:r>
              <a:rPr lang="en-US" sz="2400" dirty="0" err="1">
                <a:latin typeface="Times New Roman" pitchFamily="18" charset="0"/>
                <a:cs typeface="Times New Roman" pitchFamily="18" charset="0"/>
              </a:rPr>
              <a:t>sebagainya</a:t>
            </a:r>
            <a:r>
              <a:rPr lang="en-US" sz="2400" dirty="0">
                <a:latin typeface="Times New Roman" pitchFamily="18" charset="0"/>
                <a:cs typeface="Times New Roman" pitchFamily="18" charset="0"/>
              </a:rPr>
              <a:t>.</a:t>
            </a:r>
            <a:endParaRPr lang="id-ID" sz="2400" dirty="0">
              <a:latin typeface="Times New Roman" pitchFamily="18" charset="0"/>
              <a:cs typeface="Times New Roman" pitchFamily="18" charset="0"/>
            </a:endParaRPr>
          </a:p>
          <a:p>
            <a:pPr marL="0" indent="0" algn="just">
              <a:buNone/>
            </a:pPr>
            <a:endParaRPr lang="id-ID"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24887400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marL="0" indent="0" algn="just">
              <a:buNone/>
            </a:pPr>
            <a:r>
              <a:rPr lang="en-US" sz="1600" dirty="0" err="1" smtClean="0">
                <a:latin typeface="Times New Roman" pitchFamily="18" charset="0"/>
                <a:cs typeface="Times New Roman" pitchFamily="18" charset="0"/>
              </a:rPr>
              <a:t>Adapun</a:t>
            </a:r>
            <a:r>
              <a:rPr lang="en-US" sz="1600" dirty="0" smtClean="0">
                <a:latin typeface="Times New Roman" pitchFamily="18" charset="0"/>
                <a:cs typeface="Times New Roman" pitchFamily="18" charset="0"/>
              </a:rPr>
              <a:t> </a:t>
            </a:r>
            <a:r>
              <a:rPr lang="en-US" sz="1600" dirty="0" err="1">
                <a:latin typeface="Times New Roman" pitchFamily="18" charset="0"/>
                <a:cs typeface="Times New Roman" pitchFamily="18" charset="0"/>
              </a:rPr>
              <a:t>lingkup</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informasi</a:t>
            </a:r>
            <a:r>
              <a:rPr lang="en-US" sz="1600" dirty="0">
                <a:latin typeface="Times New Roman" pitchFamily="18" charset="0"/>
                <a:cs typeface="Times New Roman" pitchFamily="18" charset="0"/>
              </a:rPr>
              <a:t> yang </a:t>
            </a:r>
            <a:r>
              <a:rPr lang="en-US" sz="1600" dirty="0" err="1">
                <a:latin typeface="Times New Roman" pitchFamily="18" charset="0"/>
                <a:cs typeface="Times New Roman" pitchFamily="18" charset="0"/>
              </a:rPr>
              <a:t>menjadi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acuan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dari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sistem</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informasi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ini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adalah</a:t>
            </a:r>
            <a:r>
              <a:rPr lang="en-US" sz="1600" dirty="0">
                <a:latin typeface="Times New Roman" pitchFamily="18" charset="0"/>
                <a:cs typeface="Times New Roman" pitchFamily="18" charset="0"/>
              </a:rPr>
              <a:t> :</a:t>
            </a:r>
            <a:endParaRPr lang="id-ID" sz="1600" dirty="0">
              <a:latin typeface="Times New Roman" pitchFamily="18" charset="0"/>
              <a:cs typeface="Times New Roman" pitchFamily="18" charset="0"/>
            </a:endParaRPr>
          </a:p>
          <a:p>
            <a:pPr lvl="0" algn="just"/>
            <a:r>
              <a:rPr lang="en-US" sz="1600" b="1" dirty="0" err="1">
                <a:latin typeface="Times New Roman" pitchFamily="18" charset="0"/>
                <a:cs typeface="Times New Roman" pitchFamily="18" charset="0"/>
              </a:rPr>
              <a:t>Biodata</a:t>
            </a:r>
            <a:r>
              <a:rPr lang="en-US" sz="1600" b="1" dirty="0">
                <a:latin typeface="Times New Roman" pitchFamily="18" charset="0"/>
                <a:cs typeface="Times New Roman" pitchFamily="18" charset="0"/>
              </a:rPr>
              <a:t> </a:t>
            </a:r>
            <a:r>
              <a:rPr lang="en-US" sz="1600" dirty="0">
                <a:latin typeface="Times New Roman" pitchFamily="18" charset="0"/>
                <a:cs typeface="Times New Roman" pitchFamily="18" charset="0"/>
              </a:rPr>
              <a:t>yang </a:t>
            </a:r>
            <a:r>
              <a:rPr lang="en-US" sz="1600" dirty="0" err="1">
                <a:latin typeface="Times New Roman" pitchFamily="18" charset="0"/>
                <a:cs typeface="Times New Roman" pitchFamily="18" charset="0"/>
              </a:rPr>
              <a:t>akan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berisi</a:t>
            </a:r>
            <a:r>
              <a:rPr lang="en-US" sz="1600" dirty="0">
                <a:latin typeface="Times New Roman" pitchFamily="18" charset="0"/>
                <a:cs typeface="Times New Roman" pitchFamily="18" charset="0"/>
              </a:rPr>
              <a:t> data </a:t>
            </a:r>
            <a:r>
              <a:rPr lang="en-US" sz="1600" dirty="0" err="1">
                <a:latin typeface="Times New Roman" pitchFamily="18" charset="0"/>
                <a:cs typeface="Times New Roman" pitchFamily="18" charset="0"/>
              </a:rPr>
              <a:t>umum</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personil</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seperti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nama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tanggal</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lahir</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alamat</a:t>
            </a:r>
            <a:r>
              <a:rPr lang="en-US" sz="1600" dirty="0">
                <a:latin typeface="Times New Roman" pitchFamily="18" charset="0"/>
                <a:cs typeface="Times New Roman" pitchFamily="18" charset="0"/>
              </a:rPr>
              <a:t>, agama </a:t>
            </a:r>
            <a:r>
              <a:rPr lang="en-US" sz="1600" dirty="0" err="1">
                <a:latin typeface="Times New Roman" pitchFamily="18" charset="0"/>
                <a:cs typeface="Times New Roman" pitchFamily="18" charset="0"/>
              </a:rPr>
              <a:t>dan</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lain</a:t>
            </a:r>
            <a:r>
              <a:rPr lang="id-ID"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sebagainya</a:t>
            </a:r>
            <a:r>
              <a:rPr lang="en-US" sz="1600" dirty="0">
                <a:latin typeface="Times New Roman" pitchFamily="18" charset="0"/>
                <a:cs typeface="Times New Roman" pitchFamily="18" charset="0"/>
              </a:rPr>
              <a:t>. </a:t>
            </a:r>
            <a:endParaRPr lang="id-ID" sz="1600" dirty="0">
              <a:latin typeface="Times New Roman" pitchFamily="18" charset="0"/>
              <a:cs typeface="Times New Roman" pitchFamily="18" charset="0"/>
            </a:endParaRPr>
          </a:p>
          <a:p>
            <a:pPr lvl="0" algn="just"/>
            <a:r>
              <a:rPr lang="en-US" sz="1600" b="1" dirty="0" err="1">
                <a:latin typeface="Times New Roman" pitchFamily="18" charset="0"/>
                <a:cs typeface="Times New Roman" pitchFamily="18" charset="0"/>
              </a:rPr>
              <a:t>Pangkat</a:t>
            </a:r>
            <a:r>
              <a:rPr lang="en-US" sz="1600" dirty="0">
                <a:latin typeface="Times New Roman" pitchFamily="18" charset="0"/>
                <a:cs typeface="Times New Roman" pitchFamily="18" charset="0"/>
              </a:rPr>
              <a:t> yang </a:t>
            </a:r>
            <a:r>
              <a:rPr lang="en-US" sz="1600" dirty="0" err="1">
                <a:latin typeface="Times New Roman" pitchFamily="18" charset="0"/>
                <a:cs typeface="Times New Roman" pitchFamily="18" charset="0"/>
              </a:rPr>
              <a:t>mencatat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seluruh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informasi</a:t>
            </a:r>
            <a:r>
              <a:rPr lang="en-US" sz="1600" dirty="0">
                <a:latin typeface="Times New Roman" pitchFamily="18" charset="0"/>
                <a:cs typeface="Times New Roman" pitchFamily="18" charset="0"/>
              </a:rPr>
              <a:t> yang </a:t>
            </a:r>
            <a:r>
              <a:rPr lang="en-US" sz="1600" dirty="0" err="1">
                <a:latin typeface="Times New Roman" pitchFamily="18" charset="0"/>
                <a:cs typeface="Times New Roman" pitchFamily="18" charset="0"/>
              </a:rPr>
              <a:t>berhubungan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dengan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sejarah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kepangkatan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personil</a:t>
            </a:r>
            <a:r>
              <a:rPr lang="en-US" sz="1600" dirty="0">
                <a:latin typeface="Times New Roman" pitchFamily="18" charset="0"/>
                <a:cs typeface="Times New Roman" pitchFamily="18" charset="0"/>
              </a:rPr>
              <a:t>.</a:t>
            </a:r>
            <a:endParaRPr lang="id-ID" sz="1600" dirty="0">
              <a:latin typeface="Times New Roman" pitchFamily="18" charset="0"/>
              <a:cs typeface="Times New Roman" pitchFamily="18" charset="0"/>
            </a:endParaRPr>
          </a:p>
          <a:p>
            <a:pPr lvl="0" algn="just"/>
            <a:r>
              <a:rPr lang="en-US" sz="1600" b="1" dirty="0" err="1">
                <a:latin typeface="Times New Roman" pitchFamily="18" charset="0"/>
                <a:cs typeface="Times New Roman" pitchFamily="18" charset="0"/>
              </a:rPr>
              <a:t>Jabatan</a:t>
            </a:r>
            <a:r>
              <a:rPr lang="en-US" sz="1600" dirty="0">
                <a:latin typeface="Times New Roman" pitchFamily="18" charset="0"/>
                <a:cs typeface="Times New Roman" pitchFamily="18" charset="0"/>
              </a:rPr>
              <a:t> yang </a:t>
            </a:r>
            <a:r>
              <a:rPr lang="en-US" sz="1600" dirty="0" err="1">
                <a:latin typeface="Times New Roman" pitchFamily="18" charset="0"/>
                <a:cs typeface="Times New Roman" pitchFamily="18" charset="0"/>
              </a:rPr>
              <a:t>mencatat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seluruh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informasi</a:t>
            </a:r>
            <a:r>
              <a:rPr lang="en-US" sz="1600" dirty="0">
                <a:latin typeface="Times New Roman" pitchFamily="18" charset="0"/>
                <a:cs typeface="Times New Roman" pitchFamily="18" charset="0"/>
              </a:rPr>
              <a:t> yang </a:t>
            </a:r>
            <a:r>
              <a:rPr lang="en-US" sz="1600" dirty="0" err="1">
                <a:latin typeface="Times New Roman" pitchFamily="18" charset="0"/>
                <a:cs typeface="Times New Roman" pitchFamily="18" charset="0"/>
              </a:rPr>
              <a:t>berhubungan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dengan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sejarah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jabatan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personil</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baik</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fungsional</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maupun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struktur</a:t>
            </a:r>
            <a:r>
              <a:rPr lang="en-US" sz="1600" dirty="0">
                <a:latin typeface="Times New Roman" pitchFamily="18" charset="0"/>
                <a:cs typeface="Times New Roman" pitchFamily="18" charset="0"/>
              </a:rPr>
              <a:t> al.</a:t>
            </a:r>
            <a:endParaRPr lang="id-ID" sz="1600" dirty="0">
              <a:latin typeface="Times New Roman" pitchFamily="18" charset="0"/>
              <a:cs typeface="Times New Roman" pitchFamily="18" charset="0"/>
            </a:endParaRPr>
          </a:p>
          <a:p>
            <a:pPr lvl="0" algn="just"/>
            <a:r>
              <a:rPr lang="en-US" sz="1600" b="1" dirty="0" err="1">
                <a:latin typeface="Times New Roman" pitchFamily="18" charset="0"/>
                <a:cs typeface="Times New Roman" pitchFamily="18" charset="0"/>
              </a:rPr>
              <a:t>Pendidikan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mencatat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seluruh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informasi</a:t>
            </a:r>
            <a:r>
              <a:rPr lang="en-US" sz="1600" dirty="0">
                <a:latin typeface="Times New Roman" pitchFamily="18" charset="0"/>
                <a:cs typeface="Times New Roman" pitchFamily="18" charset="0"/>
              </a:rPr>
              <a:t> yang </a:t>
            </a:r>
            <a:r>
              <a:rPr lang="en-US" sz="1600" dirty="0" err="1">
                <a:latin typeface="Times New Roman" pitchFamily="18" charset="0"/>
                <a:cs typeface="Times New Roman" pitchFamily="18" charset="0"/>
              </a:rPr>
              <a:t>berhubungan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dengan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sejarah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pendidikan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personil</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baik</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dari</a:t>
            </a:r>
            <a:r>
              <a:rPr lang="en-US" sz="1600" dirty="0">
                <a:latin typeface="Times New Roman" pitchFamily="18" charset="0"/>
                <a:cs typeface="Times New Roman" pitchFamily="18" charset="0"/>
              </a:rPr>
              <a:t> SD </a:t>
            </a:r>
            <a:r>
              <a:rPr lang="en-US" sz="1600" dirty="0" err="1">
                <a:latin typeface="Times New Roman" pitchFamily="18" charset="0"/>
                <a:cs typeface="Times New Roman" pitchFamily="18" charset="0"/>
              </a:rPr>
              <a:t>sampai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pendidikan</a:t>
            </a:r>
            <a:r>
              <a:rPr lang="en-US" sz="1600" dirty="0">
                <a:latin typeface="Times New Roman" pitchFamily="18" charset="0"/>
                <a:cs typeface="Times New Roman" pitchFamily="18" charset="0"/>
              </a:rPr>
              <a:t> formal </a:t>
            </a:r>
            <a:r>
              <a:rPr lang="en-US" sz="1600" dirty="0" err="1">
                <a:latin typeface="Times New Roman" pitchFamily="18" charset="0"/>
                <a:cs typeface="Times New Roman" pitchFamily="18" charset="0"/>
              </a:rPr>
              <a:t>terakhir</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juga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sejarah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pendidikan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penjenjangan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dan</a:t>
            </a:r>
            <a:r>
              <a:rPr lang="en-US" sz="1600" dirty="0">
                <a:latin typeface="Times New Roman" pitchFamily="18" charset="0"/>
                <a:cs typeface="Times New Roman" pitchFamily="18" charset="0"/>
              </a:rPr>
              <a:t> substantial yang </a:t>
            </a:r>
            <a:r>
              <a:rPr lang="en-US" sz="1600" dirty="0" err="1">
                <a:latin typeface="Times New Roman" pitchFamily="18" charset="0"/>
                <a:cs typeface="Times New Roman" pitchFamily="18" charset="0"/>
              </a:rPr>
              <a:t>diikuti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oleh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personil</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tersebut</a:t>
            </a:r>
            <a:r>
              <a:rPr lang="en-US" sz="1600" dirty="0">
                <a:latin typeface="Times New Roman" pitchFamily="18" charset="0"/>
                <a:cs typeface="Times New Roman" pitchFamily="18" charset="0"/>
              </a:rPr>
              <a:t>.</a:t>
            </a:r>
            <a:endParaRPr lang="id-ID" sz="1600" dirty="0">
              <a:latin typeface="Times New Roman" pitchFamily="18" charset="0"/>
              <a:cs typeface="Times New Roman" pitchFamily="18" charset="0"/>
            </a:endParaRPr>
          </a:p>
          <a:p>
            <a:pPr lvl="0" algn="just"/>
            <a:r>
              <a:rPr lang="en-US" sz="1600" b="1" dirty="0">
                <a:latin typeface="Times New Roman" pitchFamily="18" charset="0"/>
                <a:cs typeface="Times New Roman" pitchFamily="18" charset="0"/>
              </a:rPr>
              <a:t>Benefit </a:t>
            </a:r>
            <a:r>
              <a:rPr lang="en-US" sz="1600" b="1" dirty="0" err="1">
                <a:latin typeface="Times New Roman" pitchFamily="18" charset="0"/>
                <a:cs typeface="Times New Roman" pitchFamily="18" charset="0"/>
              </a:rPr>
              <a:t>dan</a:t>
            </a:r>
            <a:r>
              <a:rPr lang="en-US" sz="1600" b="1" dirty="0">
                <a:latin typeface="Times New Roman" pitchFamily="18" charset="0"/>
                <a:cs typeface="Times New Roman" pitchFamily="18" charset="0"/>
              </a:rPr>
              <a:t> </a:t>
            </a:r>
            <a:r>
              <a:rPr lang="en-US" sz="1600" b="1" dirty="0" err="1">
                <a:latin typeface="Times New Roman" pitchFamily="18" charset="0"/>
                <a:cs typeface="Times New Roman" pitchFamily="18" charset="0"/>
              </a:rPr>
              <a:t>Kompensasi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mencatat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seluruh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informasi</a:t>
            </a:r>
            <a:r>
              <a:rPr lang="en-US" sz="1600" dirty="0">
                <a:latin typeface="Times New Roman" pitchFamily="18" charset="0"/>
                <a:cs typeface="Times New Roman" pitchFamily="18" charset="0"/>
              </a:rPr>
              <a:t> yang </a:t>
            </a:r>
            <a:r>
              <a:rPr lang="en-US" sz="1600" dirty="0" err="1">
                <a:latin typeface="Times New Roman" pitchFamily="18" charset="0"/>
                <a:cs typeface="Times New Roman" pitchFamily="18" charset="0"/>
              </a:rPr>
              <a:t>berhubungan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dengan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sejarah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perubahan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gaji</a:t>
            </a:r>
            <a:r>
              <a:rPr lang="en-US" sz="1600" dirty="0">
                <a:latin typeface="Times New Roman" pitchFamily="18" charset="0"/>
                <a:cs typeface="Times New Roman" pitchFamily="18" charset="0"/>
              </a:rPr>
              <a:t>/</a:t>
            </a:r>
            <a:r>
              <a:rPr lang="en-US" sz="1600" dirty="0" err="1">
                <a:latin typeface="Times New Roman" pitchFamily="18" charset="0"/>
                <a:cs typeface="Times New Roman" pitchFamily="18" charset="0"/>
              </a:rPr>
              <a:t>penghasilan</a:t>
            </a:r>
            <a:r>
              <a:rPr lang="en-US" sz="1600" dirty="0">
                <a:latin typeface="Times New Roman" pitchFamily="18" charset="0"/>
                <a:cs typeface="Times New Roman" pitchFamily="18" charset="0"/>
              </a:rPr>
              <a:t> yang </a:t>
            </a:r>
            <a:r>
              <a:rPr lang="en-US" sz="1600" dirty="0" err="1">
                <a:latin typeface="Times New Roman" pitchFamily="18" charset="0"/>
                <a:cs typeface="Times New Roman" pitchFamily="18" charset="0"/>
              </a:rPr>
              <a:t>berhubungan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dengan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kenaikan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berkala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ataupun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kenaikan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pangkat</a:t>
            </a:r>
            <a:r>
              <a:rPr lang="en-US" sz="1600" dirty="0">
                <a:latin typeface="Times New Roman" pitchFamily="18" charset="0"/>
                <a:cs typeface="Times New Roman" pitchFamily="18" charset="0"/>
              </a:rPr>
              <a:t>.</a:t>
            </a:r>
            <a:endParaRPr lang="id-ID" sz="1600" dirty="0">
              <a:latin typeface="Times New Roman" pitchFamily="18" charset="0"/>
              <a:cs typeface="Times New Roman" pitchFamily="18" charset="0"/>
            </a:endParaRPr>
          </a:p>
          <a:p>
            <a:pPr lvl="0" algn="just"/>
            <a:r>
              <a:rPr lang="en-US" sz="1600" b="1" dirty="0" err="1">
                <a:latin typeface="Times New Roman" pitchFamily="18" charset="0"/>
                <a:cs typeface="Times New Roman" pitchFamily="18" charset="0"/>
              </a:rPr>
              <a:t>Kemampuan</a:t>
            </a:r>
            <a:r>
              <a:rPr lang="en-US" sz="1600" b="1" dirty="0">
                <a:latin typeface="Times New Roman" pitchFamily="18" charset="0"/>
                <a:cs typeface="Times New Roman" pitchFamily="18" charset="0"/>
              </a:rPr>
              <a:t> </a:t>
            </a:r>
            <a:r>
              <a:rPr lang="en-US" sz="1600" b="1" dirty="0" err="1">
                <a:latin typeface="Times New Roman" pitchFamily="18" charset="0"/>
                <a:cs typeface="Times New Roman" pitchFamily="18" charset="0"/>
              </a:rPr>
              <a:t>Bahasa</a:t>
            </a:r>
            <a:r>
              <a:rPr lang="en-US" sz="1600" dirty="0">
                <a:latin typeface="Times New Roman" pitchFamily="18" charset="0"/>
                <a:cs typeface="Times New Roman" pitchFamily="18" charset="0"/>
              </a:rPr>
              <a:t> yang </a:t>
            </a:r>
            <a:r>
              <a:rPr lang="en-US" sz="1600" dirty="0" err="1">
                <a:latin typeface="Times New Roman" pitchFamily="18" charset="0"/>
                <a:cs typeface="Times New Roman" pitchFamily="18" charset="0"/>
              </a:rPr>
              <a:t>mencatat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kemampuan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berbahasa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asing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dari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personil</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berikut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tingkatannya</a:t>
            </a:r>
            <a:r>
              <a:rPr lang="en-US" sz="1600" dirty="0">
                <a:latin typeface="Times New Roman" pitchFamily="18" charset="0"/>
                <a:cs typeface="Times New Roman" pitchFamily="18" charset="0"/>
              </a:rPr>
              <a:t>.</a:t>
            </a:r>
            <a:endParaRPr lang="id-ID" sz="1600" dirty="0">
              <a:latin typeface="Times New Roman" pitchFamily="18" charset="0"/>
              <a:cs typeface="Times New Roman" pitchFamily="18" charset="0"/>
            </a:endParaRPr>
          </a:p>
          <a:p>
            <a:pPr lvl="0" algn="just"/>
            <a:r>
              <a:rPr lang="en-US" sz="1600" b="1" dirty="0" err="1">
                <a:latin typeface="Times New Roman" pitchFamily="18" charset="0"/>
                <a:cs typeface="Times New Roman" pitchFamily="18" charset="0"/>
              </a:rPr>
              <a:t>Prestasi</a:t>
            </a:r>
            <a:r>
              <a:rPr lang="en-US" sz="1600" b="1" dirty="0">
                <a:latin typeface="Times New Roman" pitchFamily="18" charset="0"/>
                <a:cs typeface="Times New Roman" pitchFamily="18" charset="0"/>
              </a:rPr>
              <a:t> </a:t>
            </a:r>
            <a:r>
              <a:rPr lang="en-US" sz="1600" b="1" dirty="0" err="1">
                <a:latin typeface="Times New Roman" pitchFamily="18" charset="0"/>
                <a:cs typeface="Times New Roman" pitchFamily="18" charset="0"/>
              </a:rPr>
              <a:t>Kerja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mencatat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seluruh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informasi</a:t>
            </a:r>
            <a:r>
              <a:rPr lang="en-US" sz="1600" dirty="0">
                <a:latin typeface="Times New Roman" pitchFamily="18" charset="0"/>
                <a:cs typeface="Times New Roman" pitchFamily="18" charset="0"/>
              </a:rPr>
              <a:t> yang </a:t>
            </a:r>
            <a:r>
              <a:rPr lang="en-US" sz="1600" dirty="0" err="1">
                <a:latin typeface="Times New Roman" pitchFamily="18" charset="0"/>
                <a:cs typeface="Times New Roman" pitchFamily="18" charset="0"/>
              </a:rPr>
              <a:t>berhubungan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dengan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sejarah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penilaian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atas</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prestasi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kerja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karyawan</a:t>
            </a:r>
            <a:r>
              <a:rPr lang="en-US" sz="1600" dirty="0">
                <a:latin typeface="Times New Roman" pitchFamily="18" charset="0"/>
                <a:cs typeface="Times New Roman" pitchFamily="18" charset="0"/>
              </a:rPr>
              <a:t>.</a:t>
            </a:r>
            <a:endParaRPr lang="id-ID" sz="1600" dirty="0">
              <a:latin typeface="Times New Roman" pitchFamily="18" charset="0"/>
              <a:cs typeface="Times New Roman" pitchFamily="18" charset="0"/>
            </a:endParaRPr>
          </a:p>
          <a:p>
            <a:pPr lvl="0" algn="just"/>
            <a:r>
              <a:rPr lang="en-US" sz="1600" b="1" dirty="0" err="1">
                <a:latin typeface="Times New Roman" pitchFamily="18" charset="0"/>
                <a:cs typeface="Times New Roman" pitchFamily="18" charset="0"/>
              </a:rPr>
              <a:t>Penghargaan</a:t>
            </a:r>
            <a:r>
              <a:rPr lang="en-US" sz="1600" dirty="0">
                <a:latin typeface="Times New Roman" pitchFamily="18" charset="0"/>
                <a:cs typeface="Times New Roman" pitchFamily="18" charset="0"/>
              </a:rPr>
              <a:t> yang </a:t>
            </a:r>
            <a:r>
              <a:rPr lang="en-US" sz="1600" dirty="0" err="1">
                <a:latin typeface="Times New Roman" pitchFamily="18" charset="0"/>
                <a:cs typeface="Times New Roman" pitchFamily="18" charset="0"/>
              </a:rPr>
              <a:t>mencatat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seluruh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penghargaan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resmi</a:t>
            </a:r>
            <a:r>
              <a:rPr lang="en-US" sz="1600" dirty="0">
                <a:latin typeface="Times New Roman" pitchFamily="18" charset="0"/>
                <a:cs typeface="Times New Roman" pitchFamily="18" charset="0"/>
              </a:rPr>
              <a:t> yang </a:t>
            </a:r>
            <a:r>
              <a:rPr lang="en-US" sz="1600" dirty="0" err="1">
                <a:latin typeface="Times New Roman" pitchFamily="18" charset="0"/>
                <a:cs typeface="Times New Roman" pitchFamily="18" charset="0"/>
              </a:rPr>
              <a:t>diakui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oleh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perusahaan</a:t>
            </a:r>
            <a:r>
              <a:rPr lang="en-US" sz="1600" dirty="0">
                <a:latin typeface="Times New Roman" pitchFamily="18" charset="0"/>
                <a:cs typeface="Times New Roman" pitchFamily="18" charset="0"/>
              </a:rPr>
              <a:t>.</a:t>
            </a:r>
            <a:endParaRPr lang="id-ID" sz="1600" dirty="0">
              <a:latin typeface="Times New Roman" pitchFamily="18" charset="0"/>
              <a:cs typeface="Times New Roman" pitchFamily="18" charset="0"/>
            </a:endParaRPr>
          </a:p>
          <a:p>
            <a:pPr lvl="0" algn="just"/>
            <a:r>
              <a:rPr lang="en-US" sz="1600" b="1" dirty="0" err="1">
                <a:latin typeface="Times New Roman" pitchFamily="18" charset="0"/>
                <a:cs typeface="Times New Roman" pitchFamily="18" charset="0"/>
              </a:rPr>
              <a:t>Kesra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mencatat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seluruh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fasilitas</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perusahaan</a:t>
            </a:r>
            <a:r>
              <a:rPr lang="en-US" sz="1600" dirty="0">
                <a:latin typeface="Times New Roman" pitchFamily="18" charset="0"/>
                <a:cs typeface="Times New Roman" pitchFamily="18" charset="0"/>
              </a:rPr>
              <a:t> yang </a:t>
            </a:r>
            <a:r>
              <a:rPr lang="en-US" sz="1600" dirty="0" err="1">
                <a:latin typeface="Times New Roman" pitchFamily="18" charset="0"/>
                <a:cs typeface="Times New Roman" pitchFamily="18" charset="0"/>
              </a:rPr>
              <a:t>diterima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kar</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yawan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untuk</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menunjang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kelancaran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operasi</a:t>
            </a:r>
            <a:r>
              <a:rPr lang="en-US" sz="1600" dirty="0">
                <a:latin typeface="Times New Roman" pitchFamily="18" charset="0"/>
                <a:cs typeface="Times New Roman" pitchFamily="18" charset="0"/>
              </a:rPr>
              <a:t>.</a:t>
            </a:r>
            <a:endParaRPr lang="id-ID" sz="1600" dirty="0">
              <a:latin typeface="Times New Roman" pitchFamily="18" charset="0"/>
              <a:cs typeface="Times New Roman" pitchFamily="18" charset="0"/>
            </a:endParaRPr>
          </a:p>
          <a:p>
            <a:pPr lvl="0" algn="just"/>
            <a:r>
              <a:rPr lang="en-US" sz="1600" b="1" dirty="0">
                <a:latin typeface="Times New Roman" pitchFamily="18" charset="0"/>
                <a:cs typeface="Times New Roman" pitchFamily="18" charset="0"/>
              </a:rPr>
              <a:t>Payroll</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melakukan</a:t>
            </a:r>
            <a:r>
              <a:rPr lang="en-US" sz="1600" dirty="0">
                <a:latin typeface="Times New Roman" pitchFamily="18" charset="0"/>
                <a:cs typeface="Times New Roman" pitchFamily="18" charset="0"/>
              </a:rPr>
              <a:t> proses </a:t>
            </a:r>
            <a:r>
              <a:rPr lang="en-US" sz="1600" dirty="0" err="1">
                <a:latin typeface="Times New Roman" pitchFamily="18" charset="0"/>
                <a:cs typeface="Times New Roman" pitchFamily="18" charset="0"/>
              </a:rPr>
              <a:t>administrasi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pembayaran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upah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karyawan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beserta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analisisnya</a:t>
            </a:r>
            <a:r>
              <a:rPr lang="en-US" sz="1600" dirty="0">
                <a:latin typeface="Times New Roman" pitchFamily="18" charset="0"/>
                <a:cs typeface="Times New Roman" pitchFamily="18" charset="0"/>
              </a:rPr>
              <a:t>.</a:t>
            </a:r>
            <a:endParaRPr lang="id-ID" sz="1600" dirty="0">
              <a:latin typeface="Times New Roman" pitchFamily="18" charset="0"/>
              <a:cs typeface="Times New Roman" pitchFamily="18" charset="0"/>
            </a:endParaRPr>
          </a:p>
          <a:p>
            <a:pPr lvl="0" algn="just"/>
            <a:r>
              <a:rPr lang="en-US" sz="1600" b="1" dirty="0" err="1">
                <a:latin typeface="Times New Roman" pitchFamily="18" charset="0"/>
                <a:cs typeface="Times New Roman" pitchFamily="18" charset="0"/>
              </a:rPr>
              <a:t>Absensi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mencatat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seluruh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aktifitas</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ketidak</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hadiran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karyawan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sehubungan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dengan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kebutuhannya</a:t>
            </a:r>
            <a:r>
              <a:rPr lang="en-US" sz="1600" dirty="0">
                <a:latin typeface="Times New Roman" pitchFamily="18" charset="0"/>
                <a:cs typeface="Times New Roman" pitchFamily="18" charset="0"/>
              </a:rPr>
              <a:t>.</a:t>
            </a:r>
            <a:endParaRPr lang="id-ID" sz="1600" dirty="0">
              <a:latin typeface="Times New Roman" pitchFamily="18" charset="0"/>
              <a:cs typeface="Times New Roman" pitchFamily="18" charset="0"/>
            </a:endParaRPr>
          </a:p>
          <a:p>
            <a:pPr lvl="0" algn="just"/>
            <a:r>
              <a:rPr lang="en-US" sz="1600" b="1" dirty="0" err="1">
                <a:latin typeface="Times New Roman" pitchFamily="18" charset="0"/>
                <a:cs typeface="Times New Roman" pitchFamily="18" charset="0"/>
              </a:rPr>
              <a:t>Daftar</a:t>
            </a:r>
            <a:r>
              <a:rPr lang="en-US" sz="1600" b="1" dirty="0">
                <a:latin typeface="Times New Roman" pitchFamily="18" charset="0"/>
                <a:cs typeface="Times New Roman" pitchFamily="18" charset="0"/>
              </a:rPr>
              <a:t> </a:t>
            </a:r>
            <a:r>
              <a:rPr lang="en-US" sz="1600" b="1" dirty="0" err="1">
                <a:latin typeface="Times New Roman" pitchFamily="18" charset="0"/>
                <a:cs typeface="Times New Roman" pitchFamily="18" charset="0"/>
              </a:rPr>
              <a:t>Keluarga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mencatat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seluruh</a:t>
            </a:r>
            <a:r>
              <a:rPr lang="en-US" sz="1600" dirty="0">
                <a:latin typeface="Times New Roman" pitchFamily="18" charset="0"/>
                <a:cs typeface="Times New Roman" pitchFamily="18" charset="0"/>
              </a:rPr>
              <a:t> data </a:t>
            </a:r>
            <a:r>
              <a:rPr lang="en-US" sz="1600" dirty="0" err="1">
                <a:latin typeface="Times New Roman" pitchFamily="18" charset="0"/>
                <a:cs typeface="Times New Roman" pitchFamily="18" charset="0"/>
              </a:rPr>
              <a:t>anggota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keluarga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karyawan</a:t>
            </a:r>
            <a:r>
              <a:rPr lang="en-US" sz="1600" dirty="0">
                <a:latin typeface="Times New Roman" pitchFamily="18" charset="0"/>
                <a:cs typeface="Times New Roman" pitchFamily="18" charset="0"/>
              </a:rPr>
              <a:t>.</a:t>
            </a:r>
            <a:endParaRPr lang="id-ID" sz="1600" dirty="0">
              <a:latin typeface="Times New Roman" pitchFamily="18" charset="0"/>
              <a:cs typeface="Times New Roman" pitchFamily="18" charset="0"/>
            </a:endParaRPr>
          </a:p>
          <a:p>
            <a:pPr lvl="0" algn="just"/>
            <a:r>
              <a:rPr lang="en-US" sz="1600" b="1" dirty="0" err="1">
                <a:latin typeface="Times New Roman" pitchFamily="18" charset="0"/>
                <a:cs typeface="Times New Roman" pitchFamily="18" charset="0"/>
              </a:rPr>
              <a:t>Hukuman</a:t>
            </a:r>
            <a:r>
              <a:rPr lang="en-US" sz="1600" b="1" dirty="0">
                <a:latin typeface="Times New Roman" pitchFamily="18" charset="0"/>
                <a:cs typeface="Times New Roman" pitchFamily="18" charset="0"/>
              </a:rPr>
              <a:t> </a:t>
            </a:r>
            <a:r>
              <a:rPr lang="en-US" sz="1600" b="1" dirty="0" err="1">
                <a:latin typeface="Times New Roman" pitchFamily="18" charset="0"/>
                <a:cs typeface="Times New Roman" pitchFamily="18" charset="0"/>
              </a:rPr>
              <a:t>Disiplin</a:t>
            </a:r>
            <a:r>
              <a:rPr lang="en-US" sz="1600" dirty="0">
                <a:latin typeface="Times New Roman" pitchFamily="18" charset="0"/>
                <a:cs typeface="Times New Roman" pitchFamily="18" charset="0"/>
              </a:rPr>
              <a:t> yang </a:t>
            </a:r>
            <a:r>
              <a:rPr lang="en-US" sz="1600" dirty="0" err="1">
                <a:latin typeface="Times New Roman" pitchFamily="18" charset="0"/>
                <a:cs typeface="Times New Roman" pitchFamily="18" charset="0"/>
              </a:rPr>
              <a:t>mencatat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seluruh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hukuman</a:t>
            </a:r>
            <a:r>
              <a:rPr lang="en-US" sz="1600" dirty="0">
                <a:latin typeface="Times New Roman" pitchFamily="18" charset="0"/>
                <a:cs typeface="Times New Roman" pitchFamily="18" charset="0"/>
              </a:rPr>
              <a:t> yang </a:t>
            </a:r>
            <a:r>
              <a:rPr lang="en-US" sz="1600" dirty="0" err="1">
                <a:latin typeface="Times New Roman" pitchFamily="18" charset="0"/>
                <a:cs typeface="Times New Roman" pitchFamily="18" charset="0"/>
              </a:rPr>
              <a:t>pernah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diterima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oleh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karyawan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bersangkutan</a:t>
            </a:r>
            <a:r>
              <a:rPr lang="en-US" sz="1600" dirty="0">
                <a:latin typeface="Times New Roman" pitchFamily="18" charset="0"/>
                <a:cs typeface="Times New Roman" pitchFamily="18" charset="0"/>
              </a:rPr>
              <a:t>.</a:t>
            </a:r>
            <a:endParaRPr lang="id-ID" sz="1600" dirty="0">
              <a:latin typeface="Times New Roman" pitchFamily="18" charset="0"/>
              <a:cs typeface="Times New Roman" pitchFamily="18" charset="0"/>
            </a:endParaRPr>
          </a:p>
          <a:p>
            <a:pPr lvl="0" algn="just"/>
            <a:r>
              <a:rPr lang="en-US" sz="1600" b="1" dirty="0">
                <a:latin typeface="Times New Roman" pitchFamily="18" charset="0"/>
                <a:cs typeface="Times New Roman" pitchFamily="18" charset="0"/>
              </a:rPr>
              <a:t>Memo </a:t>
            </a:r>
            <a:r>
              <a:rPr lang="en-US" sz="1600" b="1" dirty="0" err="1">
                <a:latin typeface="Times New Roman" pitchFamily="18" charset="0"/>
                <a:cs typeface="Times New Roman" pitchFamily="18" charset="0"/>
              </a:rPr>
              <a:t>Khusus</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berisi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catatan</a:t>
            </a:r>
            <a:r>
              <a:rPr lang="en-US" sz="1600" dirty="0">
                <a:latin typeface="Times New Roman" pitchFamily="18" charset="0"/>
                <a:cs typeface="Times New Roman" pitchFamily="18" charset="0"/>
              </a:rPr>
              <a:t> yang </a:t>
            </a:r>
            <a:r>
              <a:rPr lang="en-US" sz="1600" dirty="0" err="1">
                <a:latin typeface="Times New Roman" pitchFamily="18" charset="0"/>
                <a:cs typeface="Times New Roman" pitchFamily="18" charset="0"/>
              </a:rPr>
              <a:t>bersifat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referensial</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terhadap</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seorang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karyawan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dimana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informasi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ini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bersifat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informatif</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bukan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administratif</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Adapun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ruang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lingkup</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informasi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diatas</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adalah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ruang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lingkup</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informasi</a:t>
            </a:r>
            <a:r>
              <a:rPr lang="en-US" sz="1600" dirty="0">
                <a:latin typeface="Times New Roman" pitchFamily="18" charset="0"/>
                <a:cs typeface="Times New Roman" pitchFamily="18" charset="0"/>
              </a:rPr>
              <a:t> yang </a:t>
            </a:r>
            <a:r>
              <a:rPr lang="en-US" sz="1600" dirty="0" err="1">
                <a:latin typeface="Times New Roman" pitchFamily="18" charset="0"/>
                <a:cs typeface="Times New Roman" pitchFamily="18" charset="0"/>
              </a:rPr>
              <a:t>telah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ada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saat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ini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tapi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tidak</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menutup</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kemungkinan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pengembangan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ke</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ruang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lingkup</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informasi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lainnya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bila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diperlukan</a:t>
            </a:r>
            <a:r>
              <a:rPr lang="en-US" sz="1600" dirty="0" smtClean="0">
                <a:latin typeface="Times New Roman" pitchFamily="18" charset="0"/>
                <a:cs typeface="Times New Roman" pitchFamily="18" charset="0"/>
              </a:rPr>
              <a:t>.</a:t>
            </a:r>
            <a:endParaRPr lang="id-ID" sz="1600" dirty="0">
              <a:latin typeface="Times New Roman" pitchFamily="18" charset="0"/>
              <a:cs typeface="Times New Roman" pitchFamily="18" charset="0"/>
            </a:endParaRPr>
          </a:p>
        </p:txBody>
      </p:sp>
    </p:spTree>
    <p:extLst>
      <p:ext uri="{BB962C8B-B14F-4D97-AF65-F5344CB8AC3E}">
        <p14:creationId xmlns:p14="http://schemas.microsoft.com/office/powerpoint/2010/main" xmlns="" val="11582951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76672"/>
            <a:ext cx="8229600" cy="5721499"/>
          </a:xfrm>
        </p:spPr>
        <p:txBody>
          <a:bodyPr/>
          <a:lstStyle/>
          <a:p>
            <a:pPr marL="0" indent="0">
              <a:buNone/>
            </a:pPr>
            <a:r>
              <a:rPr lang="en-US" dirty="0">
                <a:latin typeface="Times New Roman" pitchFamily="18" charset="0"/>
                <a:cs typeface="Times New Roman" pitchFamily="18" charset="0"/>
              </a:rPr>
              <a:t>Model HRIS </a:t>
            </a:r>
            <a:r>
              <a:rPr lang="en-US" dirty="0" err="1">
                <a:latin typeface="Times New Roman" pitchFamily="18" charset="0"/>
                <a:cs typeface="Times New Roman" pitchFamily="18" charset="0"/>
              </a:rPr>
              <a:t>meliputi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subsistem</a:t>
            </a:r>
            <a:r>
              <a:rPr lang="en-US" dirty="0">
                <a:latin typeface="Times New Roman" pitchFamily="18" charset="0"/>
                <a:cs typeface="Times New Roman" pitchFamily="18" charset="0"/>
              </a:rPr>
              <a:t> input :</a:t>
            </a:r>
            <a:endParaRPr lang="id-ID" dirty="0">
              <a:latin typeface="Times New Roman" pitchFamily="18" charset="0"/>
              <a:cs typeface="Times New Roman" pitchFamily="18" charset="0"/>
            </a:endParaRPr>
          </a:p>
          <a:p>
            <a:pPr lvl="0"/>
            <a:r>
              <a:rPr lang="en-US" dirty="0">
                <a:latin typeface="Times New Roman" pitchFamily="18" charset="0"/>
                <a:cs typeface="Times New Roman" pitchFamily="18" charset="0"/>
              </a:rPr>
              <a:t>SIA (</a:t>
            </a:r>
            <a:r>
              <a:rPr lang="en-US" dirty="0" err="1">
                <a:latin typeface="Times New Roman" pitchFamily="18" charset="0"/>
                <a:cs typeface="Times New Roman" pitchFamily="18" charset="0"/>
              </a:rPr>
              <a:t>Sistem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Informasi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Akuntansi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Menyediakan</a:t>
            </a:r>
            <a:r>
              <a:rPr lang="en-US" dirty="0">
                <a:latin typeface="Times New Roman" pitchFamily="18" charset="0"/>
                <a:cs typeface="Times New Roman" pitchFamily="18" charset="0"/>
              </a:rPr>
              <a:t> data </a:t>
            </a:r>
            <a:r>
              <a:rPr lang="en-US" dirty="0" err="1">
                <a:latin typeface="Times New Roman" pitchFamily="18" charset="0"/>
                <a:cs typeface="Times New Roman" pitchFamily="18" charset="0"/>
              </a:rPr>
              <a:t>personil</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berkaitan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keuangan</a:t>
            </a:r>
            <a:r>
              <a:rPr lang="en-US" dirty="0">
                <a:latin typeface="Times New Roman" pitchFamily="18" charset="0"/>
                <a:cs typeface="Times New Roman" pitchFamily="18" charset="0"/>
              </a:rPr>
              <a:t>.</a:t>
            </a:r>
            <a:endParaRPr lang="id-ID" dirty="0">
              <a:latin typeface="Times New Roman" pitchFamily="18" charset="0"/>
              <a:cs typeface="Times New Roman" pitchFamily="18" charset="0"/>
            </a:endParaRPr>
          </a:p>
          <a:p>
            <a:pPr lvl="0"/>
            <a:r>
              <a:rPr lang="en-US" dirty="0" err="1">
                <a:latin typeface="Times New Roman" pitchFamily="18" charset="0"/>
                <a:cs typeface="Times New Roman" pitchFamily="18" charset="0"/>
              </a:rPr>
              <a:t>Penelitian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Sumber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Daya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Manusia</a:t>
            </a:r>
            <a:r>
              <a:rPr lang="en-US" dirty="0" smtClean="0">
                <a:latin typeface="Times New Roman" pitchFamily="18" charset="0"/>
                <a:cs typeface="Times New Roman" pitchFamily="18" charset="0"/>
              </a:rPr>
              <a:t>.</a:t>
            </a:r>
            <a:endParaRPr lang="id-ID" dirty="0" smtClean="0">
              <a:latin typeface="Times New Roman" pitchFamily="18" charset="0"/>
              <a:cs typeface="Times New Roman" pitchFamily="18" charset="0"/>
            </a:endParaRPr>
          </a:p>
          <a:p>
            <a:pPr lvl="0"/>
            <a:r>
              <a:rPr lang="id-ID" dirty="0" smtClean="0">
                <a:latin typeface="Times New Roman" pitchFamily="18" charset="0"/>
                <a:cs typeface="Times New Roman" pitchFamily="18" charset="0"/>
              </a:rPr>
              <a:t>Intelejen Sumber Daya Manusia</a:t>
            </a:r>
          </a:p>
        </p:txBody>
      </p:sp>
    </p:spTree>
    <p:extLst>
      <p:ext uri="{BB962C8B-B14F-4D97-AF65-F5344CB8AC3E}">
        <p14:creationId xmlns:p14="http://schemas.microsoft.com/office/powerpoint/2010/main" xmlns="" val="16274685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8640"/>
            <a:ext cx="8229600" cy="5937523"/>
          </a:xfrm>
        </p:spPr>
        <p:txBody>
          <a:bodyPr>
            <a:normAutofit fontScale="85000" lnSpcReduction="20000"/>
          </a:bodyPr>
          <a:lstStyle/>
          <a:p>
            <a:pPr marL="0" indent="0">
              <a:buNone/>
            </a:pPr>
            <a:r>
              <a:rPr lang="en-US" dirty="0">
                <a:latin typeface="Times New Roman" pitchFamily="18" charset="0"/>
                <a:cs typeface="Times New Roman" pitchFamily="18" charset="0"/>
              </a:rPr>
              <a:t>Database </a:t>
            </a:r>
            <a:r>
              <a:rPr lang="en-US" dirty="0" err="1">
                <a:latin typeface="Times New Roman" pitchFamily="18" charset="0"/>
                <a:cs typeface="Times New Roman" pitchFamily="18" charset="0"/>
              </a:rPr>
              <a:t>Sumber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Daya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Manusia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dari</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Lingkungan</a:t>
            </a:r>
            <a:r>
              <a:rPr lang="id-ID" dirty="0" smtClean="0">
                <a:latin typeface="Times New Roman" pitchFamily="18" charset="0"/>
                <a:cs typeface="Times New Roman" pitchFamily="18" charset="0"/>
              </a:rPr>
              <a:t> :</a:t>
            </a:r>
            <a:endParaRPr lang="id-ID" dirty="0">
              <a:latin typeface="Times New Roman" pitchFamily="18" charset="0"/>
              <a:cs typeface="Times New Roman" pitchFamily="18" charset="0"/>
            </a:endParaRPr>
          </a:p>
          <a:p>
            <a:pPr lvl="0"/>
            <a:r>
              <a:rPr lang="en-US" dirty="0">
                <a:latin typeface="Times New Roman" pitchFamily="18" charset="0"/>
                <a:cs typeface="Times New Roman" pitchFamily="18" charset="0"/>
              </a:rPr>
              <a:t>Database </a:t>
            </a:r>
            <a:r>
              <a:rPr lang="en-US" dirty="0" err="1">
                <a:latin typeface="Times New Roman" pitchFamily="18" charset="0"/>
                <a:cs typeface="Times New Roman" pitchFamily="18" charset="0"/>
              </a:rPr>
              <a:t>perusahaan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eksekutif</a:t>
            </a:r>
            <a:r>
              <a:rPr lang="en-US" dirty="0">
                <a:latin typeface="Times New Roman" pitchFamily="18" charset="0"/>
                <a:cs typeface="Times New Roman" pitchFamily="18" charset="0"/>
              </a:rPr>
              <a:t>. Perusahaan </a:t>
            </a:r>
            <a:r>
              <a:rPr lang="en-US" dirty="0" err="1">
                <a:latin typeface="Times New Roman" pitchFamily="18" charset="0"/>
                <a:cs typeface="Times New Roman" pitchFamily="18" charset="0"/>
              </a:rPr>
              <a:t>pencari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eksekutif</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mengkhususkandiri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dalam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menemukan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pelamar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untuk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posisi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eksekutif</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akses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kedatabase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perusahaan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pencari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dibatasi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pada</a:t>
            </a:r>
            <a:r>
              <a:rPr lang="en-US" dirty="0">
                <a:latin typeface="Times New Roman" pitchFamily="18" charset="0"/>
                <a:cs typeface="Times New Roman" pitchFamily="18" charset="0"/>
              </a:rPr>
              <a:t> per </a:t>
            </a:r>
            <a:r>
              <a:rPr lang="en-US" dirty="0" err="1">
                <a:latin typeface="Times New Roman" pitchFamily="18" charset="0"/>
                <a:cs typeface="Times New Roman" pitchFamily="18" charset="0"/>
              </a:rPr>
              <a:t>ekrut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perusahaan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itu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sendiri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atau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perekrut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beberapa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perusahaan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serupa</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membentuk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jaringan</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erat</a:t>
            </a:r>
            <a:r>
              <a:rPr lang="en-US" dirty="0">
                <a:latin typeface="Times New Roman" pitchFamily="18" charset="0"/>
                <a:cs typeface="Times New Roman" pitchFamily="18" charset="0"/>
              </a:rPr>
              <a:t>.</a:t>
            </a:r>
            <a:endParaRPr lang="id-ID" dirty="0">
              <a:latin typeface="Times New Roman" pitchFamily="18" charset="0"/>
              <a:cs typeface="Times New Roman" pitchFamily="18" charset="0"/>
            </a:endParaRPr>
          </a:p>
          <a:p>
            <a:pPr lvl="0"/>
            <a:r>
              <a:rPr lang="en-US" dirty="0">
                <a:latin typeface="Times New Roman" pitchFamily="18" charset="0"/>
                <a:cs typeface="Times New Roman" pitchFamily="18" charset="0"/>
              </a:rPr>
              <a:t>Database </a:t>
            </a:r>
            <a:r>
              <a:rPr lang="en-US" dirty="0" err="1">
                <a:latin typeface="Times New Roman" pitchFamily="18" charset="0"/>
                <a:cs typeface="Times New Roman" pitchFamily="18" charset="0"/>
              </a:rPr>
              <a:t>universitas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Sekitar</a:t>
            </a:r>
            <a:r>
              <a:rPr lang="en-US" dirty="0">
                <a:latin typeface="Times New Roman" pitchFamily="18" charset="0"/>
                <a:cs typeface="Times New Roman" pitchFamily="18" charset="0"/>
              </a:rPr>
              <a:t> 200 </a:t>
            </a:r>
            <a:r>
              <a:rPr lang="en-US" dirty="0" err="1">
                <a:latin typeface="Times New Roman" pitchFamily="18" charset="0"/>
                <a:cs typeface="Times New Roman" pitchFamily="18" charset="0"/>
              </a:rPr>
              <a:t>akademi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universitas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menyediakan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databesa</a:t>
            </a:r>
            <a:r>
              <a:rPr lang="en-US" dirty="0">
                <a:latin typeface="Times New Roman" pitchFamily="18" charset="0"/>
                <a:cs typeface="Times New Roman" pitchFamily="18" charset="0"/>
              </a:rPr>
              <a:t> curriculum vitae </a:t>
            </a:r>
            <a:r>
              <a:rPr lang="en-US" dirty="0" err="1">
                <a:latin typeface="Times New Roman" pitchFamily="18" charset="0"/>
                <a:cs typeface="Times New Roman" pitchFamily="18" charset="0"/>
              </a:rPr>
              <a:t>bagi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perekrut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sebagai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pelayanan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mahasiswa</a:t>
            </a:r>
            <a:r>
              <a:rPr lang="en-US" dirty="0">
                <a:latin typeface="Times New Roman" pitchFamily="18" charset="0"/>
                <a:cs typeface="Times New Roman" pitchFamily="18" charset="0"/>
              </a:rPr>
              <a:t> yang lulus </a:t>
            </a:r>
            <a:r>
              <a:rPr lang="en-US" dirty="0" err="1">
                <a:latin typeface="Times New Roman" pitchFamily="18" charset="0"/>
                <a:cs typeface="Times New Roman" pitchFamily="18" charset="0"/>
              </a:rPr>
              <a:t>atau</a:t>
            </a:r>
            <a:r>
              <a:rPr lang="en-US" dirty="0">
                <a:latin typeface="Times New Roman" pitchFamily="18" charset="0"/>
                <a:cs typeface="Times New Roman" pitchFamily="18" charset="0"/>
              </a:rPr>
              <a:t> alumni yang </a:t>
            </a:r>
            <a:r>
              <a:rPr lang="en-US" dirty="0" err="1">
                <a:latin typeface="Times New Roman" pitchFamily="18" charset="0"/>
                <a:cs typeface="Times New Roman" pitchFamily="18" charset="0"/>
              </a:rPr>
              <a:t>mencari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pekerjaan</a:t>
            </a:r>
            <a:r>
              <a:rPr lang="en-US" dirty="0">
                <a:latin typeface="Times New Roman" pitchFamily="18" charset="0"/>
                <a:cs typeface="Times New Roman" pitchFamily="18" charset="0"/>
              </a:rPr>
              <a:t>.</a:t>
            </a:r>
            <a:endParaRPr lang="id-ID" dirty="0">
              <a:latin typeface="Times New Roman" pitchFamily="18" charset="0"/>
              <a:cs typeface="Times New Roman" pitchFamily="18" charset="0"/>
            </a:endParaRPr>
          </a:p>
          <a:p>
            <a:pPr lvl="0"/>
            <a:r>
              <a:rPr lang="en-US" dirty="0">
                <a:latin typeface="Times New Roman" pitchFamily="18" charset="0"/>
                <a:cs typeface="Times New Roman" pitchFamily="18" charset="0"/>
              </a:rPr>
              <a:t>Database </a:t>
            </a:r>
            <a:r>
              <a:rPr lang="en-US" dirty="0" err="1">
                <a:latin typeface="Times New Roman" pitchFamily="18" charset="0"/>
                <a:cs typeface="Times New Roman" pitchFamily="18" charset="0"/>
              </a:rPr>
              <a:t>agen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tenaga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Beberapa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agen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tenaga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kerja</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besar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memiliki</a:t>
            </a:r>
            <a:r>
              <a:rPr lang="en-US" dirty="0">
                <a:latin typeface="Times New Roman" pitchFamily="18" charset="0"/>
                <a:cs typeface="Times New Roman" pitchFamily="18" charset="0"/>
              </a:rPr>
              <a:t> database </a:t>
            </a:r>
            <a:r>
              <a:rPr lang="en-US" dirty="0" err="1">
                <a:latin typeface="Times New Roman" pitchFamily="18" charset="0"/>
                <a:cs typeface="Times New Roman" pitchFamily="18" charset="0"/>
              </a:rPr>
              <a:t>mereka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sendiri</a:t>
            </a:r>
            <a:r>
              <a:rPr lang="en-US" dirty="0">
                <a:latin typeface="Times New Roman" pitchFamily="18" charset="0"/>
                <a:cs typeface="Times New Roman" pitchFamily="18" charset="0"/>
              </a:rPr>
              <a:t>. Database lain </a:t>
            </a:r>
            <a:r>
              <a:rPr lang="en-US" dirty="0" err="1">
                <a:latin typeface="Times New Roman" pitchFamily="18" charset="0"/>
                <a:cs typeface="Times New Roman" pitchFamily="18" charset="0"/>
              </a:rPr>
              <a:t>digunakan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oleh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beberapa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agen</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membentuk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jaringan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Akses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kedatabase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kategori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lebih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bebas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daripada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akses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kedua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jenis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sebelumnya</a:t>
            </a:r>
            <a:r>
              <a:rPr lang="en-US" dirty="0">
                <a:latin typeface="Times New Roman" pitchFamily="18" charset="0"/>
                <a:cs typeface="Times New Roman" pitchFamily="18" charset="0"/>
              </a:rPr>
              <a:t>.</a:t>
            </a:r>
            <a:endParaRPr lang="id-ID" dirty="0">
              <a:latin typeface="Times New Roman" pitchFamily="18" charset="0"/>
              <a:cs typeface="Times New Roman" pitchFamily="18" charset="0"/>
            </a:endParaRPr>
          </a:p>
          <a:p>
            <a:pPr lvl="0"/>
            <a:r>
              <a:rPr lang="en-US" dirty="0">
                <a:latin typeface="Times New Roman" pitchFamily="18" charset="0"/>
                <a:cs typeface="Times New Roman" pitchFamily="18" charset="0"/>
              </a:rPr>
              <a:t>Database </a:t>
            </a:r>
            <a:r>
              <a:rPr lang="en-US" dirty="0" err="1">
                <a:latin typeface="Times New Roman" pitchFamily="18" charset="0"/>
                <a:cs typeface="Times New Roman" pitchFamily="18" charset="0"/>
              </a:rPr>
              <a:t>akses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umum</a:t>
            </a:r>
            <a:r>
              <a:rPr lang="en-US" dirty="0">
                <a:latin typeface="Times New Roman" pitchFamily="18" charset="0"/>
                <a:cs typeface="Times New Roman" pitchFamily="18" charset="0"/>
              </a:rPr>
              <a:t>. Database </a:t>
            </a:r>
            <a:r>
              <a:rPr lang="en-US" dirty="0" err="1">
                <a:latin typeface="Times New Roman" pitchFamily="18" charset="0"/>
                <a:cs typeface="Times New Roman" pitchFamily="18" charset="0"/>
              </a:rPr>
              <a:t>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tersedia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siapapun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bayaran</a:t>
            </a:r>
            <a:r>
              <a:rPr lang="en-US" dirty="0">
                <a:latin typeface="Times New Roman" pitchFamily="18" charset="0"/>
                <a:cs typeface="Times New Roman" pitchFamily="18" charset="0"/>
              </a:rPr>
              <a:t>. Salah </a:t>
            </a:r>
            <a:r>
              <a:rPr lang="en-US" dirty="0" err="1">
                <a:latin typeface="Times New Roman" pitchFamily="18" charset="0"/>
                <a:cs typeface="Times New Roman" pitchFamily="18" charset="0"/>
              </a:rPr>
              <a:t>satu</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terbesar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adalah</a:t>
            </a:r>
            <a:r>
              <a:rPr lang="en-US" dirty="0">
                <a:latin typeface="Times New Roman" pitchFamily="18" charset="0"/>
                <a:cs typeface="Times New Roman" pitchFamily="18" charset="0"/>
              </a:rPr>
              <a:t> career placement registry yang </a:t>
            </a:r>
            <a:r>
              <a:rPr lang="en-US" dirty="0" err="1">
                <a:latin typeface="Times New Roman" pitchFamily="18" charset="0"/>
                <a:cs typeface="Times New Roman" pitchFamily="18" charset="0"/>
              </a:rPr>
              <a:t>memiliki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akses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melalui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jaringan</a:t>
            </a:r>
            <a:r>
              <a:rPr lang="en-US" dirty="0">
                <a:latin typeface="Times New Roman" pitchFamily="18" charset="0"/>
                <a:cs typeface="Times New Roman" pitchFamily="18" charset="0"/>
              </a:rPr>
              <a:t> DIALOG Information Services.</a:t>
            </a:r>
            <a:endParaRPr lang="id-ID" dirty="0">
              <a:latin typeface="Times New Roman" pitchFamily="18" charset="0"/>
              <a:cs typeface="Times New Roman" pitchFamily="18" charset="0"/>
            </a:endParaRPr>
          </a:p>
          <a:p>
            <a:pPr lvl="0"/>
            <a:r>
              <a:rPr lang="en-US" dirty="0">
                <a:latin typeface="Times New Roman" pitchFamily="18" charset="0"/>
                <a:cs typeface="Times New Roman" pitchFamily="18" charset="0"/>
              </a:rPr>
              <a:t>Bank </a:t>
            </a:r>
            <a:r>
              <a:rPr lang="en-US" dirty="0" err="1">
                <a:latin typeface="Times New Roman" pitchFamily="18" charset="0"/>
                <a:cs typeface="Times New Roman" pitchFamily="18" charset="0"/>
              </a:rPr>
              <a:t>pekerjaan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perusahaan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Beberapa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perusahaan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besar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seperti</a:t>
            </a:r>
            <a:r>
              <a:rPr lang="en-US" dirty="0">
                <a:latin typeface="Times New Roman" pitchFamily="18" charset="0"/>
                <a:cs typeface="Times New Roman" pitchFamily="18" charset="0"/>
              </a:rPr>
              <a:t> IBM, Hewlett- </a:t>
            </a:r>
            <a:r>
              <a:rPr lang="en-US" dirty="0" err="1">
                <a:latin typeface="Times New Roman" pitchFamily="18" charset="0"/>
                <a:cs typeface="Times New Roman" pitchFamily="18" charset="0"/>
              </a:rPr>
              <a:t>packard</a:t>
            </a:r>
            <a:r>
              <a:rPr lang="en-US" dirty="0">
                <a:latin typeface="Times New Roman" pitchFamily="18" charset="0"/>
                <a:cs typeface="Times New Roman" pitchFamily="18" charset="0"/>
              </a:rPr>
              <a:t>, travelers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wells Fargo </a:t>
            </a:r>
            <a:r>
              <a:rPr lang="en-US" dirty="0" err="1">
                <a:latin typeface="Times New Roman" pitchFamily="18" charset="0"/>
                <a:cs typeface="Times New Roman" pitchFamily="18" charset="0"/>
              </a:rPr>
              <a:t>menyimpan</a:t>
            </a:r>
            <a:r>
              <a:rPr lang="en-US" dirty="0">
                <a:latin typeface="Times New Roman" pitchFamily="18" charset="0"/>
                <a:cs typeface="Times New Roman" pitchFamily="18" charset="0"/>
              </a:rPr>
              <a:t> database </a:t>
            </a:r>
            <a:r>
              <a:rPr lang="en-US" dirty="0" err="1">
                <a:latin typeface="Times New Roman" pitchFamily="18" charset="0"/>
                <a:cs typeface="Times New Roman" pitchFamily="18" charset="0"/>
              </a:rPr>
              <a:t>sendiri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untuk</a:t>
            </a:r>
            <a:r>
              <a:rPr lang="en-US" dirty="0">
                <a:latin typeface="Times New Roman" pitchFamily="18" charset="0"/>
                <a:cs typeface="Times New Roman" pitchFamily="18" charset="0"/>
              </a:rPr>
              <a:t> orang-orang yang </a:t>
            </a:r>
            <a:r>
              <a:rPr lang="en-US" dirty="0" err="1">
                <a:latin typeface="Times New Roman" pitchFamily="18" charset="0"/>
                <a:cs typeface="Times New Roman" pitchFamily="18" charset="0"/>
              </a:rPr>
              <a:t>dapat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bekerja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sebagai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pegawai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sementara</a:t>
            </a:r>
            <a:r>
              <a:rPr lang="en-US" dirty="0">
                <a:latin typeface="Times New Roman" pitchFamily="18" charset="0"/>
                <a:cs typeface="Times New Roman" pitchFamily="18" charset="0"/>
              </a:rPr>
              <a:t>. Perusahaan </a:t>
            </a:r>
            <a:r>
              <a:rPr lang="en-US" dirty="0" err="1">
                <a:latin typeface="Times New Roman" pitchFamily="18" charset="0"/>
                <a:cs typeface="Times New Roman" pitchFamily="18" charset="0"/>
              </a:rPr>
              <a:t>menggunakan</a:t>
            </a:r>
            <a:r>
              <a:rPr lang="en-US" dirty="0">
                <a:latin typeface="Times New Roman" pitchFamily="18" charset="0"/>
                <a:cs typeface="Times New Roman" pitchFamily="18" charset="0"/>
              </a:rPr>
              <a:t> bank </a:t>
            </a:r>
            <a:r>
              <a:rPr lang="en-US" dirty="0" err="1">
                <a:latin typeface="Times New Roman" pitchFamily="18" charset="0"/>
                <a:cs typeface="Times New Roman" pitchFamily="18" charset="0"/>
              </a:rPr>
              <a:t>pekerjaan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mencari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pengganti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sementara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untuk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pegawai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tetap</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sakit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cuti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hamil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liburan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dsb</a:t>
            </a:r>
            <a:r>
              <a:rPr lang="en-US" dirty="0">
                <a:latin typeface="Times New Roman" pitchFamily="18" charset="0"/>
                <a:cs typeface="Times New Roman" pitchFamily="18" charset="0"/>
              </a:rPr>
              <a:t>.</a:t>
            </a:r>
            <a:endParaRPr lang="id-ID" dirty="0">
              <a:latin typeface="Times New Roman" pitchFamily="18" charset="0"/>
              <a:cs typeface="Times New Roman" pitchFamily="18" charset="0"/>
            </a:endParaRPr>
          </a:p>
          <a:p>
            <a:pPr marL="0" indent="0">
              <a:buNone/>
            </a:pPr>
            <a:endParaRPr lang="id-ID" dirty="0">
              <a:latin typeface="Times New Roman" pitchFamily="18" charset="0"/>
              <a:cs typeface="Times New Roman" pitchFamily="18" charset="0"/>
            </a:endParaRPr>
          </a:p>
        </p:txBody>
      </p:sp>
    </p:spTree>
    <p:extLst>
      <p:ext uri="{BB962C8B-B14F-4D97-AF65-F5344CB8AC3E}">
        <p14:creationId xmlns:p14="http://schemas.microsoft.com/office/powerpoint/2010/main" xmlns="" val="1553151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a:t>Pengertian Sistem Informasi Sumber Daya Manusia</a:t>
            </a:r>
            <a:endParaRPr lang="id-ID" dirty="0"/>
          </a:p>
        </p:txBody>
      </p:sp>
      <p:sp>
        <p:nvSpPr>
          <p:cNvPr id="3" name="Content Placeholder 2"/>
          <p:cNvSpPr>
            <a:spLocks noGrp="1"/>
          </p:cNvSpPr>
          <p:nvPr>
            <p:ph idx="1"/>
          </p:nvPr>
        </p:nvSpPr>
        <p:spPr/>
        <p:txBody>
          <a:bodyPr>
            <a:noAutofit/>
          </a:bodyPr>
          <a:lstStyle/>
          <a:p>
            <a:pPr marL="0" indent="0">
              <a:buNone/>
            </a:pPr>
            <a:r>
              <a:rPr lang="id-ID" sz="2800" dirty="0" smtClean="0">
                <a:latin typeface="Times New Roman" pitchFamily="18" charset="0"/>
                <a:cs typeface="Times New Roman" pitchFamily="18" charset="0"/>
              </a:rPr>
              <a:t>Manajemen sumber daya manusia adalah suatu proses menangani berbagai masalah pada ruang lingkup karyawan, pegawai, buruh, manajer dan tenaga kerja lainnya untuk dapat menunjang aktifitas organisasi atau perusahaan demi mencapai tujuan yang telah ditentukan.</a:t>
            </a:r>
          </a:p>
          <a:p>
            <a:pPr marL="0" indent="0">
              <a:buNone/>
            </a:pPr>
            <a:r>
              <a:rPr lang="id-ID" sz="2800" dirty="0" smtClean="0">
                <a:latin typeface="Times New Roman" pitchFamily="18" charset="0"/>
                <a:cs typeface="Times New Roman" pitchFamily="18" charset="0"/>
              </a:rPr>
              <a:t>Bagian atau unit yang biasanya mengurusi sdm adalah departemen sumber daya manusia atau</a:t>
            </a:r>
          </a:p>
          <a:p>
            <a:pPr marL="0" indent="0">
              <a:buNone/>
            </a:pPr>
            <a:r>
              <a:rPr lang="id-ID" sz="2800" dirty="0" smtClean="0">
                <a:latin typeface="Times New Roman" pitchFamily="18" charset="0"/>
                <a:cs typeface="Times New Roman" pitchFamily="18" charset="0"/>
              </a:rPr>
              <a:t>dalam bahasa inggris disebut HRD atau human resource department</a:t>
            </a:r>
          </a:p>
        </p:txBody>
      </p:sp>
    </p:spTree>
    <p:extLst>
      <p:ext uri="{BB962C8B-B14F-4D97-AF65-F5344CB8AC3E}">
        <p14:creationId xmlns:p14="http://schemas.microsoft.com/office/powerpoint/2010/main" xmlns="" val="34659727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8640"/>
            <a:ext cx="8229600" cy="5937523"/>
          </a:xfrm>
        </p:spPr>
        <p:txBody>
          <a:bodyPr>
            <a:normAutofit fontScale="85000" lnSpcReduction="20000"/>
          </a:bodyPr>
          <a:lstStyle/>
          <a:p>
            <a:pPr marL="0" indent="0">
              <a:buNone/>
            </a:pPr>
            <a:r>
              <a:rPr lang="en-US" b="1" dirty="0">
                <a:latin typeface="Times New Roman" pitchFamily="18" charset="0"/>
                <a:cs typeface="Times New Roman" pitchFamily="18" charset="0"/>
              </a:rPr>
              <a:t>Proses </a:t>
            </a:r>
            <a:r>
              <a:rPr lang="en-US" b="1" dirty="0" err="1">
                <a:latin typeface="Times New Roman" pitchFamily="18" charset="0"/>
                <a:cs typeface="Times New Roman" pitchFamily="18" charset="0"/>
              </a:rPr>
              <a:t>sistem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informasi</a:t>
            </a:r>
            <a:r>
              <a:rPr lang="en-US" b="1" dirty="0">
                <a:latin typeface="Times New Roman" pitchFamily="18" charset="0"/>
                <a:cs typeface="Times New Roman" pitchFamily="18" charset="0"/>
              </a:rPr>
              <a:t> SDM</a:t>
            </a:r>
            <a:endParaRPr lang="id-ID" b="1" dirty="0">
              <a:latin typeface="Times New Roman" pitchFamily="18" charset="0"/>
              <a:cs typeface="Times New Roman" pitchFamily="18" charset="0"/>
            </a:endParaRPr>
          </a:p>
          <a:p>
            <a:pPr marL="514350" indent="-514350">
              <a:buAutoNum type="arabicPeriod"/>
            </a:pPr>
            <a:r>
              <a:rPr lang="en-US" dirty="0" smtClean="0">
                <a:latin typeface="Times New Roman" pitchFamily="18" charset="0"/>
                <a:cs typeface="Times New Roman" pitchFamily="18" charset="0"/>
              </a:rPr>
              <a:t>Isi Database</a:t>
            </a:r>
            <a:endParaRPr lang="id-ID" dirty="0" smtClean="0">
              <a:latin typeface="Times New Roman" pitchFamily="18" charset="0"/>
              <a:cs typeface="Times New Roman" pitchFamily="18" charset="0"/>
            </a:endParaRPr>
          </a:p>
          <a:p>
            <a:pPr marL="514350" indent="-514350">
              <a:buAutoNum type="arabicPeriod"/>
            </a:pPr>
            <a:r>
              <a:rPr lang="id-ID" dirty="0" smtClean="0">
                <a:latin typeface="Times New Roman" pitchFamily="18" charset="0"/>
                <a:cs typeface="Times New Roman" pitchFamily="18" charset="0"/>
              </a:rPr>
              <a:t>Lokasi Database</a:t>
            </a:r>
          </a:p>
          <a:p>
            <a:pPr marL="514350" indent="-514350">
              <a:buAutoNum type="arabicPeriod"/>
            </a:pPr>
            <a:r>
              <a:rPr lang="id-ID" dirty="0" smtClean="0">
                <a:latin typeface="Times New Roman" pitchFamily="18" charset="0"/>
                <a:cs typeface="Times New Roman" pitchFamily="18" charset="0"/>
              </a:rPr>
              <a:t>Pemasukan Data</a:t>
            </a:r>
          </a:p>
          <a:p>
            <a:pPr marL="0" indent="0">
              <a:buNone/>
            </a:pPr>
            <a:r>
              <a:rPr lang="en-US" dirty="0" err="1">
                <a:latin typeface="Times New Roman" pitchFamily="18" charset="0"/>
                <a:cs typeface="Times New Roman" pitchFamily="18" charset="0"/>
              </a:rPr>
              <a:t>Sistem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informasi</a:t>
            </a:r>
            <a:r>
              <a:rPr lang="en-US" dirty="0">
                <a:latin typeface="Times New Roman" pitchFamily="18" charset="0"/>
                <a:cs typeface="Times New Roman" pitchFamily="18" charset="0"/>
              </a:rPr>
              <a:t> SDM </a:t>
            </a:r>
            <a:r>
              <a:rPr lang="en-US" dirty="0" err="1">
                <a:latin typeface="Times New Roman" pitchFamily="18" charset="0"/>
                <a:cs typeface="Times New Roman" pitchFamily="18" charset="0"/>
              </a:rPr>
              <a:t>boleh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dianggap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berhasil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jika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sistem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tersebut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memenuhi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harapan-harapan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berikut</a:t>
            </a:r>
            <a:r>
              <a:rPr lang="en-US" dirty="0">
                <a:latin typeface="Times New Roman" pitchFamily="18" charset="0"/>
                <a:cs typeface="Times New Roman" pitchFamily="18" charset="0"/>
              </a:rPr>
              <a:t> :</a:t>
            </a:r>
            <a:endParaRPr lang="id-ID" dirty="0">
              <a:latin typeface="Times New Roman" pitchFamily="18" charset="0"/>
              <a:cs typeface="Times New Roman" pitchFamily="18" charset="0"/>
            </a:endParaRPr>
          </a:p>
          <a:p>
            <a:pPr lvl="0"/>
            <a:r>
              <a:rPr lang="en-US" dirty="0" err="1">
                <a:latin typeface="Times New Roman" pitchFamily="18" charset="0"/>
                <a:cs typeface="Times New Roman" pitchFamily="18" charset="0"/>
              </a:rPr>
              <a:t>Biaya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sistem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haruslah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sejalan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ukuran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financial </a:t>
            </a:r>
            <a:r>
              <a:rPr lang="en-US" dirty="0" err="1">
                <a:latin typeface="Times New Roman" pitchFamily="18" charset="0"/>
                <a:cs typeface="Times New Roman" pitchFamily="18" charset="0"/>
              </a:rPr>
              <a:t>organisasi</a:t>
            </a:r>
            <a:endParaRPr lang="id-ID" dirty="0">
              <a:latin typeface="Times New Roman" pitchFamily="18" charset="0"/>
              <a:cs typeface="Times New Roman" pitchFamily="18" charset="0"/>
            </a:endParaRPr>
          </a:p>
          <a:p>
            <a:pPr lvl="0"/>
            <a:r>
              <a:rPr lang="en-US" dirty="0" err="1">
                <a:latin typeface="Times New Roman" pitchFamily="18" charset="0"/>
                <a:cs typeface="Times New Roman" pitchFamily="18" charset="0"/>
              </a:rPr>
              <a:t>Sistem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haruslah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ditetapkan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waktu</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baik</a:t>
            </a:r>
            <a:endParaRPr lang="id-ID" dirty="0">
              <a:latin typeface="Times New Roman" pitchFamily="18" charset="0"/>
              <a:cs typeface="Times New Roman" pitchFamily="18" charset="0"/>
            </a:endParaRPr>
          </a:p>
          <a:p>
            <a:pPr lvl="0"/>
            <a:r>
              <a:rPr lang="en-US" dirty="0" err="1">
                <a:latin typeface="Times New Roman" pitchFamily="18" charset="0"/>
                <a:cs typeface="Times New Roman" pitchFamily="18" charset="0"/>
              </a:rPr>
              <a:t>Sistem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Informasi</a:t>
            </a:r>
            <a:r>
              <a:rPr lang="en-US" dirty="0">
                <a:latin typeface="Times New Roman" pitchFamily="18" charset="0"/>
                <a:cs typeface="Times New Roman" pitchFamily="18" charset="0"/>
              </a:rPr>
              <a:t> SDM </a:t>
            </a:r>
            <a:r>
              <a:rPr lang="en-US" dirty="0" err="1">
                <a:latin typeface="Times New Roman" pitchFamily="18" charset="0"/>
                <a:cs typeface="Times New Roman" pitchFamily="18" charset="0"/>
              </a:rPr>
              <a:t>haruslah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mampu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dimodiikasi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diperluas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tanpa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merancang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ulang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keseluruhan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sistem</a:t>
            </a:r>
            <a:endParaRPr lang="id-ID" dirty="0">
              <a:latin typeface="Times New Roman" pitchFamily="18" charset="0"/>
              <a:cs typeface="Times New Roman" pitchFamily="18" charset="0"/>
            </a:endParaRPr>
          </a:p>
          <a:p>
            <a:pPr lvl="0"/>
            <a:r>
              <a:rPr lang="en-US" dirty="0" err="1">
                <a:latin typeface="Times New Roman" pitchFamily="18" charset="0"/>
                <a:cs typeface="Times New Roman" pitchFamily="18" charset="0"/>
              </a:rPr>
              <a:t>Penekanan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pada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aktivitas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perencanaan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haruslah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terbukti</a:t>
            </a:r>
            <a:endParaRPr lang="id-ID" dirty="0">
              <a:latin typeface="Times New Roman" pitchFamily="18" charset="0"/>
              <a:cs typeface="Times New Roman" pitchFamily="18" charset="0"/>
            </a:endParaRPr>
          </a:p>
          <a:p>
            <a:pPr lvl="0"/>
            <a:r>
              <a:rPr lang="en-US" dirty="0" err="1">
                <a:latin typeface="Times New Roman" pitchFamily="18" charset="0"/>
                <a:cs typeface="Times New Roman" pitchFamily="18" charset="0"/>
              </a:rPr>
              <a:t>Umpan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balik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haruslah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berkelanjutan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guna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menyediakan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pengidentifikasian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masalah-masalah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kesempatan-kesempatan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baru</a:t>
            </a:r>
            <a:endParaRPr lang="id-ID" dirty="0">
              <a:latin typeface="Times New Roman" pitchFamily="18" charset="0"/>
              <a:cs typeface="Times New Roman" pitchFamily="18" charset="0"/>
            </a:endParaRPr>
          </a:p>
          <a:p>
            <a:pPr lvl="0"/>
            <a:r>
              <a:rPr lang="en-US" dirty="0" err="1">
                <a:latin typeface="Times New Roman" pitchFamily="18" charset="0"/>
                <a:cs typeface="Times New Roman" pitchFamily="18" charset="0"/>
              </a:rPr>
              <a:t>Arsip-arsip</a:t>
            </a:r>
            <a:r>
              <a:rPr lang="en-US" dirty="0">
                <a:latin typeface="Times New Roman" pitchFamily="18" charset="0"/>
                <a:cs typeface="Times New Roman" pitchFamily="18" charset="0"/>
              </a:rPr>
              <a:t> data </a:t>
            </a:r>
            <a:r>
              <a:rPr lang="en-US" dirty="0" err="1">
                <a:latin typeface="Times New Roman" pitchFamily="18" charset="0"/>
                <a:cs typeface="Times New Roman" pitchFamily="18" charset="0"/>
              </a:rPr>
              <a:t>haruslah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diintegrasikan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untuk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referensi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silang</a:t>
            </a:r>
            <a:r>
              <a:rPr lang="en-US" dirty="0">
                <a:latin typeface="Times New Roman" pitchFamily="18" charset="0"/>
                <a:cs typeface="Times New Roman" pitchFamily="18" charset="0"/>
              </a:rPr>
              <a:t> (cross referencing) di </a:t>
            </a:r>
            <a:r>
              <a:rPr lang="en-US" dirty="0" err="1">
                <a:latin typeface="Times New Roman" pitchFamily="18" charset="0"/>
                <a:cs typeface="Times New Roman" pitchFamily="18" charset="0"/>
              </a:rPr>
              <a:t>antara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berbagai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departemen</a:t>
            </a:r>
            <a:endParaRPr lang="id-ID" dirty="0">
              <a:latin typeface="Times New Roman" pitchFamily="18" charset="0"/>
              <a:cs typeface="Times New Roman" pitchFamily="18" charset="0"/>
            </a:endParaRPr>
          </a:p>
          <a:p>
            <a:pPr lvl="0"/>
            <a:r>
              <a:rPr lang="en-US" dirty="0">
                <a:latin typeface="Times New Roman" pitchFamily="18" charset="0"/>
                <a:cs typeface="Times New Roman" pitchFamily="18" charset="0"/>
              </a:rPr>
              <a:t>Data yang </a:t>
            </a:r>
            <a:r>
              <a:rPr lang="en-US" dirty="0" err="1">
                <a:latin typeface="Times New Roman" pitchFamily="18" charset="0"/>
                <a:cs typeface="Times New Roman" pitchFamily="18" charset="0"/>
              </a:rPr>
              <a:t>kritis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harus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tersedia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pada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diperlukan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endParaRPr lang="id-ID" dirty="0">
              <a:latin typeface="Times New Roman" pitchFamily="18" charset="0"/>
              <a:cs typeface="Times New Roman" pitchFamily="18" charset="0"/>
            </a:endParaRPr>
          </a:p>
          <a:p>
            <a:pPr lvl="0"/>
            <a:r>
              <a:rPr lang="en-US" dirty="0" err="1">
                <a:latin typeface="Times New Roman" pitchFamily="18" charset="0"/>
                <a:cs typeface="Times New Roman" pitchFamily="18" charset="0"/>
              </a:rPr>
              <a:t>Informasi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kritis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tersebut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contohnya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mencakup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karyawan-karyawan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kunci</a:t>
            </a:r>
            <a:r>
              <a:rPr lang="en-US" dirty="0">
                <a:latin typeface="Times New Roman" pitchFamily="18" charset="0"/>
                <a:cs typeface="Times New Roman" pitchFamily="18" charset="0"/>
              </a:rPr>
              <a:t>, data </a:t>
            </a:r>
            <a:r>
              <a:rPr lang="en-US" dirty="0" err="1">
                <a:latin typeface="Times New Roman" pitchFamily="18" charset="0"/>
                <a:cs typeface="Times New Roman" pitchFamily="18" charset="0"/>
              </a:rPr>
              <a:t>keahlian-keahlian</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esensial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informasi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promosi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kinerja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data </a:t>
            </a:r>
            <a:r>
              <a:rPr lang="en-US" dirty="0" err="1">
                <a:latin typeface="Times New Roman" pitchFamily="18" charset="0"/>
                <a:cs typeface="Times New Roman" pitchFamily="18" charset="0"/>
              </a:rPr>
              <a:t>gaji</a:t>
            </a:r>
            <a:r>
              <a:rPr lang="en-US" dirty="0" smtClean="0">
                <a:latin typeface="Times New Roman" pitchFamily="18" charset="0"/>
                <a:cs typeface="Times New Roman" pitchFamily="18" charset="0"/>
              </a:rPr>
              <a:t>.</a:t>
            </a:r>
            <a:endParaRPr lang="id-ID" dirty="0">
              <a:latin typeface="Times New Roman" pitchFamily="18" charset="0"/>
              <a:cs typeface="Times New Roman" pitchFamily="18" charset="0"/>
            </a:endParaRPr>
          </a:p>
        </p:txBody>
      </p:sp>
    </p:spTree>
    <p:extLst>
      <p:ext uri="{BB962C8B-B14F-4D97-AF65-F5344CB8AC3E}">
        <p14:creationId xmlns:p14="http://schemas.microsoft.com/office/powerpoint/2010/main" xmlns="" val="19158752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normAutofit fontScale="85000" lnSpcReduction="10000"/>
          </a:bodyPr>
          <a:lstStyle/>
          <a:p>
            <a:pPr marL="0" indent="0">
              <a:buNone/>
            </a:pPr>
            <a:r>
              <a:rPr lang="en-US" sz="2800" b="1" dirty="0">
                <a:latin typeface="Times New Roman" pitchFamily="18" charset="0"/>
                <a:cs typeface="Times New Roman" pitchFamily="18" charset="0"/>
              </a:rPr>
              <a:t>HRD (HUMAN RESOURCE DEPARTMENT)</a:t>
            </a:r>
            <a:endParaRPr lang="id-ID" sz="2800" dirty="0">
              <a:latin typeface="Times New Roman" pitchFamily="18" charset="0"/>
              <a:cs typeface="Times New Roman" pitchFamily="18" charset="0"/>
            </a:endParaRPr>
          </a:p>
          <a:p>
            <a:pPr marL="0" indent="0">
              <a:buNone/>
            </a:pPr>
            <a:r>
              <a:rPr lang="en-US" sz="2400" dirty="0">
                <a:latin typeface="Times New Roman" pitchFamily="18" charset="0"/>
                <a:cs typeface="Times New Roman" pitchFamily="18" charset="0"/>
              </a:rPr>
              <a:t>HRD </a:t>
            </a:r>
            <a:r>
              <a:rPr lang="en-US" sz="2400" dirty="0" err="1">
                <a:latin typeface="Times New Roman" pitchFamily="18" charset="0"/>
                <a:cs typeface="Times New Roman" pitchFamily="18" charset="0"/>
              </a:rPr>
              <a:t>atau</a:t>
            </a:r>
            <a:r>
              <a:rPr lang="en-US" sz="2400" dirty="0">
                <a:latin typeface="Times New Roman" pitchFamily="18" charset="0"/>
                <a:cs typeface="Times New Roman" pitchFamily="18" charset="0"/>
              </a:rPr>
              <a:t> yang </a:t>
            </a:r>
            <a:r>
              <a:rPr lang="en-US" sz="2400" dirty="0" err="1">
                <a:latin typeface="Times New Roman" pitchFamily="18" charset="0"/>
                <a:cs typeface="Times New Roman" pitchFamily="18" charset="0"/>
              </a:rPr>
              <a:t>sering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dipanjangkan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menjadi</a:t>
            </a:r>
            <a:r>
              <a:rPr lang="en-US" sz="2400" dirty="0">
                <a:latin typeface="Times New Roman" pitchFamily="18" charset="0"/>
                <a:cs typeface="Times New Roman" pitchFamily="18" charset="0"/>
              </a:rPr>
              <a:t> Human Resources Department, </a:t>
            </a:r>
            <a:r>
              <a:rPr lang="en-US" sz="2400" dirty="0" err="1">
                <a:latin typeface="Times New Roman" pitchFamily="18" charset="0"/>
                <a:cs typeface="Times New Roman" pitchFamily="18" charset="0"/>
              </a:rPr>
              <a:t>bertanggung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jawab</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terhadap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pengelolaan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sumber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daya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manusia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dalam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sebuah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organisasi</a:t>
            </a:r>
            <a:r>
              <a:rPr lang="en-US" sz="2400" dirty="0">
                <a:latin typeface="Times New Roman" pitchFamily="18" charset="0"/>
                <a:cs typeface="Times New Roman" pitchFamily="18" charset="0"/>
              </a:rPr>
              <a:t>. Kami </a:t>
            </a:r>
            <a:r>
              <a:rPr lang="en-US" sz="2400" dirty="0" err="1">
                <a:latin typeface="Times New Roman" pitchFamily="18" charset="0"/>
                <a:cs typeface="Times New Roman" pitchFamily="18" charset="0"/>
              </a:rPr>
              <a:t>percaya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bahwa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pengelolaan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dari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sumber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daya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manusia</a:t>
            </a:r>
            <a:r>
              <a:rPr lang="en-US" sz="2400" dirty="0">
                <a:latin typeface="Times New Roman" pitchFamily="18" charset="0"/>
                <a:cs typeface="Times New Roman" pitchFamily="18" charset="0"/>
              </a:rPr>
              <a:t> yang ideal </a:t>
            </a:r>
            <a:r>
              <a:rPr lang="en-US" sz="2400" dirty="0" err="1">
                <a:latin typeface="Times New Roman" pitchFamily="18" charset="0"/>
                <a:cs typeface="Times New Roman" pitchFamily="18" charset="0"/>
              </a:rPr>
              <a:t>dalam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organisasi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memiliki</a:t>
            </a:r>
            <a:r>
              <a:rPr lang="en-US" sz="2400" dirty="0">
                <a:latin typeface="Times New Roman" pitchFamily="18" charset="0"/>
                <a:cs typeface="Times New Roman" pitchFamily="18" charset="0"/>
              </a:rPr>
              <a:t> 8 </a:t>
            </a:r>
            <a:r>
              <a:rPr lang="en-US" sz="2400" dirty="0" err="1">
                <a:latin typeface="Times New Roman" pitchFamily="18" charset="0"/>
                <a:cs typeface="Times New Roman" pitchFamily="18" charset="0"/>
              </a:rPr>
              <a:t>aspek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dimulai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dari</a:t>
            </a:r>
            <a:r>
              <a:rPr lang="en-US" sz="2400" dirty="0">
                <a:latin typeface="Times New Roman" pitchFamily="18" charset="0"/>
                <a:cs typeface="Times New Roman" pitchFamily="18" charset="0"/>
              </a:rPr>
              <a:t> :</a:t>
            </a:r>
            <a:endParaRPr lang="id-ID" sz="2400" dirty="0">
              <a:latin typeface="Times New Roman" pitchFamily="18" charset="0"/>
              <a:cs typeface="Times New Roman" pitchFamily="18" charset="0"/>
            </a:endParaRPr>
          </a:p>
          <a:p>
            <a:pPr marL="0" indent="0">
              <a:buNone/>
            </a:pPr>
            <a:r>
              <a:rPr lang="en-US" sz="2400" dirty="0" err="1">
                <a:latin typeface="Times New Roman" pitchFamily="18" charset="0"/>
                <a:cs typeface="Times New Roman" pitchFamily="18" charset="0"/>
              </a:rPr>
              <a:t>Seleksi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Rekrutmen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Pelatihan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Pengembangan</a:t>
            </a:r>
            <a:r>
              <a:rPr lang="en-US" sz="2400" dirty="0">
                <a:latin typeface="Times New Roman" pitchFamily="18" charset="0"/>
                <a:cs typeface="Times New Roman" pitchFamily="18" charset="0"/>
              </a:rPr>
              <a:t> (Training and Development), Compensation and Benefit (Compensation and Benefit), </a:t>
            </a:r>
            <a:r>
              <a:rPr lang="en-US" sz="2400" dirty="0" err="1">
                <a:latin typeface="Times New Roman" pitchFamily="18" charset="0"/>
                <a:cs typeface="Times New Roman" pitchFamily="18" charset="0"/>
              </a:rPr>
              <a:t>Manajemen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Kinerja</a:t>
            </a:r>
            <a:r>
              <a:rPr lang="en-US" sz="2400" dirty="0">
                <a:latin typeface="Times New Roman" pitchFamily="18" charset="0"/>
                <a:cs typeface="Times New Roman" pitchFamily="18" charset="0"/>
              </a:rPr>
              <a:t> (Performance Management), </a:t>
            </a:r>
            <a:r>
              <a:rPr lang="en-US" sz="2400" dirty="0" err="1">
                <a:latin typeface="Times New Roman" pitchFamily="18" charset="0"/>
                <a:cs typeface="Times New Roman" pitchFamily="18" charset="0"/>
              </a:rPr>
              <a:t>Perencanaan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Karir</a:t>
            </a:r>
            <a:r>
              <a:rPr lang="en-US" sz="2400" dirty="0">
                <a:latin typeface="Times New Roman" pitchFamily="18" charset="0"/>
                <a:cs typeface="Times New Roman" pitchFamily="18" charset="0"/>
              </a:rPr>
              <a:t> (Career Planning), </a:t>
            </a:r>
            <a:r>
              <a:rPr lang="en-US" sz="2400" dirty="0" err="1">
                <a:latin typeface="Times New Roman" pitchFamily="18" charset="0"/>
                <a:cs typeface="Times New Roman" pitchFamily="18" charset="0"/>
              </a:rPr>
              <a:t>Hubungan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Karyawan</a:t>
            </a:r>
            <a:r>
              <a:rPr lang="en-US" sz="2400" dirty="0">
                <a:latin typeface="Times New Roman" pitchFamily="18" charset="0"/>
                <a:cs typeface="Times New Roman" pitchFamily="18" charset="0"/>
              </a:rPr>
              <a:t> (Employee Relations), Separation Management, </a:t>
            </a:r>
            <a:r>
              <a:rPr lang="en-US" sz="2400" dirty="0" err="1">
                <a:latin typeface="Times New Roman" pitchFamily="18" charset="0"/>
                <a:cs typeface="Times New Roman" pitchFamily="18" charset="0"/>
              </a:rPr>
              <a:t>dan</a:t>
            </a:r>
            <a:r>
              <a:rPr lang="en-US" sz="2400" dirty="0">
                <a:latin typeface="Times New Roman" pitchFamily="18" charset="0"/>
                <a:cs typeface="Times New Roman" pitchFamily="18" charset="0"/>
              </a:rPr>
              <a:t> Personnel Administration and HRIS. </a:t>
            </a:r>
            <a:r>
              <a:rPr lang="en-US" sz="2400" dirty="0" err="1">
                <a:latin typeface="Times New Roman" pitchFamily="18" charset="0"/>
                <a:cs typeface="Times New Roman" pitchFamily="18" charset="0"/>
              </a:rPr>
              <a:t>Masing-masing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pilar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inilah</a:t>
            </a:r>
            <a:r>
              <a:rPr lang="en-US" sz="2400" dirty="0">
                <a:latin typeface="Times New Roman" pitchFamily="18" charset="0"/>
                <a:cs typeface="Times New Roman" pitchFamily="18" charset="0"/>
              </a:rPr>
              <a:t> yang </a:t>
            </a:r>
            <a:r>
              <a:rPr lang="en-US" sz="2400" dirty="0" err="1">
                <a:latin typeface="Times New Roman" pitchFamily="18" charset="0"/>
                <a:cs typeface="Times New Roman" pitchFamily="18" charset="0"/>
              </a:rPr>
              <a:t>akan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menopang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kinerja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fungsi</a:t>
            </a:r>
            <a:r>
              <a:rPr lang="en-US" sz="2400" dirty="0">
                <a:latin typeface="Times New Roman" pitchFamily="18" charset="0"/>
                <a:cs typeface="Times New Roman" pitchFamily="18" charset="0"/>
              </a:rPr>
              <a:t> HR </a:t>
            </a:r>
            <a:r>
              <a:rPr lang="en-US" sz="2400" dirty="0" err="1">
                <a:latin typeface="Times New Roman" pitchFamily="18" charset="0"/>
                <a:cs typeface="Times New Roman" pitchFamily="18" charset="0"/>
              </a:rPr>
              <a:t>dalam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organisasi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untuk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dapat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menghasilkan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sumber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daya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manusia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berkualitas</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untuk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menjawab</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kebutuhan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bisnis</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dalam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organisasi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Seleksi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rekrutmen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bertanggung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jawab</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untuk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menjawab</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kebutuhan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pegawai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melalui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penerimaan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pegawai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hingga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penempatan</a:t>
            </a:r>
            <a:r>
              <a:rPr lang="en-US" sz="2400" dirty="0">
                <a:latin typeface="Times New Roman" pitchFamily="18" charset="0"/>
                <a:cs typeface="Times New Roman" pitchFamily="18" charset="0"/>
              </a:rPr>
              <a:t> par a </a:t>
            </a:r>
            <a:r>
              <a:rPr lang="en-US" sz="2400" dirty="0" err="1">
                <a:latin typeface="Times New Roman" pitchFamily="18" charset="0"/>
                <a:cs typeface="Times New Roman" pitchFamily="18" charset="0"/>
              </a:rPr>
              <a:t>pegawai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baru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tersebut</a:t>
            </a:r>
            <a:r>
              <a:rPr lang="en-US" sz="2400" dirty="0">
                <a:latin typeface="Times New Roman" pitchFamily="18" charset="0"/>
                <a:cs typeface="Times New Roman" pitchFamily="18" charset="0"/>
              </a:rPr>
              <a:t> di </a:t>
            </a:r>
            <a:r>
              <a:rPr lang="en-US" sz="2400" dirty="0" err="1">
                <a:latin typeface="Times New Roman" pitchFamily="18" charset="0"/>
                <a:cs typeface="Times New Roman" pitchFamily="18" charset="0"/>
              </a:rPr>
              <a:t>posisi-posisi</a:t>
            </a:r>
            <a:r>
              <a:rPr lang="en-US" sz="2400" dirty="0">
                <a:latin typeface="Times New Roman" pitchFamily="18" charset="0"/>
                <a:cs typeface="Times New Roman" pitchFamily="18" charset="0"/>
              </a:rPr>
              <a:t> yang </a:t>
            </a:r>
            <a:r>
              <a:rPr lang="en-US" sz="2400" dirty="0" err="1">
                <a:latin typeface="Times New Roman" pitchFamily="18" charset="0"/>
                <a:cs typeface="Times New Roman" pitchFamily="18" charset="0"/>
              </a:rPr>
              <a:t>tepat</a:t>
            </a:r>
            <a:r>
              <a:rPr lang="en-US" sz="2400" dirty="0">
                <a:latin typeface="Times New Roman" pitchFamily="18" charset="0"/>
                <a:cs typeface="Times New Roman" pitchFamily="18" charset="0"/>
              </a:rPr>
              <a:t>. Kami </a:t>
            </a:r>
            <a:r>
              <a:rPr lang="en-US" sz="2400" dirty="0" err="1">
                <a:latin typeface="Times New Roman" pitchFamily="18" charset="0"/>
                <a:cs typeface="Times New Roman" pitchFamily="18" charset="0"/>
              </a:rPr>
              <a:t>percaya</a:t>
            </a:r>
            <a:r>
              <a:rPr lang="en-US" sz="2400" dirty="0">
                <a:latin typeface="Times New Roman" pitchFamily="18" charset="0"/>
                <a:cs typeface="Times New Roman" pitchFamily="18" charset="0"/>
              </a:rPr>
              <a:t>, agar </a:t>
            </a:r>
            <a:r>
              <a:rPr lang="en-US" sz="2400" dirty="0" err="1">
                <a:latin typeface="Times New Roman" pitchFamily="18" charset="0"/>
                <a:cs typeface="Times New Roman" pitchFamily="18" charset="0"/>
              </a:rPr>
              <a:t>dapat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menjalankan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fungsinya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dengan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baik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menempatkan</a:t>
            </a:r>
            <a:r>
              <a:rPr lang="en-US" sz="2400" dirty="0">
                <a:latin typeface="Times New Roman" pitchFamily="18" charset="0"/>
                <a:cs typeface="Times New Roman" pitchFamily="18" charset="0"/>
              </a:rPr>
              <a:t> orang yang </a:t>
            </a:r>
            <a:r>
              <a:rPr lang="en-US" sz="2400" dirty="0" err="1">
                <a:latin typeface="Times New Roman" pitchFamily="18" charset="0"/>
                <a:cs typeface="Times New Roman" pitchFamily="18" charset="0"/>
              </a:rPr>
              <a:t>tepat</a:t>
            </a:r>
            <a:r>
              <a:rPr lang="en-US" sz="2400" dirty="0">
                <a:latin typeface="Times New Roman" pitchFamily="18" charset="0"/>
                <a:cs typeface="Times New Roman" pitchFamily="18" charset="0"/>
              </a:rPr>
              <a:t> di </a:t>
            </a:r>
            <a:r>
              <a:rPr lang="en-US" sz="2400" dirty="0" err="1">
                <a:latin typeface="Times New Roman" pitchFamily="18" charset="0"/>
                <a:cs typeface="Times New Roman" pitchFamily="18" charset="0"/>
              </a:rPr>
              <a:t>posisi</a:t>
            </a:r>
            <a:r>
              <a:rPr lang="en-US" sz="2400" dirty="0">
                <a:latin typeface="Times New Roman" pitchFamily="18" charset="0"/>
                <a:cs typeface="Times New Roman" pitchFamily="18" charset="0"/>
              </a:rPr>
              <a:t> yang </a:t>
            </a:r>
            <a:r>
              <a:rPr lang="en-US" sz="2400" dirty="0" err="1">
                <a:latin typeface="Times New Roman" pitchFamily="18" charset="0"/>
                <a:cs typeface="Times New Roman" pitchFamily="18" charset="0"/>
              </a:rPr>
              <a:t>tepat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maka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biasanya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fungsi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sudah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memiliki</a:t>
            </a:r>
            <a:r>
              <a:rPr lang="en-US" sz="2400" dirty="0">
                <a:latin typeface="Times New Roman" pitchFamily="18" charset="0"/>
                <a:cs typeface="Times New Roman" pitchFamily="18" charset="0"/>
              </a:rPr>
              <a:t> success profile </a:t>
            </a:r>
            <a:r>
              <a:rPr lang="en-US" sz="2400" dirty="0" err="1">
                <a:latin typeface="Times New Roman" pitchFamily="18" charset="0"/>
                <a:cs typeface="Times New Roman" pitchFamily="18" charset="0"/>
              </a:rPr>
              <a:t>sebagai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acuan</a:t>
            </a:r>
            <a:r>
              <a:rPr lang="en-US" sz="2400" dirty="0">
                <a:latin typeface="Times New Roman" pitchFamily="18" charset="0"/>
                <a:cs typeface="Times New Roman" pitchFamily="18" charset="0"/>
              </a:rPr>
              <a:t> yang </a:t>
            </a:r>
            <a:r>
              <a:rPr lang="en-US" sz="2400" dirty="0" err="1">
                <a:latin typeface="Times New Roman" pitchFamily="18" charset="0"/>
                <a:cs typeface="Times New Roman" pitchFamily="18" charset="0"/>
              </a:rPr>
              <a:t>membantu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menyeleksi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kandidat</a:t>
            </a:r>
            <a:r>
              <a:rPr lang="en-US" sz="2400" dirty="0">
                <a:latin typeface="Times New Roman" pitchFamily="18" charset="0"/>
                <a:cs typeface="Times New Roman" pitchFamily="18" charset="0"/>
              </a:rPr>
              <a:t> yang </a:t>
            </a:r>
            <a:r>
              <a:rPr lang="en-US" sz="2400" dirty="0" err="1">
                <a:latin typeface="Times New Roman" pitchFamily="18" charset="0"/>
                <a:cs typeface="Times New Roman" pitchFamily="18" charset="0"/>
              </a:rPr>
              <a:t>sesuai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Sedangkan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untuk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metode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seleksi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biasanya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sangat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bervariasi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mulai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dari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psikotest</a:t>
            </a:r>
            <a:r>
              <a:rPr lang="en-US" sz="2400" dirty="0">
                <a:latin typeface="Times New Roman" pitchFamily="18" charset="0"/>
                <a:cs typeface="Times New Roman" pitchFamily="18" charset="0"/>
              </a:rPr>
              <a:t>, interview, skill test, </a:t>
            </a:r>
            <a:r>
              <a:rPr lang="en-US" sz="2400" dirty="0" err="1">
                <a:latin typeface="Times New Roman" pitchFamily="18" charset="0"/>
                <a:cs typeface="Times New Roman" pitchFamily="18" charset="0"/>
              </a:rPr>
              <a:t>referensi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maupun</a:t>
            </a:r>
            <a:r>
              <a:rPr lang="en-US" sz="2400" dirty="0">
                <a:latin typeface="Times New Roman" pitchFamily="18" charset="0"/>
                <a:cs typeface="Times New Roman" pitchFamily="18" charset="0"/>
              </a:rPr>
              <a:t> assessment center.</a:t>
            </a:r>
            <a:endParaRPr lang="id-ID" sz="2400" dirty="0">
              <a:latin typeface="Times New Roman" pitchFamily="18" charset="0"/>
              <a:cs typeface="Times New Roman" pitchFamily="18" charset="0"/>
            </a:endParaRPr>
          </a:p>
          <a:p>
            <a:pPr marL="0" indent="0">
              <a:buNone/>
            </a:pPr>
            <a:endParaRPr lang="id-ID"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14500739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6632"/>
            <a:ext cx="8229600" cy="6480720"/>
          </a:xfrm>
        </p:spPr>
        <p:txBody>
          <a:bodyPr>
            <a:normAutofit fontScale="85000" lnSpcReduction="20000"/>
          </a:bodyPr>
          <a:lstStyle/>
          <a:p>
            <a:pPr marL="0" indent="0">
              <a:buNone/>
            </a:pPr>
            <a:r>
              <a:rPr lang="en-US" sz="3800" b="1" dirty="0" err="1">
                <a:latin typeface="Times New Roman" pitchFamily="18" charset="0"/>
                <a:cs typeface="Times New Roman" pitchFamily="18" charset="0"/>
              </a:rPr>
              <a:t>Kompensasi</a:t>
            </a:r>
            <a:endParaRPr lang="id-ID" sz="3800" dirty="0">
              <a:latin typeface="Times New Roman" pitchFamily="18" charset="0"/>
              <a:cs typeface="Times New Roman" pitchFamily="18" charset="0"/>
            </a:endParaRPr>
          </a:p>
          <a:p>
            <a:pPr marL="0" indent="0">
              <a:buNone/>
            </a:pPr>
            <a:r>
              <a:rPr lang="en-US" dirty="0" err="1">
                <a:latin typeface="Times New Roman" pitchFamily="18" charset="0"/>
                <a:cs typeface="Times New Roman" pitchFamily="18" charset="0"/>
              </a:rPr>
              <a:t>Kompensasi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merupakan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salah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satu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faktor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penting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kelangsungan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kerja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karyawan</a:t>
            </a:r>
            <a:r>
              <a:rPr lang="en-US" dirty="0">
                <a:latin typeface="Times New Roman" pitchFamily="18" charset="0"/>
                <a:cs typeface="Times New Roman" pitchFamily="18" charset="0"/>
              </a:rPr>
              <a:t> di </a:t>
            </a:r>
            <a:r>
              <a:rPr lang="en-US" dirty="0" err="1">
                <a:latin typeface="Times New Roman" pitchFamily="18" charset="0"/>
                <a:cs typeface="Times New Roman" pitchFamily="18" charset="0"/>
              </a:rPr>
              <a:t>perusahaan</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pengaruhnya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pada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kepuasan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kerja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loyalitas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atau</a:t>
            </a:r>
            <a:r>
              <a:rPr lang="en-US" dirty="0">
                <a:latin typeface="Times New Roman" pitchFamily="18" charset="0"/>
                <a:cs typeface="Times New Roman" pitchFamily="18" charset="0"/>
              </a:rPr>
              <a:t> pun </a:t>
            </a:r>
            <a:r>
              <a:rPr lang="en-US" dirty="0" err="1">
                <a:latin typeface="Times New Roman" pitchFamily="18" charset="0"/>
                <a:cs typeface="Times New Roman" pitchFamily="18" charset="0"/>
              </a:rPr>
              <a:t>aspek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kerja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lainnya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didalam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masa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krisis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keuangan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bagaimanakah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perusahaan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menerapkan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kebijakan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kompensasinya</a:t>
            </a:r>
            <a:r>
              <a:rPr lang="en-US" dirty="0">
                <a:latin typeface="Times New Roman" pitchFamily="18" charset="0"/>
                <a:cs typeface="Times New Roman" pitchFamily="18" charset="0"/>
              </a:rPr>
              <a:t> agar </a:t>
            </a:r>
            <a:r>
              <a:rPr lang="en-US" dirty="0" err="1">
                <a:latin typeface="Times New Roman" pitchFamily="18" charset="0"/>
                <a:cs typeface="Times New Roman" pitchFamily="18" charset="0"/>
              </a:rPr>
              <a:t>aktivitas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perusahaan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terus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berlangsung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karyawanpun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tidak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menganggur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Sudah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menjadi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wacana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umum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bahwa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kompensasi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benefit </a:t>
            </a:r>
            <a:r>
              <a:rPr lang="en-US" dirty="0" err="1">
                <a:latin typeface="Times New Roman" pitchFamily="18" charset="0"/>
                <a:cs typeface="Times New Roman" pitchFamily="18" charset="0"/>
              </a:rPr>
              <a:t>merupakan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alatuntuk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mendapatkan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mempertahankan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karyawan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terbaik</a:t>
            </a:r>
            <a:r>
              <a:rPr lang="en-US" dirty="0">
                <a:latin typeface="Times New Roman" pitchFamily="18" charset="0"/>
                <a:cs typeface="Times New Roman" pitchFamily="18" charset="0"/>
              </a:rPr>
              <a:t> di </a:t>
            </a:r>
            <a:r>
              <a:rPr lang="en-US" dirty="0" err="1">
                <a:latin typeface="Times New Roman" pitchFamily="18" charset="0"/>
                <a:cs typeface="Times New Roman" pitchFamily="18" charset="0"/>
              </a:rPr>
              <a:t>perusahaan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Meskipun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faktor</a:t>
            </a:r>
            <a:r>
              <a:rPr lang="en-US" dirty="0">
                <a:latin typeface="Times New Roman" pitchFamily="18" charset="0"/>
                <a:cs typeface="Times New Roman" pitchFamily="18" charset="0"/>
              </a:rPr>
              <a:t> lain yang </a:t>
            </a:r>
            <a:r>
              <a:rPr lang="en-US" dirty="0" err="1">
                <a:latin typeface="Times New Roman" pitchFamily="18" charset="0"/>
                <a:cs typeface="Times New Roman" pitchFamily="18" charset="0"/>
              </a:rPr>
              <a:t>menjadi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pertimbangan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karyawan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untuk</a:t>
            </a:r>
            <a:r>
              <a:rPr lang="en-US" dirty="0">
                <a:latin typeface="Times New Roman" pitchFamily="18" charset="0"/>
                <a:cs typeface="Times New Roman" pitchFamily="18" charset="0"/>
              </a:rPr>
              <a:t> loyal di </a:t>
            </a:r>
            <a:r>
              <a:rPr lang="en-US" dirty="0" err="1">
                <a:latin typeface="Times New Roman" pitchFamily="18" charset="0"/>
                <a:cs typeface="Times New Roman" pitchFamily="18" charset="0"/>
              </a:rPr>
              <a:t>suatu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tempat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tidak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dipungkiri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bahwa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kompensasi</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menarik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merupakan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salah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satu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alasan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karyawan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untuk</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bertahan</a:t>
            </a:r>
            <a:endParaRPr lang="id-ID" dirty="0" smtClean="0">
              <a:latin typeface="Times New Roman" pitchFamily="18" charset="0"/>
              <a:cs typeface="Times New Roman" pitchFamily="18" charset="0"/>
            </a:endParaRPr>
          </a:p>
          <a:p>
            <a:pPr marL="0" indent="0">
              <a:buNone/>
            </a:pPr>
            <a:r>
              <a:rPr lang="en-US" dirty="0" err="1">
                <a:latin typeface="Times New Roman" pitchFamily="18" charset="0"/>
                <a:cs typeface="Times New Roman" pitchFamily="18" charset="0"/>
              </a:rPr>
              <a:t>Kompensasi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adalah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seluruh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imbalan</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diterima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yawan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atas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hasil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kerja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karyawan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tersebut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pada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organisasi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Kompensasi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bisa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berupa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fisik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maupun</a:t>
            </a:r>
            <a:r>
              <a:rPr lang="en-US" dirty="0">
                <a:latin typeface="Times New Roman" pitchFamily="18" charset="0"/>
                <a:cs typeface="Times New Roman" pitchFamily="18" charset="0"/>
              </a:rPr>
              <a:t> non </a:t>
            </a:r>
            <a:r>
              <a:rPr lang="en-US" dirty="0" err="1">
                <a:latin typeface="Times New Roman" pitchFamily="18" charset="0"/>
                <a:cs typeface="Times New Roman" pitchFamily="18" charset="0"/>
              </a:rPr>
              <a:t>fisik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harus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dihitung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diberikan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kepada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karyawan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sesuai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pengorbanan</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telah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diberikannya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kepada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organisasi</a:t>
            </a: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perusahaan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tempat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bekerja</a:t>
            </a:r>
            <a:r>
              <a:rPr lang="en-US" dirty="0" smtClean="0">
                <a:latin typeface="Times New Roman" pitchFamily="18" charset="0"/>
                <a:cs typeface="Times New Roman" pitchFamily="18" charset="0"/>
              </a:rPr>
              <a:t>.</a:t>
            </a:r>
            <a:endParaRPr lang="id-ID" dirty="0" smtClean="0">
              <a:latin typeface="Times New Roman" pitchFamily="18" charset="0"/>
              <a:cs typeface="Times New Roman" pitchFamily="18" charset="0"/>
            </a:endParaRPr>
          </a:p>
          <a:p>
            <a:pPr marL="0" indent="0">
              <a:buNone/>
            </a:pPr>
            <a:r>
              <a:rPr lang="en-US" dirty="0" err="1">
                <a:latin typeface="Times New Roman" pitchFamily="18" charset="0"/>
                <a:cs typeface="Times New Roman" pitchFamily="18" charset="0"/>
              </a:rPr>
              <a:t>Kompensasi</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baik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memberi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beberapa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efek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positif</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pada</a:t>
            </a:r>
            <a:r>
              <a:rPr lang="en-US" dirty="0">
                <a:latin typeface="Times New Roman" pitchFamily="18" charset="0"/>
                <a:cs typeface="Times New Roman" pitchFamily="18" charset="0"/>
              </a:rPr>
              <a:t> or </a:t>
            </a:r>
            <a:r>
              <a:rPr lang="en-US" dirty="0" err="1">
                <a:latin typeface="Times New Roman" pitchFamily="18" charset="0"/>
                <a:cs typeface="Times New Roman" pitchFamily="18" charset="0"/>
              </a:rPr>
              <a:t>ganisasi</a:t>
            </a: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perusahaan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sebagai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berikut</a:t>
            </a:r>
            <a:r>
              <a:rPr lang="en-US" dirty="0">
                <a:latin typeface="Times New Roman" pitchFamily="18" charset="0"/>
                <a:cs typeface="Times New Roman" pitchFamily="18" charset="0"/>
              </a:rPr>
              <a:t> di </a:t>
            </a:r>
            <a:r>
              <a:rPr lang="en-US" dirty="0" err="1">
                <a:latin typeface="Times New Roman" pitchFamily="18" charset="0"/>
                <a:cs typeface="Times New Roman" pitchFamily="18" charset="0"/>
              </a:rPr>
              <a:t>bawah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ini</a:t>
            </a:r>
            <a:r>
              <a:rPr lang="en-US" dirty="0">
                <a:latin typeface="Times New Roman" pitchFamily="18" charset="0"/>
                <a:cs typeface="Times New Roman" pitchFamily="18" charset="0"/>
              </a:rPr>
              <a:t> :</a:t>
            </a:r>
            <a:endParaRPr lang="id-ID" dirty="0">
              <a:latin typeface="Times New Roman" pitchFamily="18" charset="0"/>
              <a:cs typeface="Times New Roman" pitchFamily="18" charset="0"/>
            </a:endParaRPr>
          </a:p>
          <a:p>
            <a:pPr lvl="0"/>
            <a:r>
              <a:rPr lang="en-US" dirty="0" err="1">
                <a:latin typeface="Times New Roman" pitchFamily="18" charset="0"/>
                <a:cs typeface="Times New Roman" pitchFamily="18" charset="0"/>
              </a:rPr>
              <a:t>Mendapatkan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karyawan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berkualitas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baik</a:t>
            </a:r>
            <a:endParaRPr lang="id-ID" dirty="0">
              <a:latin typeface="Times New Roman" pitchFamily="18" charset="0"/>
              <a:cs typeface="Times New Roman" pitchFamily="18" charset="0"/>
            </a:endParaRPr>
          </a:p>
          <a:p>
            <a:pPr lvl="0"/>
            <a:r>
              <a:rPr lang="en-US" dirty="0" err="1">
                <a:latin typeface="Times New Roman" pitchFamily="18" charset="0"/>
                <a:cs typeface="Times New Roman" pitchFamily="18" charset="0"/>
              </a:rPr>
              <a:t>Memacu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pekerja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untuk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bekerja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lebih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meraih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prestasi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gemilang</a:t>
            </a:r>
            <a:endParaRPr lang="id-ID" dirty="0">
              <a:latin typeface="Times New Roman" pitchFamily="18" charset="0"/>
              <a:cs typeface="Times New Roman" pitchFamily="18" charset="0"/>
            </a:endParaRPr>
          </a:p>
          <a:p>
            <a:pPr lvl="0"/>
            <a:r>
              <a:rPr lang="en-US" dirty="0" err="1">
                <a:latin typeface="Times New Roman" pitchFamily="18" charset="0"/>
                <a:cs typeface="Times New Roman" pitchFamily="18" charset="0"/>
              </a:rPr>
              <a:t>Memikat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pelamar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kerja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berkualitas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lowongan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kerja</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ada</a:t>
            </a:r>
            <a:endParaRPr lang="id-ID" dirty="0">
              <a:latin typeface="Times New Roman" pitchFamily="18" charset="0"/>
              <a:cs typeface="Times New Roman" pitchFamily="18" charset="0"/>
            </a:endParaRPr>
          </a:p>
          <a:p>
            <a:pPr lvl="0"/>
            <a:r>
              <a:rPr lang="en-US" dirty="0" err="1">
                <a:latin typeface="Times New Roman" pitchFamily="18" charset="0"/>
                <a:cs typeface="Times New Roman" pitchFamily="18" charset="0"/>
              </a:rPr>
              <a:t>Mudah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dalam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pelaksanaan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dalam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administrasi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maupun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aspek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hukumnya</a:t>
            </a:r>
            <a:endParaRPr lang="id-ID" dirty="0">
              <a:latin typeface="Times New Roman" pitchFamily="18" charset="0"/>
              <a:cs typeface="Times New Roman" pitchFamily="18" charset="0"/>
            </a:endParaRPr>
          </a:p>
          <a:p>
            <a:r>
              <a:rPr lang="en-US" dirty="0" err="1">
                <a:latin typeface="Times New Roman" pitchFamily="18" charset="0"/>
                <a:cs typeface="Times New Roman" pitchFamily="18" charset="0"/>
              </a:rPr>
              <a:t>Memiliki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keunggulan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lebih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pesaing</a:t>
            </a:r>
            <a:r>
              <a:rPr lang="en-US" dirty="0">
                <a:latin typeface="Times New Roman" pitchFamily="18" charset="0"/>
                <a:cs typeface="Times New Roman" pitchFamily="18" charset="0"/>
              </a:rPr>
              <a:t> / competitor</a:t>
            </a:r>
            <a:endParaRPr lang="id-ID" dirty="0">
              <a:latin typeface="Times New Roman" pitchFamily="18" charset="0"/>
              <a:cs typeface="Times New Roman" pitchFamily="18" charset="0"/>
            </a:endParaRPr>
          </a:p>
        </p:txBody>
      </p:sp>
    </p:spTree>
    <p:extLst>
      <p:ext uri="{BB962C8B-B14F-4D97-AF65-F5344CB8AC3E}">
        <p14:creationId xmlns:p14="http://schemas.microsoft.com/office/powerpoint/2010/main" xmlns="" val="2555393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marL="0" indent="0">
              <a:buNone/>
            </a:pPr>
            <a:r>
              <a:rPr lang="id-ID" sz="2800" dirty="0" smtClean="0">
                <a:latin typeface="Times New Roman" pitchFamily="18" charset="0"/>
                <a:cs typeface="Times New Roman" pitchFamily="18" charset="0"/>
              </a:rPr>
              <a:t>Sistem Informasi SDM (Human Resources Information System) itu sendiri adalah prosedur sistematik untuk pengumpul, menyimpan, mempertahankan, menarik</a:t>
            </a:r>
          </a:p>
          <a:p>
            <a:pPr marL="0" indent="0">
              <a:buNone/>
            </a:pPr>
            <a:r>
              <a:rPr lang="id-ID" sz="2800" dirty="0" smtClean="0">
                <a:latin typeface="Times New Roman" pitchFamily="18" charset="0"/>
                <a:cs typeface="Times New Roman" pitchFamily="18" charset="0"/>
              </a:rPr>
              <a:t>dan memvalidasi data yang dibutuhkan oleh sebuah perusahaan untuk mempunyai kemampuan untuk mendapatkan informasi yang dibutuhkan atau pilihan banyak orang yang lebih berhubungan dengan aktivitas perencanaan SDM baru.</a:t>
            </a:r>
          </a:p>
        </p:txBody>
      </p:sp>
    </p:spTree>
    <p:extLst>
      <p:ext uri="{BB962C8B-B14F-4D97-AF65-F5344CB8AC3E}">
        <p14:creationId xmlns:p14="http://schemas.microsoft.com/office/powerpoint/2010/main" xmlns="" val="41946906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6048672"/>
          </a:xfrm>
        </p:spPr>
        <p:txBody>
          <a:bodyPr>
            <a:normAutofit/>
          </a:bodyPr>
          <a:lstStyle/>
          <a:p>
            <a:pPr marL="0" indent="0" algn="just">
              <a:buNone/>
            </a:pPr>
            <a:r>
              <a:rPr lang="id-ID" sz="2400" b="1" dirty="0" smtClean="0">
                <a:latin typeface="Times New Roman" pitchFamily="18" charset="0"/>
                <a:cs typeface="Times New Roman" pitchFamily="18" charset="0"/>
              </a:rPr>
              <a:t>Sistem Informasi Sumber Daya Manusia</a:t>
            </a:r>
          </a:p>
          <a:p>
            <a:pPr marL="0" indent="0" algn="just">
              <a:buNone/>
            </a:pPr>
            <a:r>
              <a:rPr lang="id-ID" sz="2000" dirty="0" smtClean="0">
                <a:latin typeface="Times New Roman" pitchFamily="18" charset="0"/>
                <a:cs typeface="Times New Roman" pitchFamily="18" charset="0"/>
              </a:rPr>
              <a:t>Tiap perusahaan memiliki sistem untuk mengumpulkan dan memelihara data yang menjelaskan sumber daya manusia, mengubah data tersebut menjadi informasi, dan melaporkan informasi itu kepada pemakai. Sistem ini dinamakan sistem manajemen sumber daya manusia (human resource information system) atau HRIS.</a:t>
            </a:r>
          </a:p>
          <a:p>
            <a:pPr marL="0" indent="0" algn="just">
              <a:buNone/>
            </a:pPr>
            <a:r>
              <a:rPr lang="id-ID" sz="2000" dirty="0" smtClean="0">
                <a:latin typeface="Times New Roman" pitchFamily="18" charset="0"/>
                <a:cs typeface="Times New Roman" pitchFamily="18" charset="0"/>
              </a:rPr>
              <a:t>Dan sistem ini menggabungkan MSDM sebagai suatu disiplin yang utamanya</a:t>
            </a:r>
          </a:p>
          <a:p>
            <a:pPr marL="0" indent="0" algn="just">
              <a:buNone/>
            </a:pPr>
            <a:r>
              <a:rPr lang="id-ID" sz="2000" dirty="0" smtClean="0">
                <a:latin typeface="Times New Roman" pitchFamily="18" charset="0"/>
                <a:cs typeface="Times New Roman" pitchFamily="18" charset="0"/>
              </a:rPr>
              <a:t>mengaplikasikan bidang teknologi informasi ke dalam aktifitas-aktifitas MSDM seperti</a:t>
            </a:r>
          </a:p>
          <a:p>
            <a:pPr marL="0" indent="0" algn="just">
              <a:buNone/>
            </a:pPr>
            <a:r>
              <a:rPr lang="id-ID" sz="2000" dirty="0" smtClean="0">
                <a:latin typeface="Times New Roman" pitchFamily="18" charset="0"/>
                <a:cs typeface="Times New Roman" pitchFamily="18" charset="0"/>
              </a:rPr>
              <a:t>dalam hal perencanaan, dan menyusun sistem pemrosesan data dalam serangkaian langkah-</a:t>
            </a:r>
          </a:p>
          <a:p>
            <a:pPr marL="0" indent="0" algn="just">
              <a:buNone/>
            </a:pPr>
            <a:r>
              <a:rPr lang="id-ID" sz="2000" dirty="0" smtClean="0">
                <a:latin typeface="Times New Roman" pitchFamily="18" charset="0"/>
                <a:cs typeface="Times New Roman" pitchFamily="18" charset="0"/>
              </a:rPr>
              <a:t>langkah yang terstandarisasi dan terangkum dalam aplikasi perencanaan sumber daya</a:t>
            </a:r>
          </a:p>
          <a:p>
            <a:pPr marL="0" indent="0" algn="just">
              <a:buNone/>
            </a:pPr>
            <a:r>
              <a:rPr lang="id-ID" sz="2000" dirty="0" smtClean="0">
                <a:latin typeface="Times New Roman" pitchFamily="18" charset="0"/>
                <a:cs typeface="Times New Roman" pitchFamily="18" charset="0"/>
              </a:rPr>
              <a:t>perusahaan/enterprise resource planning (ERP).</a:t>
            </a:r>
          </a:p>
        </p:txBody>
      </p:sp>
    </p:spTree>
    <p:extLst>
      <p:ext uri="{BB962C8B-B14F-4D97-AF65-F5344CB8AC3E}">
        <p14:creationId xmlns:p14="http://schemas.microsoft.com/office/powerpoint/2010/main" xmlns="" val="980257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408712"/>
          </a:xfrm>
        </p:spPr>
        <p:txBody>
          <a:bodyPr>
            <a:normAutofit/>
          </a:bodyPr>
          <a:lstStyle/>
          <a:p>
            <a:pPr marL="0" indent="0">
              <a:buNone/>
            </a:pPr>
            <a:r>
              <a:rPr lang="id-ID" sz="2800" b="1" dirty="0" smtClean="0">
                <a:latin typeface="Times New Roman" pitchFamily="18" charset="0"/>
                <a:cs typeface="Times New Roman" pitchFamily="18" charset="0"/>
              </a:rPr>
              <a:t>Fungsi sumber daya manusia</a:t>
            </a:r>
            <a:endParaRPr lang="id-ID" sz="2800" dirty="0">
              <a:latin typeface="Times New Roman" pitchFamily="18" charset="0"/>
              <a:cs typeface="Times New Roman" pitchFamily="18" charset="0"/>
            </a:endParaRPr>
          </a:p>
          <a:p>
            <a:pPr marL="0" indent="0">
              <a:buNone/>
            </a:pPr>
            <a:r>
              <a:rPr lang="id-ID" sz="2800" dirty="0" smtClean="0">
                <a:latin typeface="Times New Roman" pitchFamily="18" charset="0"/>
                <a:cs typeface="Times New Roman" pitchFamily="18" charset="0"/>
              </a:rPr>
              <a:t>memiliki empat kegiatan utama :</a:t>
            </a:r>
          </a:p>
          <a:p>
            <a:r>
              <a:rPr lang="id-ID" sz="2800" dirty="0" smtClean="0">
                <a:latin typeface="Times New Roman" pitchFamily="18" charset="0"/>
                <a:cs typeface="Times New Roman" pitchFamily="18" charset="0"/>
              </a:rPr>
              <a:t>Perekrutan dan Penerimaan (recruitment and hiring).</a:t>
            </a:r>
          </a:p>
          <a:p>
            <a:r>
              <a:rPr lang="id-ID" sz="2800" dirty="0" smtClean="0">
                <a:latin typeface="Times New Roman" pitchFamily="18" charset="0"/>
                <a:cs typeface="Times New Roman" pitchFamily="18" charset="0"/>
              </a:rPr>
              <a:t>Pendidikan dan Pelatihan</a:t>
            </a:r>
          </a:p>
          <a:p>
            <a:r>
              <a:rPr lang="id-ID" sz="2800" dirty="0" smtClean="0">
                <a:latin typeface="Times New Roman" pitchFamily="18" charset="0"/>
                <a:cs typeface="Times New Roman" pitchFamily="18" charset="0"/>
              </a:rPr>
              <a:t>Manajemen Data</a:t>
            </a:r>
          </a:p>
          <a:p>
            <a:r>
              <a:rPr lang="id-ID" sz="2800" dirty="0" smtClean="0">
                <a:latin typeface="Times New Roman" pitchFamily="18" charset="0"/>
                <a:cs typeface="Times New Roman" pitchFamily="18" charset="0"/>
              </a:rPr>
              <a:t>Penghentian dan Administrasi Tunjangan</a:t>
            </a:r>
          </a:p>
          <a:p>
            <a:pPr marL="0" indent="0">
              <a:buNone/>
            </a:pPr>
            <a:endParaRPr lang="id-ID" sz="2800" dirty="0" smtClean="0">
              <a:latin typeface="Times New Roman" pitchFamily="18" charset="0"/>
              <a:cs typeface="Times New Roman" pitchFamily="18" charset="0"/>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83568" y="3429000"/>
            <a:ext cx="8208912" cy="331236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177922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lnSpcReduction="10000"/>
          </a:bodyPr>
          <a:lstStyle/>
          <a:p>
            <a:pPr marL="0" indent="0">
              <a:buNone/>
            </a:pPr>
            <a:r>
              <a:rPr lang="id-ID" dirty="0" smtClean="0">
                <a:latin typeface="Times New Roman" pitchFamily="18" charset="0"/>
                <a:cs typeface="Times New Roman" pitchFamily="18" charset="0"/>
              </a:rPr>
              <a:t>Sistem Informasi Sumber Daya Manusia adalah suatu program aplikasi komputer berisikan program (sistem) tentang manajemen Sumber Daya Manusia yang dapat membantu kelancaran perusahaan dalam mencapai tujuannya, karena program aplikasi ini dapat memproses data secara cepat dan akurat pula.</a:t>
            </a:r>
          </a:p>
          <a:p>
            <a:pPr marL="0" indent="0">
              <a:buNone/>
            </a:pPr>
            <a:endParaRPr lang="id-ID" dirty="0" smtClean="0">
              <a:latin typeface="Times New Roman" pitchFamily="18" charset="0"/>
              <a:cs typeface="Times New Roman" pitchFamily="18" charset="0"/>
            </a:endParaRPr>
          </a:p>
          <a:p>
            <a:pPr marL="0" indent="0" algn="just">
              <a:buNone/>
            </a:pPr>
            <a:r>
              <a:rPr lang="en-US" dirty="0" smtClean="0">
                <a:latin typeface="Times New Roman" pitchFamily="18" charset="0"/>
                <a:cs typeface="Times New Roman" pitchFamily="18" charset="0"/>
              </a:rPr>
              <a:t>SISDM (</a:t>
            </a:r>
            <a:r>
              <a:rPr lang="en-US" dirty="0" err="1" smtClean="0">
                <a:latin typeface="Times New Roman" pitchFamily="18" charset="0"/>
                <a:cs typeface="Times New Roman" pitchFamily="18" charset="0"/>
              </a:rPr>
              <a:t>Sistem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Informasi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Sumber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Daya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Manusia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merupakan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sebuah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aplikasi</a:t>
            </a:r>
            <a:r>
              <a:rPr lang="en-US" dirty="0" smtClean="0">
                <a:latin typeface="Times New Roman" pitchFamily="18" charset="0"/>
                <a:cs typeface="Times New Roman" pitchFamily="18" charset="0"/>
              </a:rPr>
              <a:t> data base Client Server (</a:t>
            </a:r>
            <a:r>
              <a:rPr lang="en-US" dirty="0" err="1" smtClean="0">
                <a:latin typeface="Times New Roman" pitchFamily="18" charset="0"/>
                <a:cs typeface="Times New Roman" pitchFamily="18" charset="0"/>
              </a:rPr>
              <a:t>berbasis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jaringan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adapun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beberapa</a:t>
            </a:r>
            <a:r>
              <a:rPr lang="en-US" dirty="0" smtClean="0">
                <a:latin typeface="Times New Roman" pitchFamily="18" charset="0"/>
                <a:cs typeface="Times New Roman" pitchFamily="18" charset="0"/>
              </a:rPr>
              <a:t> data yang </a:t>
            </a:r>
            <a:r>
              <a:rPr lang="en-US" dirty="0" err="1" smtClean="0">
                <a:latin typeface="Times New Roman" pitchFamily="18" charset="0"/>
                <a:cs typeface="Times New Roman" pitchFamily="18" charset="0"/>
              </a:rPr>
              <a:t>diolah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antara</a:t>
            </a:r>
            <a:r>
              <a:rPr lang="en-US" dirty="0" smtClean="0">
                <a:latin typeface="Times New Roman" pitchFamily="18" charset="0"/>
                <a:cs typeface="Times New Roman" pitchFamily="18" charset="0"/>
              </a:rPr>
              <a:t> lain :</a:t>
            </a:r>
            <a:endParaRPr lang="id-ID" dirty="0" smtClean="0">
              <a:latin typeface="Times New Roman" pitchFamily="18" charset="0"/>
              <a:cs typeface="Times New Roman" pitchFamily="18" charset="0"/>
            </a:endParaRPr>
          </a:p>
          <a:p>
            <a:pPr marL="0" indent="0" algn="just">
              <a:buNone/>
            </a:pPr>
            <a:r>
              <a:rPr lang="id-ID" dirty="0" smtClean="0">
                <a:latin typeface="Times New Roman" pitchFamily="18" charset="0"/>
                <a:cs typeface="Times New Roman" pitchFamily="18" charset="0"/>
              </a:rPr>
              <a:t>1. Data SDM (Keahlian, Biografi, Bahasa, Keluarga, Bakat, Pekerjaan, Kursus, Cuti, Minat, Pendidikan, Nilai Diklat)</a:t>
            </a:r>
          </a:p>
          <a:p>
            <a:pPr marL="0" indent="0" algn="just">
              <a:buNone/>
            </a:pPr>
            <a:r>
              <a:rPr lang="id-ID" dirty="0" smtClean="0">
                <a:latin typeface="Times New Roman" pitchFamily="18" charset="0"/>
                <a:cs typeface="Times New Roman" pitchFamily="18" charset="0"/>
              </a:rPr>
              <a:t>2. Mutasi (Jabatan, Pangkat atau golongan, KGB)</a:t>
            </a:r>
          </a:p>
          <a:p>
            <a:pPr marL="0" indent="0" algn="just">
              <a:buNone/>
            </a:pPr>
            <a:r>
              <a:rPr lang="id-ID" dirty="0" smtClean="0">
                <a:latin typeface="Times New Roman" pitchFamily="18" charset="0"/>
                <a:cs typeface="Times New Roman" pitchFamily="18" charset="0"/>
              </a:rPr>
              <a:t>3. Masa Pensiun</a:t>
            </a:r>
          </a:p>
          <a:p>
            <a:pPr marL="0" indent="0" algn="just">
              <a:buNone/>
            </a:pPr>
            <a:r>
              <a:rPr lang="id-ID" dirty="0" smtClean="0">
                <a:latin typeface="Times New Roman" pitchFamily="18" charset="0"/>
                <a:cs typeface="Times New Roman" pitchFamily="18" charset="0"/>
              </a:rPr>
              <a:t>4. Laporan-Laporan terkait</a:t>
            </a:r>
          </a:p>
          <a:p>
            <a:pPr marL="0" indent="0" algn="just">
              <a:buNone/>
            </a:pPr>
            <a:endParaRPr lang="id-ID" dirty="0" smtClean="0">
              <a:latin typeface="Times New Roman" pitchFamily="18" charset="0"/>
              <a:cs typeface="Times New Roman" pitchFamily="18" charset="0"/>
            </a:endParaRPr>
          </a:p>
          <a:p>
            <a:pPr marL="0" indent="0">
              <a:buNone/>
            </a:pPr>
            <a:endParaRPr lang="id-ID" dirty="0" smtClean="0">
              <a:latin typeface="Times New Roman" pitchFamily="18" charset="0"/>
              <a:cs typeface="Times New Roman" pitchFamily="18" charset="0"/>
            </a:endParaRPr>
          </a:p>
        </p:txBody>
      </p:sp>
    </p:spTree>
    <p:extLst>
      <p:ext uri="{BB962C8B-B14F-4D97-AF65-F5344CB8AC3E}">
        <p14:creationId xmlns:p14="http://schemas.microsoft.com/office/powerpoint/2010/main" xmlns="" val="3711217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332656"/>
            <a:ext cx="8856984" cy="6192688"/>
          </a:xfrm>
        </p:spPr>
        <p:txBody>
          <a:bodyPr>
            <a:noAutofit/>
          </a:bodyPr>
          <a:lstStyle/>
          <a:p>
            <a:pPr marL="0" indent="0" algn="just">
              <a:buNone/>
            </a:pPr>
            <a:r>
              <a:rPr lang="id-ID" sz="1600" dirty="0" smtClean="0">
                <a:latin typeface="Times New Roman" pitchFamily="18" charset="0"/>
                <a:cs typeface="Times New Roman" pitchFamily="18" charset="0"/>
              </a:rPr>
              <a:t>Manfaat-manfaat khusus dari system informasi SDM adalah menilai suplai SDM yang</a:t>
            </a:r>
          </a:p>
          <a:p>
            <a:pPr marL="0" indent="0" algn="just">
              <a:buNone/>
            </a:pPr>
            <a:r>
              <a:rPr lang="id-ID" sz="1600" dirty="0" smtClean="0">
                <a:latin typeface="Times New Roman" pitchFamily="18" charset="0"/>
                <a:cs typeface="Times New Roman" pitchFamily="18" charset="0"/>
              </a:rPr>
              <a:t>meliputi:</a:t>
            </a:r>
          </a:p>
          <a:p>
            <a:pPr marL="0" indent="0" algn="just">
              <a:buNone/>
            </a:pPr>
            <a:r>
              <a:rPr lang="id-ID" sz="1600" dirty="0" smtClean="0">
                <a:latin typeface="Times New Roman" pitchFamily="18" charset="0"/>
                <a:cs typeface="Times New Roman" pitchFamily="18" charset="0"/>
              </a:rPr>
              <a:t>1. Memeriksa kapabilitas karyawan-kar yawan saat ini guna mengisi kekosongan yang diproyeksikan di dalam perusahaan.</a:t>
            </a:r>
          </a:p>
          <a:p>
            <a:pPr marL="0" indent="0" algn="just">
              <a:buNone/>
            </a:pPr>
            <a:r>
              <a:rPr lang="id-ID" sz="1600" dirty="0" smtClean="0">
                <a:latin typeface="Times New Roman" pitchFamily="18" charset="0"/>
                <a:cs typeface="Times New Roman" pitchFamily="18" charset="0"/>
              </a:rPr>
              <a:t>2. Menyoroti posisi-posisi yang para pemegang jabatannya diperkirakan akan dipromosikan, akan pension atau akan diberhentikan.</a:t>
            </a:r>
          </a:p>
          <a:p>
            <a:pPr marL="0" indent="0" algn="just">
              <a:buNone/>
            </a:pPr>
            <a:r>
              <a:rPr lang="id-ID" sz="1600" dirty="0" smtClean="0">
                <a:latin typeface="Times New Roman" pitchFamily="18" charset="0"/>
                <a:cs typeface="Times New Roman" pitchFamily="18" charset="0"/>
              </a:rPr>
              <a:t>3. Menggambarkan pekerjaan-pekerjaan yang spesifik atau kelas-kelas pekerjaan yang mempunyai tingkat perputaran, pemecatat, ketidakhadiran, kinerja, dan masalah yang tinggi yang melebihi kadar normal.</a:t>
            </a:r>
          </a:p>
          <a:p>
            <a:pPr marL="0" indent="0" algn="just">
              <a:buNone/>
            </a:pPr>
            <a:r>
              <a:rPr lang="id-ID" sz="1600" dirty="0" smtClean="0">
                <a:latin typeface="Times New Roman" pitchFamily="18" charset="0"/>
                <a:cs typeface="Times New Roman" pitchFamily="18" charset="0"/>
              </a:rPr>
              <a:t>4. Mempelajari komposisi usia, suku, dan jenis kelamin dari berbagai pekerjaan dan kelas pekerjaan guna memastikan apakah semua itu sesuai dengan ketentuan yang berlaku.</a:t>
            </a:r>
          </a:p>
          <a:p>
            <a:pPr marL="0" indent="0" algn="just">
              <a:buNone/>
            </a:pPr>
            <a:r>
              <a:rPr lang="id-ID" sz="1600" dirty="0" smtClean="0">
                <a:latin typeface="Times New Roman" pitchFamily="18" charset="0"/>
                <a:cs typeface="Times New Roman" pitchFamily="18" charset="0"/>
              </a:rPr>
              <a:t>5. Mengantisipasi kebutuhan-kebutuhan recruitment, seleksi, pelatihan, dan pengembangan dalam rangka memastikan penempatan yang tepat waktu karyawan-karyawan ber mutu ke dalam lowongan pekerjaan.</a:t>
            </a:r>
          </a:p>
          <a:p>
            <a:pPr marL="0" indent="0" algn="just">
              <a:buNone/>
            </a:pPr>
            <a:r>
              <a:rPr lang="id-ID" sz="1600" dirty="0" smtClean="0">
                <a:latin typeface="Times New Roman" pitchFamily="18" charset="0"/>
                <a:cs typeface="Times New Roman" pitchFamily="18" charset="0"/>
              </a:rPr>
              <a:t>6. Perencanaan sumber daya manusia untuk mengantisipasi pergantian- pergantian dan promosi-promosi.</a:t>
            </a:r>
          </a:p>
          <a:p>
            <a:pPr marL="0" indent="0" algn="just">
              <a:buNone/>
            </a:pPr>
            <a:r>
              <a:rPr lang="id-ID" sz="1600" dirty="0" smtClean="0">
                <a:latin typeface="Times New Roman" pitchFamily="18" charset="0"/>
                <a:cs typeface="Times New Roman" pitchFamily="18" charset="0"/>
              </a:rPr>
              <a:t>7. Laporan-laporan kompensasi untuk memperoleh informasi menyangkut seberapa besar setiap karyawan dibayar, biaya-biaya kompensasi keseluruhan, dan biaya-biaya financial dari setiap kar yawan dibayar, biaya-biaya kompensasi keseluruhan, dan biaya-biaya financial dari setiap kenaikan - kenaiakan gaji dan perubahan-perubahan kompensasi.</a:t>
            </a:r>
          </a:p>
          <a:p>
            <a:pPr marL="0" indent="0" algn="just">
              <a:buNone/>
            </a:pPr>
            <a:r>
              <a:rPr lang="id-ID" sz="1600" dirty="0" smtClean="0">
                <a:latin typeface="Times New Roman" pitchFamily="18" charset="0"/>
                <a:cs typeface="Times New Roman" pitchFamily="18" charset="0"/>
              </a:rPr>
              <a:t>8. Riset sumber daya manusia untuk melaksanakan penelitian dalam permasalahan, seperti perputaran karyawan dan ketidakhadiran, atau menemukan tempat yang paling produktif guna mencapai calon-calon baru.</a:t>
            </a:r>
          </a:p>
          <a:p>
            <a:pPr marL="0" indent="0" algn="just">
              <a:buNone/>
            </a:pPr>
            <a:r>
              <a:rPr lang="id-ID" sz="1600" dirty="0" smtClean="0">
                <a:latin typeface="Times New Roman" pitchFamily="18" charset="0"/>
                <a:cs typeface="Times New Roman" pitchFamily="18" charset="0"/>
              </a:rPr>
              <a:t>9. Penilaian kebutuhan pelatihan untuk menganalisis kerja individu dan menentukan karyawan-karyawan mana yang memerlukan pelatihan lebih lanjut.</a:t>
            </a:r>
          </a:p>
        </p:txBody>
      </p:sp>
    </p:spTree>
    <p:extLst>
      <p:ext uri="{BB962C8B-B14F-4D97-AF65-F5344CB8AC3E}">
        <p14:creationId xmlns:p14="http://schemas.microsoft.com/office/powerpoint/2010/main" xmlns="" val="2832692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260648"/>
            <a:ext cx="8496944" cy="6336704"/>
          </a:xfrm>
        </p:spPr>
        <p:txBody>
          <a:bodyPr>
            <a:noAutofit/>
          </a:bodyPr>
          <a:lstStyle/>
          <a:p>
            <a:pPr marL="0" indent="0" algn="just">
              <a:buNone/>
            </a:pPr>
            <a:r>
              <a:rPr lang="en-US" sz="2400" dirty="0">
                <a:latin typeface="Times New Roman" pitchFamily="18" charset="0"/>
                <a:cs typeface="Times New Roman" pitchFamily="18" charset="0"/>
              </a:rPr>
              <a:t>Proses </a:t>
            </a:r>
            <a:r>
              <a:rPr lang="en-US" sz="2400" dirty="0" err="1">
                <a:latin typeface="Times New Roman" pitchFamily="18" charset="0"/>
                <a:cs typeface="Times New Roman" pitchFamily="18" charset="0"/>
              </a:rPr>
              <a:t>dalam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ruang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lingkup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manajemen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sumber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daya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manusia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adalah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suatu</a:t>
            </a:r>
            <a:r>
              <a:rPr lang="en-US" sz="2400" dirty="0">
                <a:latin typeface="Times New Roman" pitchFamily="18" charset="0"/>
                <a:cs typeface="Times New Roman" pitchFamily="18" charset="0"/>
              </a:rPr>
              <a:t> proses yang </a:t>
            </a:r>
            <a:r>
              <a:rPr lang="en-US" sz="2400" dirty="0" err="1">
                <a:latin typeface="Times New Roman" pitchFamily="18" charset="0"/>
                <a:cs typeface="Times New Roman" pitchFamily="18" charset="0"/>
              </a:rPr>
              <a:t>dinamis</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mengikuti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perubahan</a:t>
            </a:r>
            <a:r>
              <a:rPr lang="en-US" sz="2400" dirty="0">
                <a:latin typeface="Times New Roman" pitchFamily="18" charset="0"/>
                <a:cs typeface="Times New Roman" pitchFamily="18" charset="0"/>
              </a:rPr>
              <a:t> yang </a:t>
            </a:r>
            <a:r>
              <a:rPr lang="en-US" sz="2400" dirty="0" err="1">
                <a:latin typeface="Times New Roman" pitchFamily="18" charset="0"/>
                <a:cs typeface="Times New Roman" pitchFamily="18" charset="0"/>
              </a:rPr>
              <a:t>terjadi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dalam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suatu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pemerintahan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Dimana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keadaan</a:t>
            </a:r>
            <a:r>
              <a:rPr lang="en-US" sz="2400" dirty="0">
                <a:latin typeface="Times New Roman" pitchFamily="18" charset="0"/>
                <a:cs typeface="Times New Roman" pitchFamily="18" charset="0"/>
              </a:rPr>
              <a:t> yang </a:t>
            </a:r>
            <a:r>
              <a:rPr lang="en-US" sz="2400" dirty="0" err="1">
                <a:latin typeface="Times New Roman" pitchFamily="18" charset="0"/>
                <a:cs typeface="Times New Roman" pitchFamily="18" charset="0"/>
              </a:rPr>
              <a:t>dinamis</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tersebut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akan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banyak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berpengaruh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pada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teknologi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sisteminformasi</a:t>
            </a:r>
            <a:r>
              <a:rPr lang="en-US" sz="2400" dirty="0">
                <a:latin typeface="Times New Roman" pitchFamily="18" charset="0"/>
                <a:cs typeface="Times New Roman" pitchFamily="18" charset="0"/>
              </a:rPr>
              <a:t> yang </a:t>
            </a:r>
            <a:r>
              <a:rPr lang="en-US" sz="2400" dirty="0" err="1">
                <a:latin typeface="Times New Roman" pitchFamily="18" charset="0"/>
                <a:cs typeface="Times New Roman" pitchFamily="18" charset="0"/>
              </a:rPr>
              <a:t>akan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digunakan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Oleh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sebab</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itu</a:t>
            </a:r>
            <a:r>
              <a:rPr lang="en-US" sz="2400" dirty="0">
                <a:latin typeface="Times New Roman" pitchFamily="18" charset="0"/>
                <a:cs typeface="Times New Roman" pitchFamily="18" charset="0"/>
              </a:rPr>
              <a:t> proses </a:t>
            </a:r>
            <a:r>
              <a:rPr lang="en-US" sz="2400" dirty="0" err="1">
                <a:latin typeface="Times New Roman" pitchFamily="18" charset="0"/>
                <a:cs typeface="Times New Roman" pitchFamily="18" charset="0"/>
              </a:rPr>
              <a:t>apa</a:t>
            </a:r>
            <a:r>
              <a:rPr lang="en-US" sz="2400" dirty="0">
                <a:latin typeface="Times New Roman" pitchFamily="18" charset="0"/>
                <a:cs typeface="Times New Roman" pitchFamily="18" charset="0"/>
              </a:rPr>
              <a:t> yang </a:t>
            </a:r>
            <a:r>
              <a:rPr lang="en-US" sz="2400" dirty="0" err="1">
                <a:latin typeface="Times New Roman" pitchFamily="18" charset="0"/>
                <a:cs typeface="Times New Roman" pitchFamily="18" charset="0"/>
              </a:rPr>
              <a:t>dapat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dilakukan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oleh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sebuah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sistem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sumber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daya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manusia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akan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sangat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banyak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tergantung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pada</a:t>
            </a:r>
            <a:r>
              <a:rPr lang="en-US" sz="2400" dirty="0">
                <a:latin typeface="Times New Roman" pitchFamily="18" charset="0"/>
                <a:cs typeface="Times New Roman" pitchFamily="18" charset="0"/>
              </a:rPr>
              <a:t> model data yang </a:t>
            </a:r>
            <a:r>
              <a:rPr lang="en-US" sz="2400" dirty="0" err="1">
                <a:latin typeface="Times New Roman" pitchFamily="18" charset="0"/>
                <a:cs typeface="Times New Roman" pitchFamily="18" charset="0"/>
              </a:rPr>
              <a:t>dibentuk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untuk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kebutuhan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tersebut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umumnya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pada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sebuah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sistem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kepegawaian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terdapat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suatu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bentuk</a:t>
            </a:r>
            <a:r>
              <a:rPr lang="en-US" sz="2400" dirty="0">
                <a:latin typeface="Times New Roman" pitchFamily="18" charset="0"/>
                <a:cs typeface="Times New Roman" pitchFamily="18" charset="0"/>
              </a:rPr>
              <a:t> model data, yang </a:t>
            </a:r>
            <a:r>
              <a:rPr lang="en-US" sz="2400" dirty="0" err="1">
                <a:latin typeface="Times New Roman" pitchFamily="18" charset="0"/>
                <a:cs typeface="Times New Roman" pitchFamily="18" charset="0"/>
              </a:rPr>
              <a:t>pada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dasarnya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mencakup</a:t>
            </a:r>
            <a:r>
              <a:rPr lang="en-US" sz="2400" dirty="0">
                <a:latin typeface="Times New Roman" pitchFamily="18" charset="0"/>
                <a:cs typeface="Times New Roman" pitchFamily="18" charset="0"/>
              </a:rPr>
              <a:t> proses-proses yang </a:t>
            </a:r>
            <a:r>
              <a:rPr lang="en-US" sz="2400" dirty="0" err="1">
                <a:latin typeface="Times New Roman" pitchFamily="18" charset="0"/>
                <a:cs typeface="Times New Roman" pitchFamily="18" charset="0"/>
              </a:rPr>
              <a:t>berhubungan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dengan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hal</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sebagai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berikut</a:t>
            </a:r>
            <a:r>
              <a:rPr lang="en-US" sz="2400" dirty="0">
                <a:latin typeface="Times New Roman" pitchFamily="18" charset="0"/>
                <a:cs typeface="Times New Roman" pitchFamily="18" charset="0"/>
              </a:rPr>
              <a:t> :</a:t>
            </a:r>
            <a:endParaRPr lang="id-ID" sz="2400" dirty="0">
              <a:latin typeface="Times New Roman" pitchFamily="18" charset="0"/>
              <a:cs typeface="Times New Roman" pitchFamily="18" charset="0"/>
            </a:endParaRPr>
          </a:p>
          <a:p>
            <a:pPr lvl="0" algn="just"/>
            <a:r>
              <a:rPr lang="en-US" sz="2400" dirty="0" err="1">
                <a:latin typeface="Times New Roman" pitchFamily="18" charset="0"/>
                <a:cs typeface="Times New Roman" pitchFamily="18" charset="0"/>
              </a:rPr>
              <a:t>Perencanaan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Sumber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Daya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Manusia</a:t>
            </a:r>
            <a:endParaRPr lang="id-ID" sz="2400" dirty="0">
              <a:latin typeface="Times New Roman" pitchFamily="18" charset="0"/>
              <a:cs typeface="Times New Roman" pitchFamily="18" charset="0"/>
            </a:endParaRPr>
          </a:p>
          <a:p>
            <a:pPr lvl="0" algn="just"/>
            <a:r>
              <a:rPr lang="en-US" sz="2400" dirty="0" err="1">
                <a:latin typeface="Times New Roman" pitchFamily="18" charset="0"/>
                <a:cs typeface="Times New Roman" pitchFamily="18" charset="0"/>
              </a:rPr>
              <a:t>Administrasi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Personalia</a:t>
            </a:r>
            <a:endParaRPr lang="id-ID" sz="2400" dirty="0">
              <a:latin typeface="Times New Roman" pitchFamily="18" charset="0"/>
              <a:cs typeface="Times New Roman" pitchFamily="18" charset="0"/>
            </a:endParaRPr>
          </a:p>
          <a:p>
            <a:pPr lvl="0" algn="just"/>
            <a:r>
              <a:rPr lang="en-US" sz="2400" dirty="0" err="1">
                <a:latin typeface="Times New Roman" pitchFamily="18" charset="0"/>
                <a:cs typeface="Times New Roman" pitchFamily="18" charset="0"/>
              </a:rPr>
              <a:t>Kompensasi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dan</a:t>
            </a:r>
            <a:r>
              <a:rPr lang="en-US" sz="2400" dirty="0">
                <a:latin typeface="Times New Roman" pitchFamily="18" charset="0"/>
                <a:cs typeface="Times New Roman" pitchFamily="18" charset="0"/>
              </a:rPr>
              <a:t> Benefit</a:t>
            </a:r>
            <a:endParaRPr lang="id-ID" sz="2400" dirty="0">
              <a:latin typeface="Times New Roman" pitchFamily="18" charset="0"/>
              <a:cs typeface="Times New Roman" pitchFamily="18" charset="0"/>
            </a:endParaRPr>
          </a:p>
          <a:p>
            <a:pPr lvl="0" algn="just"/>
            <a:r>
              <a:rPr lang="en-US" sz="2400" dirty="0" err="1">
                <a:latin typeface="Times New Roman" pitchFamily="18" charset="0"/>
                <a:cs typeface="Times New Roman" pitchFamily="18" charset="0"/>
              </a:rPr>
              <a:t>Kinerja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Personel</a:t>
            </a:r>
            <a:endParaRPr lang="id-ID" sz="2400" dirty="0">
              <a:latin typeface="Times New Roman" pitchFamily="18" charset="0"/>
              <a:cs typeface="Times New Roman" pitchFamily="18" charset="0"/>
            </a:endParaRPr>
          </a:p>
          <a:p>
            <a:pPr lvl="0" algn="just"/>
            <a:r>
              <a:rPr lang="en-US" sz="2400" dirty="0" err="1">
                <a:latin typeface="Times New Roman" pitchFamily="18" charset="0"/>
                <a:cs typeface="Times New Roman" pitchFamily="18" charset="0"/>
              </a:rPr>
              <a:t>Pendidikan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Pelatihan</a:t>
            </a:r>
            <a:endParaRPr lang="id-ID" sz="2400" dirty="0">
              <a:latin typeface="Times New Roman" pitchFamily="18" charset="0"/>
              <a:cs typeface="Times New Roman" pitchFamily="18" charset="0"/>
            </a:endParaRPr>
          </a:p>
          <a:p>
            <a:pPr lvl="0" algn="just"/>
            <a:r>
              <a:rPr lang="en-US" sz="2400" dirty="0" err="1">
                <a:latin typeface="Times New Roman" pitchFamily="18" charset="0"/>
                <a:cs typeface="Times New Roman" pitchFamily="18" charset="0"/>
              </a:rPr>
              <a:t>Pemutusan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Hubungan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Kerja</a:t>
            </a:r>
            <a:r>
              <a:rPr lang="en-US" sz="2400" dirty="0">
                <a:latin typeface="Times New Roman" pitchFamily="18" charset="0"/>
                <a:cs typeface="Times New Roman" pitchFamily="18" charset="0"/>
              </a:rPr>
              <a:t>/</a:t>
            </a:r>
            <a:r>
              <a:rPr lang="en-US" sz="2400" dirty="0" err="1">
                <a:latin typeface="Times New Roman" pitchFamily="18" charset="0"/>
                <a:cs typeface="Times New Roman" pitchFamily="18" charset="0"/>
              </a:rPr>
              <a:t>Pensiun</a:t>
            </a:r>
            <a:endParaRPr lang="id-ID" sz="2400" dirty="0">
              <a:latin typeface="Times New Roman" pitchFamily="18" charset="0"/>
              <a:cs typeface="Times New Roman" pitchFamily="18" charset="0"/>
            </a:endParaRPr>
          </a:p>
          <a:p>
            <a:pPr marL="0" indent="0" algn="just">
              <a:buNone/>
            </a:pPr>
            <a:endParaRPr lang="id-ID"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3527299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6336704"/>
          </a:xfrm>
        </p:spPr>
        <p:txBody>
          <a:bodyPr>
            <a:normAutofit lnSpcReduction="10000"/>
          </a:bodyPr>
          <a:lstStyle/>
          <a:p>
            <a:pPr marL="0" indent="0">
              <a:buNone/>
            </a:pPr>
            <a:r>
              <a:rPr lang="en-US" sz="2000" b="1" i="1" dirty="0" err="1">
                <a:latin typeface="Times New Roman" pitchFamily="18" charset="0"/>
                <a:cs typeface="Times New Roman" pitchFamily="18" charset="0"/>
              </a:rPr>
              <a:t>Perencanaan</a:t>
            </a:r>
            <a:r>
              <a:rPr lang="en-US" sz="2000" b="1" i="1" dirty="0">
                <a:latin typeface="Times New Roman" pitchFamily="18" charset="0"/>
                <a:cs typeface="Times New Roman" pitchFamily="18" charset="0"/>
              </a:rPr>
              <a:t> </a:t>
            </a:r>
            <a:r>
              <a:rPr lang="en-US" sz="2000" b="1" i="1" dirty="0" err="1">
                <a:latin typeface="Times New Roman" pitchFamily="18" charset="0"/>
                <a:cs typeface="Times New Roman" pitchFamily="18" charset="0"/>
              </a:rPr>
              <a:t>Sumber</a:t>
            </a:r>
            <a:r>
              <a:rPr lang="en-US" sz="2000" b="1" i="1" dirty="0">
                <a:latin typeface="Times New Roman" pitchFamily="18" charset="0"/>
                <a:cs typeface="Times New Roman" pitchFamily="18" charset="0"/>
              </a:rPr>
              <a:t> </a:t>
            </a:r>
            <a:r>
              <a:rPr lang="en-US" sz="2000" b="1" i="1" dirty="0" err="1">
                <a:latin typeface="Times New Roman" pitchFamily="18" charset="0"/>
                <a:cs typeface="Times New Roman" pitchFamily="18" charset="0"/>
              </a:rPr>
              <a:t>Daya</a:t>
            </a:r>
            <a:r>
              <a:rPr lang="en-US" sz="2000" b="1" i="1" dirty="0">
                <a:latin typeface="Times New Roman" pitchFamily="18" charset="0"/>
                <a:cs typeface="Times New Roman" pitchFamily="18" charset="0"/>
              </a:rPr>
              <a:t> </a:t>
            </a:r>
            <a:r>
              <a:rPr lang="en-US" sz="2000" b="1" i="1" dirty="0" err="1">
                <a:latin typeface="Times New Roman" pitchFamily="18" charset="0"/>
                <a:cs typeface="Times New Roman" pitchFamily="18" charset="0"/>
              </a:rPr>
              <a:t>Manusia</a:t>
            </a:r>
            <a:endParaRPr lang="id-ID" sz="2000" dirty="0">
              <a:latin typeface="Times New Roman" pitchFamily="18" charset="0"/>
              <a:cs typeface="Times New Roman" pitchFamily="18" charset="0"/>
            </a:endParaRPr>
          </a:p>
          <a:p>
            <a:pPr marL="0" indent="0">
              <a:buNone/>
            </a:pPr>
            <a:r>
              <a:rPr lang="en-US" sz="2000" dirty="0" err="1">
                <a:latin typeface="Times New Roman" pitchFamily="18" charset="0"/>
                <a:cs typeface="Times New Roman" pitchFamily="18" charset="0"/>
              </a:rPr>
              <a:t>Masalah</a:t>
            </a:r>
            <a:r>
              <a:rPr lang="en-US" sz="2000" dirty="0">
                <a:latin typeface="Times New Roman" pitchFamily="18" charset="0"/>
                <a:cs typeface="Times New Roman" pitchFamily="18" charset="0"/>
              </a:rPr>
              <a:t> yang </a:t>
            </a:r>
            <a:r>
              <a:rPr lang="en-US" sz="2000" dirty="0" err="1">
                <a:latin typeface="Times New Roman" pitchFamily="18" charset="0"/>
                <a:cs typeface="Times New Roman" pitchFamily="18" charset="0"/>
              </a:rPr>
              <a:t>dihadapi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manajemen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sumber</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daya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manusia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saat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ini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adalah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cepatnya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perubahan</a:t>
            </a:r>
            <a:r>
              <a:rPr lang="en-US" sz="2000" dirty="0">
                <a:latin typeface="Times New Roman" pitchFamily="18" charset="0"/>
                <a:cs typeface="Times New Roman" pitchFamily="18" charset="0"/>
              </a:rPr>
              <a:t> yang </a:t>
            </a:r>
            <a:r>
              <a:rPr lang="en-US" sz="2000" dirty="0" err="1">
                <a:latin typeface="Times New Roman" pitchFamily="18" charset="0"/>
                <a:cs typeface="Times New Roman" pitchFamily="18" charset="0"/>
              </a:rPr>
              <a:t>terjadi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pada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bidang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pemerintahan</a:t>
            </a:r>
            <a:r>
              <a:rPr lang="en-US" sz="2000" dirty="0">
                <a:latin typeface="Times New Roman" pitchFamily="18" charset="0"/>
                <a:cs typeface="Times New Roman" pitchFamily="18" charset="0"/>
              </a:rPr>
              <a:t> yang </a:t>
            </a:r>
            <a:r>
              <a:rPr lang="en-US" sz="2000" dirty="0" err="1">
                <a:latin typeface="Times New Roman" pitchFamily="18" charset="0"/>
                <a:cs typeface="Times New Roman" pitchFamily="18" charset="0"/>
              </a:rPr>
              <a:t>berdampak</a:t>
            </a:r>
            <a:r>
              <a:rPr lang="en-US" sz="2000" dirty="0">
                <a:latin typeface="Times New Roman" pitchFamily="18" charset="0"/>
                <a:cs typeface="Times New Roman" pitchFamily="18" charset="0"/>
              </a:rPr>
              <a:t> pula </a:t>
            </a:r>
            <a:r>
              <a:rPr lang="en-US" sz="2000" dirty="0" err="1">
                <a:latin typeface="Times New Roman" pitchFamily="18" charset="0"/>
                <a:cs typeface="Times New Roman" pitchFamily="18" charset="0"/>
              </a:rPr>
              <a:t>pada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perencanaan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tenaga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manusia</a:t>
            </a:r>
            <a:r>
              <a:rPr lang="en-US" sz="2000" dirty="0">
                <a:latin typeface="Times New Roman" pitchFamily="18" charset="0"/>
                <a:cs typeface="Times New Roman" pitchFamily="18" charset="0"/>
              </a:rPr>
              <a:t> yang </a:t>
            </a:r>
            <a:r>
              <a:rPr lang="en-US" sz="2000" dirty="0" err="1">
                <a:latin typeface="Times New Roman" pitchFamily="18" charset="0"/>
                <a:cs typeface="Times New Roman" pitchFamily="18" charset="0"/>
              </a:rPr>
              <a:t>dimiliki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Adapun</a:t>
            </a:r>
            <a:r>
              <a:rPr lang="en-US" sz="2000" dirty="0">
                <a:latin typeface="Times New Roman" pitchFamily="18" charset="0"/>
                <a:cs typeface="Times New Roman" pitchFamily="18" charset="0"/>
              </a:rPr>
              <a:t> yang </a:t>
            </a:r>
            <a:r>
              <a:rPr lang="en-US" sz="2000" dirty="0" err="1">
                <a:latin typeface="Times New Roman" pitchFamily="18" charset="0"/>
                <a:cs typeface="Times New Roman" pitchFamily="18" charset="0"/>
              </a:rPr>
              <a:t>dimaksud</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dengan</a:t>
            </a:r>
            <a:r>
              <a:rPr lang="en-US" sz="2000" dirty="0">
                <a:latin typeface="Times New Roman" pitchFamily="18" charset="0"/>
                <a:cs typeface="Times New Roman" pitchFamily="18" charset="0"/>
              </a:rPr>
              <a:t> proses </a:t>
            </a:r>
            <a:r>
              <a:rPr lang="en-US" sz="2000" dirty="0" err="1">
                <a:latin typeface="Times New Roman" pitchFamily="18" charset="0"/>
                <a:cs typeface="Times New Roman" pitchFamily="18" charset="0"/>
              </a:rPr>
              <a:t>perencanaan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sumber</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daya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manusia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adalah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suatu</a:t>
            </a:r>
            <a:r>
              <a:rPr lang="en-US" sz="2000" dirty="0">
                <a:latin typeface="Times New Roman" pitchFamily="18" charset="0"/>
                <a:cs typeface="Times New Roman" pitchFamily="18" charset="0"/>
              </a:rPr>
              <a:t> proses </a:t>
            </a:r>
            <a:r>
              <a:rPr lang="en-US" sz="2000" dirty="0" err="1">
                <a:latin typeface="Times New Roman" pitchFamily="18" charset="0"/>
                <a:cs typeface="Times New Roman" pitchFamily="18" charset="0"/>
              </a:rPr>
              <a:t>analisa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simulasi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kebutuhan</a:t>
            </a:r>
            <a:r>
              <a:rPr lang="en-US" sz="2000" dirty="0">
                <a:latin typeface="Times New Roman" pitchFamily="18" charset="0"/>
                <a:cs typeface="Times New Roman" pitchFamily="18" charset="0"/>
              </a:rPr>
              <a:t> SDM </a:t>
            </a:r>
            <a:r>
              <a:rPr lang="en-US" sz="2000" dirty="0" err="1">
                <a:latin typeface="Times New Roman" pitchFamily="18" charset="0"/>
                <a:cs typeface="Times New Roman" pitchFamily="18" charset="0"/>
              </a:rPr>
              <a:t>sesuai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dengan</a:t>
            </a:r>
            <a:r>
              <a:rPr lang="en-US" sz="2000" dirty="0">
                <a:latin typeface="Times New Roman" pitchFamily="18" charset="0"/>
                <a:cs typeface="Times New Roman" pitchFamily="18" charset="0"/>
              </a:rPr>
              <a:t> data </a:t>
            </a:r>
            <a:r>
              <a:rPr lang="en-US" sz="2000" dirty="0" err="1">
                <a:latin typeface="Times New Roman" pitchFamily="18" charset="0"/>
                <a:cs typeface="Times New Roman" pitchFamily="18" charset="0"/>
              </a:rPr>
              <a:t>rekapitulasi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kekuatan</a:t>
            </a:r>
            <a:r>
              <a:rPr lang="en-US" sz="2000" dirty="0">
                <a:latin typeface="Times New Roman" pitchFamily="18" charset="0"/>
                <a:cs typeface="Times New Roman" pitchFamily="18" charset="0"/>
              </a:rPr>
              <a:t> SDM yang </a:t>
            </a:r>
            <a:r>
              <a:rPr lang="en-US" sz="2000" dirty="0" err="1">
                <a:latin typeface="Times New Roman" pitchFamily="18" charset="0"/>
                <a:cs typeface="Times New Roman" pitchFamily="18" charset="0"/>
              </a:rPr>
              <a:t>dimiliki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oleh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organisasi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dikaitkan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dengan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rencana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pengembangan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aktifitas</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departmen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dimasa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mendatang</a:t>
            </a:r>
            <a:r>
              <a:rPr lang="en-US" sz="2000" dirty="0" smtClean="0">
                <a:latin typeface="Times New Roman" pitchFamily="18" charset="0"/>
                <a:cs typeface="Times New Roman" pitchFamily="18" charset="0"/>
              </a:rPr>
              <a:t>.</a:t>
            </a:r>
            <a:endParaRPr lang="id-ID" sz="2000" dirty="0" smtClean="0">
              <a:latin typeface="Times New Roman" pitchFamily="18" charset="0"/>
              <a:cs typeface="Times New Roman" pitchFamily="18" charset="0"/>
            </a:endParaRPr>
          </a:p>
          <a:p>
            <a:pPr marL="0" indent="0">
              <a:buNone/>
            </a:pPr>
            <a:r>
              <a:rPr lang="en-US" sz="2000" dirty="0"/>
              <a:t>proses </a:t>
            </a:r>
            <a:r>
              <a:rPr lang="en-US" sz="2000" dirty="0" err="1"/>
              <a:t>perencanaan</a:t>
            </a:r>
            <a:r>
              <a:rPr lang="en-US" sz="2000" dirty="0"/>
              <a:t> </a:t>
            </a:r>
            <a:r>
              <a:rPr lang="en-US" sz="2000" dirty="0" err="1"/>
              <a:t>tenaga</a:t>
            </a:r>
            <a:r>
              <a:rPr lang="en-US" sz="2000" dirty="0"/>
              <a:t> </a:t>
            </a:r>
            <a:r>
              <a:rPr lang="en-US" sz="2000" dirty="0" err="1"/>
              <a:t>manusia</a:t>
            </a:r>
            <a:r>
              <a:rPr lang="en-US" sz="2000" dirty="0"/>
              <a:t> </a:t>
            </a:r>
            <a:r>
              <a:rPr lang="en-US" sz="2000" dirty="0" err="1"/>
              <a:t>terdiri</a:t>
            </a:r>
            <a:r>
              <a:rPr lang="en-US" sz="2000" dirty="0"/>
              <a:t> </a:t>
            </a:r>
            <a:r>
              <a:rPr lang="en-US" sz="2000" dirty="0" err="1"/>
              <a:t>dari</a:t>
            </a:r>
            <a:r>
              <a:rPr lang="en-US" sz="2000" dirty="0"/>
              <a:t> </a:t>
            </a:r>
            <a:r>
              <a:rPr lang="en-US" sz="2000" dirty="0" err="1"/>
              <a:t>tiga</a:t>
            </a:r>
            <a:r>
              <a:rPr lang="en-US" sz="2000" dirty="0"/>
              <a:t> sub proses, </a:t>
            </a:r>
            <a:r>
              <a:rPr lang="en-US" sz="2000" dirty="0" err="1"/>
              <a:t>yaitu</a:t>
            </a:r>
            <a:r>
              <a:rPr lang="en-US" sz="2000" dirty="0"/>
              <a:t> :</a:t>
            </a:r>
            <a:endParaRPr lang="id-ID" sz="2000" dirty="0"/>
          </a:p>
          <a:p>
            <a:pPr lvl="0"/>
            <a:r>
              <a:rPr lang="en-US" sz="2000" dirty="0"/>
              <a:t>Proses </a:t>
            </a:r>
            <a:r>
              <a:rPr lang="en-US" sz="2000" dirty="0" err="1"/>
              <a:t>pembentukan</a:t>
            </a:r>
            <a:r>
              <a:rPr lang="en-US" sz="2000" dirty="0"/>
              <a:t> data </a:t>
            </a:r>
            <a:r>
              <a:rPr lang="en-US" sz="2000" dirty="0" err="1"/>
              <a:t>rekapitulasi</a:t>
            </a:r>
            <a:r>
              <a:rPr lang="en-US" sz="2000" dirty="0"/>
              <a:t> </a:t>
            </a:r>
            <a:r>
              <a:rPr lang="en-US" sz="2000" dirty="0" err="1"/>
              <a:t>untuk</a:t>
            </a:r>
            <a:r>
              <a:rPr lang="en-US" sz="2000" dirty="0"/>
              <a:t> </a:t>
            </a:r>
            <a:r>
              <a:rPr lang="en-US" sz="2000" dirty="0" err="1"/>
              <a:t>analisa</a:t>
            </a:r>
            <a:r>
              <a:rPr lang="en-US" sz="2000" dirty="0"/>
              <a:t> </a:t>
            </a:r>
            <a:r>
              <a:rPr lang="en-US" sz="2000" dirty="0" err="1"/>
              <a:t>dan</a:t>
            </a:r>
            <a:r>
              <a:rPr lang="en-US" sz="2000" dirty="0"/>
              <a:t> </a:t>
            </a:r>
            <a:r>
              <a:rPr lang="en-US" sz="2000" dirty="0" err="1"/>
              <a:t>simulasi</a:t>
            </a:r>
            <a:r>
              <a:rPr lang="en-US" sz="2000" dirty="0"/>
              <a:t>, </a:t>
            </a:r>
            <a:r>
              <a:rPr lang="en-US" sz="2000" dirty="0" err="1"/>
              <a:t>dimana</a:t>
            </a:r>
            <a:r>
              <a:rPr lang="en-US" sz="2000" dirty="0"/>
              <a:t> </a:t>
            </a:r>
            <a:r>
              <a:rPr lang="en-US" sz="2000" dirty="0" err="1"/>
              <a:t>pada</a:t>
            </a:r>
            <a:r>
              <a:rPr lang="en-US" sz="2000" dirty="0"/>
              <a:t> </a:t>
            </a:r>
            <a:r>
              <a:rPr lang="en-US" sz="2000" dirty="0" err="1"/>
              <a:t>prinsipnya</a:t>
            </a:r>
            <a:r>
              <a:rPr lang="en-US" sz="2000" dirty="0"/>
              <a:t> </a:t>
            </a:r>
            <a:r>
              <a:rPr lang="en-US" sz="2000" dirty="0" err="1"/>
              <a:t>akan</a:t>
            </a:r>
            <a:r>
              <a:rPr lang="en-US" sz="2000" dirty="0"/>
              <a:t> </a:t>
            </a:r>
            <a:r>
              <a:rPr lang="en-US" sz="2000" dirty="0" err="1"/>
              <a:t>diolah</a:t>
            </a:r>
            <a:r>
              <a:rPr lang="en-US" sz="2000" dirty="0"/>
              <a:t> </a:t>
            </a:r>
            <a:r>
              <a:rPr lang="en-US" sz="2000" dirty="0" err="1"/>
              <a:t>dari</a:t>
            </a:r>
            <a:r>
              <a:rPr lang="en-US" sz="2000" dirty="0"/>
              <a:t> data </a:t>
            </a:r>
            <a:r>
              <a:rPr lang="en-US" sz="2000" dirty="0" err="1"/>
              <a:t>administrasi</a:t>
            </a:r>
            <a:r>
              <a:rPr lang="en-US" sz="2000" dirty="0"/>
              <a:t> yang </a:t>
            </a:r>
            <a:r>
              <a:rPr lang="en-US" sz="2000" dirty="0" err="1"/>
              <a:t>dimiliki</a:t>
            </a:r>
            <a:r>
              <a:rPr lang="en-US" sz="2000" dirty="0"/>
              <a:t> </a:t>
            </a:r>
            <a:r>
              <a:rPr lang="en-US" sz="2000" dirty="0" err="1"/>
              <a:t>untuk</a:t>
            </a:r>
            <a:r>
              <a:rPr lang="en-US" sz="2000" dirty="0"/>
              <a:t> </a:t>
            </a:r>
            <a:r>
              <a:rPr lang="en-US" sz="2000" dirty="0" err="1"/>
              <a:t>mendapatkan</a:t>
            </a:r>
            <a:r>
              <a:rPr lang="en-US" sz="2000" dirty="0"/>
              <a:t> </a:t>
            </a:r>
            <a:r>
              <a:rPr lang="en-US" sz="2000" dirty="0" err="1"/>
              <a:t>gambaran</a:t>
            </a:r>
            <a:r>
              <a:rPr lang="en-US" sz="2000" dirty="0"/>
              <a:t> </a:t>
            </a:r>
            <a:r>
              <a:rPr lang="en-US" sz="2000" dirty="0" err="1"/>
              <a:t>kekuatan</a:t>
            </a:r>
            <a:r>
              <a:rPr lang="en-US" sz="2000" dirty="0"/>
              <a:t> SDM </a:t>
            </a:r>
            <a:r>
              <a:rPr lang="en-US" sz="2000" dirty="0" err="1"/>
              <a:t>saat</a:t>
            </a:r>
            <a:r>
              <a:rPr lang="en-US" sz="2000" dirty="0"/>
              <a:t> </a:t>
            </a:r>
            <a:r>
              <a:rPr lang="en-US" sz="2000" dirty="0" err="1"/>
              <a:t>ini</a:t>
            </a:r>
            <a:r>
              <a:rPr lang="en-US" sz="2000" dirty="0"/>
              <a:t>, </a:t>
            </a:r>
            <a:r>
              <a:rPr lang="en-US" sz="2000" dirty="0" err="1"/>
              <a:t>dan</a:t>
            </a:r>
            <a:r>
              <a:rPr lang="en-US" sz="2000" dirty="0"/>
              <a:t> </a:t>
            </a:r>
            <a:r>
              <a:rPr lang="en-US" sz="2000" dirty="0" err="1"/>
              <a:t>juga</a:t>
            </a:r>
            <a:r>
              <a:rPr lang="en-US" sz="2000" dirty="0"/>
              <a:t> </a:t>
            </a:r>
            <a:r>
              <a:rPr lang="en-US" sz="2000" dirty="0" err="1"/>
              <a:t>dari</a:t>
            </a:r>
            <a:r>
              <a:rPr lang="en-US" sz="2000" dirty="0"/>
              <a:t> </a:t>
            </a:r>
            <a:r>
              <a:rPr lang="en-US" sz="2000" dirty="0" err="1"/>
              <a:t>segi</a:t>
            </a:r>
            <a:r>
              <a:rPr lang="en-US" sz="2000" dirty="0"/>
              <a:t> </a:t>
            </a:r>
            <a:r>
              <a:rPr lang="en-US" sz="2000" dirty="0" err="1"/>
              <a:t>availabilitas</a:t>
            </a:r>
            <a:r>
              <a:rPr lang="en-US" sz="2000" dirty="0"/>
              <a:t> SDM </a:t>
            </a:r>
            <a:r>
              <a:rPr lang="en-US" sz="2000" dirty="0" err="1"/>
              <a:t>tersebut</a:t>
            </a:r>
            <a:r>
              <a:rPr lang="en-US" sz="2000" dirty="0"/>
              <a:t>.</a:t>
            </a:r>
            <a:endParaRPr lang="id-ID" sz="2000" dirty="0"/>
          </a:p>
          <a:p>
            <a:pPr lvl="0"/>
            <a:r>
              <a:rPr lang="en-US" sz="2000" dirty="0"/>
              <a:t>Proses </a:t>
            </a:r>
            <a:r>
              <a:rPr lang="en-US" sz="2000" dirty="0" err="1"/>
              <a:t>pengadaan</a:t>
            </a:r>
            <a:r>
              <a:rPr lang="en-US" sz="2000" dirty="0"/>
              <a:t> </a:t>
            </a:r>
            <a:r>
              <a:rPr lang="en-US" sz="2000" dirty="0" err="1"/>
              <a:t>sumber</a:t>
            </a:r>
            <a:r>
              <a:rPr lang="en-US" sz="2000" dirty="0"/>
              <a:t> </a:t>
            </a:r>
            <a:r>
              <a:rPr lang="en-US" sz="2000" dirty="0" err="1"/>
              <a:t>daya</a:t>
            </a:r>
            <a:r>
              <a:rPr lang="en-US" sz="2000" dirty="0"/>
              <a:t> </a:t>
            </a:r>
            <a:r>
              <a:rPr lang="en-US" sz="2000" dirty="0" err="1"/>
              <a:t>manusia</a:t>
            </a:r>
            <a:r>
              <a:rPr lang="en-US" sz="2000" dirty="0"/>
              <a:t>/recruitment, </a:t>
            </a:r>
            <a:r>
              <a:rPr lang="en-US" sz="2000" dirty="0" err="1"/>
              <a:t>dimana</a:t>
            </a:r>
            <a:r>
              <a:rPr lang="en-US" sz="2000" dirty="0"/>
              <a:t> </a:t>
            </a:r>
            <a:r>
              <a:rPr lang="en-US" sz="2000" dirty="0" err="1"/>
              <a:t>pada</a:t>
            </a:r>
            <a:r>
              <a:rPr lang="en-US" sz="2000" dirty="0"/>
              <a:t> </a:t>
            </a:r>
            <a:r>
              <a:rPr lang="en-US" sz="2000" dirty="0" err="1"/>
              <a:t>prinsipnya</a:t>
            </a:r>
            <a:r>
              <a:rPr lang="en-US" sz="2000" dirty="0"/>
              <a:t> </a:t>
            </a:r>
            <a:r>
              <a:rPr lang="en-US" sz="2000" dirty="0" err="1"/>
              <a:t>hampir</a:t>
            </a:r>
            <a:r>
              <a:rPr lang="en-US" sz="2000" dirty="0"/>
              <a:t> </a:t>
            </a:r>
            <a:r>
              <a:rPr lang="en-US" sz="2000" dirty="0" err="1"/>
              <a:t>sama</a:t>
            </a:r>
            <a:r>
              <a:rPr lang="en-US" sz="2000" dirty="0"/>
              <a:t> </a:t>
            </a:r>
            <a:r>
              <a:rPr lang="en-US" sz="2000" dirty="0" err="1"/>
              <a:t>seperti</a:t>
            </a:r>
            <a:r>
              <a:rPr lang="en-US" sz="2000" dirty="0"/>
              <a:t> </a:t>
            </a:r>
            <a:r>
              <a:rPr lang="en-US" sz="2000" dirty="0" err="1"/>
              <a:t>pada</a:t>
            </a:r>
            <a:r>
              <a:rPr lang="en-US" sz="2000" dirty="0"/>
              <a:t> </a:t>
            </a:r>
            <a:r>
              <a:rPr lang="en-US" sz="2000" dirty="0" err="1"/>
              <a:t>pengumpulan</a:t>
            </a:r>
            <a:r>
              <a:rPr lang="en-US" sz="2000" dirty="0"/>
              <a:t> </a:t>
            </a:r>
            <a:r>
              <a:rPr lang="en-US" sz="2000" dirty="0" err="1"/>
              <a:t>Biodata</a:t>
            </a:r>
            <a:r>
              <a:rPr lang="en-US" sz="2000" dirty="0"/>
              <a:t>, </a:t>
            </a:r>
            <a:r>
              <a:rPr lang="en-US" sz="2000" dirty="0" err="1"/>
              <a:t>tapi</a:t>
            </a:r>
            <a:r>
              <a:rPr lang="en-US" sz="2000" dirty="0"/>
              <a:t> </a:t>
            </a:r>
            <a:r>
              <a:rPr lang="en-US" sz="2000" dirty="0" err="1"/>
              <a:t>dalam</a:t>
            </a:r>
            <a:r>
              <a:rPr lang="en-US" sz="2000" dirty="0"/>
              <a:t> </a:t>
            </a:r>
            <a:r>
              <a:rPr lang="en-US" sz="2000" dirty="0" err="1"/>
              <a:t>ruang</a:t>
            </a:r>
            <a:r>
              <a:rPr lang="en-US" sz="2000" dirty="0"/>
              <a:t> </a:t>
            </a:r>
            <a:r>
              <a:rPr lang="en-US" sz="2000" dirty="0" err="1"/>
              <a:t>lingkup</a:t>
            </a:r>
            <a:r>
              <a:rPr lang="en-US" sz="2000" dirty="0"/>
              <a:t> </a:t>
            </a:r>
            <a:r>
              <a:rPr lang="en-US" sz="2000" dirty="0" err="1"/>
              <a:t>informasi</a:t>
            </a:r>
            <a:r>
              <a:rPr lang="en-US" sz="2000" dirty="0"/>
              <a:t> yang </a:t>
            </a:r>
            <a:r>
              <a:rPr lang="en-US" sz="2000" dirty="0" err="1"/>
              <a:t>lebih</a:t>
            </a:r>
            <a:r>
              <a:rPr lang="en-US" sz="2000" dirty="0"/>
              <a:t> </a:t>
            </a:r>
            <a:r>
              <a:rPr lang="en-US" sz="2000" dirty="0" err="1"/>
              <a:t>kecil</a:t>
            </a:r>
            <a:r>
              <a:rPr lang="en-US" sz="2000" dirty="0"/>
              <a:t> </a:t>
            </a:r>
            <a:r>
              <a:rPr lang="en-US" sz="2000" dirty="0" err="1"/>
              <a:t>dan</a:t>
            </a:r>
            <a:r>
              <a:rPr lang="en-US" sz="2000" dirty="0"/>
              <a:t> </a:t>
            </a:r>
            <a:r>
              <a:rPr lang="en-US" sz="2000" dirty="0" err="1"/>
              <a:t>diikuti</a:t>
            </a:r>
            <a:r>
              <a:rPr lang="en-US" sz="2000" dirty="0"/>
              <a:t> </a:t>
            </a:r>
            <a:r>
              <a:rPr lang="en-US" sz="2000" dirty="0" err="1"/>
              <a:t>oleh</a:t>
            </a:r>
            <a:r>
              <a:rPr lang="en-US" sz="2000" dirty="0"/>
              <a:t> </a:t>
            </a:r>
            <a:r>
              <a:rPr lang="en-US" sz="2000" dirty="0" err="1"/>
              <a:t>cara</a:t>
            </a:r>
            <a:r>
              <a:rPr lang="en-US" sz="2000" dirty="0"/>
              <a:t> </a:t>
            </a:r>
            <a:r>
              <a:rPr lang="en-US" sz="2000" dirty="0" err="1"/>
              <a:t>penilaian</a:t>
            </a:r>
            <a:r>
              <a:rPr lang="en-US" sz="2000" dirty="0"/>
              <a:t>/</a:t>
            </a:r>
            <a:r>
              <a:rPr lang="en-US" sz="2000" dirty="0" err="1"/>
              <a:t>kriteria</a:t>
            </a:r>
            <a:r>
              <a:rPr lang="en-US" sz="2000" dirty="0"/>
              <a:t> </a:t>
            </a:r>
            <a:r>
              <a:rPr lang="en-US" sz="2000" dirty="0" err="1"/>
              <a:t>penerimaan</a:t>
            </a:r>
            <a:r>
              <a:rPr lang="en-US" sz="2000" dirty="0"/>
              <a:t>.</a:t>
            </a:r>
            <a:endParaRPr lang="id-ID" sz="2000" dirty="0"/>
          </a:p>
          <a:p>
            <a:pPr lvl="0"/>
            <a:r>
              <a:rPr lang="en-US" sz="2000" dirty="0"/>
              <a:t>Proses </a:t>
            </a:r>
            <a:r>
              <a:rPr lang="en-US" sz="2000" dirty="0" err="1"/>
              <a:t>alokasi</a:t>
            </a:r>
            <a:r>
              <a:rPr lang="en-US" sz="2000" dirty="0"/>
              <a:t>/</a:t>
            </a:r>
            <a:r>
              <a:rPr lang="en-US" sz="2000" dirty="0" err="1"/>
              <a:t>realokasi</a:t>
            </a:r>
            <a:r>
              <a:rPr lang="en-US" sz="2000" dirty="0"/>
              <a:t> </a:t>
            </a:r>
            <a:r>
              <a:rPr lang="en-US" sz="2000" dirty="0" err="1"/>
              <a:t>sumber</a:t>
            </a:r>
            <a:r>
              <a:rPr lang="en-US" sz="2000" dirty="0"/>
              <a:t> </a:t>
            </a:r>
            <a:r>
              <a:rPr lang="en-US" sz="2000" dirty="0" err="1"/>
              <a:t>daya</a:t>
            </a:r>
            <a:r>
              <a:rPr lang="en-US" sz="2000" dirty="0"/>
              <a:t> </a:t>
            </a:r>
            <a:r>
              <a:rPr lang="en-US" sz="2000" dirty="0" err="1"/>
              <a:t>manusia</a:t>
            </a:r>
            <a:r>
              <a:rPr lang="en-US" sz="2000" dirty="0"/>
              <a:t> </a:t>
            </a:r>
            <a:r>
              <a:rPr lang="en-US" sz="2000" dirty="0" err="1"/>
              <a:t>atau</a:t>
            </a:r>
            <a:r>
              <a:rPr lang="en-US" sz="2000" dirty="0"/>
              <a:t> redeployment, yang </a:t>
            </a:r>
            <a:r>
              <a:rPr lang="en-US" sz="2000" dirty="0" err="1"/>
              <a:t>mana</a:t>
            </a:r>
            <a:r>
              <a:rPr lang="en-US" sz="2000" dirty="0"/>
              <a:t> </a:t>
            </a:r>
            <a:r>
              <a:rPr lang="en-US" sz="2000" dirty="0" err="1"/>
              <a:t>dengan</a:t>
            </a:r>
            <a:r>
              <a:rPr lang="en-US" sz="2000" dirty="0"/>
              <a:t> </a:t>
            </a:r>
            <a:r>
              <a:rPr lang="en-US" sz="2000" dirty="0" err="1"/>
              <a:t>menggunakan</a:t>
            </a:r>
            <a:r>
              <a:rPr lang="en-US" sz="2000" dirty="0"/>
              <a:t> data </a:t>
            </a:r>
            <a:r>
              <a:rPr lang="en-US" sz="2000" dirty="0" err="1"/>
              <a:t>administrasi</a:t>
            </a:r>
            <a:r>
              <a:rPr lang="en-US" sz="2000" dirty="0"/>
              <a:t> yang </a:t>
            </a:r>
            <a:r>
              <a:rPr lang="en-US" sz="2000" dirty="0" err="1"/>
              <a:t>ada</a:t>
            </a:r>
            <a:r>
              <a:rPr lang="en-US" sz="2000" dirty="0"/>
              <a:t>, </a:t>
            </a:r>
            <a:r>
              <a:rPr lang="en-US" sz="2000" dirty="0" err="1"/>
              <a:t>dapat</a:t>
            </a:r>
            <a:r>
              <a:rPr lang="en-US" sz="2000" dirty="0"/>
              <a:t> </a:t>
            </a:r>
            <a:r>
              <a:rPr lang="en-US" sz="2000" dirty="0" err="1"/>
              <a:t>dianalisa</a:t>
            </a:r>
            <a:r>
              <a:rPr lang="en-US" sz="2000" dirty="0"/>
              <a:t> </a:t>
            </a:r>
            <a:r>
              <a:rPr lang="en-US" sz="2000" dirty="0" err="1"/>
              <a:t>informasi</a:t>
            </a:r>
            <a:r>
              <a:rPr lang="en-US" sz="2000" dirty="0"/>
              <a:t> </a:t>
            </a:r>
            <a:r>
              <a:rPr lang="en-US" sz="2000" dirty="0" err="1"/>
              <a:t>kebutuhan</a:t>
            </a:r>
            <a:r>
              <a:rPr lang="en-US" sz="2000" dirty="0"/>
              <a:t> </a:t>
            </a:r>
            <a:r>
              <a:rPr lang="en-US" sz="2000" dirty="0" err="1"/>
              <a:t>penempatan</a:t>
            </a:r>
            <a:r>
              <a:rPr lang="en-US" sz="2000" dirty="0"/>
              <a:t> </a:t>
            </a:r>
            <a:r>
              <a:rPr lang="en-US" sz="2000" dirty="0" err="1"/>
              <a:t>atau</a:t>
            </a:r>
            <a:r>
              <a:rPr lang="en-US" sz="2000" dirty="0"/>
              <a:t> r </a:t>
            </a:r>
            <a:r>
              <a:rPr lang="en-US" sz="2000" dirty="0" err="1"/>
              <a:t>ealokasi</a:t>
            </a:r>
            <a:r>
              <a:rPr lang="en-US" sz="2000" dirty="0"/>
              <a:t> </a:t>
            </a:r>
            <a:r>
              <a:rPr lang="en-US" sz="2000" dirty="0" err="1"/>
              <a:t>seorang</a:t>
            </a:r>
            <a:r>
              <a:rPr lang="en-US" sz="2000" dirty="0"/>
              <a:t> </a:t>
            </a:r>
            <a:r>
              <a:rPr lang="en-US" sz="2000" dirty="0" err="1"/>
              <a:t>personel</a:t>
            </a:r>
            <a:r>
              <a:rPr lang="en-US" sz="2000" dirty="0"/>
              <a:t> </a:t>
            </a:r>
            <a:r>
              <a:rPr lang="en-US" sz="2000" dirty="0" err="1"/>
              <a:t>ketempat</a:t>
            </a:r>
            <a:r>
              <a:rPr lang="en-US" sz="2000" dirty="0"/>
              <a:t> yang </a:t>
            </a:r>
            <a:r>
              <a:rPr lang="en-US" sz="2000" dirty="0" err="1"/>
              <a:t>lebih</a:t>
            </a:r>
            <a:r>
              <a:rPr lang="en-US" sz="2000" dirty="0"/>
              <a:t> </a:t>
            </a:r>
            <a:r>
              <a:rPr lang="en-US" sz="2000" dirty="0" err="1"/>
              <a:t>tepat</a:t>
            </a:r>
            <a:r>
              <a:rPr lang="en-US" sz="2000" dirty="0"/>
              <a:t>.</a:t>
            </a:r>
            <a:endParaRPr lang="id-ID" sz="2000" dirty="0"/>
          </a:p>
          <a:p>
            <a:pPr marL="0" indent="0">
              <a:buNone/>
            </a:pPr>
            <a:endParaRPr lang="id-ID" sz="2000" dirty="0">
              <a:latin typeface="Times New Roman" pitchFamily="18" charset="0"/>
              <a:cs typeface="Times New Roman" pitchFamily="18" charset="0"/>
            </a:endParaRPr>
          </a:p>
        </p:txBody>
      </p:sp>
    </p:spTree>
    <p:extLst>
      <p:ext uri="{BB962C8B-B14F-4D97-AF65-F5344CB8AC3E}">
        <p14:creationId xmlns:p14="http://schemas.microsoft.com/office/powerpoint/2010/main" xmlns="" val="2536048780"/>
      </p:ext>
    </p:extLst>
  </p:cSld>
  <p:clrMapOvr>
    <a:masterClrMapping/>
  </p:clrMapOvr>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256</TotalTime>
  <Words>2581</Words>
  <Application>Microsoft Office PowerPoint</Application>
  <PresentationFormat>On-screen Show (4:3)</PresentationFormat>
  <Paragraphs>142</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Thatch</vt:lpstr>
      <vt:lpstr>SISTEM INFORMASI MANAJEMEN SDM</vt:lpstr>
      <vt:lpstr>Pengertian Sistem Informasi Sumber Daya Manusia</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 INFORMASI MANAJEMEN SDM</dc:title>
  <dc:creator>Deden</dc:creator>
  <cp:lastModifiedBy>TOSHIBA</cp:lastModifiedBy>
  <cp:revision>19</cp:revision>
  <dcterms:created xsi:type="dcterms:W3CDTF">2012-11-23T15:48:01Z</dcterms:created>
  <dcterms:modified xsi:type="dcterms:W3CDTF">2008-10-13T07:29:48Z</dcterms:modified>
</cp:coreProperties>
</file>