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1" r:id="rId6"/>
    <p:sldId id="262" r:id="rId7"/>
    <p:sldId id="264" r:id="rId8"/>
    <p:sldId id="265" r:id="rId9"/>
    <p:sldId id="266" r:id="rId10"/>
    <p:sldId id="267" r:id="rId11"/>
    <p:sldId id="268" r:id="rId12"/>
    <p:sldId id="269" r:id="rId13"/>
    <p:sldId id="270" r:id="rId14"/>
    <p:sldId id="271" r:id="rId15"/>
    <p:sldId id="272" r:id="rId16"/>
    <p:sldId id="273" r:id="rId17"/>
    <p:sldId id="275" r:id="rId18"/>
    <p:sldId id="274" r:id="rId19"/>
    <p:sldId id="276" r:id="rId20"/>
    <p:sldId id="277" r:id="rId21"/>
    <p:sldId id="278" r:id="rId22"/>
    <p:sldId id="279" r:id="rId23"/>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42" d="100"/>
          <a:sy n="42" d="100"/>
        </p:scale>
        <p:origin x="-1242" y="-102"/>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95" name="Group 94"/>
          <p:cNvGrpSpPr/>
          <p:nvPr/>
        </p:nvGrpSpPr>
        <p:grpSpPr>
          <a:xfrm>
            <a:off x="0" y="-30477"/>
            <a:ext cx="9067800" cy="6889273"/>
            <a:chOff x="0" y="-30477"/>
            <a:chExt cx="9067800" cy="6889273"/>
          </a:xfrm>
        </p:grpSpPr>
        <p:cxnSp>
          <p:nvCxnSpPr>
            <p:cNvPr id="110" name="Straight Connector 109"/>
            <p:cNvCxnSpPr/>
            <p:nvPr/>
          </p:nvCxnSpPr>
          <p:spPr>
            <a:xfrm rot="16200000" flipH="1">
              <a:off x="-1447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a:xfrm rot="16200000" flipH="1">
              <a:off x="-1638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p:nvCxnSpPr>
          <p:spPr>
            <a:xfrm rot="5400000">
              <a:off x="-1485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rot="5400000">
              <a:off x="-32385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rot="16200000" flipH="1">
              <a:off x="-33147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rot="16200000" flipH="1">
              <a:off x="-1371600" y="2971800"/>
              <a:ext cx="6858000"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rot="16200000" flipH="1">
              <a:off x="-2819400" y="3200400"/>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rot="5400000">
              <a:off x="-2705099" y="3238500"/>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rot="16200000" flipH="1">
              <a:off x="-21336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rot="16200000" flipH="1">
              <a:off x="-31242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rot="16200000" flipH="1">
              <a:off x="-1828799" y="3352799"/>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rot="16200000" flipH="1">
              <a:off x="-28194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a:xfrm rot="16200000" flipH="1">
              <a:off x="-2438400" y="3124200"/>
              <a:ext cx="6858000" cy="609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p:cNvCxnSpPr/>
            <p:nvPr/>
          </p:nvCxnSpPr>
          <p:spPr>
            <a:xfrm rot="5400000">
              <a:off x="-173164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p:cNvCxnSpPr/>
            <p:nvPr/>
          </p:nvCxnSpPr>
          <p:spPr>
            <a:xfrm rot="5400000">
              <a:off x="-1142048"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69" name="Straight Connector 168"/>
            <p:cNvCxnSpPr/>
            <p:nvPr/>
          </p:nvCxnSpPr>
          <p:spPr>
            <a:xfrm rot="5400000">
              <a:off x="-9144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rot="5400000">
              <a:off x="-185547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rot="16200000" flipH="1">
              <a:off x="-26431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rot="16200000" flipH="1">
              <a:off x="-1954530" y="3326130"/>
              <a:ext cx="6858000" cy="20574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rot="16200000" flipH="1">
              <a:off x="-2362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9" name="Straight Connector 208"/>
            <p:cNvCxnSpPr/>
            <p:nvPr/>
          </p:nvCxnSpPr>
          <p:spPr>
            <a:xfrm rot="16200000" flipH="1">
              <a:off x="-21336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10" name="Straight Connector 209"/>
            <p:cNvCxnSpPr/>
            <p:nvPr/>
          </p:nvCxnSpPr>
          <p:spPr>
            <a:xfrm rot="16200000" flipH="1">
              <a:off x="1066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a:xfrm rot="16200000" flipH="1">
              <a:off x="876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p:nvCxnSpPr>
          <p:spPr>
            <a:xfrm rot="5400000">
              <a:off x="1028700" y="3238500"/>
              <a:ext cx="6858000"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a:xfrm rot="5400000">
              <a:off x="-7239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p:nvCxnSpPr>
          <p:spPr>
            <a:xfrm rot="16200000" flipH="1">
              <a:off x="-8001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5" name="Straight Connector 214"/>
            <p:cNvCxnSpPr/>
            <p:nvPr/>
          </p:nvCxnSpPr>
          <p:spPr>
            <a:xfrm rot="5400000">
              <a:off x="-152400" y="3429000"/>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p:nvCxnSpPr>
          <p:spPr>
            <a:xfrm rot="16200000" flipH="1">
              <a:off x="-304800" y="3200400"/>
              <a:ext cx="6858000"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p:cNvCxnSpPr/>
            <p:nvPr/>
          </p:nvCxnSpPr>
          <p:spPr>
            <a:xfrm rot="5400000">
              <a:off x="-190499" y="3238500"/>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p:nvCxnSpPr>
          <p:spPr>
            <a:xfrm rot="16200000" flipH="1">
              <a:off x="3810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p:cNvCxnSpPr/>
            <p:nvPr/>
          </p:nvCxnSpPr>
          <p:spPr>
            <a:xfrm rot="16200000" flipH="1">
              <a:off x="-6096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p:nvCxnSpPr>
          <p:spPr>
            <a:xfrm rot="16200000" flipH="1">
              <a:off x="685801" y="3352799"/>
              <a:ext cx="6858000" cy="152401"/>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p:cNvCxnSpPr/>
            <p:nvPr/>
          </p:nvCxnSpPr>
          <p:spPr>
            <a:xfrm rot="16200000" flipH="1">
              <a:off x="-304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p:nvCxnSpPr>
          <p:spPr>
            <a:xfrm rot="5400000">
              <a:off x="-10287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p:nvCxnSpPr>
          <p:spPr>
            <a:xfrm rot="5400000">
              <a:off x="78295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p:nvCxnSpPr>
          <p:spPr>
            <a:xfrm rot="5400000">
              <a:off x="1372552"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p:nvCxnSpPr>
          <p:spPr>
            <a:xfrm rot="5400000">
              <a:off x="1600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p:nvCxnSpPr>
          <p:spPr>
            <a:xfrm rot="5400000">
              <a:off x="65913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p:nvCxnSpPr>
          <p:spPr>
            <a:xfrm rot="16200000" flipH="1">
              <a:off x="-1285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p:nvCxnSpPr>
          <p:spPr>
            <a:xfrm rot="16200000" flipH="1">
              <a:off x="560070" y="3326130"/>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p:nvCxnSpPr>
          <p:spPr>
            <a:xfrm rot="16200000" flipH="1">
              <a:off x="1524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p:nvCxnSpPr>
          <p:spPr>
            <a:xfrm rot="16200000" flipH="1">
              <a:off x="3810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7" name="Straight Connector 236"/>
            <p:cNvCxnSpPr/>
            <p:nvPr/>
          </p:nvCxnSpPr>
          <p:spPr>
            <a:xfrm rot="16200000" flipH="1">
              <a:off x="2743200" y="3352801"/>
              <a:ext cx="6858000" cy="1524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p:nvCxnSpPr>
          <p:spPr>
            <a:xfrm rot="16200000" flipH="1">
              <a:off x="2095501"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9" name="Straight Connector 238"/>
            <p:cNvCxnSpPr/>
            <p:nvPr/>
          </p:nvCxnSpPr>
          <p:spPr>
            <a:xfrm rot="5400000">
              <a:off x="2705100"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p:nvCxnSpPr>
          <p:spPr>
            <a:xfrm rot="5400000">
              <a:off x="1828801" y="3276600"/>
              <a:ext cx="6857999"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p:cNvCxnSpPr/>
            <p:nvPr/>
          </p:nvCxnSpPr>
          <p:spPr>
            <a:xfrm rot="16200000" flipH="1">
              <a:off x="1066800" y="3200402"/>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p:cNvCxnSpPr/>
            <p:nvPr/>
          </p:nvCxnSpPr>
          <p:spPr>
            <a:xfrm rot="16200000" flipH="1">
              <a:off x="2362201" y="3352800"/>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43" name="Straight Connector 242"/>
            <p:cNvCxnSpPr/>
            <p:nvPr/>
          </p:nvCxnSpPr>
          <p:spPr>
            <a:xfrm rot="5400000">
              <a:off x="2646045" y="2722246"/>
              <a:ext cx="6858000"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p:cNvCxnSpPr/>
            <p:nvPr/>
          </p:nvCxnSpPr>
          <p:spPr>
            <a:xfrm rot="5400000">
              <a:off x="3048952" y="3277553"/>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45" name="Straight Connector 244"/>
            <p:cNvCxnSpPr/>
            <p:nvPr/>
          </p:nvCxnSpPr>
          <p:spPr>
            <a:xfrm rot="5400000">
              <a:off x="2895600" y="3276601"/>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6" name="Straight Connector 245"/>
            <p:cNvCxnSpPr/>
            <p:nvPr/>
          </p:nvCxnSpPr>
          <p:spPr>
            <a:xfrm rot="5400000">
              <a:off x="2388870" y="3227071"/>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p:nvCxnSpPr>
          <p:spPr>
            <a:xfrm rot="16200000" flipH="1">
              <a:off x="22364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p:nvCxnSpPr>
          <p:spPr>
            <a:xfrm rot="16200000" flipH="1">
              <a:off x="17526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a:xfrm rot="16200000" flipH="1">
              <a:off x="19812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a:xfrm rot="5400000">
              <a:off x="3467100" y="3314701"/>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a:xfrm rot="16200000" flipH="1">
              <a:off x="3467099" y="3314701"/>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p:nvCxnSpPr>
          <p:spPr>
            <a:xfrm rot="5400000">
              <a:off x="4038600" y="3429001"/>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a:xfrm rot="16200000" flipH="1">
              <a:off x="3886200" y="3200401"/>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a:xfrm rot="5400000">
              <a:off x="4000501" y="3238501"/>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p:nvCxnSpPr>
          <p:spPr>
            <a:xfrm rot="16200000" flipH="1">
              <a:off x="4572000" y="3200401"/>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p:nvCxnSpPr>
          <p:spPr>
            <a:xfrm rot="16200000" flipH="1">
              <a:off x="3733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8" name="Straight Connector 257"/>
            <p:cNvCxnSpPr/>
            <p:nvPr/>
          </p:nvCxnSpPr>
          <p:spPr>
            <a:xfrm rot="5400000">
              <a:off x="36195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p:nvCxnSpPr>
          <p:spPr>
            <a:xfrm rot="16200000" flipH="1">
              <a:off x="4214813" y="3252788"/>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60" name="Straight Connector 259"/>
            <p:cNvCxnSpPr/>
            <p:nvPr/>
          </p:nvCxnSpPr>
          <p:spPr>
            <a:xfrm rot="16200000" flipH="1">
              <a:off x="47510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p:nvCxnSpPr>
          <p:spPr>
            <a:xfrm rot="16200000" flipH="1">
              <a:off x="43434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2" name="Straight Connector 261"/>
            <p:cNvCxnSpPr/>
            <p:nvPr/>
          </p:nvCxnSpPr>
          <p:spPr>
            <a:xfrm rot="16200000" flipH="1">
              <a:off x="4572000" y="3352801"/>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64" name="Straight Connector 263"/>
            <p:cNvCxnSpPr/>
            <p:nvPr/>
          </p:nvCxnSpPr>
          <p:spPr>
            <a:xfrm rot="16200000" flipH="1">
              <a:off x="5257800" y="3352802"/>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p:nvCxnSpPr>
          <p:spPr>
            <a:xfrm rot="16200000" flipH="1">
              <a:off x="5067300" y="3238502"/>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6" name="Straight Connector 265"/>
            <p:cNvCxnSpPr/>
            <p:nvPr/>
          </p:nvCxnSpPr>
          <p:spPr>
            <a:xfrm rot="5400000">
              <a:off x="5219700" y="3238502"/>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p:nvCxnSpPr>
          <p:spPr>
            <a:xfrm rot="16200000" flipH="1">
              <a:off x="4876801" y="3352801"/>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68" name="Straight Connector 267"/>
            <p:cNvCxnSpPr/>
            <p:nvPr/>
          </p:nvCxnSpPr>
          <p:spPr>
            <a:xfrm rot="5400000">
              <a:off x="5527994" y="3318196"/>
              <a:ext cx="6888479"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70" name="Straight Connector 269"/>
            <p:cNvCxnSpPr/>
            <p:nvPr/>
          </p:nvCxnSpPr>
          <p:spPr>
            <a:xfrm rot="5400000">
              <a:off x="4850130" y="3227072"/>
              <a:ext cx="6858000"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p:nvCxnSpPr>
          <p:spPr>
            <a:xfrm rot="16200000" flipH="1">
              <a:off x="4751070" y="3326132"/>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8" name="Straight Connector 277"/>
            <p:cNvCxnSpPr/>
            <p:nvPr/>
          </p:nvCxnSpPr>
          <p:spPr>
            <a:xfrm rot="5400000">
              <a:off x="5562599" y="3429001"/>
              <a:ext cx="685800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3" name="Straight Connector 282"/>
            <p:cNvCxnSpPr/>
            <p:nvPr/>
          </p:nvCxnSpPr>
          <p:spPr>
            <a:xfrm rot="5400000">
              <a:off x="2552700" y="3390900"/>
              <a:ext cx="6858000"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89" name="Straight Connector 288"/>
            <p:cNvCxnSpPr/>
            <p:nvPr/>
          </p:nvCxnSpPr>
          <p:spPr>
            <a:xfrm rot="16200000" flipH="1">
              <a:off x="3048000" y="3352800"/>
              <a:ext cx="6858000"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p:nvCxnSpPr>
          <p:spPr>
            <a:xfrm rot="16200000" flipH="1">
              <a:off x="3238500" y="3238500"/>
              <a:ext cx="6858000"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p:nvCxnSpPr>
          <p:spPr>
            <a:xfrm rot="5400000">
              <a:off x="2133600" y="3276600"/>
              <a:ext cx="6858000"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p:nvCxnSpPr>
          <p:spPr>
            <a:xfrm rot="16200000" flipH="1">
              <a:off x="3148013" y="3252789"/>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99" name="Straight Connector 298"/>
            <p:cNvCxnSpPr/>
            <p:nvPr/>
          </p:nvCxnSpPr>
          <p:spPr>
            <a:xfrm rot="5400000">
              <a:off x="3771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p:nvCxnSpPr>
          <p:spPr>
            <a:xfrm rot="5400000">
              <a:off x="4229100" y="2933700"/>
              <a:ext cx="6858000"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07" name="Straight Connector 306"/>
            <p:cNvCxnSpPr/>
            <p:nvPr/>
          </p:nvCxnSpPr>
          <p:spPr>
            <a:xfrm rot="16200000" flipH="1">
              <a:off x="1371600" y="3200403"/>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p:txBody>
          <a:bodyPr/>
          <a:lstStyle/>
          <a:p>
            <a:fld id="{98FCBFAC-7E6C-4822-B5A1-9352EE9679EA}" type="datetimeFigureOut">
              <a:rPr lang="id-ID" smtClean="0"/>
              <a:pPr/>
              <a:t>13/10/2008</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F2C94EF4-B48F-44E7-A8AE-E24A5258932C}" type="slidenum">
              <a:rPr lang="id-ID" smtClean="0"/>
              <a:pPr/>
              <a:t>‹#›</a:t>
            </a:fld>
            <a:endParaRPr lang="id-ID"/>
          </a:p>
        </p:txBody>
      </p:sp>
      <p:sp>
        <p:nvSpPr>
          <p:cNvPr id="113" name="Rectangle 112"/>
          <p:cNvSpPr/>
          <p:nvPr/>
        </p:nvSpPr>
        <p:spPr>
          <a:xfrm>
            <a:off x="0" y="1905000"/>
            <a:ext cx="4953000" cy="3124200"/>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grpSp>
        <p:nvGrpSpPr>
          <p:cNvPr id="94" name="Group 93"/>
          <p:cNvGrpSpPr/>
          <p:nvPr/>
        </p:nvGrpSpPr>
        <p:grpSpPr>
          <a:xfrm>
            <a:off x="0" y="2057400"/>
            <a:ext cx="4801394" cy="2820988"/>
            <a:chOff x="0" y="2057400"/>
            <a:chExt cx="4801394" cy="2820988"/>
          </a:xfrm>
        </p:grpSpPr>
        <p:cxnSp>
          <p:nvCxnSpPr>
            <p:cNvPr id="117" name="Straight Connector 116"/>
            <p:cNvCxnSpPr/>
            <p:nvPr/>
          </p:nvCxnSpPr>
          <p:spPr>
            <a:xfrm>
              <a:off x="0" y="20574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a:off x="0" y="48768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rot="5400000">
              <a:off x="3391694" y="3467100"/>
              <a:ext cx="2818606"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228600" y="2130425"/>
            <a:ext cx="4419600" cy="1600327"/>
          </a:xfrm>
        </p:spPr>
        <p:txBody>
          <a:bodyPr anchor="b">
            <a:normAutofit/>
          </a:bodyPr>
          <a:lstStyle>
            <a:lvl1pPr algn="l">
              <a:defRPr sz="3600" b="1" cap="none" spc="40" baseline="0">
                <a:ln w="13335" cmpd="sng">
                  <a:solidFill>
                    <a:schemeClr val="accent1">
                      <a:lumMod val="50000"/>
                    </a:schemeClr>
                  </a:solidFill>
                  <a:prstDash val="solid"/>
                </a:ln>
                <a:solidFill>
                  <a:schemeClr val="accent6">
                    <a:tint val="1000"/>
                  </a:schemeClr>
                </a:solidFill>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28600" y="3733800"/>
            <a:ext cx="4419600" cy="1066800"/>
          </a:xfrm>
        </p:spPr>
        <p:txBody>
          <a:bodyPr>
            <a:normAutofit/>
          </a:bodyPr>
          <a:lstStyle>
            <a:lvl1pPr marL="0" indent="0" algn="l">
              <a:buNone/>
              <a:defRPr sz="22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8FCBFAC-7E6C-4822-B5A1-9352EE9679EA}" type="datetimeFigureOut">
              <a:rPr lang="id-ID" smtClean="0"/>
              <a:pPr/>
              <a:t>13/10/2008</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F2C94EF4-B48F-44E7-A8AE-E24A5258932C}"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8FCBFAC-7E6C-4822-B5A1-9352EE9679EA}" type="datetimeFigureOut">
              <a:rPr lang="id-ID" smtClean="0"/>
              <a:pPr/>
              <a:t>13/10/2008</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F2C94EF4-B48F-44E7-A8AE-E24A5258932C}" type="slidenum">
              <a:rPr lang="id-ID" smtClean="0"/>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8FCBFAC-7E6C-4822-B5A1-9352EE9679EA}" type="datetimeFigureOut">
              <a:rPr lang="id-ID" smtClean="0"/>
              <a:pPr/>
              <a:t>13/10/2008</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F2C94EF4-B48F-44E7-A8AE-E24A5258932C}" type="slidenum">
              <a:rPr lang="id-ID" smtClean="0"/>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7" name="Group 92"/>
          <p:cNvGrpSpPr/>
          <p:nvPr/>
        </p:nvGrpSpPr>
        <p:grpSpPr>
          <a:xfrm>
            <a:off x="1" y="-30478"/>
            <a:ext cx="9067799" cy="4846320"/>
            <a:chOff x="1" y="-30477"/>
            <a:chExt cx="9067799" cy="4526277"/>
          </a:xfrm>
        </p:grpSpPr>
        <p:cxnSp>
          <p:nvCxnSpPr>
            <p:cNvPr id="8" name="Straight Connector 7"/>
            <p:cNvCxnSpPr/>
            <p:nvPr/>
          </p:nvCxnSpPr>
          <p:spPr>
            <a:xfrm rot="16200000" flipH="1">
              <a:off x="-2716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16200000" flipH="1">
              <a:off x="-4621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3097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206236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16200000" flipH="1">
              <a:off x="-213856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6200000" flipH="1">
              <a:off x="-195465" y="1785212"/>
              <a:ext cx="4505731"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6200000" flipH="1">
              <a:off x="-164326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1528964"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6200000" flipH="1">
              <a:off x="-95746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6200000" flipH="1">
              <a:off x="-194806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6200000" flipH="1">
              <a:off x="-652664" y="2166211"/>
              <a:ext cx="4505731" cy="152401"/>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16200000" flipH="1">
              <a:off x="-16432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16200000" flipH="1">
              <a:off x="-1790700" y="2019300"/>
              <a:ext cx="4495800" cy="4572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55551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340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26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67933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16200000" flipH="1">
              <a:off x="-1467052"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16200000" flipH="1">
              <a:off x="-77839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16200000" flipH="1">
              <a:off x="-11860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16200000" flipH="1">
              <a:off x="-9574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a:off x="22429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6200000" flipH="1">
              <a:off x="20524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2204835" y="2051912"/>
              <a:ext cx="4505731"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452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16200000" flipH="1">
              <a:off x="37603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1023735" y="2242139"/>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16200000" flipH="1">
              <a:off x="871335" y="2013812"/>
              <a:ext cx="4505731"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985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16200000" flipH="1">
              <a:off x="155713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16200000" flipH="1">
              <a:off x="5665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16200000" flipH="1">
              <a:off x="1861936" y="2166211"/>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16200000" flipH="1">
              <a:off x="8713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1474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195909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25486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27763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183526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16200000" flipH="1">
              <a:off x="1047548"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16200000" flipH="1">
              <a:off x="1736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16200000" flipH="1">
              <a:off x="1328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16200000" flipH="1">
              <a:off x="1557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16200000" flipH="1">
              <a:off x="39193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16200000" flipH="1">
              <a:off x="3271636"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5400000">
              <a:off x="38812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3004936" y="2090012"/>
              <a:ext cx="4505730"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16200000" flipH="1">
              <a:off x="22429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16200000" flipH="1">
              <a:off x="35383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5400000">
              <a:off x="3822180" y="1535657"/>
              <a:ext cx="4505731"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5400000">
              <a:off x="4225087" y="2090965"/>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rot="5400000">
              <a:off x="407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5400000">
              <a:off x="356500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16200000" flipH="1">
              <a:off x="34126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rot="16200000" flipH="1">
              <a:off x="29287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rot="16200000" flipH="1">
              <a:off x="3081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rot="5400000">
              <a:off x="4643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rot="16200000" flipH="1">
              <a:off x="4643234"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rot="5400000">
              <a:off x="5214735" y="2242140"/>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rot="16200000" flipH="1">
              <a:off x="506233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rot="5400000">
              <a:off x="5176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16200000" flipH="1">
              <a:off x="57481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rot="16200000" flipH="1">
              <a:off x="49099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rot="5400000">
              <a:off x="47956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rot="16200000" flipH="1">
              <a:off x="53909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rot="16200000" flipH="1">
              <a:off x="5927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rot="16200000" flipH="1">
              <a:off x="5519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rot="16200000" flipH="1">
              <a:off x="5748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rot="16200000" flipH="1">
              <a:off x="6433935" y="2166213"/>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rot="16200000" flipH="1">
              <a:off x="62434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rot="5400000">
              <a:off x="63958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rot="16200000" flipH="1">
              <a:off x="60529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rot="5400000">
              <a:off x="6709356" y="2136834"/>
              <a:ext cx="4525755"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rot="5400000">
              <a:off x="6026265" y="2040483"/>
              <a:ext cx="4505731"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rot="16200000" flipH="1">
              <a:off x="5927205" y="2139543"/>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5400000">
              <a:off x="6738734" y="2242140"/>
              <a:ext cx="450573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rot="5400000">
              <a:off x="3728835" y="2204312"/>
              <a:ext cx="4505731"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rot="16200000" flipH="1">
              <a:off x="4224135" y="2166212"/>
              <a:ext cx="4505731"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rot="16200000" flipH="1">
              <a:off x="4414635" y="2051912"/>
              <a:ext cx="4505731"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rot="5400000">
              <a:off x="3309735" y="2090012"/>
              <a:ext cx="4505731"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rot="16200000" flipH="1">
              <a:off x="43241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rot="5400000">
              <a:off x="49480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rot="5400000">
              <a:off x="5405235" y="1747112"/>
              <a:ext cx="4505731"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rot="16200000" flipH="1">
              <a:off x="2547735" y="2013814"/>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94" name="Rectangle 93"/>
          <p:cNvSpPr/>
          <p:nvPr/>
        </p:nvSpPr>
        <p:spPr>
          <a:xfrm>
            <a:off x="0" y="4311168"/>
            <a:ext cx="9144000" cy="1905000"/>
          </a:xfrm>
          <a:prstGeom prst="rect">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96" name="Straight Connector 95"/>
          <p:cNvCxnSpPr/>
          <p:nvPr/>
        </p:nvCxnSpPr>
        <p:spPr>
          <a:xfrm>
            <a:off x="0" y="4387368"/>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0" y="6138380"/>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457200" y="5621364"/>
            <a:ext cx="8305800" cy="414649"/>
          </a:xfrm>
        </p:spPr>
        <p:txBody>
          <a:bodyPr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95" name="Title 94"/>
          <p:cNvSpPr>
            <a:spLocks noGrp="1"/>
          </p:cNvSpPr>
          <p:nvPr>
            <p:ph type="title"/>
          </p:nvPr>
        </p:nvSpPr>
        <p:spPr>
          <a:xfrm>
            <a:off x="457200" y="4463568"/>
            <a:ext cx="8305800" cy="1143000"/>
          </a:xfrm>
        </p:spPr>
        <p:txBody>
          <a:bodyPr/>
          <a:lstStyle/>
          <a:p>
            <a:r>
              <a:rPr lang="en-US" smtClean="0"/>
              <a:t>Click to edit Master title style</a:t>
            </a:r>
            <a:endParaRPr lang="en-US"/>
          </a:p>
        </p:txBody>
      </p:sp>
      <p:sp>
        <p:nvSpPr>
          <p:cNvPr id="2" name="Date Placeholder 1"/>
          <p:cNvSpPr>
            <a:spLocks noGrp="1"/>
          </p:cNvSpPr>
          <p:nvPr>
            <p:ph type="dt" sz="half" idx="10"/>
          </p:nvPr>
        </p:nvSpPr>
        <p:spPr/>
        <p:txBody>
          <a:bodyPr/>
          <a:lstStyle/>
          <a:p>
            <a:fld id="{98FCBFAC-7E6C-4822-B5A1-9352EE9679EA}" type="datetimeFigureOut">
              <a:rPr lang="id-ID" smtClean="0"/>
              <a:pPr/>
              <a:t>13/10/2008</a:t>
            </a:fld>
            <a:endParaRPr lang="id-ID"/>
          </a:p>
        </p:txBody>
      </p:sp>
      <p:sp>
        <p:nvSpPr>
          <p:cNvPr id="91" name="Footer Placeholder 90"/>
          <p:cNvSpPr>
            <a:spLocks noGrp="1"/>
          </p:cNvSpPr>
          <p:nvPr>
            <p:ph type="ftr" sz="quarter" idx="11"/>
          </p:nvPr>
        </p:nvSpPr>
        <p:spPr/>
        <p:txBody>
          <a:bodyPr/>
          <a:lstStyle/>
          <a:p>
            <a:endParaRPr lang="id-ID"/>
          </a:p>
        </p:txBody>
      </p:sp>
      <p:sp>
        <p:nvSpPr>
          <p:cNvPr id="92" name="Slide Number Placeholder 91"/>
          <p:cNvSpPr>
            <a:spLocks noGrp="1"/>
          </p:cNvSpPr>
          <p:nvPr>
            <p:ph type="sldNum" sz="quarter" idx="12"/>
          </p:nvPr>
        </p:nvSpPr>
        <p:spPr/>
        <p:txBody>
          <a:bodyPr/>
          <a:lstStyle/>
          <a:p>
            <a:fld id="{F2C94EF4-B48F-44E7-A8AE-E24A5258932C}" type="slidenum">
              <a:rPr lang="id-ID" smtClean="0"/>
              <a:pPr/>
              <a:t>‹#›</a:t>
            </a:fld>
            <a:endParaRPr lang="id-ID"/>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8FCBFAC-7E6C-4822-B5A1-9352EE9679EA}" type="datetimeFigureOut">
              <a:rPr lang="id-ID" smtClean="0"/>
              <a:pPr/>
              <a:t>13/10/2008</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F2C94EF4-B48F-44E7-A8AE-E24A5258932C}" type="slidenum">
              <a:rPr lang="id-ID" smtClean="0"/>
              <a:pPr/>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8FCBFAC-7E6C-4822-B5A1-9352EE9679EA}" type="datetimeFigureOut">
              <a:rPr lang="id-ID" smtClean="0"/>
              <a:pPr/>
              <a:t>13/10/2008</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F2C94EF4-B48F-44E7-A8AE-E24A5258932C}" type="slidenum">
              <a:rPr lang="id-ID" smtClean="0"/>
              <a:pPr/>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8FCBFAC-7E6C-4822-B5A1-9352EE9679EA}" type="datetimeFigureOut">
              <a:rPr lang="id-ID" smtClean="0"/>
              <a:pPr/>
              <a:t>13/10/2008</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F2C94EF4-B48F-44E7-A8AE-E24A5258932C}"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FCBFAC-7E6C-4822-B5A1-9352EE9679EA}" type="datetimeFigureOut">
              <a:rPr lang="id-ID" smtClean="0"/>
              <a:pPr/>
              <a:t>13/10/2008</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F2C94EF4-B48F-44E7-A8AE-E24A5258932C}"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200400" y="273050"/>
            <a:ext cx="5486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8FCBFAC-7E6C-4822-B5A1-9352EE9679EA}" type="datetimeFigureOut">
              <a:rPr lang="id-ID" smtClean="0"/>
              <a:pPr/>
              <a:t>13/10/2008</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F2C94EF4-B48F-44E7-A8AE-E24A5258932C}" type="slidenum">
              <a:rPr lang="id-ID" smtClean="0"/>
              <a:pPr/>
              <a:t>‹#›</a:t>
            </a:fld>
            <a:endParaRPr lang="id-ID"/>
          </a:p>
        </p:txBody>
      </p:sp>
      <p:sp>
        <p:nvSpPr>
          <p:cNvPr id="37" name="Rectangle 36"/>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9" name="Straight Connector 38"/>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2400" y="1901952"/>
            <a:ext cx="2377440" cy="1371600"/>
          </a:xfrm>
        </p:spPr>
        <p:txBody>
          <a:bodyPr anchor="b">
            <a:normAutofit/>
          </a:bodyPr>
          <a:lstStyle>
            <a:lvl1pPr algn="l" defTabSz="914400" rtl="0" eaLnBrk="1" latinLnBrk="0" hangingPunct="1">
              <a:spcBef>
                <a:spcPct val="0"/>
              </a:spcBef>
              <a:buNone/>
              <a:tabLst>
                <a:tab pos="3830638" algn="l"/>
              </a:tabLst>
              <a:defRPr lang="en-US" sz="2600" b="1" kern="1200" cap="none" spc="20" baseline="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j-lt"/>
                <a:ea typeface="+mj-ea"/>
                <a:cs typeface="+mj-cs"/>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152400" y="3273552"/>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200400" y="381000"/>
            <a:ext cx="5562600" cy="5638800"/>
          </a:xfrm>
          <a:solidFill>
            <a:schemeClr val="bg2"/>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5" name="Date Placeholder 4"/>
          <p:cNvSpPr>
            <a:spLocks noGrp="1"/>
          </p:cNvSpPr>
          <p:nvPr>
            <p:ph type="dt" sz="half" idx="10"/>
          </p:nvPr>
        </p:nvSpPr>
        <p:spPr/>
        <p:txBody>
          <a:bodyPr/>
          <a:lstStyle/>
          <a:p>
            <a:fld id="{98FCBFAC-7E6C-4822-B5A1-9352EE9679EA}" type="datetimeFigureOut">
              <a:rPr lang="id-ID" smtClean="0"/>
              <a:pPr/>
              <a:t>13/10/2008</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F2C94EF4-B48F-44E7-A8AE-E24A5258932C}" type="slidenum">
              <a:rPr lang="id-ID" smtClean="0"/>
              <a:pPr/>
              <a:t>‹#›</a:t>
            </a:fld>
            <a:endParaRPr lang="id-ID"/>
          </a:p>
        </p:txBody>
      </p:sp>
      <p:sp>
        <p:nvSpPr>
          <p:cNvPr id="33" name="Rectangle 32"/>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4" name="Straight Connector 33"/>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5448" y="1905000"/>
            <a:ext cx="2377440" cy="1371600"/>
          </a:xfrm>
        </p:spPr>
        <p:txBody>
          <a:bodyPr anchor="b">
            <a:normAutofit/>
          </a:bodyPr>
          <a:lstStyle>
            <a:lvl1pPr algn="l">
              <a:defRPr sz="2600" b="1" cap="none" spc="20" baseline="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152400" y="3276600"/>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22000">
              <a:schemeClr val="bg2">
                <a:tint val="83000"/>
                <a:shade val="97000"/>
                <a:satMod val="230000"/>
                <a:lumMod val="100000"/>
              </a:schemeClr>
            </a:gs>
            <a:gs pos="100000">
              <a:schemeClr val="bg2">
                <a:shade val="35000"/>
                <a:satMod val="250000"/>
              </a:schemeClr>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190" name="Rectangle 189"/>
          <p:cNvSpPr/>
          <p:nvPr/>
        </p:nvSpPr>
        <p:spPr>
          <a:xfrm>
            <a:off x="149352" y="137160"/>
            <a:ext cx="8869680" cy="6583680"/>
          </a:xfrm>
          <a:prstGeom prst="rect">
            <a:avLst/>
          </a:prstGeom>
          <a:noFill/>
          <a:ln w="19050" cmpd="sng">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12408"/>
            <a:ext cx="2133600" cy="365125"/>
          </a:xfrm>
          <a:prstGeom prst="rect">
            <a:avLst/>
          </a:prstGeom>
        </p:spPr>
        <p:txBody>
          <a:bodyPr vert="horz" lIns="91440" tIns="45720" rIns="91440" bIns="45720" rtlCol="0" anchor="ctr"/>
          <a:lstStyle>
            <a:lvl1pPr algn="l">
              <a:defRPr sz="1200">
                <a:solidFill>
                  <a:schemeClr val="tx2"/>
                </a:solidFill>
              </a:defRPr>
            </a:lvl1pPr>
          </a:lstStyle>
          <a:p>
            <a:fld id="{98FCBFAC-7E6C-4822-B5A1-9352EE9679EA}" type="datetimeFigureOut">
              <a:rPr lang="id-ID" smtClean="0"/>
              <a:pPr/>
              <a:t>13/10/2008</a:t>
            </a:fld>
            <a:endParaRPr lang="id-ID"/>
          </a:p>
        </p:txBody>
      </p:sp>
      <p:sp>
        <p:nvSpPr>
          <p:cNvPr id="5" name="Footer Placeholder 4"/>
          <p:cNvSpPr>
            <a:spLocks noGrp="1"/>
          </p:cNvSpPr>
          <p:nvPr>
            <p:ph type="ftr" sz="quarter" idx="3"/>
          </p:nvPr>
        </p:nvSpPr>
        <p:spPr>
          <a:xfrm>
            <a:off x="2831123" y="6312408"/>
            <a:ext cx="3481754" cy="365125"/>
          </a:xfrm>
          <a:prstGeom prst="rect">
            <a:avLst/>
          </a:prstGeom>
        </p:spPr>
        <p:txBody>
          <a:bodyPr vert="horz" lIns="91440" tIns="45720" rIns="91440" bIns="45720" rtlCol="0" anchor="ctr"/>
          <a:lstStyle>
            <a:lvl1pPr algn="ctr">
              <a:defRPr sz="1200">
                <a:solidFill>
                  <a:schemeClr val="tx2"/>
                </a:solidFill>
              </a:defRPr>
            </a:lvl1pPr>
          </a:lstStyle>
          <a:p>
            <a:endParaRPr lang="id-ID"/>
          </a:p>
        </p:txBody>
      </p:sp>
      <p:sp>
        <p:nvSpPr>
          <p:cNvPr id="6" name="Slide Number Placeholder 5"/>
          <p:cNvSpPr>
            <a:spLocks noGrp="1"/>
          </p:cNvSpPr>
          <p:nvPr>
            <p:ph type="sldNum" sz="quarter" idx="4"/>
          </p:nvPr>
        </p:nvSpPr>
        <p:spPr>
          <a:xfrm>
            <a:off x="6553200" y="6312408"/>
            <a:ext cx="2133600" cy="365125"/>
          </a:xfrm>
          <a:prstGeom prst="rect">
            <a:avLst/>
          </a:prstGeom>
        </p:spPr>
        <p:txBody>
          <a:bodyPr vert="horz" lIns="91440" tIns="45720" rIns="91440" bIns="45720" rtlCol="0" anchor="ctr"/>
          <a:lstStyle>
            <a:lvl1pPr algn="r">
              <a:defRPr sz="1200">
                <a:solidFill>
                  <a:schemeClr val="tx2"/>
                </a:solidFill>
              </a:defRPr>
            </a:lvl1pPr>
          </a:lstStyle>
          <a:p>
            <a:fld id="{F2C94EF4-B48F-44E7-A8AE-E24A5258932C}" type="slidenum">
              <a:rPr lang="id-ID" smtClean="0"/>
              <a:pPr/>
              <a:t>‹#›</a:t>
            </a:fld>
            <a:endParaRPr lang="id-ID"/>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tabLst>
          <a:tab pos="3830638" algn="l"/>
        </a:tabLst>
        <a:defRPr sz="3600" b="1" kern="1200" cap="none" spc="50">
          <a:ln w="13335" cmpd="sng">
            <a:solidFill>
              <a:schemeClr val="accent1">
                <a:lumMod val="50000"/>
              </a:schemeClr>
            </a:solidFill>
            <a:prstDash val="solid"/>
          </a:ln>
          <a:solidFill>
            <a:schemeClr val="accent6">
              <a:tint val="1000"/>
            </a:schemeClr>
          </a:solidFill>
          <a:effectLst/>
          <a:latin typeface="+mj-lt"/>
          <a:ea typeface="+mj-ea"/>
          <a:cs typeface="+mj-cs"/>
        </a:defRPr>
      </a:lvl1pPr>
    </p:titleStyle>
    <p:bodyStyle>
      <a:lvl1pPr marL="274320" indent="-274320" algn="l" defTabSz="914400" rtl="0" eaLnBrk="1" latinLnBrk="0" hangingPunct="1">
        <a:spcBef>
          <a:spcPct val="20000"/>
        </a:spcBef>
        <a:buClr>
          <a:schemeClr val="accent1">
            <a:lumMod val="60000"/>
            <a:lumOff val="40000"/>
          </a:schemeClr>
        </a:buClr>
        <a:buFont typeface="Arial" pitchFamily="34" charset="0"/>
        <a:buChar char="•"/>
        <a:defRPr sz="2400" kern="1200">
          <a:solidFill>
            <a:schemeClr val="tx2"/>
          </a:solidFill>
          <a:latin typeface="+mn-lt"/>
          <a:ea typeface="+mn-ea"/>
          <a:cs typeface="+mn-cs"/>
        </a:defRPr>
      </a:lvl1pPr>
      <a:lvl2pPr marL="548640" indent="-182880" algn="l" defTabSz="914400" rtl="0" eaLnBrk="1" latinLnBrk="0" hangingPunct="1">
        <a:spcBef>
          <a:spcPct val="20000"/>
        </a:spcBef>
        <a:buClr>
          <a:schemeClr val="accent1">
            <a:lumMod val="60000"/>
            <a:lumOff val="40000"/>
          </a:schemeClr>
        </a:buClr>
        <a:buFont typeface="Arial" pitchFamily="34" charset="0"/>
        <a:buChar char="•"/>
        <a:defRPr sz="20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3pPr>
      <a:lvl4pPr marL="118872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4pPr>
      <a:lvl5pPr marL="1463040" indent="-228600" algn="l" defTabSz="914400" rtl="0" eaLnBrk="1" latinLnBrk="0" hangingPunct="1">
        <a:spcBef>
          <a:spcPct val="20000"/>
        </a:spcBef>
        <a:buClr>
          <a:schemeClr val="accent4"/>
        </a:buClr>
        <a:buFont typeface="Arial" pitchFamily="34" charset="0"/>
        <a:buChar char="•"/>
        <a:defRPr sz="1600" kern="1200" baseline="0">
          <a:solidFill>
            <a:schemeClr val="tx2"/>
          </a:solidFill>
          <a:latin typeface="+mn-lt"/>
          <a:ea typeface="+mn-ea"/>
          <a:cs typeface="+mn-cs"/>
        </a:defRPr>
      </a:lvl5pPr>
      <a:lvl6pPr marL="1691640" indent="-182880" algn="l" defTabSz="914400" rtl="0" eaLnBrk="1" latinLnBrk="0" hangingPunct="1">
        <a:spcBef>
          <a:spcPct val="20000"/>
        </a:spcBef>
        <a:buClr>
          <a:schemeClr val="accent5"/>
        </a:buClr>
        <a:buFont typeface="Arial" pitchFamily="34" charset="0"/>
        <a:buChar char="•"/>
        <a:defRPr sz="1600" kern="1200">
          <a:solidFill>
            <a:schemeClr val="tx1"/>
          </a:solidFill>
          <a:latin typeface="+mn-lt"/>
          <a:ea typeface="+mn-ea"/>
          <a:cs typeface="+mn-cs"/>
        </a:defRPr>
      </a:lvl6pPr>
      <a:lvl7pPr marL="19202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7pPr>
      <a:lvl8pPr marL="2148840" indent="-182880" algn="l" defTabSz="914400" rtl="0" eaLnBrk="1" latinLnBrk="0" hangingPunct="1">
        <a:spcBef>
          <a:spcPct val="20000"/>
        </a:spcBef>
        <a:buClr>
          <a:schemeClr val="accent3"/>
        </a:buClr>
        <a:buFont typeface="Arial" pitchFamily="34" charset="0"/>
        <a:buChar char="•"/>
        <a:defRPr sz="1600" kern="1200">
          <a:solidFill>
            <a:schemeClr val="tx1"/>
          </a:solidFill>
          <a:latin typeface="+mn-lt"/>
          <a:ea typeface="+mn-ea"/>
          <a:cs typeface="+mn-cs"/>
        </a:defRPr>
      </a:lvl8pPr>
      <a:lvl9pPr marL="23774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676400"/>
            <a:ext cx="9144000" cy="936104"/>
          </a:xfrm>
        </p:spPr>
        <p:txBody>
          <a:bodyPr anchor="ctr" anchorCtr="0">
            <a:normAutofit/>
            <a:scene3d>
              <a:camera prst="orthographicFront"/>
              <a:lightRig rig="harsh" dir="t"/>
            </a:scene3d>
            <a:sp3d extrusionH="57150" prstMaterial="softEdge">
              <a:bevelT w="57150" h="38100" prst="hardEdge"/>
              <a:bevelB w="38100" h="38100" prst="relaxedInset"/>
            </a:sp3d>
          </a:bodyPr>
          <a:lstStyle/>
          <a:p>
            <a:pPr algn="ctr"/>
            <a:r>
              <a:rPr lang="id-ID" sz="3200" dirty="0" smtClean="0">
                <a:ln w="13335" cap="flat" cmpd="dbl">
                  <a:solidFill>
                    <a:schemeClr val="accent1">
                      <a:lumMod val="50000"/>
                    </a:schemeClr>
                  </a:solidFill>
                  <a:prstDash val="solid"/>
                </a:ln>
                <a:effectLst>
                  <a:glow rad="101600">
                    <a:schemeClr val="accent1">
                      <a:satMod val="175000"/>
                      <a:alpha val="40000"/>
                    </a:schemeClr>
                  </a:glow>
                </a:effectLst>
                <a:latin typeface="Cooper Black" pitchFamily="18" charset="0"/>
                <a:cs typeface="Times New Roman" pitchFamily="18" charset="0"/>
              </a:rPr>
              <a:t>SISTEM INFORMASI MANAJEMEN SDM</a:t>
            </a:r>
            <a:endParaRPr lang="id-ID" sz="3200" dirty="0">
              <a:ln w="13335" cap="flat" cmpd="dbl">
                <a:solidFill>
                  <a:schemeClr val="accent1">
                    <a:lumMod val="50000"/>
                  </a:schemeClr>
                </a:solidFill>
                <a:prstDash val="solid"/>
              </a:ln>
              <a:effectLst>
                <a:glow rad="101600">
                  <a:schemeClr val="accent1">
                    <a:satMod val="175000"/>
                    <a:alpha val="40000"/>
                  </a:schemeClr>
                </a:glow>
              </a:effectLst>
              <a:latin typeface="Cooper Black" pitchFamily="18" charset="0"/>
              <a:cs typeface="Times New Roman" pitchFamily="18" charset="0"/>
            </a:endParaRPr>
          </a:p>
        </p:txBody>
      </p:sp>
    </p:spTree>
    <p:extLst>
      <p:ext uri="{BB962C8B-B14F-4D97-AF65-F5344CB8AC3E}">
        <p14:creationId xmlns:p14="http://schemas.microsoft.com/office/powerpoint/2010/main" xmlns="" val="18451849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4"/>
            <a:ext cx="8229600" cy="5721499"/>
          </a:xfrm>
        </p:spPr>
        <p:txBody>
          <a:bodyPr>
            <a:normAutofit/>
          </a:bodyPr>
          <a:lstStyle/>
          <a:p>
            <a:pPr marL="0" indent="0" algn="just">
              <a:buNone/>
            </a:pPr>
            <a:r>
              <a:rPr lang="en-US" dirty="0" err="1">
                <a:latin typeface="Times New Roman" pitchFamily="18" charset="0"/>
                <a:cs typeface="Times New Roman" pitchFamily="18" charset="0"/>
              </a:rPr>
              <a:t>Sehubungan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dengan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sistem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kepegawaian</a:t>
            </a:r>
            <a:r>
              <a:rPr lang="en-US" dirty="0">
                <a:latin typeface="Times New Roman" pitchFamily="18" charset="0"/>
                <a:cs typeface="Times New Roman" pitchFamily="18" charset="0"/>
              </a:rPr>
              <a:t> yang </a:t>
            </a:r>
            <a:r>
              <a:rPr lang="en-US" dirty="0" err="1">
                <a:latin typeface="Times New Roman" pitchFamily="18" charset="0"/>
                <a:cs typeface="Times New Roman" pitchFamily="18" charset="0"/>
              </a:rPr>
              <a:t>diusulkan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terdapat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banyak</a:t>
            </a:r>
            <a:r>
              <a:rPr lang="en-US" dirty="0">
                <a:latin typeface="Times New Roman" pitchFamily="18" charset="0"/>
                <a:cs typeface="Times New Roman" pitchFamily="18" charset="0"/>
              </a:rPr>
              <a:t> proses yang </a:t>
            </a:r>
            <a:r>
              <a:rPr lang="en-US" dirty="0" err="1">
                <a:latin typeface="Times New Roman" pitchFamily="18" charset="0"/>
                <a:cs typeface="Times New Roman" pitchFamily="18" charset="0"/>
              </a:rPr>
              <a:t>dapat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mendukung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analisa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pekerjaan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tersebut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diatas</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seperti</a:t>
            </a:r>
            <a:r>
              <a:rPr lang="en-US" dirty="0">
                <a:latin typeface="Times New Roman" pitchFamily="18" charset="0"/>
                <a:cs typeface="Times New Roman" pitchFamily="18" charset="0"/>
              </a:rPr>
              <a:t> :</a:t>
            </a:r>
            <a:endParaRPr lang="id-ID" dirty="0">
              <a:latin typeface="Times New Roman" pitchFamily="18" charset="0"/>
              <a:cs typeface="Times New Roman" pitchFamily="18" charset="0"/>
            </a:endParaRPr>
          </a:p>
          <a:p>
            <a:pPr lvl="0" algn="just"/>
            <a:r>
              <a:rPr lang="en-US" dirty="0" err="1">
                <a:latin typeface="Times New Roman" pitchFamily="18" charset="0"/>
                <a:cs typeface="Times New Roman" pitchFamily="18" charset="0"/>
              </a:rPr>
              <a:t>Fasilitas</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untuk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mencari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suatu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jabatan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struktural</a:t>
            </a:r>
            <a:r>
              <a:rPr lang="en-US" dirty="0">
                <a:latin typeface="Times New Roman" pitchFamily="18" charset="0"/>
                <a:cs typeface="Times New Roman" pitchFamily="18" charset="0"/>
              </a:rPr>
              <a:t> yang </a:t>
            </a:r>
            <a:r>
              <a:rPr lang="en-US" dirty="0" err="1">
                <a:latin typeface="Times New Roman" pitchFamily="18" charset="0"/>
                <a:cs typeface="Times New Roman" pitchFamily="18" charset="0"/>
              </a:rPr>
              <a:t>kosong</a:t>
            </a:r>
            <a:r>
              <a:rPr lang="en-US" dirty="0">
                <a:latin typeface="Times New Roman" pitchFamily="18" charset="0"/>
                <a:cs typeface="Times New Roman" pitchFamily="18" charset="0"/>
              </a:rPr>
              <a:t>.</a:t>
            </a:r>
            <a:endParaRPr lang="id-ID" dirty="0">
              <a:latin typeface="Times New Roman" pitchFamily="18" charset="0"/>
              <a:cs typeface="Times New Roman" pitchFamily="18" charset="0"/>
            </a:endParaRPr>
          </a:p>
          <a:p>
            <a:pPr lvl="0" algn="just"/>
            <a:r>
              <a:rPr lang="en-US" dirty="0" err="1">
                <a:latin typeface="Times New Roman" pitchFamily="18" charset="0"/>
                <a:cs typeface="Times New Roman" pitchFamily="18" charset="0"/>
              </a:rPr>
              <a:t>Analisa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kandidat</a:t>
            </a:r>
            <a:r>
              <a:rPr lang="en-US" dirty="0">
                <a:latin typeface="Times New Roman" pitchFamily="18" charset="0"/>
                <a:cs typeface="Times New Roman" pitchFamily="18" charset="0"/>
              </a:rPr>
              <a:t> yang paling </a:t>
            </a:r>
            <a:r>
              <a:rPr lang="en-US" dirty="0" err="1">
                <a:latin typeface="Times New Roman" pitchFamily="18" charset="0"/>
                <a:cs typeface="Times New Roman" pitchFamily="18" charset="0"/>
              </a:rPr>
              <a:t>sesuai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untuk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duduk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pada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jabatan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tersebut</a:t>
            </a:r>
            <a:r>
              <a:rPr lang="en-US" dirty="0">
                <a:latin typeface="Times New Roman" pitchFamily="18" charset="0"/>
                <a:cs typeface="Times New Roman" pitchFamily="18" charset="0"/>
              </a:rPr>
              <a:t>.</a:t>
            </a:r>
            <a:endParaRPr lang="id-ID" dirty="0">
              <a:latin typeface="Times New Roman" pitchFamily="18" charset="0"/>
              <a:cs typeface="Times New Roman" pitchFamily="18" charset="0"/>
            </a:endParaRPr>
          </a:p>
          <a:p>
            <a:pPr lvl="0" algn="just"/>
            <a:r>
              <a:rPr lang="en-US" dirty="0" err="1">
                <a:latin typeface="Times New Roman" pitchFamily="18" charset="0"/>
                <a:cs typeface="Times New Roman" pitchFamily="18" charset="0"/>
              </a:rPr>
              <a:t>Analisa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kebutuhan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tenaga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pada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suatu</a:t>
            </a:r>
            <a:r>
              <a:rPr lang="en-US" dirty="0">
                <a:latin typeface="Times New Roman" pitchFamily="18" charset="0"/>
                <a:cs typeface="Times New Roman" pitchFamily="18" charset="0"/>
              </a:rPr>
              <a:t> unit </a:t>
            </a:r>
            <a:r>
              <a:rPr lang="en-US" dirty="0" err="1">
                <a:latin typeface="Times New Roman" pitchFamily="18" charset="0"/>
                <a:cs typeface="Times New Roman" pitchFamily="18" charset="0"/>
              </a:rPr>
              <a:t>organisasi</a:t>
            </a:r>
            <a:r>
              <a:rPr lang="en-US" dirty="0">
                <a:latin typeface="Times New Roman" pitchFamily="18" charset="0"/>
                <a:cs typeface="Times New Roman" pitchFamily="18" charset="0"/>
              </a:rPr>
              <a:t>.</a:t>
            </a:r>
            <a:endParaRPr lang="id-ID" dirty="0">
              <a:latin typeface="Times New Roman" pitchFamily="18" charset="0"/>
              <a:cs typeface="Times New Roman" pitchFamily="18" charset="0"/>
            </a:endParaRPr>
          </a:p>
          <a:p>
            <a:pPr lvl="0" algn="just"/>
            <a:r>
              <a:rPr lang="en-US" dirty="0" err="1">
                <a:latin typeface="Times New Roman" pitchFamily="18" charset="0"/>
                <a:cs typeface="Times New Roman" pitchFamily="18" charset="0"/>
              </a:rPr>
              <a:t>Pemilihan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pegawai</a:t>
            </a:r>
            <a:r>
              <a:rPr lang="en-US" dirty="0">
                <a:latin typeface="Times New Roman" pitchFamily="18" charset="0"/>
                <a:cs typeface="Times New Roman" pitchFamily="18" charset="0"/>
              </a:rPr>
              <a:t> yang </a:t>
            </a:r>
            <a:r>
              <a:rPr lang="en-US" dirty="0" err="1">
                <a:latin typeface="Times New Roman" pitchFamily="18" charset="0"/>
                <a:cs typeface="Times New Roman" pitchFamily="18" charset="0"/>
              </a:rPr>
              <a:t>memiliki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kriteria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informasi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tertentu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secara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dinamis</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kurang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lebih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terdapat</a:t>
            </a:r>
            <a:r>
              <a:rPr lang="en-US" dirty="0">
                <a:latin typeface="Times New Roman" pitchFamily="18" charset="0"/>
                <a:cs typeface="Times New Roman" pitchFamily="18" charset="0"/>
              </a:rPr>
              <a:t> 44 </a:t>
            </a:r>
            <a:r>
              <a:rPr lang="en-US" dirty="0" err="1">
                <a:latin typeface="Times New Roman" pitchFamily="18" charset="0"/>
                <a:cs typeface="Times New Roman" pitchFamily="18" charset="0"/>
              </a:rPr>
              <a:t>kriteria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informasi</a:t>
            </a:r>
            <a:r>
              <a:rPr lang="en-US" dirty="0">
                <a:latin typeface="Times New Roman" pitchFamily="18" charset="0"/>
                <a:cs typeface="Times New Roman" pitchFamily="18" charset="0"/>
              </a:rPr>
              <a:t> yang </a:t>
            </a:r>
            <a:r>
              <a:rPr lang="en-US" dirty="0" err="1">
                <a:latin typeface="Times New Roman" pitchFamily="18" charset="0"/>
                <a:cs typeface="Times New Roman" pitchFamily="18" charset="0"/>
              </a:rPr>
              <a:t>dapat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dikombinasikan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secara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bebas</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satu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sama</a:t>
            </a:r>
            <a:r>
              <a:rPr lang="en-US" dirty="0">
                <a:latin typeface="Times New Roman" pitchFamily="18" charset="0"/>
                <a:cs typeface="Times New Roman" pitchFamily="18" charset="0"/>
              </a:rPr>
              <a:t> lain </a:t>
            </a:r>
            <a:r>
              <a:rPr lang="en-US" dirty="0" err="1">
                <a:latin typeface="Times New Roman" pitchFamily="18" charset="0"/>
                <a:cs typeface="Times New Roman" pitchFamily="18" charset="0"/>
              </a:rPr>
              <a:t>untuk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mendapatkan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sekelompok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informasi</a:t>
            </a:r>
            <a:r>
              <a:rPr lang="en-US" dirty="0">
                <a:latin typeface="Times New Roman" pitchFamily="18" charset="0"/>
                <a:cs typeface="Times New Roman" pitchFamily="18" charset="0"/>
              </a:rPr>
              <a:t> yang </a:t>
            </a:r>
            <a:r>
              <a:rPr lang="en-US" dirty="0" err="1">
                <a:latin typeface="Times New Roman" pitchFamily="18" charset="0"/>
                <a:cs typeface="Times New Roman" pitchFamily="18" charset="0"/>
              </a:rPr>
              <a:t>dibutuhkan</a:t>
            </a:r>
            <a:r>
              <a:rPr lang="en-US" dirty="0">
                <a:latin typeface="Times New Roman" pitchFamily="18" charset="0"/>
                <a:cs typeface="Times New Roman" pitchFamily="18" charset="0"/>
              </a:rPr>
              <a:t>).</a:t>
            </a:r>
            <a:endParaRPr lang="id-ID" dirty="0">
              <a:latin typeface="Times New Roman" pitchFamily="18" charset="0"/>
              <a:cs typeface="Times New Roman" pitchFamily="18" charset="0"/>
            </a:endParaRPr>
          </a:p>
          <a:p>
            <a:pPr algn="just"/>
            <a:r>
              <a:rPr lang="en-US" dirty="0" err="1">
                <a:latin typeface="Times New Roman" pitchFamily="18" charset="0"/>
                <a:cs typeface="Times New Roman" pitchFamily="18" charset="0"/>
              </a:rPr>
              <a:t>Analisa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grafis</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statistik</a:t>
            </a:r>
            <a:r>
              <a:rPr lang="en-US" dirty="0">
                <a:latin typeface="Times New Roman" pitchFamily="18" charset="0"/>
                <a:cs typeface="Times New Roman" pitchFamily="18" charset="0"/>
              </a:rPr>
              <a:t> yang ‘on-line’, </a:t>
            </a:r>
            <a:r>
              <a:rPr lang="en-US" dirty="0" err="1">
                <a:latin typeface="Times New Roman" pitchFamily="18" charset="0"/>
                <a:cs typeface="Times New Roman" pitchFamily="18" charset="0"/>
              </a:rPr>
              <a:t>dimana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dapat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berinteraksi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langsung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dengan</a:t>
            </a:r>
            <a:r>
              <a:rPr lang="en-US" dirty="0">
                <a:latin typeface="Times New Roman" pitchFamily="18" charset="0"/>
                <a:cs typeface="Times New Roman" pitchFamily="18" charset="0"/>
              </a:rPr>
              <a:t> data yang </a:t>
            </a:r>
            <a:r>
              <a:rPr lang="en-US" dirty="0" err="1">
                <a:latin typeface="Times New Roman" pitchFamily="18" charset="0"/>
                <a:cs typeface="Times New Roman" pitchFamily="18" charset="0"/>
              </a:rPr>
              <a:t>rinci</a:t>
            </a:r>
            <a:r>
              <a:rPr lang="en-US" dirty="0">
                <a:latin typeface="Times New Roman" pitchFamily="18" charset="0"/>
                <a:cs typeface="Times New Roman" pitchFamily="18" charset="0"/>
              </a:rPr>
              <a:t>.</a:t>
            </a:r>
            <a:endParaRPr lang="id-ID" dirty="0">
              <a:latin typeface="Times New Roman" pitchFamily="18" charset="0"/>
              <a:cs typeface="Times New Roman" pitchFamily="18" charset="0"/>
            </a:endParaRPr>
          </a:p>
        </p:txBody>
      </p:sp>
    </p:spTree>
    <p:extLst>
      <p:ext uri="{BB962C8B-B14F-4D97-AF65-F5344CB8AC3E}">
        <p14:creationId xmlns:p14="http://schemas.microsoft.com/office/powerpoint/2010/main" xmlns="" val="39752345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4"/>
            <a:ext cx="8229600" cy="5976664"/>
          </a:xfrm>
        </p:spPr>
        <p:txBody>
          <a:bodyPr>
            <a:normAutofit fontScale="92500" lnSpcReduction="20000"/>
          </a:bodyPr>
          <a:lstStyle/>
          <a:p>
            <a:pPr marL="0" indent="0" algn="just">
              <a:buNone/>
            </a:pPr>
            <a:r>
              <a:rPr lang="id-ID" sz="3400" b="1" dirty="0" smtClean="0">
                <a:latin typeface="Times New Roman" pitchFamily="18" charset="0"/>
                <a:cs typeface="Times New Roman" pitchFamily="18" charset="0"/>
              </a:rPr>
              <a:t>Administrasi Personalia</a:t>
            </a:r>
          </a:p>
          <a:p>
            <a:pPr marL="0" indent="0" algn="just">
              <a:buNone/>
            </a:pPr>
            <a:r>
              <a:rPr lang="en-US" dirty="0" err="1" smtClean="0">
                <a:latin typeface="Times New Roman" pitchFamily="18" charset="0"/>
                <a:cs typeface="Times New Roman" pitchFamily="18" charset="0"/>
              </a:rPr>
              <a:t>pengumpulan</a:t>
            </a:r>
            <a:r>
              <a:rPr lang="en-US" dirty="0" smtClean="0">
                <a:latin typeface="Times New Roman" pitchFamily="18" charset="0"/>
                <a:cs typeface="Times New Roman" pitchFamily="18" charset="0"/>
              </a:rPr>
              <a:t> </a:t>
            </a:r>
            <a:r>
              <a:rPr lang="en-US" dirty="0" err="1">
                <a:latin typeface="Times New Roman" pitchFamily="18" charset="0"/>
                <a:cs typeface="Times New Roman" pitchFamily="18" charset="0"/>
              </a:rPr>
              <a:t>informasi</a:t>
            </a:r>
            <a:r>
              <a:rPr lang="en-US" dirty="0">
                <a:latin typeface="Times New Roman" pitchFamily="18" charset="0"/>
                <a:cs typeface="Times New Roman" pitchFamily="18" charset="0"/>
              </a:rPr>
              <a:t> yang </a:t>
            </a:r>
            <a:r>
              <a:rPr lang="en-US" dirty="0" err="1">
                <a:latin typeface="Times New Roman" pitchFamily="18" charset="0"/>
                <a:cs typeface="Times New Roman" pitchFamily="18" charset="0"/>
              </a:rPr>
              <a:t>berhubungan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dengan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kelengkapan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atau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pelengkap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dari</a:t>
            </a:r>
            <a:r>
              <a:rPr lang="en-US" dirty="0">
                <a:latin typeface="Times New Roman" pitchFamily="18" charset="0"/>
                <a:cs typeface="Times New Roman" pitchFamily="18" charset="0"/>
              </a:rPr>
              <a:t> proses </a:t>
            </a:r>
            <a:r>
              <a:rPr lang="en-US" dirty="0" err="1">
                <a:latin typeface="Times New Roman" pitchFamily="18" charset="0"/>
                <a:cs typeface="Times New Roman" pitchFamily="18" charset="0"/>
              </a:rPr>
              <a:t>administrasi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umum</a:t>
            </a:r>
            <a:r>
              <a:rPr lang="en-US" dirty="0">
                <a:latin typeface="Times New Roman" pitchFamily="18" charset="0"/>
                <a:cs typeface="Times New Roman" pitchFamily="18" charset="0"/>
              </a:rPr>
              <a:t> yang </a:t>
            </a:r>
            <a:r>
              <a:rPr lang="en-US" dirty="0" err="1">
                <a:latin typeface="Times New Roman" pitchFamily="18" charset="0"/>
                <a:cs typeface="Times New Roman" pitchFamily="18" charset="0"/>
              </a:rPr>
              <a:t>berhubungan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dengan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seorang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personel</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Adapun</a:t>
            </a:r>
            <a:r>
              <a:rPr lang="en-US" dirty="0">
                <a:latin typeface="Times New Roman" pitchFamily="18" charset="0"/>
                <a:cs typeface="Times New Roman" pitchFamily="18" charset="0"/>
              </a:rPr>
              <a:t> proses yang </a:t>
            </a:r>
            <a:r>
              <a:rPr lang="en-US" dirty="0" err="1">
                <a:latin typeface="Times New Roman" pitchFamily="18" charset="0"/>
                <a:cs typeface="Times New Roman" pitchFamily="18" charset="0"/>
              </a:rPr>
              <a:t>termasuk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didalamnya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adalah</a:t>
            </a:r>
            <a:r>
              <a:rPr lang="en-US" dirty="0">
                <a:latin typeface="Times New Roman" pitchFamily="18" charset="0"/>
                <a:cs typeface="Times New Roman" pitchFamily="18" charset="0"/>
              </a:rPr>
              <a:t> proses </a:t>
            </a:r>
            <a:r>
              <a:rPr lang="en-US" dirty="0" err="1">
                <a:latin typeface="Times New Roman" pitchFamily="18" charset="0"/>
                <a:cs typeface="Times New Roman" pitchFamily="18" charset="0"/>
              </a:rPr>
              <a:t>perekaman</a:t>
            </a:r>
            <a:r>
              <a:rPr lang="en-US" dirty="0">
                <a:latin typeface="Times New Roman" pitchFamily="18" charset="0"/>
                <a:cs typeface="Times New Roman" pitchFamily="18" charset="0"/>
              </a:rPr>
              <a:t> data </a:t>
            </a:r>
            <a:r>
              <a:rPr lang="en-US" dirty="0" err="1">
                <a:latin typeface="Times New Roman" pitchFamily="18" charset="0"/>
                <a:cs typeface="Times New Roman" pitchFamily="18" charset="0"/>
              </a:rPr>
              <a:t>umum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kepegawaian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seperti</a:t>
            </a:r>
            <a:r>
              <a:rPr lang="en-US" dirty="0">
                <a:latin typeface="Times New Roman" pitchFamily="18" charset="0"/>
                <a:cs typeface="Times New Roman" pitchFamily="18" charset="0"/>
              </a:rPr>
              <a:t> :</a:t>
            </a:r>
            <a:endParaRPr lang="id-ID" dirty="0">
              <a:latin typeface="Times New Roman" pitchFamily="18" charset="0"/>
              <a:cs typeface="Times New Roman" pitchFamily="18" charset="0"/>
            </a:endParaRPr>
          </a:p>
          <a:p>
            <a:pPr lvl="0" algn="just"/>
            <a:r>
              <a:rPr lang="en-US" dirty="0" err="1">
                <a:latin typeface="Times New Roman" pitchFamily="18" charset="0"/>
                <a:cs typeface="Times New Roman" pitchFamily="18" charset="0"/>
              </a:rPr>
              <a:t>Biodata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Pegawai</a:t>
            </a:r>
            <a:endParaRPr lang="id-ID" dirty="0">
              <a:latin typeface="Times New Roman" pitchFamily="18" charset="0"/>
              <a:cs typeface="Times New Roman" pitchFamily="18" charset="0"/>
            </a:endParaRPr>
          </a:p>
          <a:p>
            <a:pPr lvl="0" algn="just"/>
            <a:r>
              <a:rPr lang="en-US" dirty="0" err="1">
                <a:latin typeface="Times New Roman" pitchFamily="18" charset="0"/>
                <a:cs typeface="Times New Roman" pitchFamily="18" charset="0"/>
              </a:rPr>
              <a:t>Sejarah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Kepangkatan</a:t>
            </a:r>
            <a:endParaRPr lang="id-ID" dirty="0">
              <a:latin typeface="Times New Roman" pitchFamily="18" charset="0"/>
              <a:cs typeface="Times New Roman" pitchFamily="18" charset="0"/>
            </a:endParaRPr>
          </a:p>
          <a:p>
            <a:pPr lvl="0" algn="just"/>
            <a:r>
              <a:rPr lang="en-US" dirty="0" err="1">
                <a:latin typeface="Times New Roman" pitchFamily="18" charset="0"/>
                <a:cs typeface="Times New Roman" pitchFamily="18" charset="0"/>
              </a:rPr>
              <a:t>Sejarah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jabatan</a:t>
            </a:r>
            <a:endParaRPr lang="id-ID" dirty="0">
              <a:latin typeface="Times New Roman" pitchFamily="18" charset="0"/>
              <a:cs typeface="Times New Roman" pitchFamily="18" charset="0"/>
            </a:endParaRPr>
          </a:p>
          <a:p>
            <a:pPr lvl="0" algn="just"/>
            <a:r>
              <a:rPr lang="en-US" dirty="0" err="1">
                <a:latin typeface="Times New Roman" pitchFamily="18" charset="0"/>
                <a:cs typeface="Times New Roman" pitchFamily="18" charset="0"/>
              </a:rPr>
              <a:t>Sejarah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Pendidikan</a:t>
            </a:r>
            <a:r>
              <a:rPr lang="en-US" dirty="0">
                <a:latin typeface="Times New Roman" pitchFamily="18" charset="0"/>
                <a:cs typeface="Times New Roman" pitchFamily="18" charset="0"/>
              </a:rPr>
              <a:t> Formal</a:t>
            </a:r>
            <a:endParaRPr lang="id-ID" dirty="0">
              <a:latin typeface="Times New Roman" pitchFamily="18" charset="0"/>
              <a:cs typeface="Times New Roman" pitchFamily="18" charset="0"/>
            </a:endParaRPr>
          </a:p>
          <a:p>
            <a:pPr lvl="0" algn="just"/>
            <a:r>
              <a:rPr lang="en-US" dirty="0" err="1">
                <a:latin typeface="Times New Roman" pitchFamily="18" charset="0"/>
                <a:cs typeface="Times New Roman" pitchFamily="18" charset="0"/>
              </a:rPr>
              <a:t>Sejarah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Pendidikan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Penjenjangan</a:t>
            </a:r>
            <a:endParaRPr lang="id-ID" dirty="0">
              <a:latin typeface="Times New Roman" pitchFamily="18" charset="0"/>
              <a:cs typeface="Times New Roman" pitchFamily="18" charset="0"/>
            </a:endParaRPr>
          </a:p>
          <a:p>
            <a:pPr lvl="0" algn="just"/>
            <a:r>
              <a:rPr lang="en-US" dirty="0" err="1">
                <a:latin typeface="Times New Roman" pitchFamily="18" charset="0"/>
                <a:cs typeface="Times New Roman" pitchFamily="18" charset="0"/>
              </a:rPr>
              <a:t>Sejarah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Pendidikan</a:t>
            </a:r>
            <a:r>
              <a:rPr lang="en-US" dirty="0">
                <a:latin typeface="Times New Roman" pitchFamily="18" charset="0"/>
                <a:cs typeface="Times New Roman" pitchFamily="18" charset="0"/>
              </a:rPr>
              <a:t> Substantial</a:t>
            </a:r>
            <a:endParaRPr lang="id-ID" dirty="0">
              <a:latin typeface="Times New Roman" pitchFamily="18" charset="0"/>
              <a:cs typeface="Times New Roman" pitchFamily="18" charset="0"/>
            </a:endParaRPr>
          </a:p>
          <a:p>
            <a:pPr lvl="0" algn="just"/>
            <a:r>
              <a:rPr lang="en-US" dirty="0" err="1">
                <a:latin typeface="Times New Roman" pitchFamily="18" charset="0"/>
                <a:cs typeface="Times New Roman" pitchFamily="18" charset="0"/>
              </a:rPr>
              <a:t>Keahlian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berbahasa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asing</a:t>
            </a:r>
            <a:endParaRPr lang="id-ID" dirty="0">
              <a:latin typeface="Times New Roman" pitchFamily="18" charset="0"/>
              <a:cs typeface="Times New Roman" pitchFamily="18" charset="0"/>
            </a:endParaRPr>
          </a:p>
          <a:p>
            <a:pPr lvl="0" algn="just"/>
            <a:r>
              <a:rPr lang="en-US" dirty="0" err="1">
                <a:latin typeface="Times New Roman" pitchFamily="18" charset="0"/>
                <a:cs typeface="Times New Roman" pitchFamily="18" charset="0"/>
              </a:rPr>
              <a:t>Penggunaan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fasilitas</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perusahaan</a:t>
            </a:r>
            <a:endParaRPr lang="id-ID" dirty="0">
              <a:latin typeface="Times New Roman" pitchFamily="18" charset="0"/>
              <a:cs typeface="Times New Roman" pitchFamily="18" charset="0"/>
            </a:endParaRPr>
          </a:p>
          <a:p>
            <a:pPr lvl="0" algn="just"/>
            <a:r>
              <a:rPr lang="en-US" dirty="0" err="1">
                <a:latin typeface="Times New Roman" pitchFamily="18" charset="0"/>
                <a:cs typeface="Times New Roman" pitchFamily="18" charset="0"/>
              </a:rPr>
              <a:t>Sejarah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kunjungan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luar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negeri</a:t>
            </a:r>
            <a:endParaRPr lang="id-ID" dirty="0">
              <a:latin typeface="Times New Roman" pitchFamily="18" charset="0"/>
              <a:cs typeface="Times New Roman" pitchFamily="18" charset="0"/>
            </a:endParaRPr>
          </a:p>
          <a:p>
            <a:pPr lvl="0" algn="just"/>
            <a:r>
              <a:rPr lang="en-US" dirty="0" err="1">
                <a:latin typeface="Times New Roman" pitchFamily="18" charset="0"/>
                <a:cs typeface="Times New Roman" pitchFamily="18" charset="0"/>
              </a:rPr>
              <a:t>Daftar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Keluarga</a:t>
            </a:r>
            <a:endParaRPr lang="id-ID" dirty="0">
              <a:latin typeface="Times New Roman" pitchFamily="18" charset="0"/>
              <a:cs typeface="Times New Roman" pitchFamily="18" charset="0"/>
            </a:endParaRPr>
          </a:p>
          <a:p>
            <a:pPr lvl="0" algn="just"/>
            <a:r>
              <a:rPr lang="en-US" dirty="0" err="1">
                <a:latin typeface="Times New Roman" pitchFamily="18" charset="0"/>
                <a:cs typeface="Times New Roman" pitchFamily="18" charset="0"/>
              </a:rPr>
              <a:t>Sejarah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hukuman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penghargaan</a:t>
            </a:r>
            <a:r>
              <a:rPr lang="en-US" dirty="0">
                <a:latin typeface="Times New Roman" pitchFamily="18" charset="0"/>
                <a:cs typeface="Times New Roman" pitchFamily="18" charset="0"/>
              </a:rPr>
              <a:t> yang </a:t>
            </a:r>
            <a:r>
              <a:rPr lang="en-US" dirty="0" err="1">
                <a:latin typeface="Times New Roman" pitchFamily="18" charset="0"/>
                <a:cs typeface="Times New Roman" pitchFamily="18" charset="0"/>
              </a:rPr>
              <a:t>diperoleh</a:t>
            </a:r>
            <a:endParaRPr lang="id-ID" dirty="0">
              <a:latin typeface="Times New Roman" pitchFamily="18" charset="0"/>
              <a:cs typeface="Times New Roman" pitchFamily="18" charset="0"/>
            </a:endParaRPr>
          </a:p>
          <a:p>
            <a:pPr lvl="0" algn="just"/>
            <a:r>
              <a:rPr lang="en-US" dirty="0">
                <a:latin typeface="Times New Roman" pitchFamily="18" charset="0"/>
                <a:cs typeface="Times New Roman" pitchFamily="18" charset="0"/>
              </a:rPr>
              <a:t>Memo </a:t>
            </a:r>
            <a:r>
              <a:rPr lang="en-US" dirty="0" err="1" smtClean="0">
                <a:latin typeface="Times New Roman" pitchFamily="18" charset="0"/>
                <a:cs typeface="Times New Roman" pitchFamily="18" charset="0"/>
              </a:rPr>
              <a:t>Khusus</a:t>
            </a:r>
            <a:endParaRPr lang="id-ID" dirty="0">
              <a:latin typeface="Times New Roman" pitchFamily="18" charset="0"/>
              <a:cs typeface="Times New Roman" pitchFamily="18" charset="0"/>
            </a:endParaRPr>
          </a:p>
        </p:txBody>
      </p:sp>
    </p:spTree>
    <p:extLst>
      <p:ext uri="{BB962C8B-B14F-4D97-AF65-F5344CB8AC3E}">
        <p14:creationId xmlns:p14="http://schemas.microsoft.com/office/powerpoint/2010/main" xmlns="" val="8574710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8680"/>
            <a:ext cx="8229600" cy="5577483"/>
          </a:xfrm>
        </p:spPr>
        <p:txBody>
          <a:bodyPr>
            <a:normAutofit fontScale="92500" lnSpcReduction="10000"/>
          </a:bodyPr>
          <a:lstStyle/>
          <a:p>
            <a:pPr marL="0" indent="0" algn="just">
              <a:buNone/>
            </a:pPr>
            <a:r>
              <a:rPr lang="en-US" dirty="0" err="1">
                <a:latin typeface="Times New Roman" pitchFamily="18" charset="0"/>
                <a:cs typeface="Times New Roman" pitchFamily="18" charset="0"/>
              </a:rPr>
              <a:t>standar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pengkodean</a:t>
            </a:r>
            <a:r>
              <a:rPr lang="en-US" dirty="0">
                <a:latin typeface="Times New Roman" pitchFamily="18" charset="0"/>
                <a:cs typeface="Times New Roman" pitchFamily="18" charset="0"/>
              </a:rPr>
              <a:t> yang </a:t>
            </a:r>
            <a:r>
              <a:rPr lang="en-US" dirty="0" err="1">
                <a:latin typeface="Times New Roman" pitchFamily="18" charset="0"/>
                <a:cs typeface="Times New Roman" pitchFamily="18" charset="0"/>
              </a:rPr>
              <a:t>ditetapkan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untuk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Sistem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Kepegawaian</a:t>
            </a:r>
            <a:r>
              <a:rPr lang="en-US" dirty="0">
                <a:latin typeface="Times New Roman" pitchFamily="18" charset="0"/>
                <a:cs typeface="Times New Roman" pitchFamily="18" charset="0"/>
              </a:rPr>
              <a:t> di Indonesia. </a:t>
            </a:r>
            <a:r>
              <a:rPr lang="en-US" dirty="0" err="1">
                <a:latin typeface="Times New Roman" pitchFamily="18" charset="0"/>
                <a:cs typeface="Times New Roman" pitchFamily="18" charset="0"/>
              </a:rPr>
              <a:t>Keuntungan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dari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hal</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ini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adalah</a:t>
            </a:r>
            <a:r>
              <a:rPr lang="en-US" dirty="0">
                <a:latin typeface="Times New Roman" pitchFamily="18" charset="0"/>
                <a:cs typeface="Times New Roman" pitchFamily="18" charset="0"/>
              </a:rPr>
              <a:t> :</a:t>
            </a:r>
            <a:endParaRPr lang="id-ID" dirty="0">
              <a:latin typeface="Times New Roman" pitchFamily="18" charset="0"/>
              <a:cs typeface="Times New Roman" pitchFamily="18" charset="0"/>
            </a:endParaRPr>
          </a:p>
          <a:p>
            <a:pPr lvl="0" algn="just"/>
            <a:r>
              <a:rPr lang="en-US" dirty="0" err="1">
                <a:latin typeface="Times New Roman" pitchFamily="18" charset="0"/>
                <a:cs typeface="Times New Roman" pitchFamily="18" charset="0"/>
              </a:rPr>
              <a:t>Kemudahan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dalam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pengelompokan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informasi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karena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sebagian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besar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infor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masi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menggunakan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kode</a:t>
            </a:r>
            <a:r>
              <a:rPr lang="en-US" dirty="0">
                <a:latin typeface="Times New Roman" pitchFamily="18" charset="0"/>
                <a:cs typeface="Times New Roman" pitchFamily="18" charset="0"/>
              </a:rPr>
              <a:t>.</a:t>
            </a:r>
            <a:endParaRPr lang="id-ID" dirty="0">
              <a:latin typeface="Times New Roman" pitchFamily="18" charset="0"/>
              <a:cs typeface="Times New Roman" pitchFamily="18" charset="0"/>
            </a:endParaRPr>
          </a:p>
          <a:p>
            <a:pPr lvl="0" algn="just"/>
            <a:r>
              <a:rPr lang="en-US" dirty="0" err="1">
                <a:latin typeface="Times New Roman" pitchFamily="18" charset="0"/>
                <a:cs typeface="Times New Roman" pitchFamily="18" charset="0"/>
              </a:rPr>
              <a:t>Mempercepat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pengisian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akurasi</a:t>
            </a:r>
            <a:r>
              <a:rPr lang="en-US" dirty="0">
                <a:latin typeface="Times New Roman" pitchFamily="18" charset="0"/>
                <a:cs typeface="Times New Roman" pitchFamily="18" charset="0"/>
              </a:rPr>
              <a:t> data, </a:t>
            </a:r>
            <a:r>
              <a:rPr lang="en-US" dirty="0" err="1">
                <a:latin typeface="Times New Roman" pitchFamily="18" charset="0"/>
                <a:cs typeface="Times New Roman" pitchFamily="18" charset="0"/>
              </a:rPr>
              <a:t>sebab</a:t>
            </a:r>
            <a:r>
              <a:rPr lang="en-US" dirty="0">
                <a:latin typeface="Times New Roman" pitchFamily="18" charset="0"/>
                <a:cs typeface="Times New Roman" pitchFamily="18" charset="0"/>
              </a:rPr>
              <a:t> operator </a:t>
            </a:r>
            <a:r>
              <a:rPr lang="en-US" dirty="0" err="1">
                <a:latin typeface="Times New Roman" pitchFamily="18" charset="0"/>
                <a:cs typeface="Times New Roman" pitchFamily="18" charset="0"/>
              </a:rPr>
              <a:t>tidak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perlu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mengingat</a:t>
            </a:r>
            <a:endParaRPr lang="id-ID" dirty="0">
              <a:latin typeface="Times New Roman" pitchFamily="18" charset="0"/>
              <a:cs typeface="Times New Roman" pitchFamily="18" charset="0"/>
            </a:endParaRPr>
          </a:p>
          <a:p>
            <a:pPr lvl="0" algn="just"/>
            <a:r>
              <a:rPr lang="en-US" dirty="0" err="1">
                <a:latin typeface="Times New Roman" pitchFamily="18" charset="0"/>
                <a:cs typeface="Times New Roman" pitchFamily="18" charset="0"/>
              </a:rPr>
              <a:t>daftar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kode</a:t>
            </a:r>
            <a:r>
              <a:rPr lang="en-US" dirty="0">
                <a:latin typeface="Times New Roman" pitchFamily="18" charset="0"/>
                <a:cs typeface="Times New Roman" pitchFamily="18" charset="0"/>
              </a:rPr>
              <a:t> yang </a:t>
            </a:r>
            <a:r>
              <a:rPr lang="en-US" dirty="0" err="1">
                <a:latin typeface="Times New Roman" pitchFamily="18" charset="0"/>
                <a:cs typeface="Times New Roman" pitchFamily="18" charset="0"/>
              </a:rPr>
              <a:t>diperlukan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untuk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pengisian</a:t>
            </a:r>
            <a:r>
              <a:rPr lang="en-US" dirty="0">
                <a:latin typeface="Times New Roman" pitchFamily="18" charset="0"/>
                <a:cs typeface="Times New Roman" pitchFamily="18" charset="0"/>
              </a:rPr>
              <a:t> data, </a:t>
            </a:r>
            <a:r>
              <a:rPr lang="en-US" dirty="0" err="1">
                <a:latin typeface="Times New Roman" pitchFamily="18" charset="0"/>
                <a:cs typeface="Times New Roman" pitchFamily="18" charset="0"/>
              </a:rPr>
              <a:t>semua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dapat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diperoleh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secara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cepat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oleh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sistem</a:t>
            </a:r>
            <a:r>
              <a:rPr lang="en-US" dirty="0">
                <a:latin typeface="Times New Roman" pitchFamily="18" charset="0"/>
                <a:cs typeface="Times New Roman" pitchFamily="18" charset="0"/>
              </a:rPr>
              <a:t>.</a:t>
            </a:r>
            <a:endParaRPr lang="id-ID" dirty="0">
              <a:latin typeface="Times New Roman" pitchFamily="18" charset="0"/>
              <a:cs typeface="Times New Roman" pitchFamily="18" charset="0"/>
            </a:endParaRPr>
          </a:p>
          <a:p>
            <a:pPr lvl="0" algn="just"/>
            <a:r>
              <a:rPr lang="en-US" dirty="0" err="1">
                <a:latin typeface="Times New Roman" pitchFamily="18" charset="0"/>
                <a:cs typeface="Times New Roman" pitchFamily="18" charset="0"/>
              </a:rPr>
              <a:t>Tampilan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grafis</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dalam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pemasukan</a:t>
            </a:r>
            <a:r>
              <a:rPr lang="en-US" dirty="0">
                <a:latin typeface="Times New Roman" pitchFamily="18" charset="0"/>
                <a:cs typeface="Times New Roman" pitchFamily="18" charset="0"/>
              </a:rPr>
              <a:t> data, </a:t>
            </a:r>
            <a:r>
              <a:rPr lang="en-US" dirty="0" err="1">
                <a:latin typeface="Times New Roman" pitchFamily="18" charset="0"/>
                <a:cs typeface="Times New Roman" pitchFamily="18" charset="0"/>
              </a:rPr>
              <a:t>sehingga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membantu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pemakai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dalam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pengoperasiannya</a:t>
            </a:r>
            <a:r>
              <a:rPr lang="en-US" dirty="0">
                <a:latin typeface="Times New Roman" pitchFamily="18" charset="0"/>
                <a:cs typeface="Times New Roman" pitchFamily="18" charset="0"/>
              </a:rPr>
              <a:t>.</a:t>
            </a:r>
            <a:endParaRPr lang="id-ID" dirty="0">
              <a:latin typeface="Times New Roman" pitchFamily="18" charset="0"/>
              <a:cs typeface="Times New Roman" pitchFamily="18" charset="0"/>
            </a:endParaRPr>
          </a:p>
          <a:p>
            <a:pPr lvl="0" algn="just"/>
            <a:r>
              <a:rPr lang="en-US" dirty="0" err="1">
                <a:latin typeface="Times New Roman" pitchFamily="18" charset="0"/>
                <a:cs typeface="Times New Roman" pitchFamily="18" charset="0"/>
              </a:rPr>
              <a:t>Jumlah</a:t>
            </a:r>
            <a:r>
              <a:rPr lang="en-US" dirty="0">
                <a:latin typeface="Times New Roman" pitchFamily="18" charset="0"/>
                <a:cs typeface="Times New Roman" pitchFamily="18" charset="0"/>
              </a:rPr>
              <a:t> data yang </a:t>
            </a:r>
            <a:r>
              <a:rPr lang="en-US" dirty="0" err="1">
                <a:latin typeface="Times New Roman" pitchFamily="18" charset="0"/>
                <a:cs typeface="Times New Roman" pitchFamily="18" charset="0"/>
              </a:rPr>
              <a:t>direkam</a:t>
            </a:r>
            <a:r>
              <a:rPr lang="en-US" dirty="0">
                <a:latin typeface="Times New Roman" pitchFamily="18" charset="0"/>
                <a:cs typeface="Times New Roman" pitchFamily="18" charset="0"/>
              </a:rPr>
              <a:t> per </a:t>
            </a:r>
            <a:r>
              <a:rPr lang="en-US" dirty="0" err="1">
                <a:latin typeface="Times New Roman" pitchFamily="18" charset="0"/>
                <a:cs typeface="Times New Roman" pitchFamily="18" charset="0"/>
              </a:rPr>
              <a:t>transaksi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lebih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sedikit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dengan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pengkodean</a:t>
            </a:r>
            <a:r>
              <a:rPr lang="en-US" dirty="0">
                <a:latin typeface="Times New Roman" pitchFamily="18" charset="0"/>
                <a:cs typeface="Times New Roman" pitchFamily="18" charset="0"/>
              </a:rPr>
              <a:t>.</a:t>
            </a:r>
            <a:endParaRPr lang="id-ID" dirty="0">
              <a:latin typeface="Times New Roman" pitchFamily="18" charset="0"/>
              <a:cs typeface="Times New Roman" pitchFamily="18" charset="0"/>
            </a:endParaRPr>
          </a:p>
          <a:p>
            <a:pPr lvl="0" algn="just"/>
            <a:r>
              <a:rPr lang="en-US" dirty="0" err="1">
                <a:latin typeface="Times New Roman" pitchFamily="18" charset="0"/>
                <a:cs typeface="Times New Roman" pitchFamily="18" charset="0"/>
              </a:rPr>
              <a:t>Setiap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histori</a:t>
            </a:r>
            <a:r>
              <a:rPr lang="en-US" dirty="0">
                <a:latin typeface="Times New Roman" pitchFamily="18" charset="0"/>
                <a:cs typeface="Times New Roman" pitchFamily="18" charset="0"/>
              </a:rPr>
              <a:t> yang </a:t>
            </a:r>
            <a:r>
              <a:rPr lang="en-US" dirty="0" err="1">
                <a:latin typeface="Times New Roman" pitchFamily="18" charset="0"/>
                <a:cs typeface="Times New Roman" pitchFamily="18" charset="0"/>
              </a:rPr>
              <a:t>dimiliki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oleh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personel</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direkam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selama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atau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sebanyak</a:t>
            </a:r>
            <a:endParaRPr lang="id-ID" dirty="0">
              <a:latin typeface="Times New Roman" pitchFamily="18" charset="0"/>
              <a:cs typeface="Times New Roman" pitchFamily="18" charset="0"/>
            </a:endParaRPr>
          </a:p>
          <a:p>
            <a:pPr algn="just"/>
            <a:r>
              <a:rPr lang="en-US" dirty="0" err="1">
                <a:latin typeface="Times New Roman" pitchFamily="18" charset="0"/>
                <a:cs typeface="Times New Roman" pitchFamily="18" charset="0"/>
              </a:rPr>
              <a:t>jumlah</a:t>
            </a:r>
            <a:r>
              <a:rPr lang="en-US" dirty="0">
                <a:latin typeface="Times New Roman" pitchFamily="18" charset="0"/>
                <a:cs typeface="Times New Roman" pitchFamily="18" charset="0"/>
              </a:rPr>
              <a:t> data yang </a:t>
            </a:r>
            <a:r>
              <a:rPr lang="en-US" dirty="0" err="1">
                <a:latin typeface="Times New Roman" pitchFamily="18" charset="0"/>
                <a:cs typeface="Times New Roman" pitchFamily="18" charset="0"/>
              </a:rPr>
              <a:t>akan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disimpan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ditentukan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oleh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pihak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manajemen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kepegawaian</a:t>
            </a:r>
            <a:r>
              <a:rPr lang="en-US" dirty="0">
                <a:latin typeface="Times New Roman" pitchFamily="18" charset="0"/>
                <a:cs typeface="Times New Roman" pitchFamily="18" charset="0"/>
              </a:rPr>
              <a:t>).</a:t>
            </a:r>
            <a:endParaRPr lang="id-ID" dirty="0">
              <a:latin typeface="Times New Roman" pitchFamily="18" charset="0"/>
              <a:cs typeface="Times New Roman" pitchFamily="18" charset="0"/>
            </a:endParaRPr>
          </a:p>
        </p:txBody>
      </p:sp>
    </p:spTree>
    <p:extLst>
      <p:ext uri="{BB962C8B-B14F-4D97-AF65-F5344CB8AC3E}">
        <p14:creationId xmlns:p14="http://schemas.microsoft.com/office/powerpoint/2010/main" xmlns="" val="16986174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8680"/>
            <a:ext cx="8229600" cy="5577483"/>
          </a:xfrm>
        </p:spPr>
        <p:txBody>
          <a:bodyPr>
            <a:normAutofit fontScale="92500" lnSpcReduction="20000"/>
          </a:bodyPr>
          <a:lstStyle/>
          <a:p>
            <a:pPr marL="0" indent="0" algn="just">
              <a:buNone/>
            </a:pPr>
            <a:r>
              <a:rPr lang="id-ID" sz="3400" b="1" dirty="0" smtClean="0">
                <a:latin typeface="Times New Roman" pitchFamily="18" charset="0"/>
                <a:cs typeface="Times New Roman" pitchFamily="18" charset="0"/>
              </a:rPr>
              <a:t>Kompensasi dan Benefit</a:t>
            </a:r>
          </a:p>
          <a:p>
            <a:pPr marL="0" indent="0" algn="just">
              <a:buNone/>
            </a:pPr>
            <a:r>
              <a:rPr lang="id-ID" dirty="0" smtClean="0">
                <a:latin typeface="Times New Roman" pitchFamily="18" charset="0"/>
                <a:cs typeface="Times New Roman" pitchFamily="18" charset="0"/>
              </a:rPr>
              <a:t>R</a:t>
            </a:r>
            <a:r>
              <a:rPr lang="en-US" dirty="0" err="1" smtClean="0">
                <a:latin typeface="Times New Roman" pitchFamily="18" charset="0"/>
                <a:cs typeface="Times New Roman" pitchFamily="18" charset="0"/>
              </a:rPr>
              <a:t>uang</a:t>
            </a:r>
            <a:r>
              <a:rPr lang="en-US" dirty="0" smtClean="0">
                <a:latin typeface="Times New Roman" pitchFamily="18" charset="0"/>
                <a:cs typeface="Times New Roman" pitchFamily="18" charset="0"/>
              </a:rPr>
              <a:t> </a:t>
            </a:r>
            <a:r>
              <a:rPr lang="en-US" dirty="0" err="1">
                <a:latin typeface="Times New Roman" pitchFamily="18" charset="0"/>
                <a:cs typeface="Times New Roman" pitchFamily="18" charset="0"/>
              </a:rPr>
              <a:t>lingkup</a:t>
            </a:r>
            <a:r>
              <a:rPr lang="en-US" dirty="0">
                <a:latin typeface="Times New Roman" pitchFamily="18" charset="0"/>
                <a:cs typeface="Times New Roman" pitchFamily="18" charset="0"/>
              </a:rPr>
              <a:t> proses yang </a:t>
            </a:r>
            <a:r>
              <a:rPr lang="en-US" dirty="0" err="1">
                <a:latin typeface="Times New Roman" pitchFamily="18" charset="0"/>
                <a:cs typeface="Times New Roman" pitchFamily="18" charset="0"/>
              </a:rPr>
              <a:t>termasuk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dalam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kompensasi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dan</a:t>
            </a:r>
            <a:r>
              <a:rPr lang="en-US" dirty="0">
                <a:latin typeface="Times New Roman" pitchFamily="18" charset="0"/>
                <a:cs typeface="Times New Roman" pitchFamily="18" charset="0"/>
              </a:rPr>
              <a:t> benefit </a:t>
            </a:r>
            <a:r>
              <a:rPr lang="en-US" dirty="0" err="1">
                <a:latin typeface="Times New Roman" pitchFamily="18" charset="0"/>
                <a:cs typeface="Times New Roman" pitchFamily="18" charset="0"/>
              </a:rPr>
              <a:t>adalah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berikut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ini</a:t>
            </a:r>
            <a:r>
              <a:rPr lang="en-US" dirty="0">
                <a:latin typeface="Times New Roman" pitchFamily="18" charset="0"/>
                <a:cs typeface="Times New Roman" pitchFamily="18" charset="0"/>
              </a:rPr>
              <a:t> :</a:t>
            </a:r>
            <a:endParaRPr lang="id-ID" dirty="0">
              <a:latin typeface="Times New Roman" pitchFamily="18" charset="0"/>
              <a:cs typeface="Times New Roman" pitchFamily="18" charset="0"/>
            </a:endParaRPr>
          </a:p>
          <a:p>
            <a:pPr lvl="0" algn="just"/>
            <a:r>
              <a:rPr lang="en-US" dirty="0">
                <a:latin typeface="Times New Roman" pitchFamily="18" charset="0"/>
                <a:cs typeface="Times New Roman" pitchFamily="18" charset="0"/>
              </a:rPr>
              <a:t>Proses </a:t>
            </a:r>
            <a:r>
              <a:rPr lang="en-US" dirty="0" err="1">
                <a:latin typeface="Times New Roman" pitchFamily="18" charset="0"/>
                <a:cs typeface="Times New Roman" pitchFamily="18" charset="0"/>
              </a:rPr>
              <a:t>penentuan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gaji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transaksinya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dimana</a:t>
            </a:r>
            <a:r>
              <a:rPr lang="en-US" dirty="0">
                <a:latin typeface="Times New Roman" pitchFamily="18" charset="0"/>
                <a:cs typeface="Times New Roman" pitchFamily="18" charset="0"/>
              </a:rPr>
              <a:t> yang </a:t>
            </a:r>
            <a:r>
              <a:rPr lang="en-US" dirty="0" err="1">
                <a:latin typeface="Times New Roman" pitchFamily="18" charset="0"/>
                <a:cs typeface="Times New Roman" pitchFamily="18" charset="0"/>
              </a:rPr>
              <a:t>ternasuk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dalam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hal</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inadalah</a:t>
            </a:r>
            <a:r>
              <a:rPr lang="en-US" dirty="0">
                <a:latin typeface="Times New Roman" pitchFamily="18" charset="0"/>
                <a:cs typeface="Times New Roman" pitchFamily="18" charset="0"/>
              </a:rPr>
              <a:t> proses </a:t>
            </a:r>
            <a:r>
              <a:rPr lang="en-US" dirty="0" err="1">
                <a:latin typeface="Times New Roman" pitchFamily="18" charset="0"/>
                <a:cs typeface="Times New Roman" pitchFamily="18" charset="0"/>
              </a:rPr>
              <a:t>penggunaan</a:t>
            </a:r>
            <a:r>
              <a:rPr lang="en-US" dirty="0">
                <a:latin typeface="Times New Roman" pitchFamily="18" charset="0"/>
                <a:cs typeface="Times New Roman" pitchFamily="18" charset="0"/>
              </a:rPr>
              <a:t> ‘merit payment’ </a:t>
            </a:r>
            <a:r>
              <a:rPr lang="en-US" dirty="0" err="1">
                <a:latin typeface="Times New Roman" pitchFamily="18" charset="0"/>
                <a:cs typeface="Times New Roman" pitchFamily="18" charset="0"/>
              </a:rPr>
              <a:t>dalam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hal</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penentuan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gaji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jugapendapatan</a:t>
            </a:r>
            <a:r>
              <a:rPr lang="en-US" dirty="0">
                <a:latin typeface="Times New Roman" pitchFamily="18" charset="0"/>
                <a:cs typeface="Times New Roman" pitchFamily="18" charset="0"/>
              </a:rPr>
              <a:t> lain yang </a:t>
            </a:r>
            <a:r>
              <a:rPr lang="en-US" dirty="0" err="1">
                <a:latin typeface="Times New Roman" pitchFamily="18" charset="0"/>
                <a:cs typeface="Times New Roman" pitchFamily="18" charset="0"/>
              </a:rPr>
              <a:t>berhubungan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dengan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penghasilan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tambahan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seperti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lembur,uang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makan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uang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perumahan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insentif</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daerah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terpencil</a:t>
            </a:r>
            <a:r>
              <a:rPr lang="en-US" dirty="0">
                <a:latin typeface="Times New Roman" pitchFamily="18" charset="0"/>
                <a:cs typeface="Times New Roman" pitchFamily="18" charset="0"/>
              </a:rPr>
              <a:t>, supervisor </a:t>
            </a:r>
            <a:r>
              <a:rPr lang="en-US" dirty="0" err="1">
                <a:latin typeface="Times New Roman" pitchFamily="18" charset="0"/>
                <a:cs typeface="Times New Roman" pitchFamily="18" charset="0"/>
              </a:rPr>
              <a:t>dan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sejenisnya</a:t>
            </a:r>
            <a:r>
              <a:rPr lang="en-US" dirty="0">
                <a:latin typeface="Times New Roman" pitchFamily="18" charset="0"/>
                <a:cs typeface="Times New Roman" pitchFamily="18" charset="0"/>
              </a:rPr>
              <a:t>.</a:t>
            </a:r>
            <a:endParaRPr lang="id-ID" dirty="0">
              <a:latin typeface="Times New Roman" pitchFamily="18" charset="0"/>
              <a:cs typeface="Times New Roman" pitchFamily="18" charset="0"/>
            </a:endParaRPr>
          </a:p>
          <a:p>
            <a:pPr lvl="0" algn="just"/>
            <a:r>
              <a:rPr lang="en-US" dirty="0">
                <a:latin typeface="Times New Roman" pitchFamily="18" charset="0"/>
                <a:cs typeface="Times New Roman" pitchFamily="18" charset="0"/>
              </a:rPr>
              <a:t>Proses </a:t>
            </a:r>
            <a:r>
              <a:rPr lang="en-US" dirty="0" err="1">
                <a:latin typeface="Times New Roman" pitchFamily="18" charset="0"/>
                <a:cs typeface="Times New Roman" pitchFamily="18" charset="0"/>
              </a:rPr>
              <a:t>pemberian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fasilitas</a:t>
            </a:r>
            <a:r>
              <a:rPr lang="en-US" dirty="0">
                <a:latin typeface="Times New Roman" pitchFamily="18" charset="0"/>
                <a:cs typeface="Times New Roman" pitchFamily="18" charset="0"/>
              </a:rPr>
              <a:t> yang </a:t>
            </a:r>
            <a:r>
              <a:rPr lang="en-US" dirty="0" err="1">
                <a:latin typeface="Times New Roman" pitchFamily="18" charset="0"/>
                <a:cs typeface="Times New Roman" pitchFamily="18" charset="0"/>
              </a:rPr>
              <a:t>berhubungan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dengan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kebutuhan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diluar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ruang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lingkup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kerja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bertujuan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untuk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memberikan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jaminan</a:t>
            </a:r>
            <a:r>
              <a:rPr lang="en-US" dirty="0">
                <a:latin typeface="Times New Roman" pitchFamily="18" charset="0"/>
                <a:cs typeface="Times New Roman" pitchFamily="18" charset="0"/>
              </a:rPr>
              <a:t> rasa </a:t>
            </a:r>
            <a:r>
              <a:rPr lang="en-US" dirty="0" err="1">
                <a:latin typeface="Times New Roman" pitchFamily="18" charset="0"/>
                <a:cs typeface="Times New Roman" pitchFamily="18" charset="0"/>
              </a:rPr>
              <a:t>aman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selama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bekerja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diperusahaan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seperti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fasilitas</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medikal</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tabungan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pensiun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Dengan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sistem</a:t>
            </a:r>
            <a:r>
              <a:rPr lang="en-US" dirty="0">
                <a:latin typeface="Times New Roman" pitchFamily="18" charset="0"/>
                <a:cs typeface="Times New Roman" pitchFamily="18" charset="0"/>
              </a:rPr>
              <a:t> yang </a:t>
            </a:r>
            <a:r>
              <a:rPr lang="en-US" dirty="0" err="1">
                <a:latin typeface="Times New Roman" pitchFamily="18" charset="0"/>
                <a:cs typeface="Times New Roman" pitchFamily="18" charset="0"/>
              </a:rPr>
              <a:t>baru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ini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penggunaan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sistem</a:t>
            </a:r>
            <a:r>
              <a:rPr lang="en-US" dirty="0">
                <a:latin typeface="Times New Roman" pitchFamily="18" charset="0"/>
                <a:cs typeface="Times New Roman" pitchFamily="18" charset="0"/>
              </a:rPr>
              <a:t> merit </a:t>
            </a:r>
            <a:r>
              <a:rPr lang="en-US" dirty="0" err="1">
                <a:latin typeface="Times New Roman" pitchFamily="18" charset="0"/>
                <a:cs typeface="Times New Roman" pitchFamily="18" charset="0"/>
              </a:rPr>
              <a:t>akan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sangat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mudah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dilaksanakan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secara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obyektif</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Dimana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faktor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penunjang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informasi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dalam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menentukan</a:t>
            </a:r>
            <a:r>
              <a:rPr lang="en-US" dirty="0">
                <a:latin typeface="Times New Roman" pitchFamily="18" charset="0"/>
                <a:cs typeface="Times New Roman" pitchFamily="18" charset="0"/>
              </a:rPr>
              <a:t> merit </a:t>
            </a:r>
            <a:r>
              <a:rPr lang="en-US" dirty="0" err="1">
                <a:latin typeface="Times New Roman" pitchFamily="18" charset="0"/>
                <a:cs typeface="Times New Roman" pitchFamily="18" charset="0"/>
              </a:rPr>
              <a:t>tersebut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telah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terkonsolidasi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menjadi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satu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dengan</a:t>
            </a:r>
            <a:r>
              <a:rPr lang="en-US" dirty="0">
                <a:latin typeface="Times New Roman" pitchFamily="18" charset="0"/>
                <a:cs typeface="Times New Roman" pitchFamily="18" charset="0"/>
              </a:rPr>
              <a:t> sub-</a:t>
            </a:r>
            <a:r>
              <a:rPr lang="en-US" dirty="0" err="1">
                <a:latin typeface="Times New Roman" pitchFamily="18" charset="0"/>
                <a:cs typeface="Times New Roman" pitchFamily="18" charset="0"/>
              </a:rPr>
              <a:t>sistem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lainnya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seperti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pendidikan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masa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kerja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evaluasi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kerja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dll</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Oleh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sebab</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itu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seberapa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rinci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sistem</a:t>
            </a:r>
            <a:r>
              <a:rPr lang="en-US" dirty="0">
                <a:latin typeface="Times New Roman" pitchFamily="18" charset="0"/>
                <a:cs typeface="Times New Roman" pitchFamily="18" charset="0"/>
              </a:rPr>
              <a:t> merit yang </a:t>
            </a:r>
            <a:r>
              <a:rPr lang="en-US" dirty="0" err="1">
                <a:latin typeface="Times New Roman" pitchFamily="18" charset="0"/>
                <a:cs typeface="Times New Roman" pitchFamily="18" charset="0"/>
              </a:rPr>
              <a:t>akan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digunakan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tergantung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dari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seberapa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banyak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komponen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penunjang</a:t>
            </a:r>
            <a:r>
              <a:rPr lang="en-US" dirty="0">
                <a:latin typeface="Times New Roman" pitchFamily="18" charset="0"/>
                <a:cs typeface="Times New Roman" pitchFamily="18" charset="0"/>
              </a:rPr>
              <a:t> merit yang </a:t>
            </a:r>
            <a:r>
              <a:rPr lang="en-US" dirty="0" err="1">
                <a:latin typeface="Times New Roman" pitchFamily="18" charset="0"/>
                <a:cs typeface="Times New Roman" pitchFamily="18" charset="0"/>
              </a:rPr>
              <a:t>digunakan</a:t>
            </a:r>
            <a:r>
              <a:rPr lang="en-US" dirty="0">
                <a:latin typeface="Times New Roman" pitchFamily="18" charset="0"/>
                <a:cs typeface="Times New Roman" pitchFamily="18" charset="0"/>
              </a:rPr>
              <a:t>.</a:t>
            </a:r>
            <a:endParaRPr lang="id-ID" dirty="0">
              <a:latin typeface="Times New Roman" pitchFamily="18" charset="0"/>
              <a:cs typeface="Times New Roman" pitchFamily="18" charset="0"/>
            </a:endParaRPr>
          </a:p>
          <a:p>
            <a:pPr marL="0" indent="0" algn="just">
              <a:buNone/>
            </a:pPr>
            <a:endParaRPr lang="id-ID" dirty="0">
              <a:latin typeface="Times New Roman" pitchFamily="18" charset="0"/>
              <a:cs typeface="Times New Roman" pitchFamily="18" charset="0"/>
            </a:endParaRPr>
          </a:p>
        </p:txBody>
      </p:sp>
    </p:spTree>
    <p:extLst>
      <p:ext uri="{BB962C8B-B14F-4D97-AF65-F5344CB8AC3E}">
        <p14:creationId xmlns:p14="http://schemas.microsoft.com/office/powerpoint/2010/main" xmlns="" val="21306812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8229600" cy="5649491"/>
          </a:xfrm>
        </p:spPr>
        <p:txBody>
          <a:bodyPr>
            <a:normAutofit/>
          </a:bodyPr>
          <a:lstStyle/>
          <a:p>
            <a:pPr marL="0" indent="0">
              <a:buNone/>
            </a:pPr>
            <a:r>
              <a:rPr lang="en-US" b="1" i="1" u="sng" dirty="0" err="1"/>
              <a:t>Evaluasi</a:t>
            </a:r>
            <a:r>
              <a:rPr lang="en-US" b="1" i="1" u="sng" dirty="0"/>
              <a:t> </a:t>
            </a:r>
            <a:r>
              <a:rPr lang="en-US" b="1" i="1" u="sng" dirty="0" err="1"/>
              <a:t>Kinerja</a:t>
            </a:r>
            <a:r>
              <a:rPr lang="en-US" b="1" i="1" u="sng" dirty="0"/>
              <a:t> </a:t>
            </a:r>
            <a:r>
              <a:rPr lang="en-US" b="1" i="1" u="sng" dirty="0" err="1"/>
              <a:t>Personel</a:t>
            </a:r>
            <a:endParaRPr lang="id-ID" u="sng" dirty="0"/>
          </a:p>
          <a:p>
            <a:pPr marL="0" indent="0">
              <a:buNone/>
            </a:pPr>
            <a:r>
              <a:rPr lang="en-US" dirty="0" err="1"/>
              <a:t>Sistem</a:t>
            </a:r>
            <a:r>
              <a:rPr lang="en-US" dirty="0"/>
              <a:t> </a:t>
            </a:r>
            <a:r>
              <a:rPr lang="en-US" dirty="0" err="1"/>
              <a:t>penilaian</a:t>
            </a:r>
            <a:r>
              <a:rPr lang="en-US" dirty="0"/>
              <a:t> yang </a:t>
            </a:r>
            <a:r>
              <a:rPr lang="en-US" dirty="0" err="1"/>
              <a:t>baik</a:t>
            </a:r>
            <a:r>
              <a:rPr lang="en-US" dirty="0"/>
              <a:t> </a:t>
            </a:r>
            <a:r>
              <a:rPr lang="en-US" dirty="0" err="1"/>
              <a:t>dalam</a:t>
            </a:r>
            <a:r>
              <a:rPr lang="en-US" dirty="0"/>
              <a:t> </a:t>
            </a:r>
            <a:r>
              <a:rPr lang="en-US" dirty="0" err="1"/>
              <a:t>menilai</a:t>
            </a:r>
            <a:r>
              <a:rPr lang="en-US" dirty="0"/>
              <a:t> </a:t>
            </a:r>
            <a:r>
              <a:rPr lang="en-US" dirty="0" err="1"/>
              <a:t>kinerja</a:t>
            </a:r>
            <a:r>
              <a:rPr lang="en-US" dirty="0"/>
              <a:t> </a:t>
            </a:r>
            <a:r>
              <a:rPr lang="en-US" dirty="0" err="1"/>
              <a:t>personel</a:t>
            </a:r>
            <a:r>
              <a:rPr lang="en-US" dirty="0"/>
              <a:t> </a:t>
            </a:r>
            <a:r>
              <a:rPr lang="en-US" dirty="0" err="1"/>
              <a:t>adalah</a:t>
            </a:r>
            <a:r>
              <a:rPr lang="en-US" dirty="0"/>
              <a:t> </a:t>
            </a:r>
            <a:r>
              <a:rPr lang="en-US" dirty="0" err="1"/>
              <a:t>pengkajian</a:t>
            </a:r>
            <a:r>
              <a:rPr lang="en-US" dirty="0"/>
              <a:t> </a:t>
            </a:r>
            <a:r>
              <a:rPr lang="en-US" dirty="0" err="1"/>
              <a:t>dan</a:t>
            </a:r>
            <a:r>
              <a:rPr lang="en-US" dirty="0"/>
              <a:t> </a:t>
            </a:r>
            <a:r>
              <a:rPr lang="en-US" dirty="0" err="1"/>
              <a:t>umpan</a:t>
            </a:r>
            <a:r>
              <a:rPr lang="en-US" dirty="0"/>
              <a:t> </a:t>
            </a:r>
            <a:r>
              <a:rPr lang="en-US" dirty="0" err="1"/>
              <a:t>balik</a:t>
            </a:r>
            <a:r>
              <a:rPr lang="en-US" dirty="0"/>
              <a:t>. </a:t>
            </a:r>
            <a:r>
              <a:rPr lang="en-US" dirty="0" err="1"/>
              <a:t>Dimana</a:t>
            </a:r>
            <a:r>
              <a:rPr lang="en-US" dirty="0"/>
              <a:t> </a:t>
            </a:r>
            <a:r>
              <a:rPr lang="en-US" dirty="0" err="1"/>
              <a:t>dalam</a:t>
            </a:r>
            <a:r>
              <a:rPr lang="en-US" dirty="0"/>
              <a:t> </a:t>
            </a:r>
            <a:r>
              <a:rPr lang="en-US" dirty="0" err="1"/>
              <a:t>melakukan</a:t>
            </a:r>
            <a:r>
              <a:rPr lang="en-US" dirty="0"/>
              <a:t> </a:t>
            </a:r>
            <a:r>
              <a:rPr lang="en-US" dirty="0" err="1"/>
              <a:t>pengkajian</a:t>
            </a:r>
            <a:r>
              <a:rPr lang="en-US" dirty="0"/>
              <a:t>, </a:t>
            </a:r>
            <a:r>
              <a:rPr lang="en-US" dirty="0" err="1"/>
              <a:t>digunakan</a:t>
            </a:r>
            <a:r>
              <a:rPr lang="en-US" dirty="0"/>
              <a:t> </a:t>
            </a:r>
            <a:r>
              <a:rPr lang="en-US" dirty="0" err="1"/>
              <a:t>kriteria-kriteria</a:t>
            </a:r>
            <a:r>
              <a:rPr lang="en-US" dirty="0"/>
              <a:t> </a:t>
            </a:r>
            <a:r>
              <a:rPr lang="en-US" dirty="0" err="1"/>
              <a:t>dasar</a:t>
            </a:r>
            <a:r>
              <a:rPr lang="en-US" dirty="0"/>
              <a:t> yang </a:t>
            </a:r>
            <a:r>
              <a:rPr lang="en-US" dirty="0" err="1"/>
              <a:t>telah</a:t>
            </a:r>
            <a:r>
              <a:rPr lang="en-US" dirty="0"/>
              <a:t> </a:t>
            </a:r>
            <a:r>
              <a:rPr lang="en-US" dirty="0" err="1"/>
              <a:t>ditentukan</a:t>
            </a:r>
            <a:r>
              <a:rPr lang="en-US" dirty="0"/>
              <a:t> </a:t>
            </a:r>
            <a:r>
              <a:rPr lang="en-US" dirty="0" err="1"/>
              <a:t>sebelumnya</a:t>
            </a:r>
            <a:r>
              <a:rPr lang="en-US" dirty="0"/>
              <a:t> </a:t>
            </a:r>
            <a:r>
              <a:rPr lang="en-US" dirty="0" err="1"/>
              <a:t>oleh</a:t>
            </a:r>
            <a:r>
              <a:rPr lang="en-US" dirty="0"/>
              <a:t> </a:t>
            </a:r>
            <a:r>
              <a:rPr lang="en-US" dirty="0" err="1"/>
              <a:t>manajemen</a:t>
            </a:r>
            <a:r>
              <a:rPr lang="en-US" dirty="0"/>
              <a:t>. Dan </a:t>
            </a:r>
            <a:r>
              <a:rPr lang="en-US" dirty="0" err="1"/>
              <a:t>juga</a:t>
            </a:r>
            <a:r>
              <a:rPr lang="en-US" dirty="0"/>
              <a:t> </a:t>
            </a:r>
            <a:r>
              <a:rPr lang="en-US" dirty="0" err="1"/>
              <a:t>berdasarkan</a:t>
            </a:r>
            <a:r>
              <a:rPr lang="en-US" dirty="0"/>
              <a:t> </a:t>
            </a:r>
            <a:r>
              <a:rPr lang="en-US" dirty="0" err="1"/>
              <a:t>hasil</a:t>
            </a:r>
            <a:r>
              <a:rPr lang="en-US" dirty="0"/>
              <a:t> </a:t>
            </a:r>
            <a:r>
              <a:rPr lang="en-US" dirty="0" err="1"/>
              <a:t>kajian</a:t>
            </a:r>
            <a:r>
              <a:rPr lang="en-US" dirty="0"/>
              <a:t> yang </a:t>
            </a:r>
            <a:r>
              <a:rPr lang="en-US" dirty="0" err="1"/>
              <a:t>umumnya</a:t>
            </a:r>
            <a:r>
              <a:rPr lang="en-US" dirty="0"/>
              <a:t> </a:t>
            </a:r>
            <a:r>
              <a:rPr lang="en-US" dirty="0" err="1"/>
              <a:t>dilakukan</a:t>
            </a:r>
            <a:r>
              <a:rPr lang="en-US" dirty="0"/>
              <a:t> </a:t>
            </a:r>
            <a:r>
              <a:rPr lang="en-US" dirty="0" err="1"/>
              <a:t>oleh</a:t>
            </a:r>
            <a:r>
              <a:rPr lang="en-US" dirty="0"/>
              <a:t> </a:t>
            </a:r>
            <a:r>
              <a:rPr lang="en-US" dirty="0" err="1"/>
              <a:t>suatu</a:t>
            </a:r>
            <a:r>
              <a:rPr lang="en-US" dirty="0"/>
              <a:t> </a:t>
            </a:r>
            <a:r>
              <a:rPr lang="en-US" dirty="0" err="1"/>
              <a:t>tim.</a:t>
            </a:r>
            <a:r>
              <a:rPr lang="en-US" dirty="0"/>
              <a:t> Hal </a:t>
            </a:r>
            <a:r>
              <a:rPr lang="en-US" dirty="0" err="1"/>
              <a:t>ini</a:t>
            </a:r>
            <a:r>
              <a:rPr lang="en-US" dirty="0"/>
              <a:t> </a:t>
            </a:r>
            <a:r>
              <a:rPr lang="en-US" dirty="0" err="1"/>
              <a:t>dapat</a:t>
            </a:r>
            <a:r>
              <a:rPr lang="en-US" dirty="0"/>
              <a:t> </a:t>
            </a:r>
            <a:r>
              <a:rPr lang="en-US" dirty="0" err="1"/>
              <a:t>diinformasikan</a:t>
            </a:r>
            <a:r>
              <a:rPr lang="en-US" dirty="0"/>
              <a:t> </a:t>
            </a:r>
            <a:r>
              <a:rPr lang="en-US" dirty="0" err="1"/>
              <a:t>dan</a:t>
            </a:r>
            <a:r>
              <a:rPr lang="en-US" dirty="0"/>
              <a:t> </a:t>
            </a:r>
            <a:r>
              <a:rPr lang="en-US" dirty="0" err="1"/>
              <a:t>didiskusikan</a:t>
            </a:r>
            <a:r>
              <a:rPr lang="en-US" dirty="0"/>
              <a:t> </a:t>
            </a:r>
            <a:r>
              <a:rPr lang="en-US" dirty="0" err="1"/>
              <a:t>bersama</a:t>
            </a:r>
            <a:r>
              <a:rPr lang="en-US" dirty="0"/>
              <a:t> </a:t>
            </a:r>
            <a:r>
              <a:rPr lang="en-US" dirty="0" err="1"/>
              <a:t>dengan</a:t>
            </a:r>
            <a:r>
              <a:rPr lang="en-US" dirty="0"/>
              <a:t> </a:t>
            </a:r>
            <a:r>
              <a:rPr lang="en-US" dirty="0" err="1"/>
              <a:t>personel</a:t>
            </a:r>
            <a:r>
              <a:rPr lang="en-US" dirty="0"/>
              <a:t> </a:t>
            </a:r>
            <a:r>
              <a:rPr lang="en-US" dirty="0" err="1"/>
              <a:t>tersebut</a:t>
            </a:r>
            <a:r>
              <a:rPr lang="en-US" dirty="0"/>
              <a:t> </a:t>
            </a:r>
            <a:r>
              <a:rPr lang="en-US" dirty="0" err="1"/>
              <a:t>untuk</a:t>
            </a:r>
            <a:r>
              <a:rPr lang="en-US" dirty="0"/>
              <a:t> </a:t>
            </a:r>
            <a:r>
              <a:rPr lang="en-US" dirty="0" err="1"/>
              <a:t>mengetahui</a:t>
            </a:r>
            <a:r>
              <a:rPr lang="en-US" dirty="0"/>
              <a:t> </a:t>
            </a:r>
            <a:r>
              <a:rPr lang="en-US" dirty="0" err="1"/>
              <a:t>apresiasi</a:t>
            </a:r>
            <a:r>
              <a:rPr lang="en-US" dirty="0"/>
              <a:t> </a:t>
            </a:r>
            <a:r>
              <a:rPr lang="en-US" dirty="0" err="1"/>
              <a:t>lebih</a:t>
            </a:r>
            <a:r>
              <a:rPr lang="en-US" dirty="0"/>
              <a:t> </a:t>
            </a:r>
            <a:r>
              <a:rPr lang="en-US" dirty="0" err="1"/>
              <a:t>lanjut</a:t>
            </a:r>
            <a:r>
              <a:rPr lang="en-US" dirty="0"/>
              <a:t> </a:t>
            </a:r>
            <a:r>
              <a:rPr lang="en-US" dirty="0" err="1"/>
              <a:t>mengenai</a:t>
            </a:r>
            <a:r>
              <a:rPr lang="en-US" dirty="0"/>
              <a:t> </a:t>
            </a:r>
            <a:r>
              <a:rPr lang="en-US" dirty="0" err="1"/>
              <a:t>cara</a:t>
            </a:r>
            <a:r>
              <a:rPr lang="en-US" dirty="0"/>
              <a:t> </a:t>
            </a:r>
            <a:r>
              <a:rPr lang="en-US" dirty="0" err="1"/>
              <a:t>pengkajian</a:t>
            </a:r>
            <a:r>
              <a:rPr lang="en-US" dirty="0"/>
              <a:t> </a:t>
            </a:r>
            <a:r>
              <a:rPr lang="en-US" dirty="0" err="1"/>
              <a:t>dan</a:t>
            </a:r>
            <a:r>
              <a:rPr lang="en-US" dirty="0"/>
              <a:t> </a:t>
            </a:r>
            <a:r>
              <a:rPr lang="en-US" dirty="0" err="1"/>
              <a:t>harapannya</a:t>
            </a:r>
            <a:r>
              <a:rPr lang="en-US" dirty="0"/>
              <a:t> </a:t>
            </a:r>
            <a:r>
              <a:rPr lang="en-US" dirty="0" err="1"/>
              <a:t>dalam</a:t>
            </a:r>
            <a:r>
              <a:rPr lang="en-US" dirty="0"/>
              <a:t> </a:t>
            </a:r>
            <a:r>
              <a:rPr lang="en-US" dirty="0" err="1"/>
              <a:t>melaksanakan</a:t>
            </a:r>
            <a:r>
              <a:rPr lang="en-US" dirty="0"/>
              <a:t> </a:t>
            </a:r>
            <a:r>
              <a:rPr lang="en-US" dirty="0" err="1"/>
              <a:t>pekerjaan</a:t>
            </a:r>
            <a:r>
              <a:rPr lang="en-US" dirty="0"/>
              <a:t>. </a:t>
            </a:r>
            <a:r>
              <a:rPr lang="en-US" dirty="0" err="1"/>
              <a:t>Adapun</a:t>
            </a:r>
            <a:r>
              <a:rPr lang="en-US" dirty="0"/>
              <a:t> </a:t>
            </a:r>
            <a:r>
              <a:rPr lang="en-US" dirty="0" err="1"/>
              <a:t>fasilitas</a:t>
            </a:r>
            <a:r>
              <a:rPr lang="en-US" dirty="0"/>
              <a:t> yang </a:t>
            </a:r>
            <a:r>
              <a:rPr lang="en-US" dirty="0" err="1"/>
              <a:t>tersedia</a:t>
            </a:r>
            <a:r>
              <a:rPr lang="en-US" dirty="0"/>
              <a:t> </a:t>
            </a:r>
            <a:r>
              <a:rPr lang="en-US" dirty="0" err="1"/>
              <a:t>pada</a:t>
            </a:r>
            <a:r>
              <a:rPr lang="en-US" dirty="0"/>
              <a:t> </a:t>
            </a:r>
            <a:r>
              <a:rPr lang="en-US" dirty="0" err="1"/>
              <a:t>sistem</a:t>
            </a:r>
            <a:r>
              <a:rPr lang="en-US" dirty="0"/>
              <a:t> </a:t>
            </a:r>
            <a:r>
              <a:rPr lang="en-US" dirty="0" err="1"/>
              <a:t>ini</a:t>
            </a:r>
            <a:r>
              <a:rPr lang="en-US" dirty="0"/>
              <a:t> </a:t>
            </a:r>
            <a:r>
              <a:rPr lang="en-US" dirty="0" err="1"/>
              <a:t>adalah</a:t>
            </a:r>
            <a:r>
              <a:rPr lang="en-US" dirty="0"/>
              <a:t> </a:t>
            </a:r>
            <a:r>
              <a:rPr lang="en-US" dirty="0" err="1"/>
              <a:t>perencanaan</a:t>
            </a:r>
            <a:r>
              <a:rPr lang="en-US" dirty="0"/>
              <a:t> </a:t>
            </a:r>
            <a:r>
              <a:rPr lang="en-US" dirty="0" err="1"/>
              <a:t>kerja</a:t>
            </a:r>
            <a:r>
              <a:rPr lang="en-US" dirty="0"/>
              <a:t> </a:t>
            </a:r>
            <a:r>
              <a:rPr lang="en-US" dirty="0" err="1"/>
              <a:t>personil</a:t>
            </a:r>
            <a:r>
              <a:rPr lang="en-US" dirty="0"/>
              <a:t> </a:t>
            </a:r>
            <a:r>
              <a:rPr lang="en-US" dirty="0" err="1"/>
              <a:t>beserta</a:t>
            </a:r>
            <a:r>
              <a:rPr lang="en-US" dirty="0"/>
              <a:t> </a:t>
            </a:r>
            <a:r>
              <a:rPr lang="en-US" dirty="0" err="1"/>
              <a:t>beban</a:t>
            </a:r>
            <a:r>
              <a:rPr lang="en-US" dirty="0"/>
              <a:t> </a:t>
            </a:r>
            <a:r>
              <a:rPr lang="en-US" dirty="0" err="1"/>
              <a:t>penilaian</a:t>
            </a:r>
            <a:r>
              <a:rPr lang="en-US" dirty="0"/>
              <a:t> </a:t>
            </a:r>
            <a:r>
              <a:rPr lang="en-US" dirty="0" err="1"/>
              <a:t>atas</a:t>
            </a:r>
            <a:r>
              <a:rPr lang="en-US" dirty="0"/>
              <a:t> </a:t>
            </a:r>
            <a:r>
              <a:rPr lang="en-US" dirty="0" err="1"/>
              <a:t>hasil</a:t>
            </a:r>
            <a:r>
              <a:rPr lang="en-US" dirty="0"/>
              <a:t> </a:t>
            </a:r>
            <a:r>
              <a:rPr lang="en-US" dirty="0" err="1"/>
              <a:t>pekerjaan</a:t>
            </a:r>
            <a:r>
              <a:rPr lang="en-US" dirty="0"/>
              <a:t> </a:t>
            </a:r>
            <a:r>
              <a:rPr lang="en-US" dirty="0" err="1"/>
              <a:t>tersebut</a:t>
            </a:r>
            <a:r>
              <a:rPr lang="en-US" dirty="0"/>
              <a:t>. </a:t>
            </a:r>
            <a:r>
              <a:rPr lang="en-US" dirty="0" err="1"/>
              <a:t>Berdasarkan</a:t>
            </a:r>
            <a:r>
              <a:rPr lang="en-US" dirty="0"/>
              <a:t> </a:t>
            </a:r>
            <a:r>
              <a:rPr lang="en-US" dirty="0" err="1"/>
              <a:t>hal</a:t>
            </a:r>
            <a:r>
              <a:rPr lang="en-US" dirty="0"/>
              <a:t> </a:t>
            </a:r>
            <a:r>
              <a:rPr lang="en-US" dirty="0" err="1"/>
              <a:t>ini</a:t>
            </a:r>
            <a:r>
              <a:rPr lang="en-US" dirty="0"/>
              <a:t>, </a:t>
            </a:r>
            <a:r>
              <a:rPr lang="en-US" dirty="0" err="1"/>
              <a:t>dapat</a:t>
            </a:r>
            <a:r>
              <a:rPr lang="en-US" dirty="0"/>
              <a:t> </a:t>
            </a:r>
            <a:r>
              <a:rPr lang="en-US" dirty="0" err="1"/>
              <a:t>diperoleh</a:t>
            </a:r>
            <a:r>
              <a:rPr lang="en-US" dirty="0"/>
              <a:t> </a:t>
            </a:r>
            <a:r>
              <a:rPr lang="en-US" dirty="0" err="1"/>
              <a:t>suatu</a:t>
            </a:r>
            <a:r>
              <a:rPr lang="en-US" dirty="0"/>
              <a:t> </a:t>
            </a:r>
            <a:r>
              <a:rPr lang="en-US" dirty="0" err="1"/>
              <a:t>sistem</a:t>
            </a:r>
            <a:r>
              <a:rPr lang="en-US" dirty="0"/>
              <a:t> </a:t>
            </a:r>
            <a:r>
              <a:rPr lang="en-US" dirty="0" err="1"/>
              <a:t>evaluasi</a:t>
            </a:r>
            <a:r>
              <a:rPr lang="en-US" dirty="0"/>
              <a:t> yang </a:t>
            </a:r>
            <a:r>
              <a:rPr lang="en-US" dirty="0" err="1"/>
              <a:t>lebih</a:t>
            </a:r>
            <a:r>
              <a:rPr lang="en-US" dirty="0"/>
              <a:t> </a:t>
            </a:r>
            <a:r>
              <a:rPr lang="en-US" dirty="0" err="1"/>
              <a:t>obyektif</a:t>
            </a:r>
            <a:r>
              <a:rPr lang="en-US" dirty="0"/>
              <a:t>, yang </a:t>
            </a:r>
            <a:r>
              <a:rPr lang="en-US" dirty="0" err="1"/>
              <a:t>mengacu</a:t>
            </a:r>
            <a:r>
              <a:rPr lang="en-US" dirty="0"/>
              <a:t> </a:t>
            </a:r>
            <a:r>
              <a:rPr lang="en-US" dirty="0" err="1"/>
              <a:t>pada</a:t>
            </a:r>
            <a:r>
              <a:rPr lang="en-US" dirty="0"/>
              <a:t> </a:t>
            </a:r>
            <a:r>
              <a:rPr lang="en-US" dirty="0" err="1"/>
              <a:t>fakta-fakta</a:t>
            </a:r>
            <a:r>
              <a:rPr lang="en-US" dirty="0"/>
              <a:t> yang </a:t>
            </a:r>
            <a:r>
              <a:rPr lang="en-US" dirty="0" err="1"/>
              <a:t>telah</a:t>
            </a:r>
            <a:r>
              <a:rPr lang="en-US" dirty="0"/>
              <a:t> </a:t>
            </a:r>
            <a:r>
              <a:rPr lang="en-US" dirty="0" err="1"/>
              <a:t>ditentukan</a:t>
            </a:r>
            <a:r>
              <a:rPr lang="en-US" dirty="0"/>
              <a:t> </a:t>
            </a:r>
            <a:r>
              <a:rPr lang="en-US" dirty="0" err="1"/>
              <a:t>sebelumnya</a:t>
            </a:r>
            <a:r>
              <a:rPr lang="en-US" dirty="0"/>
              <a:t>.</a:t>
            </a:r>
            <a:endParaRPr lang="id-ID" dirty="0"/>
          </a:p>
        </p:txBody>
      </p:sp>
    </p:spTree>
    <p:extLst>
      <p:ext uri="{BB962C8B-B14F-4D97-AF65-F5344CB8AC3E}">
        <p14:creationId xmlns:p14="http://schemas.microsoft.com/office/powerpoint/2010/main" xmlns="" val="41319949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4"/>
            <a:ext cx="8229600" cy="5976664"/>
          </a:xfrm>
        </p:spPr>
        <p:txBody>
          <a:bodyPr>
            <a:noAutofit/>
          </a:bodyPr>
          <a:lstStyle/>
          <a:p>
            <a:pPr marL="0" indent="0" algn="just">
              <a:buNone/>
            </a:pPr>
            <a:r>
              <a:rPr lang="en-US" sz="2400" b="1" i="1" dirty="0" err="1">
                <a:latin typeface="Times New Roman" pitchFamily="18" charset="0"/>
                <a:cs typeface="Times New Roman" pitchFamily="18" charset="0"/>
              </a:rPr>
              <a:t>Pendidikan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dan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Pelatihan</a:t>
            </a:r>
            <a:endParaRPr lang="id-ID" sz="2400" dirty="0">
              <a:latin typeface="Times New Roman" pitchFamily="18" charset="0"/>
              <a:cs typeface="Times New Roman" pitchFamily="18" charset="0"/>
            </a:endParaRPr>
          </a:p>
          <a:p>
            <a:pPr marL="0" indent="0" algn="just">
              <a:buNone/>
            </a:pPr>
            <a:r>
              <a:rPr lang="en-US" sz="2400" dirty="0" err="1">
                <a:latin typeface="Times New Roman" pitchFamily="18" charset="0"/>
                <a:cs typeface="Times New Roman" pitchFamily="18" charset="0"/>
              </a:rPr>
              <a:t>Pendidikan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adalah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salah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satu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rangka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dalam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keber</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hasilan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personel</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dalam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menunjang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strategi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departemen</a:t>
            </a:r>
            <a:r>
              <a:rPr lang="en-US" sz="2400" dirty="0">
                <a:latin typeface="Times New Roman" pitchFamily="18" charset="0"/>
                <a:cs typeface="Times New Roman" pitchFamily="18" charset="0"/>
              </a:rPr>
              <a:t> di unit </a:t>
            </a:r>
            <a:r>
              <a:rPr lang="en-US" sz="2400" dirty="0" err="1">
                <a:latin typeface="Times New Roman" pitchFamily="18" charset="0"/>
                <a:cs typeface="Times New Roman" pitchFamily="18" charset="0"/>
              </a:rPr>
              <a:t>organisasinya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Adapun</a:t>
            </a:r>
            <a:r>
              <a:rPr lang="en-US" sz="2400" dirty="0">
                <a:latin typeface="Times New Roman" pitchFamily="18" charset="0"/>
                <a:cs typeface="Times New Roman" pitchFamily="18" charset="0"/>
              </a:rPr>
              <a:t> proses yang </a:t>
            </a:r>
            <a:r>
              <a:rPr lang="en-US" sz="2400" dirty="0" err="1">
                <a:latin typeface="Times New Roman" pitchFamily="18" charset="0"/>
                <a:cs typeface="Times New Roman" pitchFamily="18" charset="0"/>
              </a:rPr>
              <a:t>termasuk</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dalam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sistem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kepegawaian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ini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adalah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terdiri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dari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beberapa</a:t>
            </a:r>
            <a:r>
              <a:rPr lang="en-US" sz="2400" dirty="0">
                <a:latin typeface="Times New Roman" pitchFamily="18" charset="0"/>
                <a:cs typeface="Times New Roman" pitchFamily="18" charset="0"/>
              </a:rPr>
              <a:t> sub-proses </a:t>
            </a:r>
            <a:r>
              <a:rPr lang="en-US" sz="2400" dirty="0" err="1">
                <a:latin typeface="Times New Roman" pitchFamily="18" charset="0"/>
                <a:cs typeface="Times New Roman" pitchFamily="18" charset="0"/>
              </a:rPr>
              <a:t>seperti</a:t>
            </a:r>
            <a:r>
              <a:rPr lang="en-US" sz="2400" dirty="0">
                <a:latin typeface="Times New Roman" pitchFamily="18" charset="0"/>
                <a:cs typeface="Times New Roman" pitchFamily="18" charset="0"/>
              </a:rPr>
              <a:t> :</a:t>
            </a:r>
            <a:endParaRPr lang="id-ID" sz="2400" dirty="0">
              <a:latin typeface="Times New Roman" pitchFamily="18" charset="0"/>
              <a:cs typeface="Times New Roman" pitchFamily="18" charset="0"/>
            </a:endParaRPr>
          </a:p>
          <a:p>
            <a:pPr lvl="0" algn="just"/>
            <a:r>
              <a:rPr lang="en-US" sz="2400" dirty="0" err="1">
                <a:latin typeface="Times New Roman" pitchFamily="18" charset="0"/>
                <a:cs typeface="Times New Roman" pitchFamily="18" charset="0"/>
              </a:rPr>
              <a:t>Perencanaan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jadwal</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pendidikan</a:t>
            </a:r>
            <a:r>
              <a:rPr lang="en-US" sz="2400" dirty="0">
                <a:latin typeface="Times New Roman" pitchFamily="18" charset="0"/>
                <a:cs typeface="Times New Roman" pitchFamily="18" charset="0"/>
              </a:rPr>
              <a:t>, yang </a:t>
            </a:r>
            <a:r>
              <a:rPr lang="en-US" sz="2400" dirty="0" err="1">
                <a:latin typeface="Times New Roman" pitchFamily="18" charset="0"/>
                <a:cs typeface="Times New Roman" pitchFamily="18" charset="0"/>
              </a:rPr>
              <a:t>berhubungan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dengan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jadwal</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pendidikan</a:t>
            </a:r>
            <a:r>
              <a:rPr lang="en-US" sz="2400" dirty="0">
                <a:latin typeface="Times New Roman" pitchFamily="18" charset="0"/>
                <a:cs typeface="Times New Roman" pitchFamily="18" charset="0"/>
              </a:rPr>
              <a:t> yang </a:t>
            </a:r>
            <a:r>
              <a:rPr lang="en-US" sz="2400" dirty="0" err="1">
                <a:latin typeface="Times New Roman" pitchFamily="18" charset="0"/>
                <a:cs typeface="Times New Roman" pitchFamily="18" charset="0"/>
              </a:rPr>
              <a:t>akan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diselenggarakan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oleh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organisasi</a:t>
            </a:r>
            <a:r>
              <a:rPr lang="en-US" sz="2400" dirty="0">
                <a:latin typeface="Times New Roman" pitchFamily="18" charset="0"/>
                <a:cs typeface="Times New Roman" pitchFamily="18" charset="0"/>
              </a:rPr>
              <a:t>.</a:t>
            </a:r>
            <a:endParaRPr lang="id-ID" sz="2400" dirty="0">
              <a:latin typeface="Times New Roman" pitchFamily="18" charset="0"/>
              <a:cs typeface="Times New Roman" pitchFamily="18" charset="0"/>
            </a:endParaRPr>
          </a:p>
          <a:p>
            <a:pPr lvl="0" algn="just"/>
            <a:r>
              <a:rPr lang="en-US" sz="2400" dirty="0" err="1">
                <a:latin typeface="Times New Roman" pitchFamily="18" charset="0"/>
                <a:cs typeface="Times New Roman" pitchFamily="18" charset="0"/>
              </a:rPr>
              <a:t>Perencanaan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kebutuhan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pendidikan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dimana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berhubungan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dengan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rencana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pendidikan</a:t>
            </a:r>
            <a:r>
              <a:rPr lang="en-US" sz="2400" dirty="0">
                <a:latin typeface="Times New Roman" pitchFamily="18" charset="0"/>
                <a:cs typeface="Times New Roman" pitchFamily="18" charset="0"/>
              </a:rPr>
              <a:t> yang </a:t>
            </a:r>
            <a:r>
              <a:rPr lang="en-US" sz="2400" dirty="0" err="1">
                <a:latin typeface="Times New Roman" pitchFamily="18" charset="0"/>
                <a:cs typeface="Times New Roman" pitchFamily="18" charset="0"/>
              </a:rPr>
              <a:t>akan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diikuti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oleh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personel</a:t>
            </a:r>
            <a:r>
              <a:rPr lang="en-US" sz="2400" dirty="0">
                <a:latin typeface="Times New Roman" pitchFamily="18" charset="0"/>
                <a:cs typeface="Times New Roman" pitchFamily="18" charset="0"/>
              </a:rPr>
              <a:t> yang </a:t>
            </a:r>
            <a:r>
              <a:rPr lang="en-US" sz="2400" dirty="0" err="1">
                <a:latin typeface="Times New Roman" pitchFamily="18" charset="0"/>
                <a:cs typeface="Times New Roman" pitchFamily="18" charset="0"/>
              </a:rPr>
              <a:t>berhubungan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dengan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tugas</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tanggung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jawabnya</a:t>
            </a:r>
            <a:r>
              <a:rPr lang="en-US" sz="2400" dirty="0">
                <a:latin typeface="Times New Roman" pitchFamily="18" charset="0"/>
                <a:cs typeface="Times New Roman" pitchFamily="18" charset="0"/>
              </a:rPr>
              <a:t>.</a:t>
            </a:r>
            <a:endParaRPr lang="id-ID" sz="2400" dirty="0">
              <a:latin typeface="Times New Roman" pitchFamily="18" charset="0"/>
              <a:cs typeface="Times New Roman" pitchFamily="18" charset="0"/>
            </a:endParaRPr>
          </a:p>
          <a:p>
            <a:pPr lvl="0" algn="just"/>
            <a:r>
              <a:rPr lang="en-US" sz="2400" dirty="0" err="1">
                <a:latin typeface="Times New Roman" pitchFamily="18" charset="0"/>
                <a:cs typeface="Times New Roman" pitchFamily="18" charset="0"/>
              </a:rPr>
              <a:t>Realisasi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pendidikan</a:t>
            </a:r>
            <a:r>
              <a:rPr lang="en-US" sz="2400" dirty="0">
                <a:latin typeface="Times New Roman" pitchFamily="18" charset="0"/>
                <a:cs typeface="Times New Roman" pitchFamily="18" charset="0"/>
              </a:rPr>
              <a:t>, yang </a:t>
            </a:r>
            <a:r>
              <a:rPr lang="en-US" sz="2400" dirty="0" err="1">
                <a:latin typeface="Times New Roman" pitchFamily="18" charset="0"/>
                <a:cs typeface="Times New Roman" pitchFamily="18" charset="0"/>
              </a:rPr>
              <a:t>bertujuan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mencatat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informasi</a:t>
            </a:r>
            <a:r>
              <a:rPr lang="en-US" sz="2400" dirty="0">
                <a:latin typeface="Times New Roman" pitchFamily="18" charset="0"/>
                <a:cs typeface="Times New Roman" pitchFamily="18" charset="0"/>
              </a:rPr>
              <a:t> yang </a:t>
            </a:r>
            <a:r>
              <a:rPr lang="en-US" sz="2400" dirty="0" err="1">
                <a:latin typeface="Times New Roman" pitchFamily="18" charset="0"/>
                <a:cs typeface="Times New Roman" pitchFamily="18" charset="0"/>
              </a:rPr>
              <a:t>berhubungan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dengan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kesertaan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personel</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pada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pendidikan</a:t>
            </a:r>
            <a:r>
              <a:rPr lang="en-US" sz="2400" dirty="0">
                <a:latin typeface="Times New Roman" pitchFamily="18" charset="0"/>
                <a:cs typeface="Times New Roman" pitchFamily="18" charset="0"/>
              </a:rPr>
              <a:t> yang </a:t>
            </a:r>
            <a:r>
              <a:rPr lang="en-US" sz="2400" dirty="0" err="1">
                <a:latin typeface="Times New Roman" pitchFamily="18" charset="0"/>
                <a:cs typeface="Times New Roman" pitchFamily="18" charset="0"/>
              </a:rPr>
              <a:t>diikutinya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Umumnya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hal</a:t>
            </a:r>
            <a:r>
              <a:rPr lang="en-US" sz="2400" dirty="0">
                <a:latin typeface="Times New Roman" pitchFamily="18" charset="0"/>
                <a:cs typeface="Times New Roman" pitchFamily="18" charset="0"/>
              </a:rPr>
              <a:t> yang </a:t>
            </a:r>
            <a:r>
              <a:rPr lang="en-US" sz="2400" dirty="0" err="1">
                <a:latin typeface="Times New Roman" pitchFamily="18" charset="0"/>
                <a:cs typeface="Times New Roman" pitchFamily="18" charset="0"/>
              </a:rPr>
              <a:t>termasuk</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dalam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hal</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ini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adalah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pendidikan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dalam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kategori</a:t>
            </a:r>
            <a:r>
              <a:rPr lang="en-US" sz="2400" dirty="0">
                <a:latin typeface="Times New Roman" pitchFamily="18" charset="0"/>
                <a:cs typeface="Times New Roman" pitchFamily="18" charset="0"/>
              </a:rPr>
              <a:t> non formal. Dan </a:t>
            </a:r>
            <a:r>
              <a:rPr lang="en-US" sz="2400" dirty="0" err="1">
                <a:latin typeface="Times New Roman" pitchFamily="18" charset="0"/>
                <a:cs typeface="Times New Roman" pitchFamily="18" charset="0"/>
              </a:rPr>
              <a:t>hal</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ini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ditunjang</a:t>
            </a:r>
            <a:r>
              <a:rPr lang="en-US" sz="2400" dirty="0">
                <a:latin typeface="Times New Roman" pitchFamily="18" charset="0"/>
                <a:cs typeface="Times New Roman" pitchFamily="18" charset="0"/>
              </a:rPr>
              <a:t> pula </a:t>
            </a:r>
            <a:r>
              <a:rPr lang="en-US" sz="2400" dirty="0" err="1">
                <a:latin typeface="Times New Roman" pitchFamily="18" charset="0"/>
                <a:cs typeface="Times New Roman" pitchFamily="18" charset="0"/>
              </a:rPr>
              <a:t>dengan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penggunaan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kodefikasi</a:t>
            </a:r>
            <a:r>
              <a:rPr lang="en-US" sz="2400" dirty="0">
                <a:latin typeface="Times New Roman" pitchFamily="18" charset="0"/>
                <a:cs typeface="Times New Roman" pitchFamily="18" charset="0"/>
              </a:rPr>
              <a:t> yang </a:t>
            </a:r>
            <a:r>
              <a:rPr lang="en-US" sz="2400" dirty="0" err="1">
                <a:latin typeface="Times New Roman" pitchFamily="18" charset="0"/>
                <a:cs typeface="Times New Roman" pitchFamily="18" charset="0"/>
              </a:rPr>
              <a:t>standar</a:t>
            </a:r>
            <a:r>
              <a:rPr lang="en-US" sz="2400" dirty="0">
                <a:latin typeface="Times New Roman" pitchFamily="18" charset="0"/>
                <a:cs typeface="Times New Roman" pitchFamily="18" charset="0"/>
              </a:rPr>
              <a:t>.</a:t>
            </a:r>
            <a:endParaRPr lang="id-ID" sz="2400" dirty="0">
              <a:latin typeface="Times New Roman" pitchFamily="18" charset="0"/>
              <a:cs typeface="Times New Roman" pitchFamily="18" charset="0"/>
            </a:endParaRPr>
          </a:p>
          <a:p>
            <a:pPr marL="0" indent="0" algn="just">
              <a:buNone/>
            </a:pPr>
            <a:endParaRPr lang="id-ID" sz="2400" dirty="0">
              <a:latin typeface="Times New Roman" pitchFamily="18" charset="0"/>
              <a:cs typeface="Times New Roman" pitchFamily="18" charset="0"/>
            </a:endParaRPr>
          </a:p>
        </p:txBody>
      </p:sp>
    </p:spTree>
    <p:extLst>
      <p:ext uri="{BB962C8B-B14F-4D97-AF65-F5344CB8AC3E}">
        <p14:creationId xmlns:p14="http://schemas.microsoft.com/office/powerpoint/2010/main" xmlns="" val="42603338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8680"/>
            <a:ext cx="8229600" cy="5577483"/>
          </a:xfrm>
        </p:spPr>
        <p:txBody>
          <a:bodyPr>
            <a:normAutofit/>
          </a:bodyPr>
          <a:lstStyle/>
          <a:p>
            <a:pPr marL="0" indent="0" algn="just">
              <a:buNone/>
            </a:pPr>
            <a:r>
              <a:rPr lang="en-US" sz="2400" b="1" i="1" dirty="0" err="1">
                <a:latin typeface="Times New Roman" pitchFamily="18" charset="0"/>
                <a:cs typeface="Times New Roman" pitchFamily="18" charset="0"/>
              </a:rPr>
              <a:t>Pemutusan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Hubungan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Kerja</a:t>
            </a:r>
            <a:r>
              <a:rPr lang="en-US" sz="2400" b="1" i="1" dirty="0">
                <a:latin typeface="Times New Roman" pitchFamily="18" charset="0"/>
                <a:cs typeface="Times New Roman" pitchFamily="18" charset="0"/>
              </a:rPr>
              <a:t>/</a:t>
            </a:r>
            <a:r>
              <a:rPr lang="en-US" sz="2400" b="1" i="1" dirty="0" err="1">
                <a:latin typeface="Times New Roman" pitchFamily="18" charset="0"/>
                <a:cs typeface="Times New Roman" pitchFamily="18" charset="0"/>
              </a:rPr>
              <a:t>Pensiun</a:t>
            </a:r>
            <a:endParaRPr lang="id-ID" sz="2400" dirty="0">
              <a:latin typeface="Times New Roman" pitchFamily="18" charset="0"/>
              <a:cs typeface="Times New Roman" pitchFamily="18" charset="0"/>
            </a:endParaRPr>
          </a:p>
          <a:p>
            <a:pPr marL="0" indent="0" algn="just">
              <a:buNone/>
            </a:pPr>
            <a:r>
              <a:rPr lang="en-US" sz="2400" dirty="0" err="1">
                <a:latin typeface="Times New Roman" pitchFamily="18" charset="0"/>
                <a:cs typeface="Times New Roman" pitchFamily="18" charset="0"/>
              </a:rPr>
              <a:t>Seperti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pada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akhirnya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diperlukan</a:t>
            </a:r>
            <a:r>
              <a:rPr lang="en-US" sz="2400" dirty="0">
                <a:latin typeface="Times New Roman" pitchFamily="18" charset="0"/>
                <a:cs typeface="Times New Roman" pitchFamily="18" charset="0"/>
              </a:rPr>
              <a:t> pula </a:t>
            </a:r>
            <a:r>
              <a:rPr lang="en-US" sz="2400" dirty="0" err="1">
                <a:latin typeface="Times New Roman" pitchFamily="18" charset="0"/>
                <a:cs typeface="Times New Roman" pitchFamily="18" charset="0"/>
              </a:rPr>
              <a:t>sebuah</a:t>
            </a:r>
            <a:r>
              <a:rPr lang="en-US" sz="2400" dirty="0">
                <a:latin typeface="Times New Roman" pitchFamily="18" charset="0"/>
                <a:cs typeface="Times New Roman" pitchFamily="18" charset="0"/>
              </a:rPr>
              <a:t> proses yang </a:t>
            </a:r>
            <a:r>
              <a:rPr lang="en-US" sz="2400" dirty="0" err="1">
                <a:latin typeface="Times New Roman" pitchFamily="18" charset="0"/>
                <a:cs typeface="Times New Roman" pitchFamily="18" charset="0"/>
              </a:rPr>
              <a:t>bertujuan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untuk</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menangani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hal</a:t>
            </a:r>
            <a:r>
              <a:rPr lang="en-US" sz="2400" b="1" i="1" dirty="0">
                <a:latin typeface="Times New Roman" pitchFamily="18" charset="0"/>
                <a:cs typeface="Times New Roman" pitchFamily="18" charset="0"/>
              </a:rPr>
              <a:t> </a:t>
            </a:r>
            <a:r>
              <a:rPr lang="en-US" sz="2400" dirty="0" err="1">
                <a:latin typeface="Times New Roman" pitchFamily="18" charset="0"/>
                <a:cs typeface="Times New Roman" pitchFamily="18" charset="0"/>
              </a:rPr>
              <a:t>hal</a:t>
            </a:r>
            <a:r>
              <a:rPr lang="en-US" sz="2400" dirty="0">
                <a:latin typeface="Times New Roman" pitchFamily="18" charset="0"/>
                <a:cs typeface="Times New Roman" pitchFamily="18" charset="0"/>
              </a:rPr>
              <a:t> yang </a:t>
            </a:r>
            <a:r>
              <a:rPr lang="en-US" sz="2400" dirty="0" err="1">
                <a:latin typeface="Times New Roman" pitchFamily="18" charset="0"/>
                <a:cs typeface="Times New Roman" pitchFamily="18" charset="0"/>
              </a:rPr>
              <a:t>berhubungan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dengan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selesainya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masa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kerja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personil</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baik</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secara</a:t>
            </a:r>
            <a:r>
              <a:rPr lang="en-US" sz="2400" dirty="0">
                <a:latin typeface="Times New Roman" pitchFamily="18" charset="0"/>
                <a:cs typeface="Times New Roman" pitchFamily="18" charset="0"/>
              </a:rPr>
              <a:t> normal, </a:t>
            </a:r>
            <a:r>
              <a:rPr lang="en-US" sz="2400" dirty="0" err="1">
                <a:latin typeface="Times New Roman" pitchFamily="18" charset="0"/>
                <a:cs typeface="Times New Roman" pitchFamily="18" charset="0"/>
              </a:rPr>
              <a:t>ataupun</a:t>
            </a:r>
            <a:r>
              <a:rPr lang="en-US" sz="2400" b="1" i="1" dirty="0">
                <a:latin typeface="Times New Roman" pitchFamily="18" charset="0"/>
                <a:cs typeface="Times New Roman" pitchFamily="18" charset="0"/>
              </a:rPr>
              <a:t> </a:t>
            </a:r>
            <a:r>
              <a:rPr lang="en-US" sz="2400" dirty="0" err="1">
                <a:latin typeface="Times New Roman" pitchFamily="18" charset="0"/>
                <a:cs typeface="Times New Roman" pitchFamily="18" charset="0"/>
              </a:rPr>
              <a:t>dikarenakan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hal</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lainnya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Oleh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sebab</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itu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sistem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menangani</a:t>
            </a:r>
            <a:r>
              <a:rPr lang="en-US" sz="2400" dirty="0">
                <a:latin typeface="Times New Roman" pitchFamily="18" charset="0"/>
                <a:cs typeface="Times New Roman" pitchFamily="18" charset="0"/>
              </a:rPr>
              <a:t> pula </a:t>
            </a:r>
            <a:r>
              <a:rPr lang="en-US" sz="2400" dirty="0" err="1">
                <a:latin typeface="Times New Roman" pitchFamily="18" charset="0"/>
                <a:cs typeface="Times New Roman" pitchFamily="18" charset="0"/>
              </a:rPr>
              <a:t>penyimpanan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informasi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dari</a:t>
            </a:r>
            <a:r>
              <a:rPr lang="en-US" sz="2400" b="1" i="1" dirty="0">
                <a:latin typeface="Times New Roman" pitchFamily="18" charset="0"/>
                <a:cs typeface="Times New Roman" pitchFamily="18" charset="0"/>
              </a:rPr>
              <a:t> </a:t>
            </a:r>
            <a:r>
              <a:rPr lang="en-US" sz="2400" dirty="0" err="1">
                <a:latin typeface="Times New Roman" pitchFamily="18" charset="0"/>
                <a:cs typeface="Times New Roman" pitchFamily="18" charset="0"/>
              </a:rPr>
              <a:t>seluruh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personil</a:t>
            </a:r>
            <a:r>
              <a:rPr lang="en-US" sz="2400" dirty="0">
                <a:latin typeface="Times New Roman" pitchFamily="18" charset="0"/>
                <a:cs typeface="Times New Roman" pitchFamily="18" charset="0"/>
              </a:rPr>
              <a:t> yang </a:t>
            </a:r>
            <a:r>
              <a:rPr lang="en-US" sz="2400" dirty="0" err="1">
                <a:latin typeface="Times New Roman" pitchFamily="18" charset="0"/>
                <a:cs typeface="Times New Roman" pitchFamily="18" charset="0"/>
              </a:rPr>
              <a:t>pernah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bekerja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pada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perusahaan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sehubungan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dengan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kewajiban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dan</a:t>
            </a:r>
            <a:r>
              <a:rPr lang="en-US" sz="2400" b="1" i="1" dirty="0">
                <a:latin typeface="Times New Roman" pitchFamily="18" charset="0"/>
                <a:cs typeface="Times New Roman" pitchFamily="18" charset="0"/>
              </a:rPr>
              <a:t> </a:t>
            </a:r>
            <a:r>
              <a:rPr lang="en-US" sz="2400" dirty="0" err="1">
                <a:latin typeface="Times New Roman" pitchFamily="18" charset="0"/>
                <a:cs typeface="Times New Roman" pitchFamily="18" charset="0"/>
              </a:rPr>
              <a:t>juga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hak-hak</a:t>
            </a:r>
            <a:r>
              <a:rPr lang="en-US" sz="2400" dirty="0">
                <a:latin typeface="Times New Roman" pitchFamily="18" charset="0"/>
                <a:cs typeface="Times New Roman" pitchFamily="18" charset="0"/>
              </a:rPr>
              <a:t> yang </a:t>
            </a:r>
            <a:r>
              <a:rPr lang="en-US" sz="2400" dirty="0" err="1">
                <a:latin typeface="Times New Roman" pitchFamily="18" charset="0"/>
                <a:cs typeface="Times New Roman" pitchFamily="18" charset="0"/>
              </a:rPr>
              <a:t>harus</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dikeluarkan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oleh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perusahaan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seperti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uang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pensiun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pesangon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dan</a:t>
            </a:r>
            <a:r>
              <a:rPr lang="en-US" sz="2400" b="1" i="1" dirty="0">
                <a:latin typeface="Times New Roman" pitchFamily="18" charset="0"/>
                <a:cs typeface="Times New Roman" pitchFamily="18" charset="0"/>
              </a:rPr>
              <a:t> </a:t>
            </a:r>
            <a:r>
              <a:rPr lang="en-US" sz="2400" dirty="0" err="1">
                <a:latin typeface="Times New Roman" pitchFamily="18" charset="0"/>
                <a:cs typeface="Times New Roman" pitchFamily="18" charset="0"/>
              </a:rPr>
              <a:t>sebagainya</a:t>
            </a:r>
            <a:r>
              <a:rPr lang="en-US" sz="2400" dirty="0">
                <a:latin typeface="Times New Roman" pitchFamily="18" charset="0"/>
                <a:cs typeface="Times New Roman" pitchFamily="18" charset="0"/>
              </a:rPr>
              <a:t>.</a:t>
            </a:r>
            <a:endParaRPr lang="id-ID" sz="2400" dirty="0">
              <a:latin typeface="Times New Roman" pitchFamily="18" charset="0"/>
              <a:cs typeface="Times New Roman" pitchFamily="18" charset="0"/>
            </a:endParaRPr>
          </a:p>
          <a:p>
            <a:pPr marL="0" indent="0" algn="just">
              <a:buNone/>
            </a:pPr>
            <a:endParaRPr lang="id-ID" sz="2400" dirty="0">
              <a:latin typeface="Times New Roman" pitchFamily="18" charset="0"/>
              <a:cs typeface="Times New Roman" pitchFamily="18" charset="0"/>
            </a:endParaRPr>
          </a:p>
        </p:txBody>
      </p:sp>
    </p:spTree>
    <p:extLst>
      <p:ext uri="{BB962C8B-B14F-4D97-AF65-F5344CB8AC3E}">
        <p14:creationId xmlns:p14="http://schemas.microsoft.com/office/powerpoint/2010/main" xmlns="" val="24887400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pPr marL="0" indent="0" algn="just">
              <a:buNone/>
            </a:pPr>
            <a:r>
              <a:rPr lang="en-US" sz="1600" dirty="0" err="1" smtClean="0">
                <a:latin typeface="Times New Roman" pitchFamily="18" charset="0"/>
                <a:cs typeface="Times New Roman" pitchFamily="18" charset="0"/>
              </a:rPr>
              <a:t>Adapun</a:t>
            </a:r>
            <a:r>
              <a:rPr lang="en-US" sz="1600" dirty="0" smtClean="0">
                <a:latin typeface="Times New Roman" pitchFamily="18" charset="0"/>
                <a:cs typeface="Times New Roman" pitchFamily="18" charset="0"/>
              </a:rPr>
              <a:t> </a:t>
            </a:r>
            <a:r>
              <a:rPr lang="en-US" sz="1600" dirty="0" err="1">
                <a:latin typeface="Times New Roman" pitchFamily="18" charset="0"/>
                <a:cs typeface="Times New Roman" pitchFamily="18" charset="0"/>
              </a:rPr>
              <a:t>lingkup</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informasi</a:t>
            </a:r>
            <a:r>
              <a:rPr lang="en-US" sz="1600" dirty="0">
                <a:latin typeface="Times New Roman" pitchFamily="18" charset="0"/>
                <a:cs typeface="Times New Roman" pitchFamily="18" charset="0"/>
              </a:rPr>
              <a:t> yang </a:t>
            </a:r>
            <a:r>
              <a:rPr lang="en-US" sz="1600" dirty="0" err="1">
                <a:latin typeface="Times New Roman" pitchFamily="18" charset="0"/>
                <a:cs typeface="Times New Roman" pitchFamily="18" charset="0"/>
              </a:rPr>
              <a:t>menjadi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acuan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dari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sistem</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informasi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ini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adalah</a:t>
            </a:r>
            <a:r>
              <a:rPr lang="en-US" sz="1600" dirty="0">
                <a:latin typeface="Times New Roman" pitchFamily="18" charset="0"/>
                <a:cs typeface="Times New Roman" pitchFamily="18" charset="0"/>
              </a:rPr>
              <a:t> :</a:t>
            </a:r>
            <a:endParaRPr lang="id-ID" sz="1600" dirty="0">
              <a:latin typeface="Times New Roman" pitchFamily="18" charset="0"/>
              <a:cs typeface="Times New Roman" pitchFamily="18" charset="0"/>
            </a:endParaRPr>
          </a:p>
          <a:p>
            <a:pPr lvl="0" algn="just"/>
            <a:r>
              <a:rPr lang="en-US" sz="1600" b="1" dirty="0" err="1">
                <a:latin typeface="Times New Roman" pitchFamily="18" charset="0"/>
                <a:cs typeface="Times New Roman" pitchFamily="18" charset="0"/>
              </a:rPr>
              <a:t>Biodata</a:t>
            </a:r>
            <a:r>
              <a:rPr lang="en-US" sz="1600" b="1" dirty="0">
                <a:latin typeface="Times New Roman" pitchFamily="18" charset="0"/>
                <a:cs typeface="Times New Roman" pitchFamily="18" charset="0"/>
              </a:rPr>
              <a:t> </a:t>
            </a:r>
            <a:r>
              <a:rPr lang="en-US" sz="1600" dirty="0">
                <a:latin typeface="Times New Roman" pitchFamily="18" charset="0"/>
                <a:cs typeface="Times New Roman" pitchFamily="18" charset="0"/>
              </a:rPr>
              <a:t>yang </a:t>
            </a:r>
            <a:r>
              <a:rPr lang="en-US" sz="1600" dirty="0" err="1">
                <a:latin typeface="Times New Roman" pitchFamily="18" charset="0"/>
                <a:cs typeface="Times New Roman" pitchFamily="18" charset="0"/>
              </a:rPr>
              <a:t>akan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berisi</a:t>
            </a:r>
            <a:r>
              <a:rPr lang="en-US" sz="1600" dirty="0">
                <a:latin typeface="Times New Roman" pitchFamily="18" charset="0"/>
                <a:cs typeface="Times New Roman" pitchFamily="18" charset="0"/>
              </a:rPr>
              <a:t> data </a:t>
            </a:r>
            <a:r>
              <a:rPr lang="en-US" sz="1600" dirty="0" err="1">
                <a:latin typeface="Times New Roman" pitchFamily="18" charset="0"/>
                <a:cs typeface="Times New Roman" pitchFamily="18" charset="0"/>
              </a:rPr>
              <a:t>umum</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personil</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seperti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nama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tanggal</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lahir</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alamat</a:t>
            </a:r>
            <a:r>
              <a:rPr lang="en-US" sz="1600" dirty="0">
                <a:latin typeface="Times New Roman" pitchFamily="18" charset="0"/>
                <a:cs typeface="Times New Roman" pitchFamily="18" charset="0"/>
              </a:rPr>
              <a:t>, agama </a:t>
            </a:r>
            <a:r>
              <a:rPr lang="en-US" sz="1600" dirty="0" err="1">
                <a:latin typeface="Times New Roman" pitchFamily="18" charset="0"/>
                <a:cs typeface="Times New Roman" pitchFamily="18" charset="0"/>
              </a:rPr>
              <a:t>dan</a:t>
            </a:r>
            <a:r>
              <a:rPr lang="en-US" sz="1600" dirty="0">
                <a:latin typeface="Times New Roman" pitchFamily="18" charset="0"/>
                <a:cs typeface="Times New Roman" pitchFamily="18" charset="0"/>
              </a:rPr>
              <a:t> </a:t>
            </a:r>
            <a:r>
              <a:rPr lang="en-US" sz="1600" dirty="0" smtClean="0">
                <a:latin typeface="Times New Roman" pitchFamily="18" charset="0"/>
                <a:cs typeface="Times New Roman" pitchFamily="18" charset="0"/>
              </a:rPr>
              <a:t>lain</a:t>
            </a:r>
            <a:r>
              <a:rPr lang="id-ID" sz="1600" dirty="0" smtClean="0">
                <a:latin typeface="Times New Roman" pitchFamily="18" charset="0"/>
                <a:cs typeface="Times New Roman" pitchFamily="18" charset="0"/>
              </a:rPr>
              <a:t> </a:t>
            </a:r>
            <a:r>
              <a:rPr lang="en-US" sz="1600" dirty="0" err="1" smtClean="0">
                <a:latin typeface="Times New Roman" pitchFamily="18" charset="0"/>
                <a:cs typeface="Times New Roman" pitchFamily="18" charset="0"/>
              </a:rPr>
              <a:t>sebagainya</a:t>
            </a:r>
            <a:r>
              <a:rPr lang="en-US" sz="1600" dirty="0">
                <a:latin typeface="Times New Roman" pitchFamily="18" charset="0"/>
                <a:cs typeface="Times New Roman" pitchFamily="18" charset="0"/>
              </a:rPr>
              <a:t>. </a:t>
            </a:r>
            <a:endParaRPr lang="id-ID" sz="1600" dirty="0">
              <a:latin typeface="Times New Roman" pitchFamily="18" charset="0"/>
              <a:cs typeface="Times New Roman" pitchFamily="18" charset="0"/>
            </a:endParaRPr>
          </a:p>
          <a:p>
            <a:pPr lvl="0" algn="just"/>
            <a:r>
              <a:rPr lang="en-US" sz="1600" b="1" dirty="0" err="1">
                <a:latin typeface="Times New Roman" pitchFamily="18" charset="0"/>
                <a:cs typeface="Times New Roman" pitchFamily="18" charset="0"/>
              </a:rPr>
              <a:t>Pangkat</a:t>
            </a:r>
            <a:r>
              <a:rPr lang="en-US" sz="1600" dirty="0">
                <a:latin typeface="Times New Roman" pitchFamily="18" charset="0"/>
                <a:cs typeface="Times New Roman" pitchFamily="18" charset="0"/>
              </a:rPr>
              <a:t> yang </a:t>
            </a:r>
            <a:r>
              <a:rPr lang="en-US" sz="1600" dirty="0" err="1">
                <a:latin typeface="Times New Roman" pitchFamily="18" charset="0"/>
                <a:cs typeface="Times New Roman" pitchFamily="18" charset="0"/>
              </a:rPr>
              <a:t>mencatat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seluruh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informasi</a:t>
            </a:r>
            <a:r>
              <a:rPr lang="en-US" sz="1600" dirty="0">
                <a:latin typeface="Times New Roman" pitchFamily="18" charset="0"/>
                <a:cs typeface="Times New Roman" pitchFamily="18" charset="0"/>
              </a:rPr>
              <a:t> yang </a:t>
            </a:r>
            <a:r>
              <a:rPr lang="en-US" sz="1600" dirty="0" err="1">
                <a:latin typeface="Times New Roman" pitchFamily="18" charset="0"/>
                <a:cs typeface="Times New Roman" pitchFamily="18" charset="0"/>
              </a:rPr>
              <a:t>berhubungan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dengan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sejarah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kepangkatan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personil</a:t>
            </a:r>
            <a:r>
              <a:rPr lang="en-US" sz="1600" dirty="0">
                <a:latin typeface="Times New Roman" pitchFamily="18" charset="0"/>
                <a:cs typeface="Times New Roman" pitchFamily="18" charset="0"/>
              </a:rPr>
              <a:t>.</a:t>
            </a:r>
            <a:endParaRPr lang="id-ID" sz="1600" dirty="0">
              <a:latin typeface="Times New Roman" pitchFamily="18" charset="0"/>
              <a:cs typeface="Times New Roman" pitchFamily="18" charset="0"/>
            </a:endParaRPr>
          </a:p>
          <a:p>
            <a:pPr lvl="0" algn="just"/>
            <a:r>
              <a:rPr lang="en-US" sz="1600" b="1" dirty="0" err="1">
                <a:latin typeface="Times New Roman" pitchFamily="18" charset="0"/>
                <a:cs typeface="Times New Roman" pitchFamily="18" charset="0"/>
              </a:rPr>
              <a:t>Jabatan</a:t>
            </a:r>
            <a:r>
              <a:rPr lang="en-US" sz="1600" dirty="0">
                <a:latin typeface="Times New Roman" pitchFamily="18" charset="0"/>
                <a:cs typeface="Times New Roman" pitchFamily="18" charset="0"/>
              </a:rPr>
              <a:t> yang </a:t>
            </a:r>
            <a:r>
              <a:rPr lang="en-US" sz="1600" dirty="0" err="1">
                <a:latin typeface="Times New Roman" pitchFamily="18" charset="0"/>
                <a:cs typeface="Times New Roman" pitchFamily="18" charset="0"/>
              </a:rPr>
              <a:t>mencatat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seluruh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informasi</a:t>
            </a:r>
            <a:r>
              <a:rPr lang="en-US" sz="1600" dirty="0">
                <a:latin typeface="Times New Roman" pitchFamily="18" charset="0"/>
                <a:cs typeface="Times New Roman" pitchFamily="18" charset="0"/>
              </a:rPr>
              <a:t> yang </a:t>
            </a:r>
            <a:r>
              <a:rPr lang="en-US" sz="1600" dirty="0" err="1">
                <a:latin typeface="Times New Roman" pitchFamily="18" charset="0"/>
                <a:cs typeface="Times New Roman" pitchFamily="18" charset="0"/>
              </a:rPr>
              <a:t>berhubungan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dengan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sejarah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jabatan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personil</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baik</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fungsional</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maupun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struktur</a:t>
            </a:r>
            <a:r>
              <a:rPr lang="en-US" sz="1600" dirty="0">
                <a:latin typeface="Times New Roman" pitchFamily="18" charset="0"/>
                <a:cs typeface="Times New Roman" pitchFamily="18" charset="0"/>
              </a:rPr>
              <a:t> al.</a:t>
            </a:r>
            <a:endParaRPr lang="id-ID" sz="1600" dirty="0">
              <a:latin typeface="Times New Roman" pitchFamily="18" charset="0"/>
              <a:cs typeface="Times New Roman" pitchFamily="18" charset="0"/>
            </a:endParaRPr>
          </a:p>
          <a:p>
            <a:pPr lvl="0" algn="just"/>
            <a:r>
              <a:rPr lang="en-US" sz="1600" b="1" dirty="0" err="1">
                <a:latin typeface="Times New Roman" pitchFamily="18" charset="0"/>
                <a:cs typeface="Times New Roman" pitchFamily="18" charset="0"/>
              </a:rPr>
              <a:t>Pendidikan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mencatat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seluruh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informasi</a:t>
            </a:r>
            <a:r>
              <a:rPr lang="en-US" sz="1600" dirty="0">
                <a:latin typeface="Times New Roman" pitchFamily="18" charset="0"/>
                <a:cs typeface="Times New Roman" pitchFamily="18" charset="0"/>
              </a:rPr>
              <a:t> yang </a:t>
            </a:r>
            <a:r>
              <a:rPr lang="en-US" sz="1600" dirty="0" err="1">
                <a:latin typeface="Times New Roman" pitchFamily="18" charset="0"/>
                <a:cs typeface="Times New Roman" pitchFamily="18" charset="0"/>
              </a:rPr>
              <a:t>berhubungan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dengan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sejarah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pendidikan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personil</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baik</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dari</a:t>
            </a:r>
            <a:r>
              <a:rPr lang="en-US" sz="1600" dirty="0">
                <a:latin typeface="Times New Roman" pitchFamily="18" charset="0"/>
                <a:cs typeface="Times New Roman" pitchFamily="18" charset="0"/>
              </a:rPr>
              <a:t> SD </a:t>
            </a:r>
            <a:r>
              <a:rPr lang="en-US" sz="1600" dirty="0" err="1">
                <a:latin typeface="Times New Roman" pitchFamily="18" charset="0"/>
                <a:cs typeface="Times New Roman" pitchFamily="18" charset="0"/>
              </a:rPr>
              <a:t>sampai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pendidikan</a:t>
            </a:r>
            <a:r>
              <a:rPr lang="en-US" sz="1600" dirty="0">
                <a:latin typeface="Times New Roman" pitchFamily="18" charset="0"/>
                <a:cs typeface="Times New Roman" pitchFamily="18" charset="0"/>
              </a:rPr>
              <a:t> formal </a:t>
            </a:r>
            <a:r>
              <a:rPr lang="en-US" sz="1600" dirty="0" err="1">
                <a:latin typeface="Times New Roman" pitchFamily="18" charset="0"/>
                <a:cs typeface="Times New Roman" pitchFamily="18" charset="0"/>
              </a:rPr>
              <a:t>terakhir</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juga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sejarah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pendidikan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penjenjangan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dan</a:t>
            </a:r>
            <a:r>
              <a:rPr lang="en-US" sz="1600" dirty="0">
                <a:latin typeface="Times New Roman" pitchFamily="18" charset="0"/>
                <a:cs typeface="Times New Roman" pitchFamily="18" charset="0"/>
              </a:rPr>
              <a:t> substantial yang </a:t>
            </a:r>
            <a:r>
              <a:rPr lang="en-US" sz="1600" dirty="0" err="1">
                <a:latin typeface="Times New Roman" pitchFamily="18" charset="0"/>
                <a:cs typeface="Times New Roman" pitchFamily="18" charset="0"/>
              </a:rPr>
              <a:t>diikuti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oleh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personil</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tersebut</a:t>
            </a:r>
            <a:r>
              <a:rPr lang="en-US" sz="1600" dirty="0">
                <a:latin typeface="Times New Roman" pitchFamily="18" charset="0"/>
                <a:cs typeface="Times New Roman" pitchFamily="18" charset="0"/>
              </a:rPr>
              <a:t>.</a:t>
            </a:r>
            <a:endParaRPr lang="id-ID" sz="1600" dirty="0">
              <a:latin typeface="Times New Roman" pitchFamily="18" charset="0"/>
              <a:cs typeface="Times New Roman" pitchFamily="18" charset="0"/>
            </a:endParaRPr>
          </a:p>
          <a:p>
            <a:pPr lvl="0" algn="just"/>
            <a:r>
              <a:rPr lang="en-US" sz="1600" b="1" dirty="0">
                <a:latin typeface="Times New Roman" pitchFamily="18" charset="0"/>
                <a:cs typeface="Times New Roman" pitchFamily="18" charset="0"/>
              </a:rPr>
              <a:t>Benefit </a:t>
            </a:r>
            <a:r>
              <a:rPr lang="en-US" sz="1600" b="1" dirty="0" err="1">
                <a:latin typeface="Times New Roman" pitchFamily="18" charset="0"/>
                <a:cs typeface="Times New Roman" pitchFamily="18" charset="0"/>
              </a:rPr>
              <a:t>dan</a:t>
            </a:r>
            <a:r>
              <a:rPr lang="en-US" sz="1600" b="1" dirty="0">
                <a:latin typeface="Times New Roman" pitchFamily="18" charset="0"/>
                <a:cs typeface="Times New Roman" pitchFamily="18" charset="0"/>
              </a:rPr>
              <a:t> </a:t>
            </a:r>
            <a:r>
              <a:rPr lang="en-US" sz="1600" b="1" dirty="0" err="1">
                <a:latin typeface="Times New Roman" pitchFamily="18" charset="0"/>
                <a:cs typeface="Times New Roman" pitchFamily="18" charset="0"/>
              </a:rPr>
              <a:t>Kompensasi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mencatat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seluruh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informasi</a:t>
            </a:r>
            <a:r>
              <a:rPr lang="en-US" sz="1600" dirty="0">
                <a:latin typeface="Times New Roman" pitchFamily="18" charset="0"/>
                <a:cs typeface="Times New Roman" pitchFamily="18" charset="0"/>
              </a:rPr>
              <a:t> yang </a:t>
            </a:r>
            <a:r>
              <a:rPr lang="en-US" sz="1600" dirty="0" err="1">
                <a:latin typeface="Times New Roman" pitchFamily="18" charset="0"/>
                <a:cs typeface="Times New Roman" pitchFamily="18" charset="0"/>
              </a:rPr>
              <a:t>berhubungan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dengan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sejarah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perubahan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gaji</a:t>
            </a:r>
            <a:r>
              <a:rPr lang="en-US" sz="1600" dirty="0">
                <a:latin typeface="Times New Roman" pitchFamily="18" charset="0"/>
                <a:cs typeface="Times New Roman" pitchFamily="18" charset="0"/>
              </a:rPr>
              <a:t>/</a:t>
            </a:r>
            <a:r>
              <a:rPr lang="en-US" sz="1600" dirty="0" err="1">
                <a:latin typeface="Times New Roman" pitchFamily="18" charset="0"/>
                <a:cs typeface="Times New Roman" pitchFamily="18" charset="0"/>
              </a:rPr>
              <a:t>penghasilan</a:t>
            </a:r>
            <a:r>
              <a:rPr lang="en-US" sz="1600" dirty="0">
                <a:latin typeface="Times New Roman" pitchFamily="18" charset="0"/>
                <a:cs typeface="Times New Roman" pitchFamily="18" charset="0"/>
              </a:rPr>
              <a:t> yang </a:t>
            </a:r>
            <a:r>
              <a:rPr lang="en-US" sz="1600" dirty="0" err="1">
                <a:latin typeface="Times New Roman" pitchFamily="18" charset="0"/>
                <a:cs typeface="Times New Roman" pitchFamily="18" charset="0"/>
              </a:rPr>
              <a:t>berhubungan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dengan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kenaikan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berkala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ataupun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kenaikan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pangkat</a:t>
            </a:r>
            <a:r>
              <a:rPr lang="en-US" sz="1600" dirty="0">
                <a:latin typeface="Times New Roman" pitchFamily="18" charset="0"/>
                <a:cs typeface="Times New Roman" pitchFamily="18" charset="0"/>
              </a:rPr>
              <a:t>.</a:t>
            </a:r>
            <a:endParaRPr lang="id-ID" sz="1600" dirty="0">
              <a:latin typeface="Times New Roman" pitchFamily="18" charset="0"/>
              <a:cs typeface="Times New Roman" pitchFamily="18" charset="0"/>
            </a:endParaRPr>
          </a:p>
          <a:p>
            <a:pPr lvl="0" algn="just"/>
            <a:r>
              <a:rPr lang="en-US" sz="1600" b="1" dirty="0" err="1">
                <a:latin typeface="Times New Roman" pitchFamily="18" charset="0"/>
                <a:cs typeface="Times New Roman" pitchFamily="18" charset="0"/>
              </a:rPr>
              <a:t>Kemampuan</a:t>
            </a:r>
            <a:r>
              <a:rPr lang="en-US" sz="1600" b="1" dirty="0">
                <a:latin typeface="Times New Roman" pitchFamily="18" charset="0"/>
                <a:cs typeface="Times New Roman" pitchFamily="18" charset="0"/>
              </a:rPr>
              <a:t> </a:t>
            </a:r>
            <a:r>
              <a:rPr lang="en-US" sz="1600" b="1" dirty="0" err="1">
                <a:latin typeface="Times New Roman" pitchFamily="18" charset="0"/>
                <a:cs typeface="Times New Roman" pitchFamily="18" charset="0"/>
              </a:rPr>
              <a:t>Bahasa</a:t>
            </a:r>
            <a:r>
              <a:rPr lang="en-US" sz="1600" dirty="0">
                <a:latin typeface="Times New Roman" pitchFamily="18" charset="0"/>
                <a:cs typeface="Times New Roman" pitchFamily="18" charset="0"/>
              </a:rPr>
              <a:t> yang </a:t>
            </a:r>
            <a:r>
              <a:rPr lang="en-US" sz="1600" dirty="0" err="1">
                <a:latin typeface="Times New Roman" pitchFamily="18" charset="0"/>
                <a:cs typeface="Times New Roman" pitchFamily="18" charset="0"/>
              </a:rPr>
              <a:t>mencatat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kemampuan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berbahasa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asing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dari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personil</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berikut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tingkatannya</a:t>
            </a:r>
            <a:r>
              <a:rPr lang="en-US" sz="1600" dirty="0">
                <a:latin typeface="Times New Roman" pitchFamily="18" charset="0"/>
                <a:cs typeface="Times New Roman" pitchFamily="18" charset="0"/>
              </a:rPr>
              <a:t>.</a:t>
            </a:r>
            <a:endParaRPr lang="id-ID" sz="1600" dirty="0">
              <a:latin typeface="Times New Roman" pitchFamily="18" charset="0"/>
              <a:cs typeface="Times New Roman" pitchFamily="18" charset="0"/>
            </a:endParaRPr>
          </a:p>
          <a:p>
            <a:pPr lvl="0" algn="just"/>
            <a:r>
              <a:rPr lang="en-US" sz="1600" b="1" dirty="0" err="1">
                <a:latin typeface="Times New Roman" pitchFamily="18" charset="0"/>
                <a:cs typeface="Times New Roman" pitchFamily="18" charset="0"/>
              </a:rPr>
              <a:t>Prestasi</a:t>
            </a:r>
            <a:r>
              <a:rPr lang="en-US" sz="1600" b="1" dirty="0">
                <a:latin typeface="Times New Roman" pitchFamily="18" charset="0"/>
                <a:cs typeface="Times New Roman" pitchFamily="18" charset="0"/>
              </a:rPr>
              <a:t> </a:t>
            </a:r>
            <a:r>
              <a:rPr lang="en-US" sz="1600" b="1" dirty="0" err="1">
                <a:latin typeface="Times New Roman" pitchFamily="18" charset="0"/>
                <a:cs typeface="Times New Roman" pitchFamily="18" charset="0"/>
              </a:rPr>
              <a:t>Kerja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mencatat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seluruh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informasi</a:t>
            </a:r>
            <a:r>
              <a:rPr lang="en-US" sz="1600" dirty="0">
                <a:latin typeface="Times New Roman" pitchFamily="18" charset="0"/>
                <a:cs typeface="Times New Roman" pitchFamily="18" charset="0"/>
              </a:rPr>
              <a:t> yang </a:t>
            </a:r>
            <a:r>
              <a:rPr lang="en-US" sz="1600" dirty="0" err="1">
                <a:latin typeface="Times New Roman" pitchFamily="18" charset="0"/>
                <a:cs typeface="Times New Roman" pitchFamily="18" charset="0"/>
              </a:rPr>
              <a:t>berhubungan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dengan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sejarah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penilaian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atas</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prestasi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kerja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karyawan</a:t>
            </a:r>
            <a:r>
              <a:rPr lang="en-US" sz="1600" dirty="0">
                <a:latin typeface="Times New Roman" pitchFamily="18" charset="0"/>
                <a:cs typeface="Times New Roman" pitchFamily="18" charset="0"/>
              </a:rPr>
              <a:t>.</a:t>
            </a:r>
            <a:endParaRPr lang="id-ID" sz="1600" dirty="0">
              <a:latin typeface="Times New Roman" pitchFamily="18" charset="0"/>
              <a:cs typeface="Times New Roman" pitchFamily="18" charset="0"/>
            </a:endParaRPr>
          </a:p>
          <a:p>
            <a:pPr lvl="0" algn="just"/>
            <a:r>
              <a:rPr lang="en-US" sz="1600" b="1" dirty="0" err="1">
                <a:latin typeface="Times New Roman" pitchFamily="18" charset="0"/>
                <a:cs typeface="Times New Roman" pitchFamily="18" charset="0"/>
              </a:rPr>
              <a:t>Penghargaan</a:t>
            </a:r>
            <a:r>
              <a:rPr lang="en-US" sz="1600" dirty="0">
                <a:latin typeface="Times New Roman" pitchFamily="18" charset="0"/>
                <a:cs typeface="Times New Roman" pitchFamily="18" charset="0"/>
              </a:rPr>
              <a:t> yang </a:t>
            </a:r>
            <a:r>
              <a:rPr lang="en-US" sz="1600" dirty="0" err="1">
                <a:latin typeface="Times New Roman" pitchFamily="18" charset="0"/>
                <a:cs typeface="Times New Roman" pitchFamily="18" charset="0"/>
              </a:rPr>
              <a:t>mencatat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seluruh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penghargaan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resmi</a:t>
            </a:r>
            <a:r>
              <a:rPr lang="en-US" sz="1600" dirty="0">
                <a:latin typeface="Times New Roman" pitchFamily="18" charset="0"/>
                <a:cs typeface="Times New Roman" pitchFamily="18" charset="0"/>
              </a:rPr>
              <a:t> yang </a:t>
            </a:r>
            <a:r>
              <a:rPr lang="en-US" sz="1600" dirty="0" err="1">
                <a:latin typeface="Times New Roman" pitchFamily="18" charset="0"/>
                <a:cs typeface="Times New Roman" pitchFamily="18" charset="0"/>
              </a:rPr>
              <a:t>diakui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oleh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perusahaan</a:t>
            </a:r>
            <a:r>
              <a:rPr lang="en-US" sz="1600" dirty="0">
                <a:latin typeface="Times New Roman" pitchFamily="18" charset="0"/>
                <a:cs typeface="Times New Roman" pitchFamily="18" charset="0"/>
              </a:rPr>
              <a:t>.</a:t>
            </a:r>
            <a:endParaRPr lang="id-ID" sz="1600" dirty="0">
              <a:latin typeface="Times New Roman" pitchFamily="18" charset="0"/>
              <a:cs typeface="Times New Roman" pitchFamily="18" charset="0"/>
            </a:endParaRPr>
          </a:p>
          <a:p>
            <a:pPr lvl="0" algn="just"/>
            <a:r>
              <a:rPr lang="en-US" sz="1600" b="1" dirty="0" err="1">
                <a:latin typeface="Times New Roman" pitchFamily="18" charset="0"/>
                <a:cs typeface="Times New Roman" pitchFamily="18" charset="0"/>
              </a:rPr>
              <a:t>Kesra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mencatat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seluruh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fasilitas</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perusahaan</a:t>
            </a:r>
            <a:r>
              <a:rPr lang="en-US" sz="1600" dirty="0">
                <a:latin typeface="Times New Roman" pitchFamily="18" charset="0"/>
                <a:cs typeface="Times New Roman" pitchFamily="18" charset="0"/>
              </a:rPr>
              <a:t> yang </a:t>
            </a:r>
            <a:r>
              <a:rPr lang="en-US" sz="1600" dirty="0" err="1">
                <a:latin typeface="Times New Roman" pitchFamily="18" charset="0"/>
                <a:cs typeface="Times New Roman" pitchFamily="18" charset="0"/>
              </a:rPr>
              <a:t>diterima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kar</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yawan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untuk</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menunjang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kelancaran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operasi</a:t>
            </a:r>
            <a:r>
              <a:rPr lang="en-US" sz="1600" dirty="0">
                <a:latin typeface="Times New Roman" pitchFamily="18" charset="0"/>
                <a:cs typeface="Times New Roman" pitchFamily="18" charset="0"/>
              </a:rPr>
              <a:t>.</a:t>
            </a:r>
            <a:endParaRPr lang="id-ID" sz="1600" dirty="0">
              <a:latin typeface="Times New Roman" pitchFamily="18" charset="0"/>
              <a:cs typeface="Times New Roman" pitchFamily="18" charset="0"/>
            </a:endParaRPr>
          </a:p>
          <a:p>
            <a:pPr lvl="0" algn="just"/>
            <a:r>
              <a:rPr lang="en-US" sz="1600" b="1" dirty="0">
                <a:latin typeface="Times New Roman" pitchFamily="18" charset="0"/>
                <a:cs typeface="Times New Roman" pitchFamily="18" charset="0"/>
              </a:rPr>
              <a:t>Payroll</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melakukan</a:t>
            </a:r>
            <a:r>
              <a:rPr lang="en-US" sz="1600" dirty="0">
                <a:latin typeface="Times New Roman" pitchFamily="18" charset="0"/>
                <a:cs typeface="Times New Roman" pitchFamily="18" charset="0"/>
              </a:rPr>
              <a:t> proses </a:t>
            </a:r>
            <a:r>
              <a:rPr lang="en-US" sz="1600" dirty="0" err="1">
                <a:latin typeface="Times New Roman" pitchFamily="18" charset="0"/>
                <a:cs typeface="Times New Roman" pitchFamily="18" charset="0"/>
              </a:rPr>
              <a:t>administrasi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pembayaran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upah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karyawan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beserta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analisisnya</a:t>
            </a:r>
            <a:r>
              <a:rPr lang="en-US" sz="1600" dirty="0">
                <a:latin typeface="Times New Roman" pitchFamily="18" charset="0"/>
                <a:cs typeface="Times New Roman" pitchFamily="18" charset="0"/>
              </a:rPr>
              <a:t>.</a:t>
            </a:r>
            <a:endParaRPr lang="id-ID" sz="1600" dirty="0">
              <a:latin typeface="Times New Roman" pitchFamily="18" charset="0"/>
              <a:cs typeface="Times New Roman" pitchFamily="18" charset="0"/>
            </a:endParaRPr>
          </a:p>
          <a:p>
            <a:pPr lvl="0" algn="just"/>
            <a:r>
              <a:rPr lang="en-US" sz="1600" b="1" dirty="0" err="1">
                <a:latin typeface="Times New Roman" pitchFamily="18" charset="0"/>
                <a:cs typeface="Times New Roman" pitchFamily="18" charset="0"/>
              </a:rPr>
              <a:t>Absensi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mencatat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seluruh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aktifitas</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ketidak</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hadiran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karyawan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sehubungan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dengan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kebutuhannya</a:t>
            </a:r>
            <a:r>
              <a:rPr lang="en-US" sz="1600" dirty="0">
                <a:latin typeface="Times New Roman" pitchFamily="18" charset="0"/>
                <a:cs typeface="Times New Roman" pitchFamily="18" charset="0"/>
              </a:rPr>
              <a:t>.</a:t>
            </a:r>
            <a:endParaRPr lang="id-ID" sz="1600" dirty="0">
              <a:latin typeface="Times New Roman" pitchFamily="18" charset="0"/>
              <a:cs typeface="Times New Roman" pitchFamily="18" charset="0"/>
            </a:endParaRPr>
          </a:p>
          <a:p>
            <a:pPr lvl="0" algn="just"/>
            <a:r>
              <a:rPr lang="en-US" sz="1600" b="1" dirty="0" err="1">
                <a:latin typeface="Times New Roman" pitchFamily="18" charset="0"/>
                <a:cs typeface="Times New Roman" pitchFamily="18" charset="0"/>
              </a:rPr>
              <a:t>Daftar</a:t>
            </a:r>
            <a:r>
              <a:rPr lang="en-US" sz="1600" b="1" dirty="0">
                <a:latin typeface="Times New Roman" pitchFamily="18" charset="0"/>
                <a:cs typeface="Times New Roman" pitchFamily="18" charset="0"/>
              </a:rPr>
              <a:t> </a:t>
            </a:r>
            <a:r>
              <a:rPr lang="en-US" sz="1600" b="1" dirty="0" err="1">
                <a:latin typeface="Times New Roman" pitchFamily="18" charset="0"/>
                <a:cs typeface="Times New Roman" pitchFamily="18" charset="0"/>
              </a:rPr>
              <a:t>Keluarga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mencatat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seluruh</a:t>
            </a:r>
            <a:r>
              <a:rPr lang="en-US" sz="1600" dirty="0">
                <a:latin typeface="Times New Roman" pitchFamily="18" charset="0"/>
                <a:cs typeface="Times New Roman" pitchFamily="18" charset="0"/>
              </a:rPr>
              <a:t> data </a:t>
            </a:r>
            <a:r>
              <a:rPr lang="en-US" sz="1600" dirty="0" err="1">
                <a:latin typeface="Times New Roman" pitchFamily="18" charset="0"/>
                <a:cs typeface="Times New Roman" pitchFamily="18" charset="0"/>
              </a:rPr>
              <a:t>anggota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keluarga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karyawan</a:t>
            </a:r>
            <a:r>
              <a:rPr lang="en-US" sz="1600" dirty="0">
                <a:latin typeface="Times New Roman" pitchFamily="18" charset="0"/>
                <a:cs typeface="Times New Roman" pitchFamily="18" charset="0"/>
              </a:rPr>
              <a:t>.</a:t>
            </a:r>
            <a:endParaRPr lang="id-ID" sz="1600" dirty="0">
              <a:latin typeface="Times New Roman" pitchFamily="18" charset="0"/>
              <a:cs typeface="Times New Roman" pitchFamily="18" charset="0"/>
            </a:endParaRPr>
          </a:p>
          <a:p>
            <a:pPr lvl="0" algn="just"/>
            <a:r>
              <a:rPr lang="en-US" sz="1600" b="1" dirty="0" err="1">
                <a:latin typeface="Times New Roman" pitchFamily="18" charset="0"/>
                <a:cs typeface="Times New Roman" pitchFamily="18" charset="0"/>
              </a:rPr>
              <a:t>Hukuman</a:t>
            </a:r>
            <a:r>
              <a:rPr lang="en-US" sz="1600" b="1" dirty="0">
                <a:latin typeface="Times New Roman" pitchFamily="18" charset="0"/>
                <a:cs typeface="Times New Roman" pitchFamily="18" charset="0"/>
              </a:rPr>
              <a:t> </a:t>
            </a:r>
            <a:r>
              <a:rPr lang="en-US" sz="1600" b="1" dirty="0" err="1">
                <a:latin typeface="Times New Roman" pitchFamily="18" charset="0"/>
                <a:cs typeface="Times New Roman" pitchFamily="18" charset="0"/>
              </a:rPr>
              <a:t>Disiplin</a:t>
            </a:r>
            <a:r>
              <a:rPr lang="en-US" sz="1600" dirty="0">
                <a:latin typeface="Times New Roman" pitchFamily="18" charset="0"/>
                <a:cs typeface="Times New Roman" pitchFamily="18" charset="0"/>
              </a:rPr>
              <a:t> yang </a:t>
            </a:r>
            <a:r>
              <a:rPr lang="en-US" sz="1600" dirty="0" err="1">
                <a:latin typeface="Times New Roman" pitchFamily="18" charset="0"/>
                <a:cs typeface="Times New Roman" pitchFamily="18" charset="0"/>
              </a:rPr>
              <a:t>mencatat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seluruh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hukuman</a:t>
            </a:r>
            <a:r>
              <a:rPr lang="en-US" sz="1600" dirty="0">
                <a:latin typeface="Times New Roman" pitchFamily="18" charset="0"/>
                <a:cs typeface="Times New Roman" pitchFamily="18" charset="0"/>
              </a:rPr>
              <a:t> yang </a:t>
            </a:r>
            <a:r>
              <a:rPr lang="en-US" sz="1600" dirty="0" err="1">
                <a:latin typeface="Times New Roman" pitchFamily="18" charset="0"/>
                <a:cs typeface="Times New Roman" pitchFamily="18" charset="0"/>
              </a:rPr>
              <a:t>pernah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diterima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oleh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karyawan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bersangkutan</a:t>
            </a:r>
            <a:r>
              <a:rPr lang="en-US" sz="1600" dirty="0">
                <a:latin typeface="Times New Roman" pitchFamily="18" charset="0"/>
                <a:cs typeface="Times New Roman" pitchFamily="18" charset="0"/>
              </a:rPr>
              <a:t>.</a:t>
            </a:r>
            <a:endParaRPr lang="id-ID" sz="1600" dirty="0">
              <a:latin typeface="Times New Roman" pitchFamily="18" charset="0"/>
              <a:cs typeface="Times New Roman" pitchFamily="18" charset="0"/>
            </a:endParaRPr>
          </a:p>
          <a:p>
            <a:pPr lvl="0" algn="just"/>
            <a:r>
              <a:rPr lang="en-US" sz="1600" b="1" dirty="0">
                <a:latin typeface="Times New Roman" pitchFamily="18" charset="0"/>
                <a:cs typeface="Times New Roman" pitchFamily="18" charset="0"/>
              </a:rPr>
              <a:t>Memo </a:t>
            </a:r>
            <a:r>
              <a:rPr lang="en-US" sz="1600" b="1" dirty="0" err="1">
                <a:latin typeface="Times New Roman" pitchFamily="18" charset="0"/>
                <a:cs typeface="Times New Roman" pitchFamily="18" charset="0"/>
              </a:rPr>
              <a:t>Khusus</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berisi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catatan</a:t>
            </a:r>
            <a:r>
              <a:rPr lang="en-US" sz="1600" dirty="0">
                <a:latin typeface="Times New Roman" pitchFamily="18" charset="0"/>
                <a:cs typeface="Times New Roman" pitchFamily="18" charset="0"/>
              </a:rPr>
              <a:t> yang </a:t>
            </a:r>
            <a:r>
              <a:rPr lang="en-US" sz="1600" dirty="0" err="1">
                <a:latin typeface="Times New Roman" pitchFamily="18" charset="0"/>
                <a:cs typeface="Times New Roman" pitchFamily="18" charset="0"/>
              </a:rPr>
              <a:t>bersifat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referensial</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terhadap</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seorang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karyawan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dimana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informasi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ini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bersifat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informatif</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bukan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administratif</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Adapun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ruang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lingkup</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informasi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diatas</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adalah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ruang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lingkup</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informasi</a:t>
            </a:r>
            <a:r>
              <a:rPr lang="en-US" sz="1600" dirty="0">
                <a:latin typeface="Times New Roman" pitchFamily="18" charset="0"/>
                <a:cs typeface="Times New Roman" pitchFamily="18" charset="0"/>
              </a:rPr>
              <a:t> yang </a:t>
            </a:r>
            <a:r>
              <a:rPr lang="en-US" sz="1600" dirty="0" err="1">
                <a:latin typeface="Times New Roman" pitchFamily="18" charset="0"/>
                <a:cs typeface="Times New Roman" pitchFamily="18" charset="0"/>
              </a:rPr>
              <a:t>telah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ada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saat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ini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tapi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tidak</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menutup</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kemungkinan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pengembangan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ke</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ruang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lingkup</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informasi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lainnya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bila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diperlukan</a:t>
            </a:r>
            <a:r>
              <a:rPr lang="en-US" sz="1600" dirty="0" smtClean="0">
                <a:latin typeface="Times New Roman" pitchFamily="18" charset="0"/>
                <a:cs typeface="Times New Roman" pitchFamily="18" charset="0"/>
              </a:rPr>
              <a:t>.</a:t>
            </a:r>
            <a:endParaRPr lang="id-ID" sz="1600" dirty="0">
              <a:latin typeface="Times New Roman" pitchFamily="18" charset="0"/>
              <a:cs typeface="Times New Roman" pitchFamily="18" charset="0"/>
            </a:endParaRPr>
          </a:p>
        </p:txBody>
      </p:sp>
    </p:spTree>
    <p:extLst>
      <p:ext uri="{BB962C8B-B14F-4D97-AF65-F5344CB8AC3E}">
        <p14:creationId xmlns:p14="http://schemas.microsoft.com/office/powerpoint/2010/main" xmlns="" val="11582951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476672"/>
            <a:ext cx="8229600" cy="5721499"/>
          </a:xfrm>
        </p:spPr>
        <p:txBody>
          <a:bodyPr/>
          <a:lstStyle/>
          <a:p>
            <a:pPr marL="0" indent="0">
              <a:buNone/>
            </a:pPr>
            <a:r>
              <a:rPr lang="en-US" dirty="0">
                <a:latin typeface="Times New Roman" pitchFamily="18" charset="0"/>
                <a:cs typeface="Times New Roman" pitchFamily="18" charset="0"/>
              </a:rPr>
              <a:t>Model HRIS </a:t>
            </a:r>
            <a:r>
              <a:rPr lang="en-US" dirty="0" err="1">
                <a:latin typeface="Times New Roman" pitchFamily="18" charset="0"/>
                <a:cs typeface="Times New Roman" pitchFamily="18" charset="0"/>
              </a:rPr>
              <a:t>meliputi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tiga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subsistem</a:t>
            </a:r>
            <a:r>
              <a:rPr lang="en-US" dirty="0">
                <a:latin typeface="Times New Roman" pitchFamily="18" charset="0"/>
                <a:cs typeface="Times New Roman" pitchFamily="18" charset="0"/>
              </a:rPr>
              <a:t> input :</a:t>
            </a:r>
            <a:endParaRPr lang="id-ID" dirty="0">
              <a:latin typeface="Times New Roman" pitchFamily="18" charset="0"/>
              <a:cs typeface="Times New Roman" pitchFamily="18" charset="0"/>
            </a:endParaRPr>
          </a:p>
          <a:p>
            <a:pPr lvl="0"/>
            <a:r>
              <a:rPr lang="en-US" dirty="0">
                <a:latin typeface="Times New Roman" pitchFamily="18" charset="0"/>
                <a:cs typeface="Times New Roman" pitchFamily="18" charset="0"/>
              </a:rPr>
              <a:t>SIA (</a:t>
            </a:r>
            <a:r>
              <a:rPr lang="en-US" dirty="0" err="1">
                <a:latin typeface="Times New Roman" pitchFamily="18" charset="0"/>
                <a:cs typeface="Times New Roman" pitchFamily="18" charset="0"/>
              </a:rPr>
              <a:t>Sistem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Informasi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Akuntansi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Menyediakan</a:t>
            </a:r>
            <a:r>
              <a:rPr lang="en-US" dirty="0">
                <a:latin typeface="Times New Roman" pitchFamily="18" charset="0"/>
                <a:cs typeface="Times New Roman" pitchFamily="18" charset="0"/>
              </a:rPr>
              <a:t> data </a:t>
            </a:r>
            <a:r>
              <a:rPr lang="en-US" dirty="0" err="1">
                <a:latin typeface="Times New Roman" pitchFamily="18" charset="0"/>
                <a:cs typeface="Times New Roman" pitchFamily="18" charset="0"/>
              </a:rPr>
              <a:t>personil</a:t>
            </a:r>
            <a:r>
              <a:rPr lang="en-US" dirty="0">
                <a:latin typeface="Times New Roman" pitchFamily="18" charset="0"/>
                <a:cs typeface="Times New Roman" pitchFamily="18" charset="0"/>
              </a:rPr>
              <a:t> yang </a:t>
            </a:r>
            <a:r>
              <a:rPr lang="en-US" dirty="0" err="1">
                <a:latin typeface="Times New Roman" pitchFamily="18" charset="0"/>
                <a:cs typeface="Times New Roman" pitchFamily="18" charset="0"/>
              </a:rPr>
              <a:t>berkaitan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dengan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keuangan</a:t>
            </a:r>
            <a:r>
              <a:rPr lang="en-US" dirty="0">
                <a:latin typeface="Times New Roman" pitchFamily="18" charset="0"/>
                <a:cs typeface="Times New Roman" pitchFamily="18" charset="0"/>
              </a:rPr>
              <a:t>.</a:t>
            </a:r>
            <a:endParaRPr lang="id-ID" dirty="0">
              <a:latin typeface="Times New Roman" pitchFamily="18" charset="0"/>
              <a:cs typeface="Times New Roman" pitchFamily="18" charset="0"/>
            </a:endParaRPr>
          </a:p>
          <a:p>
            <a:pPr lvl="0"/>
            <a:r>
              <a:rPr lang="en-US" dirty="0" err="1">
                <a:latin typeface="Times New Roman" pitchFamily="18" charset="0"/>
                <a:cs typeface="Times New Roman" pitchFamily="18" charset="0"/>
              </a:rPr>
              <a:t>Penelitian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Sumber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Daya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Manusia</a:t>
            </a:r>
            <a:r>
              <a:rPr lang="en-US" dirty="0" smtClean="0">
                <a:latin typeface="Times New Roman" pitchFamily="18" charset="0"/>
                <a:cs typeface="Times New Roman" pitchFamily="18" charset="0"/>
              </a:rPr>
              <a:t>.</a:t>
            </a:r>
            <a:endParaRPr lang="id-ID" dirty="0" smtClean="0">
              <a:latin typeface="Times New Roman" pitchFamily="18" charset="0"/>
              <a:cs typeface="Times New Roman" pitchFamily="18" charset="0"/>
            </a:endParaRPr>
          </a:p>
          <a:p>
            <a:pPr lvl="0"/>
            <a:r>
              <a:rPr lang="id-ID" dirty="0" smtClean="0">
                <a:latin typeface="Times New Roman" pitchFamily="18" charset="0"/>
                <a:cs typeface="Times New Roman" pitchFamily="18" charset="0"/>
              </a:rPr>
              <a:t>Intelejen Sumber Daya Manusia</a:t>
            </a:r>
          </a:p>
        </p:txBody>
      </p:sp>
    </p:spTree>
    <p:extLst>
      <p:ext uri="{BB962C8B-B14F-4D97-AF65-F5344CB8AC3E}">
        <p14:creationId xmlns:p14="http://schemas.microsoft.com/office/powerpoint/2010/main" xmlns="" val="16274685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8640"/>
            <a:ext cx="8229600" cy="5937523"/>
          </a:xfrm>
        </p:spPr>
        <p:txBody>
          <a:bodyPr>
            <a:normAutofit fontScale="85000" lnSpcReduction="20000"/>
          </a:bodyPr>
          <a:lstStyle/>
          <a:p>
            <a:pPr marL="0" indent="0">
              <a:buNone/>
            </a:pPr>
            <a:r>
              <a:rPr lang="en-US" dirty="0">
                <a:latin typeface="Times New Roman" pitchFamily="18" charset="0"/>
                <a:cs typeface="Times New Roman" pitchFamily="18" charset="0"/>
              </a:rPr>
              <a:t>Database </a:t>
            </a:r>
            <a:r>
              <a:rPr lang="en-US" dirty="0" err="1">
                <a:latin typeface="Times New Roman" pitchFamily="18" charset="0"/>
                <a:cs typeface="Times New Roman" pitchFamily="18" charset="0"/>
              </a:rPr>
              <a:t>Sumber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Daya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Manusia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dari</a:t>
            </a:r>
            <a:r>
              <a:rPr lang="en-US" dirty="0">
                <a:latin typeface="Times New Roman" pitchFamily="18" charset="0"/>
                <a:cs typeface="Times New Roman" pitchFamily="18" charset="0"/>
              </a:rPr>
              <a:t> </a:t>
            </a:r>
            <a:r>
              <a:rPr lang="en-US" dirty="0" err="1" smtClean="0">
                <a:latin typeface="Times New Roman" pitchFamily="18" charset="0"/>
                <a:cs typeface="Times New Roman" pitchFamily="18" charset="0"/>
              </a:rPr>
              <a:t>Lingkungan</a:t>
            </a:r>
            <a:r>
              <a:rPr lang="id-ID" dirty="0" smtClean="0">
                <a:latin typeface="Times New Roman" pitchFamily="18" charset="0"/>
                <a:cs typeface="Times New Roman" pitchFamily="18" charset="0"/>
              </a:rPr>
              <a:t> :</a:t>
            </a:r>
            <a:endParaRPr lang="id-ID" dirty="0">
              <a:latin typeface="Times New Roman" pitchFamily="18" charset="0"/>
              <a:cs typeface="Times New Roman" pitchFamily="18" charset="0"/>
            </a:endParaRPr>
          </a:p>
          <a:p>
            <a:pPr lvl="0"/>
            <a:r>
              <a:rPr lang="en-US" dirty="0">
                <a:latin typeface="Times New Roman" pitchFamily="18" charset="0"/>
                <a:cs typeface="Times New Roman" pitchFamily="18" charset="0"/>
              </a:rPr>
              <a:t>Database </a:t>
            </a:r>
            <a:r>
              <a:rPr lang="en-US" dirty="0" err="1">
                <a:latin typeface="Times New Roman" pitchFamily="18" charset="0"/>
                <a:cs typeface="Times New Roman" pitchFamily="18" charset="0"/>
              </a:rPr>
              <a:t>perusahaan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eksekutif</a:t>
            </a:r>
            <a:r>
              <a:rPr lang="en-US" dirty="0">
                <a:latin typeface="Times New Roman" pitchFamily="18" charset="0"/>
                <a:cs typeface="Times New Roman" pitchFamily="18" charset="0"/>
              </a:rPr>
              <a:t>. Perusahaan </a:t>
            </a:r>
            <a:r>
              <a:rPr lang="en-US" dirty="0" err="1">
                <a:latin typeface="Times New Roman" pitchFamily="18" charset="0"/>
                <a:cs typeface="Times New Roman" pitchFamily="18" charset="0"/>
              </a:rPr>
              <a:t>pencari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eksekutif</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mengkhususkandiri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dalam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menemukan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pelamar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untuk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posisi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eksekutif</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akses</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kedatabase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perusahaan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pencari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dibatasi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pada</a:t>
            </a:r>
            <a:r>
              <a:rPr lang="en-US" dirty="0">
                <a:latin typeface="Times New Roman" pitchFamily="18" charset="0"/>
                <a:cs typeface="Times New Roman" pitchFamily="18" charset="0"/>
              </a:rPr>
              <a:t> per </a:t>
            </a:r>
            <a:r>
              <a:rPr lang="en-US" dirty="0" err="1">
                <a:latin typeface="Times New Roman" pitchFamily="18" charset="0"/>
                <a:cs typeface="Times New Roman" pitchFamily="18" charset="0"/>
              </a:rPr>
              <a:t>ekrut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dari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perusahaan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itu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sendiri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atau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perekrut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dari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beberapa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perusahaan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serupa</a:t>
            </a:r>
            <a:r>
              <a:rPr lang="en-US" dirty="0">
                <a:latin typeface="Times New Roman" pitchFamily="18" charset="0"/>
                <a:cs typeface="Times New Roman" pitchFamily="18" charset="0"/>
              </a:rPr>
              <a:t> yang </a:t>
            </a:r>
            <a:r>
              <a:rPr lang="en-US" dirty="0" err="1">
                <a:latin typeface="Times New Roman" pitchFamily="18" charset="0"/>
                <a:cs typeface="Times New Roman" pitchFamily="18" charset="0"/>
              </a:rPr>
              <a:t>membentuk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jaringan</a:t>
            </a:r>
            <a:r>
              <a:rPr lang="en-US" dirty="0">
                <a:latin typeface="Times New Roman" pitchFamily="18" charset="0"/>
                <a:cs typeface="Times New Roman" pitchFamily="18" charset="0"/>
              </a:rPr>
              <a:t> yang </a:t>
            </a:r>
            <a:r>
              <a:rPr lang="en-US" dirty="0" err="1">
                <a:latin typeface="Times New Roman" pitchFamily="18" charset="0"/>
                <a:cs typeface="Times New Roman" pitchFamily="18" charset="0"/>
              </a:rPr>
              <a:t>erat</a:t>
            </a:r>
            <a:r>
              <a:rPr lang="en-US" dirty="0">
                <a:latin typeface="Times New Roman" pitchFamily="18" charset="0"/>
                <a:cs typeface="Times New Roman" pitchFamily="18" charset="0"/>
              </a:rPr>
              <a:t>.</a:t>
            </a:r>
            <a:endParaRPr lang="id-ID" dirty="0">
              <a:latin typeface="Times New Roman" pitchFamily="18" charset="0"/>
              <a:cs typeface="Times New Roman" pitchFamily="18" charset="0"/>
            </a:endParaRPr>
          </a:p>
          <a:p>
            <a:pPr lvl="0"/>
            <a:r>
              <a:rPr lang="en-US" dirty="0">
                <a:latin typeface="Times New Roman" pitchFamily="18" charset="0"/>
                <a:cs typeface="Times New Roman" pitchFamily="18" charset="0"/>
              </a:rPr>
              <a:t>Database </a:t>
            </a:r>
            <a:r>
              <a:rPr lang="en-US" dirty="0" err="1">
                <a:latin typeface="Times New Roman" pitchFamily="18" charset="0"/>
                <a:cs typeface="Times New Roman" pitchFamily="18" charset="0"/>
              </a:rPr>
              <a:t>universitas</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Sekitar</a:t>
            </a:r>
            <a:r>
              <a:rPr lang="en-US" dirty="0">
                <a:latin typeface="Times New Roman" pitchFamily="18" charset="0"/>
                <a:cs typeface="Times New Roman" pitchFamily="18" charset="0"/>
              </a:rPr>
              <a:t> 200 </a:t>
            </a:r>
            <a:r>
              <a:rPr lang="en-US" dirty="0" err="1">
                <a:latin typeface="Times New Roman" pitchFamily="18" charset="0"/>
                <a:cs typeface="Times New Roman" pitchFamily="18" charset="0"/>
              </a:rPr>
              <a:t>akademi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universitas</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menyediakan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databesa</a:t>
            </a:r>
            <a:r>
              <a:rPr lang="en-US" dirty="0">
                <a:latin typeface="Times New Roman" pitchFamily="18" charset="0"/>
                <a:cs typeface="Times New Roman" pitchFamily="18" charset="0"/>
              </a:rPr>
              <a:t> curriculum vitae </a:t>
            </a:r>
            <a:r>
              <a:rPr lang="en-US" dirty="0" err="1">
                <a:latin typeface="Times New Roman" pitchFamily="18" charset="0"/>
                <a:cs typeface="Times New Roman" pitchFamily="18" charset="0"/>
              </a:rPr>
              <a:t>bagi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perekrut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sebagai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pelayanan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bagi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mahasiswa</a:t>
            </a:r>
            <a:r>
              <a:rPr lang="en-US" dirty="0">
                <a:latin typeface="Times New Roman" pitchFamily="18" charset="0"/>
                <a:cs typeface="Times New Roman" pitchFamily="18" charset="0"/>
              </a:rPr>
              <a:t> yang lulus </a:t>
            </a:r>
            <a:r>
              <a:rPr lang="en-US" dirty="0" err="1">
                <a:latin typeface="Times New Roman" pitchFamily="18" charset="0"/>
                <a:cs typeface="Times New Roman" pitchFamily="18" charset="0"/>
              </a:rPr>
              <a:t>atau</a:t>
            </a:r>
            <a:r>
              <a:rPr lang="en-US" dirty="0">
                <a:latin typeface="Times New Roman" pitchFamily="18" charset="0"/>
                <a:cs typeface="Times New Roman" pitchFamily="18" charset="0"/>
              </a:rPr>
              <a:t> alumni yang </a:t>
            </a:r>
            <a:r>
              <a:rPr lang="en-US" dirty="0" err="1">
                <a:latin typeface="Times New Roman" pitchFamily="18" charset="0"/>
                <a:cs typeface="Times New Roman" pitchFamily="18" charset="0"/>
              </a:rPr>
              <a:t>mencari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pekerjaan</a:t>
            </a:r>
            <a:r>
              <a:rPr lang="en-US" dirty="0">
                <a:latin typeface="Times New Roman" pitchFamily="18" charset="0"/>
                <a:cs typeface="Times New Roman" pitchFamily="18" charset="0"/>
              </a:rPr>
              <a:t>.</a:t>
            </a:r>
            <a:endParaRPr lang="id-ID" dirty="0">
              <a:latin typeface="Times New Roman" pitchFamily="18" charset="0"/>
              <a:cs typeface="Times New Roman" pitchFamily="18" charset="0"/>
            </a:endParaRPr>
          </a:p>
          <a:p>
            <a:pPr lvl="0"/>
            <a:r>
              <a:rPr lang="en-US" dirty="0">
                <a:latin typeface="Times New Roman" pitchFamily="18" charset="0"/>
                <a:cs typeface="Times New Roman" pitchFamily="18" charset="0"/>
              </a:rPr>
              <a:t>Database </a:t>
            </a:r>
            <a:r>
              <a:rPr lang="en-US" dirty="0" err="1">
                <a:latin typeface="Times New Roman" pitchFamily="18" charset="0"/>
                <a:cs typeface="Times New Roman" pitchFamily="18" charset="0"/>
              </a:rPr>
              <a:t>agen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tenaga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ker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ja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Beberapa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agen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tenaga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kerja</a:t>
            </a:r>
            <a:r>
              <a:rPr lang="en-US" dirty="0">
                <a:latin typeface="Times New Roman" pitchFamily="18" charset="0"/>
                <a:cs typeface="Times New Roman" pitchFamily="18" charset="0"/>
              </a:rPr>
              <a:t> yang </a:t>
            </a:r>
            <a:r>
              <a:rPr lang="en-US" dirty="0" err="1">
                <a:latin typeface="Times New Roman" pitchFamily="18" charset="0"/>
                <a:cs typeface="Times New Roman" pitchFamily="18" charset="0"/>
              </a:rPr>
              <a:t>besar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memiliki</a:t>
            </a:r>
            <a:r>
              <a:rPr lang="en-US" dirty="0">
                <a:latin typeface="Times New Roman" pitchFamily="18" charset="0"/>
                <a:cs typeface="Times New Roman" pitchFamily="18" charset="0"/>
              </a:rPr>
              <a:t> database </a:t>
            </a:r>
            <a:r>
              <a:rPr lang="en-US" dirty="0" err="1">
                <a:latin typeface="Times New Roman" pitchFamily="18" charset="0"/>
                <a:cs typeface="Times New Roman" pitchFamily="18" charset="0"/>
              </a:rPr>
              <a:t>mereka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sendiri</a:t>
            </a:r>
            <a:r>
              <a:rPr lang="en-US" dirty="0">
                <a:latin typeface="Times New Roman" pitchFamily="18" charset="0"/>
                <a:cs typeface="Times New Roman" pitchFamily="18" charset="0"/>
              </a:rPr>
              <a:t>. Database lain </a:t>
            </a:r>
            <a:r>
              <a:rPr lang="en-US" dirty="0" err="1">
                <a:latin typeface="Times New Roman" pitchFamily="18" charset="0"/>
                <a:cs typeface="Times New Roman" pitchFamily="18" charset="0"/>
              </a:rPr>
              <a:t>digunakan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oleh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beberapa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agen</a:t>
            </a:r>
            <a:r>
              <a:rPr lang="en-US" dirty="0">
                <a:latin typeface="Times New Roman" pitchFamily="18" charset="0"/>
                <a:cs typeface="Times New Roman" pitchFamily="18" charset="0"/>
              </a:rPr>
              <a:t> yang </a:t>
            </a:r>
            <a:r>
              <a:rPr lang="en-US" dirty="0" err="1">
                <a:latin typeface="Times New Roman" pitchFamily="18" charset="0"/>
                <a:cs typeface="Times New Roman" pitchFamily="18" charset="0"/>
              </a:rPr>
              <a:t>membentuk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jaringan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Akses</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kedatabase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kategori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ini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lebih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bebas</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daripada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akses</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kedua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jenis</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sebelumnya</a:t>
            </a:r>
            <a:r>
              <a:rPr lang="en-US" dirty="0">
                <a:latin typeface="Times New Roman" pitchFamily="18" charset="0"/>
                <a:cs typeface="Times New Roman" pitchFamily="18" charset="0"/>
              </a:rPr>
              <a:t>.</a:t>
            </a:r>
            <a:endParaRPr lang="id-ID" dirty="0">
              <a:latin typeface="Times New Roman" pitchFamily="18" charset="0"/>
              <a:cs typeface="Times New Roman" pitchFamily="18" charset="0"/>
            </a:endParaRPr>
          </a:p>
          <a:p>
            <a:pPr lvl="0"/>
            <a:r>
              <a:rPr lang="en-US" dirty="0">
                <a:latin typeface="Times New Roman" pitchFamily="18" charset="0"/>
                <a:cs typeface="Times New Roman" pitchFamily="18" charset="0"/>
              </a:rPr>
              <a:t>Database </a:t>
            </a:r>
            <a:r>
              <a:rPr lang="en-US" dirty="0" err="1">
                <a:latin typeface="Times New Roman" pitchFamily="18" charset="0"/>
                <a:cs typeface="Times New Roman" pitchFamily="18" charset="0"/>
              </a:rPr>
              <a:t>akses</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umum</a:t>
            </a:r>
            <a:r>
              <a:rPr lang="en-US" dirty="0">
                <a:latin typeface="Times New Roman" pitchFamily="18" charset="0"/>
                <a:cs typeface="Times New Roman" pitchFamily="18" charset="0"/>
              </a:rPr>
              <a:t>. Database </a:t>
            </a:r>
            <a:r>
              <a:rPr lang="en-US" dirty="0" err="1">
                <a:latin typeface="Times New Roman" pitchFamily="18" charset="0"/>
                <a:cs typeface="Times New Roman" pitchFamily="18" charset="0"/>
              </a:rPr>
              <a:t>ini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tersedia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bagi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siapapun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dengan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bayaran</a:t>
            </a:r>
            <a:r>
              <a:rPr lang="en-US" dirty="0">
                <a:latin typeface="Times New Roman" pitchFamily="18" charset="0"/>
                <a:cs typeface="Times New Roman" pitchFamily="18" charset="0"/>
              </a:rPr>
              <a:t>. Salah </a:t>
            </a:r>
            <a:r>
              <a:rPr lang="en-US" dirty="0" err="1">
                <a:latin typeface="Times New Roman" pitchFamily="18" charset="0"/>
                <a:cs typeface="Times New Roman" pitchFamily="18" charset="0"/>
              </a:rPr>
              <a:t>satu</a:t>
            </a:r>
            <a:r>
              <a:rPr lang="en-US" dirty="0">
                <a:latin typeface="Times New Roman" pitchFamily="18" charset="0"/>
                <a:cs typeface="Times New Roman" pitchFamily="18" charset="0"/>
              </a:rPr>
              <a:t> yang </a:t>
            </a:r>
            <a:r>
              <a:rPr lang="en-US" dirty="0" err="1">
                <a:latin typeface="Times New Roman" pitchFamily="18" charset="0"/>
                <a:cs typeface="Times New Roman" pitchFamily="18" charset="0"/>
              </a:rPr>
              <a:t>terbesar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adalah</a:t>
            </a:r>
            <a:r>
              <a:rPr lang="en-US" dirty="0">
                <a:latin typeface="Times New Roman" pitchFamily="18" charset="0"/>
                <a:cs typeface="Times New Roman" pitchFamily="18" charset="0"/>
              </a:rPr>
              <a:t> career placement registry yang </a:t>
            </a:r>
            <a:r>
              <a:rPr lang="en-US" dirty="0" err="1">
                <a:latin typeface="Times New Roman" pitchFamily="18" charset="0"/>
                <a:cs typeface="Times New Roman" pitchFamily="18" charset="0"/>
              </a:rPr>
              <a:t>memiliki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akses</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melalui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jaringan</a:t>
            </a:r>
            <a:r>
              <a:rPr lang="en-US" dirty="0">
                <a:latin typeface="Times New Roman" pitchFamily="18" charset="0"/>
                <a:cs typeface="Times New Roman" pitchFamily="18" charset="0"/>
              </a:rPr>
              <a:t> DIALOG Information Services.</a:t>
            </a:r>
            <a:endParaRPr lang="id-ID" dirty="0">
              <a:latin typeface="Times New Roman" pitchFamily="18" charset="0"/>
              <a:cs typeface="Times New Roman" pitchFamily="18" charset="0"/>
            </a:endParaRPr>
          </a:p>
          <a:p>
            <a:pPr lvl="0"/>
            <a:r>
              <a:rPr lang="en-US" dirty="0">
                <a:latin typeface="Times New Roman" pitchFamily="18" charset="0"/>
                <a:cs typeface="Times New Roman" pitchFamily="18" charset="0"/>
              </a:rPr>
              <a:t>Bank </a:t>
            </a:r>
            <a:r>
              <a:rPr lang="en-US" dirty="0" err="1">
                <a:latin typeface="Times New Roman" pitchFamily="18" charset="0"/>
                <a:cs typeface="Times New Roman" pitchFamily="18" charset="0"/>
              </a:rPr>
              <a:t>pekerjaan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perusahaan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Beberapa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perusahaan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besar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seperti</a:t>
            </a:r>
            <a:r>
              <a:rPr lang="en-US" dirty="0">
                <a:latin typeface="Times New Roman" pitchFamily="18" charset="0"/>
                <a:cs typeface="Times New Roman" pitchFamily="18" charset="0"/>
              </a:rPr>
              <a:t> IBM, Hewlett- </a:t>
            </a:r>
            <a:r>
              <a:rPr lang="en-US" dirty="0" err="1">
                <a:latin typeface="Times New Roman" pitchFamily="18" charset="0"/>
                <a:cs typeface="Times New Roman" pitchFamily="18" charset="0"/>
              </a:rPr>
              <a:t>packard</a:t>
            </a:r>
            <a:r>
              <a:rPr lang="en-US" dirty="0">
                <a:latin typeface="Times New Roman" pitchFamily="18" charset="0"/>
                <a:cs typeface="Times New Roman" pitchFamily="18" charset="0"/>
              </a:rPr>
              <a:t>, travelers </a:t>
            </a:r>
            <a:r>
              <a:rPr lang="en-US" dirty="0" err="1">
                <a:latin typeface="Times New Roman" pitchFamily="18" charset="0"/>
                <a:cs typeface="Times New Roman" pitchFamily="18" charset="0"/>
              </a:rPr>
              <a:t>dan</a:t>
            </a:r>
            <a:r>
              <a:rPr lang="en-US" dirty="0">
                <a:latin typeface="Times New Roman" pitchFamily="18" charset="0"/>
                <a:cs typeface="Times New Roman" pitchFamily="18" charset="0"/>
              </a:rPr>
              <a:t> wells Fargo </a:t>
            </a:r>
            <a:r>
              <a:rPr lang="en-US" dirty="0" err="1">
                <a:latin typeface="Times New Roman" pitchFamily="18" charset="0"/>
                <a:cs typeface="Times New Roman" pitchFamily="18" charset="0"/>
              </a:rPr>
              <a:t>menyimpan</a:t>
            </a:r>
            <a:r>
              <a:rPr lang="en-US" dirty="0">
                <a:latin typeface="Times New Roman" pitchFamily="18" charset="0"/>
                <a:cs typeface="Times New Roman" pitchFamily="18" charset="0"/>
              </a:rPr>
              <a:t> database </a:t>
            </a:r>
            <a:r>
              <a:rPr lang="en-US" dirty="0" err="1">
                <a:latin typeface="Times New Roman" pitchFamily="18" charset="0"/>
                <a:cs typeface="Times New Roman" pitchFamily="18" charset="0"/>
              </a:rPr>
              <a:t>sendiri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untuk</a:t>
            </a:r>
            <a:r>
              <a:rPr lang="en-US" dirty="0">
                <a:latin typeface="Times New Roman" pitchFamily="18" charset="0"/>
                <a:cs typeface="Times New Roman" pitchFamily="18" charset="0"/>
              </a:rPr>
              <a:t> orang-orang yang </a:t>
            </a:r>
            <a:r>
              <a:rPr lang="en-US" dirty="0" err="1">
                <a:latin typeface="Times New Roman" pitchFamily="18" charset="0"/>
                <a:cs typeface="Times New Roman" pitchFamily="18" charset="0"/>
              </a:rPr>
              <a:t>dapat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bekerja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sebagai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pegawai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sementara</a:t>
            </a:r>
            <a:r>
              <a:rPr lang="en-US" dirty="0">
                <a:latin typeface="Times New Roman" pitchFamily="18" charset="0"/>
                <a:cs typeface="Times New Roman" pitchFamily="18" charset="0"/>
              </a:rPr>
              <a:t>. Perusahaan </a:t>
            </a:r>
            <a:r>
              <a:rPr lang="en-US" dirty="0" err="1">
                <a:latin typeface="Times New Roman" pitchFamily="18" charset="0"/>
                <a:cs typeface="Times New Roman" pitchFamily="18" charset="0"/>
              </a:rPr>
              <a:t>menggunakan</a:t>
            </a:r>
            <a:r>
              <a:rPr lang="en-US" dirty="0">
                <a:latin typeface="Times New Roman" pitchFamily="18" charset="0"/>
                <a:cs typeface="Times New Roman" pitchFamily="18" charset="0"/>
              </a:rPr>
              <a:t> bank </a:t>
            </a:r>
            <a:r>
              <a:rPr lang="en-US" dirty="0" err="1">
                <a:latin typeface="Times New Roman" pitchFamily="18" charset="0"/>
                <a:cs typeface="Times New Roman" pitchFamily="18" charset="0"/>
              </a:rPr>
              <a:t>pekerjaan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saat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mencari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pengganti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sementara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untuk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pegawai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tetap</a:t>
            </a:r>
            <a:r>
              <a:rPr lang="en-US" dirty="0">
                <a:latin typeface="Times New Roman" pitchFamily="18" charset="0"/>
                <a:cs typeface="Times New Roman" pitchFamily="18" charset="0"/>
              </a:rPr>
              <a:t> yang </a:t>
            </a:r>
            <a:r>
              <a:rPr lang="en-US" dirty="0" err="1">
                <a:latin typeface="Times New Roman" pitchFamily="18" charset="0"/>
                <a:cs typeface="Times New Roman" pitchFamily="18" charset="0"/>
              </a:rPr>
              <a:t>sakit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cuti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hamil</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liburan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dsb</a:t>
            </a:r>
            <a:r>
              <a:rPr lang="en-US" dirty="0">
                <a:latin typeface="Times New Roman" pitchFamily="18" charset="0"/>
                <a:cs typeface="Times New Roman" pitchFamily="18" charset="0"/>
              </a:rPr>
              <a:t>.</a:t>
            </a:r>
            <a:endParaRPr lang="id-ID" dirty="0">
              <a:latin typeface="Times New Roman" pitchFamily="18" charset="0"/>
              <a:cs typeface="Times New Roman" pitchFamily="18" charset="0"/>
            </a:endParaRPr>
          </a:p>
          <a:p>
            <a:pPr marL="0" indent="0">
              <a:buNone/>
            </a:pPr>
            <a:endParaRPr lang="id-ID" dirty="0">
              <a:latin typeface="Times New Roman" pitchFamily="18" charset="0"/>
              <a:cs typeface="Times New Roman" pitchFamily="18" charset="0"/>
            </a:endParaRPr>
          </a:p>
        </p:txBody>
      </p:sp>
    </p:spTree>
    <p:extLst>
      <p:ext uri="{BB962C8B-B14F-4D97-AF65-F5344CB8AC3E}">
        <p14:creationId xmlns:p14="http://schemas.microsoft.com/office/powerpoint/2010/main" xmlns="" val="15531515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b="1" dirty="0"/>
              <a:t>Pengertian Sistem Informasi Sumber Daya Manusia</a:t>
            </a:r>
            <a:endParaRPr lang="id-ID" dirty="0"/>
          </a:p>
        </p:txBody>
      </p:sp>
      <p:sp>
        <p:nvSpPr>
          <p:cNvPr id="3" name="Content Placeholder 2"/>
          <p:cNvSpPr>
            <a:spLocks noGrp="1"/>
          </p:cNvSpPr>
          <p:nvPr>
            <p:ph idx="1"/>
          </p:nvPr>
        </p:nvSpPr>
        <p:spPr/>
        <p:txBody>
          <a:bodyPr>
            <a:noAutofit/>
          </a:bodyPr>
          <a:lstStyle/>
          <a:p>
            <a:pPr marL="0" indent="0">
              <a:buNone/>
            </a:pPr>
            <a:r>
              <a:rPr lang="id-ID" sz="2800" dirty="0" smtClean="0">
                <a:latin typeface="Times New Roman" pitchFamily="18" charset="0"/>
                <a:cs typeface="Times New Roman" pitchFamily="18" charset="0"/>
              </a:rPr>
              <a:t>Manajemen sumber daya manusia adalah suatu proses menangani berbagai masalah pada ruang lingkup karyawan, pegawai, buruh, manajer dan tenaga kerja lainnya untuk dapat menunjang aktifitas organisasi atau perusahaan demi mencapai tujuan yang telah ditentukan.</a:t>
            </a:r>
          </a:p>
          <a:p>
            <a:pPr marL="0" indent="0">
              <a:buNone/>
            </a:pPr>
            <a:r>
              <a:rPr lang="id-ID" sz="2800" dirty="0" smtClean="0">
                <a:latin typeface="Times New Roman" pitchFamily="18" charset="0"/>
                <a:cs typeface="Times New Roman" pitchFamily="18" charset="0"/>
              </a:rPr>
              <a:t>Bagian atau unit yang biasanya mengurusi sdm adalah departemen sumber daya manusia atau</a:t>
            </a:r>
          </a:p>
          <a:p>
            <a:pPr marL="0" indent="0">
              <a:buNone/>
            </a:pPr>
            <a:r>
              <a:rPr lang="id-ID" sz="2800" dirty="0" smtClean="0">
                <a:latin typeface="Times New Roman" pitchFamily="18" charset="0"/>
                <a:cs typeface="Times New Roman" pitchFamily="18" charset="0"/>
              </a:rPr>
              <a:t>dalam bahasa inggris disebut HRD atau human resource department</a:t>
            </a:r>
          </a:p>
        </p:txBody>
      </p:sp>
    </p:spTree>
    <p:extLst>
      <p:ext uri="{BB962C8B-B14F-4D97-AF65-F5344CB8AC3E}">
        <p14:creationId xmlns:p14="http://schemas.microsoft.com/office/powerpoint/2010/main" xmlns="" val="346597274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8640"/>
            <a:ext cx="8229600" cy="5937523"/>
          </a:xfrm>
        </p:spPr>
        <p:txBody>
          <a:bodyPr>
            <a:normAutofit fontScale="85000" lnSpcReduction="20000"/>
          </a:bodyPr>
          <a:lstStyle/>
          <a:p>
            <a:pPr marL="0" indent="0">
              <a:buNone/>
            </a:pPr>
            <a:r>
              <a:rPr lang="en-US" b="1" dirty="0">
                <a:latin typeface="Times New Roman" pitchFamily="18" charset="0"/>
                <a:cs typeface="Times New Roman" pitchFamily="18" charset="0"/>
              </a:rPr>
              <a:t>Proses </a:t>
            </a:r>
            <a:r>
              <a:rPr lang="en-US" b="1" dirty="0" err="1">
                <a:latin typeface="Times New Roman" pitchFamily="18" charset="0"/>
                <a:cs typeface="Times New Roman" pitchFamily="18" charset="0"/>
              </a:rPr>
              <a:t>sistem</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informasi</a:t>
            </a:r>
            <a:r>
              <a:rPr lang="en-US" b="1" dirty="0">
                <a:latin typeface="Times New Roman" pitchFamily="18" charset="0"/>
                <a:cs typeface="Times New Roman" pitchFamily="18" charset="0"/>
              </a:rPr>
              <a:t> SDM</a:t>
            </a:r>
            <a:endParaRPr lang="id-ID" b="1" dirty="0">
              <a:latin typeface="Times New Roman" pitchFamily="18" charset="0"/>
              <a:cs typeface="Times New Roman" pitchFamily="18" charset="0"/>
            </a:endParaRPr>
          </a:p>
          <a:p>
            <a:pPr marL="514350" indent="-514350">
              <a:buAutoNum type="arabicPeriod"/>
            </a:pPr>
            <a:r>
              <a:rPr lang="en-US" dirty="0" smtClean="0">
                <a:latin typeface="Times New Roman" pitchFamily="18" charset="0"/>
                <a:cs typeface="Times New Roman" pitchFamily="18" charset="0"/>
              </a:rPr>
              <a:t>Isi Database</a:t>
            </a:r>
            <a:endParaRPr lang="id-ID" dirty="0" smtClean="0">
              <a:latin typeface="Times New Roman" pitchFamily="18" charset="0"/>
              <a:cs typeface="Times New Roman" pitchFamily="18" charset="0"/>
            </a:endParaRPr>
          </a:p>
          <a:p>
            <a:pPr marL="514350" indent="-514350">
              <a:buAutoNum type="arabicPeriod"/>
            </a:pPr>
            <a:r>
              <a:rPr lang="id-ID" dirty="0" smtClean="0">
                <a:latin typeface="Times New Roman" pitchFamily="18" charset="0"/>
                <a:cs typeface="Times New Roman" pitchFamily="18" charset="0"/>
              </a:rPr>
              <a:t>Lokasi Database</a:t>
            </a:r>
          </a:p>
          <a:p>
            <a:pPr marL="514350" indent="-514350">
              <a:buAutoNum type="arabicPeriod"/>
            </a:pPr>
            <a:r>
              <a:rPr lang="id-ID" dirty="0" smtClean="0">
                <a:latin typeface="Times New Roman" pitchFamily="18" charset="0"/>
                <a:cs typeface="Times New Roman" pitchFamily="18" charset="0"/>
              </a:rPr>
              <a:t>Pemasukan Data</a:t>
            </a:r>
          </a:p>
          <a:p>
            <a:pPr marL="0" indent="0">
              <a:buNone/>
            </a:pPr>
            <a:r>
              <a:rPr lang="en-US" dirty="0" err="1">
                <a:latin typeface="Times New Roman" pitchFamily="18" charset="0"/>
                <a:cs typeface="Times New Roman" pitchFamily="18" charset="0"/>
              </a:rPr>
              <a:t>Sistem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informasi</a:t>
            </a:r>
            <a:r>
              <a:rPr lang="en-US" dirty="0">
                <a:latin typeface="Times New Roman" pitchFamily="18" charset="0"/>
                <a:cs typeface="Times New Roman" pitchFamily="18" charset="0"/>
              </a:rPr>
              <a:t> SDM </a:t>
            </a:r>
            <a:r>
              <a:rPr lang="en-US" dirty="0" err="1">
                <a:latin typeface="Times New Roman" pitchFamily="18" charset="0"/>
                <a:cs typeface="Times New Roman" pitchFamily="18" charset="0"/>
              </a:rPr>
              <a:t>boleh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dianggap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berhasil</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jika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sistem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tersebut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memenuhi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harapan-harapan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berikut</a:t>
            </a:r>
            <a:r>
              <a:rPr lang="en-US" dirty="0">
                <a:latin typeface="Times New Roman" pitchFamily="18" charset="0"/>
                <a:cs typeface="Times New Roman" pitchFamily="18" charset="0"/>
              </a:rPr>
              <a:t> :</a:t>
            </a:r>
            <a:endParaRPr lang="id-ID" dirty="0">
              <a:latin typeface="Times New Roman" pitchFamily="18" charset="0"/>
              <a:cs typeface="Times New Roman" pitchFamily="18" charset="0"/>
            </a:endParaRPr>
          </a:p>
          <a:p>
            <a:pPr lvl="0"/>
            <a:r>
              <a:rPr lang="en-US" dirty="0" err="1">
                <a:latin typeface="Times New Roman" pitchFamily="18" charset="0"/>
                <a:cs typeface="Times New Roman" pitchFamily="18" charset="0"/>
              </a:rPr>
              <a:t>Biaya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sistem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haruslah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sejalan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dengan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ukuran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dan</a:t>
            </a:r>
            <a:r>
              <a:rPr lang="en-US" dirty="0">
                <a:latin typeface="Times New Roman" pitchFamily="18" charset="0"/>
                <a:cs typeface="Times New Roman" pitchFamily="18" charset="0"/>
              </a:rPr>
              <a:t> financial </a:t>
            </a:r>
            <a:r>
              <a:rPr lang="en-US" dirty="0" err="1">
                <a:latin typeface="Times New Roman" pitchFamily="18" charset="0"/>
                <a:cs typeface="Times New Roman" pitchFamily="18" charset="0"/>
              </a:rPr>
              <a:t>organisasi</a:t>
            </a:r>
            <a:endParaRPr lang="id-ID" dirty="0">
              <a:latin typeface="Times New Roman" pitchFamily="18" charset="0"/>
              <a:cs typeface="Times New Roman" pitchFamily="18" charset="0"/>
            </a:endParaRPr>
          </a:p>
          <a:p>
            <a:pPr lvl="0"/>
            <a:r>
              <a:rPr lang="en-US" dirty="0" err="1">
                <a:latin typeface="Times New Roman" pitchFamily="18" charset="0"/>
                <a:cs typeface="Times New Roman" pitchFamily="18" charset="0"/>
              </a:rPr>
              <a:t>Sistem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haruslah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ditetapkan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dengan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waktu</a:t>
            </a:r>
            <a:r>
              <a:rPr lang="en-US" dirty="0">
                <a:latin typeface="Times New Roman" pitchFamily="18" charset="0"/>
                <a:cs typeface="Times New Roman" pitchFamily="18" charset="0"/>
              </a:rPr>
              <a:t> yang </a:t>
            </a:r>
            <a:r>
              <a:rPr lang="en-US" dirty="0" err="1">
                <a:latin typeface="Times New Roman" pitchFamily="18" charset="0"/>
                <a:cs typeface="Times New Roman" pitchFamily="18" charset="0"/>
              </a:rPr>
              <a:t>baik</a:t>
            </a:r>
            <a:endParaRPr lang="id-ID" dirty="0">
              <a:latin typeface="Times New Roman" pitchFamily="18" charset="0"/>
              <a:cs typeface="Times New Roman" pitchFamily="18" charset="0"/>
            </a:endParaRPr>
          </a:p>
          <a:p>
            <a:pPr lvl="0"/>
            <a:r>
              <a:rPr lang="en-US" dirty="0" err="1">
                <a:latin typeface="Times New Roman" pitchFamily="18" charset="0"/>
                <a:cs typeface="Times New Roman" pitchFamily="18" charset="0"/>
              </a:rPr>
              <a:t>Sistem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Informasi</a:t>
            </a:r>
            <a:r>
              <a:rPr lang="en-US" dirty="0">
                <a:latin typeface="Times New Roman" pitchFamily="18" charset="0"/>
                <a:cs typeface="Times New Roman" pitchFamily="18" charset="0"/>
              </a:rPr>
              <a:t> SDM </a:t>
            </a:r>
            <a:r>
              <a:rPr lang="en-US" dirty="0" err="1">
                <a:latin typeface="Times New Roman" pitchFamily="18" charset="0"/>
                <a:cs typeface="Times New Roman" pitchFamily="18" charset="0"/>
              </a:rPr>
              <a:t>haruslah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mampu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dimodiikasi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diperluas</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tanpa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merancang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ulang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keseluruhan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sistem</a:t>
            </a:r>
            <a:endParaRPr lang="id-ID" dirty="0">
              <a:latin typeface="Times New Roman" pitchFamily="18" charset="0"/>
              <a:cs typeface="Times New Roman" pitchFamily="18" charset="0"/>
            </a:endParaRPr>
          </a:p>
          <a:p>
            <a:pPr lvl="0"/>
            <a:r>
              <a:rPr lang="en-US" dirty="0" err="1">
                <a:latin typeface="Times New Roman" pitchFamily="18" charset="0"/>
                <a:cs typeface="Times New Roman" pitchFamily="18" charset="0"/>
              </a:rPr>
              <a:t>Penekanan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pada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aktivitas</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perencanaan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haruslah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terbukti</a:t>
            </a:r>
            <a:endParaRPr lang="id-ID" dirty="0">
              <a:latin typeface="Times New Roman" pitchFamily="18" charset="0"/>
              <a:cs typeface="Times New Roman" pitchFamily="18" charset="0"/>
            </a:endParaRPr>
          </a:p>
          <a:p>
            <a:pPr lvl="0"/>
            <a:r>
              <a:rPr lang="en-US" dirty="0" err="1">
                <a:latin typeface="Times New Roman" pitchFamily="18" charset="0"/>
                <a:cs typeface="Times New Roman" pitchFamily="18" charset="0"/>
              </a:rPr>
              <a:t>Umpan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balik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haruslah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berkelanjutan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guna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menyediakan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pengidentifikasian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masalah-masalah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kesempatan-kesempatan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baru</a:t>
            </a:r>
            <a:endParaRPr lang="id-ID" dirty="0">
              <a:latin typeface="Times New Roman" pitchFamily="18" charset="0"/>
              <a:cs typeface="Times New Roman" pitchFamily="18" charset="0"/>
            </a:endParaRPr>
          </a:p>
          <a:p>
            <a:pPr lvl="0"/>
            <a:r>
              <a:rPr lang="en-US" dirty="0" err="1">
                <a:latin typeface="Times New Roman" pitchFamily="18" charset="0"/>
                <a:cs typeface="Times New Roman" pitchFamily="18" charset="0"/>
              </a:rPr>
              <a:t>Arsip-arsip</a:t>
            </a:r>
            <a:r>
              <a:rPr lang="en-US" dirty="0">
                <a:latin typeface="Times New Roman" pitchFamily="18" charset="0"/>
                <a:cs typeface="Times New Roman" pitchFamily="18" charset="0"/>
              </a:rPr>
              <a:t> data </a:t>
            </a:r>
            <a:r>
              <a:rPr lang="en-US" dirty="0" err="1">
                <a:latin typeface="Times New Roman" pitchFamily="18" charset="0"/>
                <a:cs typeface="Times New Roman" pitchFamily="18" charset="0"/>
              </a:rPr>
              <a:t>haruslah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diintegrasikan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untuk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referensi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silang</a:t>
            </a:r>
            <a:r>
              <a:rPr lang="en-US" dirty="0">
                <a:latin typeface="Times New Roman" pitchFamily="18" charset="0"/>
                <a:cs typeface="Times New Roman" pitchFamily="18" charset="0"/>
              </a:rPr>
              <a:t> (cross referencing) di </a:t>
            </a:r>
            <a:r>
              <a:rPr lang="en-US" dirty="0" err="1">
                <a:latin typeface="Times New Roman" pitchFamily="18" charset="0"/>
                <a:cs typeface="Times New Roman" pitchFamily="18" charset="0"/>
              </a:rPr>
              <a:t>antara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berbagai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departemen</a:t>
            </a:r>
            <a:endParaRPr lang="id-ID" dirty="0">
              <a:latin typeface="Times New Roman" pitchFamily="18" charset="0"/>
              <a:cs typeface="Times New Roman" pitchFamily="18" charset="0"/>
            </a:endParaRPr>
          </a:p>
          <a:p>
            <a:pPr lvl="0"/>
            <a:r>
              <a:rPr lang="en-US" dirty="0">
                <a:latin typeface="Times New Roman" pitchFamily="18" charset="0"/>
                <a:cs typeface="Times New Roman" pitchFamily="18" charset="0"/>
              </a:rPr>
              <a:t>Data yang </a:t>
            </a:r>
            <a:r>
              <a:rPr lang="en-US" dirty="0" err="1">
                <a:latin typeface="Times New Roman" pitchFamily="18" charset="0"/>
                <a:cs typeface="Times New Roman" pitchFamily="18" charset="0"/>
              </a:rPr>
              <a:t>kritis</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harus</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tersedia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pada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saat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diperlukan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dan</a:t>
            </a:r>
            <a:r>
              <a:rPr lang="en-US" dirty="0">
                <a:latin typeface="Times New Roman" pitchFamily="18" charset="0"/>
                <a:cs typeface="Times New Roman" pitchFamily="18" charset="0"/>
              </a:rPr>
              <a:t> </a:t>
            </a:r>
            <a:endParaRPr lang="id-ID" dirty="0">
              <a:latin typeface="Times New Roman" pitchFamily="18" charset="0"/>
              <a:cs typeface="Times New Roman" pitchFamily="18" charset="0"/>
            </a:endParaRPr>
          </a:p>
          <a:p>
            <a:pPr lvl="0"/>
            <a:r>
              <a:rPr lang="en-US" dirty="0" err="1">
                <a:latin typeface="Times New Roman" pitchFamily="18" charset="0"/>
                <a:cs typeface="Times New Roman" pitchFamily="18" charset="0"/>
              </a:rPr>
              <a:t>Informasi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kritis</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tersebut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contohnya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mencakup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karyawan-karyawan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kunci</a:t>
            </a:r>
            <a:r>
              <a:rPr lang="en-US" dirty="0">
                <a:latin typeface="Times New Roman" pitchFamily="18" charset="0"/>
                <a:cs typeface="Times New Roman" pitchFamily="18" charset="0"/>
              </a:rPr>
              <a:t>, data </a:t>
            </a:r>
            <a:r>
              <a:rPr lang="en-US" dirty="0" err="1">
                <a:latin typeface="Times New Roman" pitchFamily="18" charset="0"/>
                <a:cs typeface="Times New Roman" pitchFamily="18" charset="0"/>
              </a:rPr>
              <a:t>keahlian-keahlian</a:t>
            </a:r>
            <a:r>
              <a:rPr lang="en-US" dirty="0">
                <a:latin typeface="Times New Roman" pitchFamily="18" charset="0"/>
                <a:cs typeface="Times New Roman" pitchFamily="18" charset="0"/>
              </a:rPr>
              <a:t> yang </a:t>
            </a:r>
            <a:r>
              <a:rPr lang="en-US" dirty="0" err="1">
                <a:latin typeface="Times New Roman" pitchFamily="18" charset="0"/>
                <a:cs typeface="Times New Roman" pitchFamily="18" charset="0"/>
              </a:rPr>
              <a:t>esensial</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informasi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promosi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kinerja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dan</a:t>
            </a:r>
            <a:r>
              <a:rPr lang="en-US" dirty="0">
                <a:latin typeface="Times New Roman" pitchFamily="18" charset="0"/>
                <a:cs typeface="Times New Roman" pitchFamily="18" charset="0"/>
              </a:rPr>
              <a:t> data </a:t>
            </a:r>
            <a:r>
              <a:rPr lang="en-US" dirty="0" err="1">
                <a:latin typeface="Times New Roman" pitchFamily="18" charset="0"/>
                <a:cs typeface="Times New Roman" pitchFamily="18" charset="0"/>
              </a:rPr>
              <a:t>gaji</a:t>
            </a:r>
            <a:r>
              <a:rPr lang="en-US" dirty="0" smtClean="0">
                <a:latin typeface="Times New Roman" pitchFamily="18" charset="0"/>
                <a:cs typeface="Times New Roman" pitchFamily="18" charset="0"/>
              </a:rPr>
              <a:t>.</a:t>
            </a:r>
            <a:endParaRPr lang="id-ID" dirty="0">
              <a:latin typeface="Times New Roman" pitchFamily="18" charset="0"/>
              <a:cs typeface="Times New Roman" pitchFamily="18" charset="0"/>
            </a:endParaRPr>
          </a:p>
        </p:txBody>
      </p:sp>
    </p:spTree>
    <p:extLst>
      <p:ext uri="{BB962C8B-B14F-4D97-AF65-F5344CB8AC3E}">
        <p14:creationId xmlns:p14="http://schemas.microsoft.com/office/powerpoint/2010/main" xmlns="" val="19158752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32656"/>
            <a:ext cx="8229600" cy="5793507"/>
          </a:xfrm>
        </p:spPr>
        <p:txBody>
          <a:bodyPr>
            <a:normAutofit fontScale="85000" lnSpcReduction="10000"/>
          </a:bodyPr>
          <a:lstStyle/>
          <a:p>
            <a:pPr marL="0" indent="0">
              <a:buNone/>
            </a:pPr>
            <a:r>
              <a:rPr lang="en-US" sz="2800" b="1" dirty="0">
                <a:latin typeface="Times New Roman" pitchFamily="18" charset="0"/>
                <a:cs typeface="Times New Roman" pitchFamily="18" charset="0"/>
              </a:rPr>
              <a:t>HRD (HUMAN RESOURCE DEPARTMENT)</a:t>
            </a:r>
            <a:endParaRPr lang="id-ID" sz="2800" dirty="0">
              <a:latin typeface="Times New Roman" pitchFamily="18" charset="0"/>
              <a:cs typeface="Times New Roman" pitchFamily="18" charset="0"/>
            </a:endParaRPr>
          </a:p>
          <a:p>
            <a:pPr marL="0" indent="0">
              <a:buNone/>
            </a:pPr>
            <a:r>
              <a:rPr lang="en-US" sz="2400" dirty="0">
                <a:latin typeface="Times New Roman" pitchFamily="18" charset="0"/>
                <a:cs typeface="Times New Roman" pitchFamily="18" charset="0"/>
              </a:rPr>
              <a:t>HRD </a:t>
            </a:r>
            <a:r>
              <a:rPr lang="en-US" sz="2400" dirty="0" err="1">
                <a:latin typeface="Times New Roman" pitchFamily="18" charset="0"/>
                <a:cs typeface="Times New Roman" pitchFamily="18" charset="0"/>
              </a:rPr>
              <a:t>atau</a:t>
            </a:r>
            <a:r>
              <a:rPr lang="en-US" sz="2400" dirty="0">
                <a:latin typeface="Times New Roman" pitchFamily="18" charset="0"/>
                <a:cs typeface="Times New Roman" pitchFamily="18" charset="0"/>
              </a:rPr>
              <a:t> yang </a:t>
            </a:r>
            <a:r>
              <a:rPr lang="en-US" sz="2400" dirty="0" err="1">
                <a:latin typeface="Times New Roman" pitchFamily="18" charset="0"/>
                <a:cs typeface="Times New Roman" pitchFamily="18" charset="0"/>
              </a:rPr>
              <a:t>sering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dipanjangkan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menjadi</a:t>
            </a:r>
            <a:r>
              <a:rPr lang="en-US" sz="2400" dirty="0">
                <a:latin typeface="Times New Roman" pitchFamily="18" charset="0"/>
                <a:cs typeface="Times New Roman" pitchFamily="18" charset="0"/>
              </a:rPr>
              <a:t> Human Resources Department, </a:t>
            </a:r>
            <a:r>
              <a:rPr lang="en-US" sz="2400" dirty="0" err="1">
                <a:latin typeface="Times New Roman" pitchFamily="18" charset="0"/>
                <a:cs typeface="Times New Roman" pitchFamily="18" charset="0"/>
              </a:rPr>
              <a:t>bertanggung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jawab</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terhadap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pengelolaan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sumber</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daya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manusia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dalam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sebuah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organisasi</a:t>
            </a:r>
            <a:r>
              <a:rPr lang="en-US" sz="2400" dirty="0">
                <a:latin typeface="Times New Roman" pitchFamily="18" charset="0"/>
                <a:cs typeface="Times New Roman" pitchFamily="18" charset="0"/>
              </a:rPr>
              <a:t>. Kami </a:t>
            </a:r>
            <a:r>
              <a:rPr lang="en-US" sz="2400" dirty="0" err="1">
                <a:latin typeface="Times New Roman" pitchFamily="18" charset="0"/>
                <a:cs typeface="Times New Roman" pitchFamily="18" charset="0"/>
              </a:rPr>
              <a:t>percaya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bahwa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pengelolaan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dari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sumber</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daya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manusia</a:t>
            </a:r>
            <a:r>
              <a:rPr lang="en-US" sz="2400" dirty="0">
                <a:latin typeface="Times New Roman" pitchFamily="18" charset="0"/>
                <a:cs typeface="Times New Roman" pitchFamily="18" charset="0"/>
              </a:rPr>
              <a:t> yang ideal </a:t>
            </a:r>
            <a:r>
              <a:rPr lang="en-US" sz="2400" dirty="0" err="1">
                <a:latin typeface="Times New Roman" pitchFamily="18" charset="0"/>
                <a:cs typeface="Times New Roman" pitchFamily="18" charset="0"/>
              </a:rPr>
              <a:t>dalam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organisasi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memiliki</a:t>
            </a:r>
            <a:r>
              <a:rPr lang="en-US" sz="2400" dirty="0">
                <a:latin typeface="Times New Roman" pitchFamily="18" charset="0"/>
                <a:cs typeface="Times New Roman" pitchFamily="18" charset="0"/>
              </a:rPr>
              <a:t> 8 </a:t>
            </a:r>
            <a:r>
              <a:rPr lang="en-US" sz="2400" dirty="0" err="1">
                <a:latin typeface="Times New Roman" pitchFamily="18" charset="0"/>
                <a:cs typeface="Times New Roman" pitchFamily="18" charset="0"/>
              </a:rPr>
              <a:t>aspek</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dimulai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dari</a:t>
            </a:r>
            <a:r>
              <a:rPr lang="en-US" sz="2400" dirty="0">
                <a:latin typeface="Times New Roman" pitchFamily="18" charset="0"/>
                <a:cs typeface="Times New Roman" pitchFamily="18" charset="0"/>
              </a:rPr>
              <a:t> :</a:t>
            </a:r>
            <a:endParaRPr lang="id-ID" sz="2400" dirty="0">
              <a:latin typeface="Times New Roman" pitchFamily="18" charset="0"/>
              <a:cs typeface="Times New Roman" pitchFamily="18" charset="0"/>
            </a:endParaRPr>
          </a:p>
          <a:p>
            <a:pPr marL="0" indent="0">
              <a:buNone/>
            </a:pPr>
            <a:r>
              <a:rPr lang="en-US" sz="2400" dirty="0" err="1">
                <a:latin typeface="Times New Roman" pitchFamily="18" charset="0"/>
                <a:cs typeface="Times New Roman" pitchFamily="18" charset="0"/>
              </a:rPr>
              <a:t>Seleksi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Rekrutmen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Pelatihan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Pengembangan</a:t>
            </a:r>
            <a:r>
              <a:rPr lang="en-US" sz="2400" dirty="0">
                <a:latin typeface="Times New Roman" pitchFamily="18" charset="0"/>
                <a:cs typeface="Times New Roman" pitchFamily="18" charset="0"/>
              </a:rPr>
              <a:t> (Training and Development), Compensation and Benefit (Compensation and Benefit), </a:t>
            </a:r>
            <a:r>
              <a:rPr lang="en-US" sz="2400" dirty="0" err="1">
                <a:latin typeface="Times New Roman" pitchFamily="18" charset="0"/>
                <a:cs typeface="Times New Roman" pitchFamily="18" charset="0"/>
              </a:rPr>
              <a:t>Manajemen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Kinerja</a:t>
            </a:r>
            <a:r>
              <a:rPr lang="en-US" sz="2400" dirty="0">
                <a:latin typeface="Times New Roman" pitchFamily="18" charset="0"/>
                <a:cs typeface="Times New Roman" pitchFamily="18" charset="0"/>
              </a:rPr>
              <a:t> (Performance Management), </a:t>
            </a:r>
            <a:r>
              <a:rPr lang="en-US" sz="2400" dirty="0" err="1">
                <a:latin typeface="Times New Roman" pitchFamily="18" charset="0"/>
                <a:cs typeface="Times New Roman" pitchFamily="18" charset="0"/>
              </a:rPr>
              <a:t>Perencanaan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Karir</a:t>
            </a:r>
            <a:r>
              <a:rPr lang="en-US" sz="2400" dirty="0">
                <a:latin typeface="Times New Roman" pitchFamily="18" charset="0"/>
                <a:cs typeface="Times New Roman" pitchFamily="18" charset="0"/>
              </a:rPr>
              <a:t> (Career Planning), </a:t>
            </a:r>
            <a:r>
              <a:rPr lang="en-US" sz="2400" dirty="0" err="1">
                <a:latin typeface="Times New Roman" pitchFamily="18" charset="0"/>
                <a:cs typeface="Times New Roman" pitchFamily="18" charset="0"/>
              </a:rPr>
              <a:t>Hubungan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Karyawan</a:t>
            </a:r>
            <a:r>
              <a:rPr lang="en-US" sz="2400" dirty="0">
                <a:latin typeface="Times New Roman" pitchFamily="18" charset="0"/>
                <a:cs typeface="Times New Roman" pitchFamily="18" charset="0"/>
              </a:rPr>
              <a:t> (Employee Relations), Separation Management, </a:t>
            </a:r>
            <a:r>
              <a:rPr lang="en-US" sz="2400" dirty="0" err="1">
                <a:latin typeface="Times New Roman" pitchFamily="18" charset="0"/>
                <a:cs typeface="Times New Roman" pitchFamily="18" charset="0"/>
              </a:rPr>
              <a:t>dan</a:t>
            </a:r>
            <a:r>
              <a:rPr lang="en-US" sz="2400" dirty="0">
                <a:latin typeface="Times New Roman" pitchFamily="18" charset="0"/>
                <a:cs typeface="Times New Roman" pitchFamily="18" charset="0"/>
              </a:rPr>
              <a:t> Personnel Administration and HRIS. </a:t>
            </a:r>
            <a:r>
              <a:rPr lang="en-US" sz="2400" dirty="0" err="1">
                <a:latin typeface="Times New Roman" pitchFamily="18" charset="0"/>
                <a:cs typeface="Times New Roman" pitchFamily="18" charset="0"/>
              </a:rPr>
              <a:t>Masing-masing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pilar</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inilah</a:t>
            </a:r>
            <a:r>
              <a:rPr lang="en-US" sz="2400" dirty="0">
                <a:latin typeface="Times New Roman" pitchFamily="18" charset="0"/>
                <a:cs typeface="Times New Roman" pitchFamily="18" charset="0"/>
              </a:rPr>
              <a:t> yang </a:t>
            </a:r>
            <a:r>
              <a:rPr lang="en-US" sz="2400" dirty="0" err="1">
                <a:latin typeface="Times New Roman" pitchFamily="18" charset="0"/>
                <a:cs typeface="Times New Roman" pitchFamily="18" charset="0"/>
              </a:rPr>
              <a:t>akan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menopang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kinerja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fungsi</a:t>
            </a:r>
            <a:r>
              <a:rPr lang="en-US" sz="2400" dirty="0">
                <a:latin typeface="Times New Roman" pitchFamily="18" charset="0"/>
                <a:cs typeface="Times New Roman" pitchFamily="18" charset="0"/>
              </a:rPr>
              <a:t> HR </a:t>
            </a:r>
            <a:r>
              <a:rPr lang="en-US" sz="2400" dirty="0" err="1">
                <a:latin typeface="Times New Roman" pitchFamily="18" charset="0"/>
                <a:cs typeface="Times New Roman" pitchFamily="18" charset="0"/>
              </a:rPr>
              <a:t>dalam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organisasi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untuk</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dapat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menghasilkan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sumber</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daya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manusia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berkualitas</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untuk</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menjawab</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kebutuhan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bisnis</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dalam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organisasi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Seleksi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rekrutmen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bertanggung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jawab</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untuk</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menjawab</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kebutuhan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pegawai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melalui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penerimaan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pegawai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hingga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penempatan</a:t>
            </a:r>
            <a:r>
              <a:rPr lang="en-US" sz="2400" dirty="0">
                <a:latin typeface="Times New Roman" pitchFamily="18" charset="0"/>
                <a:cs typeface="Times New Roman" pitchFamily="18" charset="0"/>
              </a:rPr>
              <a:t> par a </a:t>
            </a:r>
            <a:r>
              <a:rPr lang="en-US" sz="2400" dirty="0" err="1">
                <a:latin typeface="Times New Roman" pitchFamily="18" charset="0"/>
                <a:cs typeface="Times New Roman" pitchFamily="18" charset="0"/>
              </a:rPr>
              <a:t>pegawai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baru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tersebut</a:t>
            </a:r>
            <a:r>
              <a:rPr lang="en-US" sz="2400" dirty="0">
                <a:latin typeface="Times New Roman" pitchFamily="18" charset="0"/>
                <a:cs typeface="Times New Roman" pitchFamily="18" charset="0"/>
              </a:rPr>
              <a:t> di </a:t>
            </a:r>
            <a:r>
              <a:rPr lang="en-US" sz="2400" dirty="0" err="1">
                <a:latin typeface="Times New Roman" pitchFamily="18" charset="0"/>
                <a:cs typeface="Times New Roman" pitchFamily="18" charset="0"/>
              </a:rPr>
              <a:t>posisi-posisi</a:t>
            </a:r>
            <a:r>
              <a:rPr lang="en-US" sz="2400" dirty="0">
                <a:latin typeface="Times New Roman" pitchFamily="18" charset="0"/>
                <a:cs typeface="Times New Roman" pitchFamily="18" charset="0"/>
              </a:rPr>
              <a:t> yang </a:t>
            </a:r>
            <a:r>
              <a:rPr lang="en-US" sz="2400" dirty="0" err="1">
                <a:latin typeface="Times New Roman" pitchFamily="18" charset="0"/>
                <a:cs typeface="Times New Roman" pitchFamily="18" charset="0"/>
              </a:rPr>
              <a:t>tepat</a:t>
            </a:r>
            <a:r>
              <a:rPr lang="en-US" sz="2400" dirty="0">
                <a:latin typeface="Times New Roman" pitchFamily="18" charset="0"/>
                <a:cs typeface="Times New Roman" pitchFamily="18" charset="0"/>
              </a:rPr>
              <a:t>. Kami </a:t>
            </a:r>
            <a:r>
              <a:rPr lang="en-US" sz="2400" dirty="0" err="1">
                <a:latin typeface="Times New Roman" pitchFamily="18" charset="0"/>
                <a:cs typeface="Times New Roman" pitchFamily="18" charset="0"/>
              </a:rPr>
              <a:t>percaya</a:t>
            </a:r>
            <a:r>
              <a:rPr lang="en-US" sz="2400" dirty="0">
                <a:latin typeface="Times New Roman" pitchFamily="18" charset="0"/>
                <a:cs typeface="Times New Roman" pitchFamily="18" charset="0"/>
              </a:rPr>
              <a:t>, agar </a:t>
            </a:r>
            <a:r>
              <a:rPr lang="en-US" sz="2400" dirty="0" err="1">
                <a:latin typeface="Times New Roman" pitchFamily="18" charset="0"/>
                <a:cs typeface="Times New Roman" pitchFamily="18" charset="0"/>
              </a:rPr>
              <a:t>dapat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menjalankan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fungsinya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dengan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baik</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menempatkan</a:t>
            </a:r>
            <a:r>
              <a:rPr lang="en-US" sz="2400" dirty="0">
                <a:latin typeface="Times New Roman" pitchFamily="18" charset="0"/>
                <a:cs typeface="Times New Roman" pitchFamily="18" charset="0"/>
              </a:rPr>
              <a:t> orang yang </a:t>
            </a:r>
            <a:r>
              <a:rPr lang="en-US" sz="2400" dirty="0" err="1">
                <a:latin typeface="Times New Roman" pitchFamily="18" charset="0"/>
                <a:cs typeface="Times New Roman" pitchFamily="18" charset="0"/>
              </a:rPr>
              <a:t>tepat</a:t>
            </a:r>
            <a:r>
              <a:rPr lang="en-US" sz="2400" dirty="0">
                <a:latin typeface="Times New Roman" pitchFamily="18" charset="0"/>
                <a:cs typeface="Times New Roman" pitchFamily="18" charset="0"/>
              </a:rPr>
              <a:t> di </a:t>
            </a:r>
            <a:r>
              <a:rPr lang="en-US" sz="2400" dirty="0" err="1">
                <a:latin typeface="Times New Roman" pitchFamily="18" charset="0"/>
                <a:cs typeface="Times New Roman" pitchFamily="18" charset="0"/>
              </a:rPr>
              <a:t>posisi</a:t>
            </a:r>
            <a:r>
              <a:rPr lang="en-US" sz="2400" dirty="0">
                <a:latin typeface="Times New Roman" pitchFamily="18" charset="0"/>
                <a:cs typeface="Times New Roman" pitchFamily="18" charset="0"/>
              </a:rPr>
              <a:t> yang </a:t>
            </a:r>
            <a:r>
              <a:rPr lang="en-US" sz="2400" dirty="0" err="1">
                <a:latin typeface="Times New Roman" pitchFamily="18" charset="0"/>
                <a:cs typeface="Times New Roman" pitchFamily="18" charset="0"/>
              </a:rPr>
              <a:t>tepat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maka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biasanya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fungsi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ini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sudah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memiliki</a:t>
            </a:r>
            <a:r>
              <a:rPr lang="en-US" sz="2400" dirty="0">
                <a:latin typeface="Times New Roman" pitchFamily="18" charset="0"/>
                <a:cs typeface="Times New Roman" pitchFamily="18" charset="0"/>
              </a:rPr>
              <a:t> success profile </a:t>
            </a:r>
            <a:r>
              <a:rPr lang="en-US" sz="2400" dirty="0" err="1">
                <a:latin typeface="Times New Roman" pitchFamily="18" charset="0"/>
                <a:cs typeface="Times New Roman" pitchFamily="18" charset="0"/>
              </a:rPr>
              <a:t>sebagai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acuan</a:t>
            </a:r>
            <a:r>
              <a:rPr lang="en-US" sz="2400" dirty="0">
                <a:latin typeface="Times New Roman" pitchFamily="18" charset="0"/>
                <a:cs typeface="Times New Roman" pitchFamily="18" charset="0"/>
              </a:rPr>
              <a:t> yang </a:t>
            </a:r>
            <a:r>
              <a:rPr lang="en-US" sz="2400" dirty="0" err="1">
                <a:latin typeface="Times New Roman" pitchFamily="18" charset="0"/>
                <a:cs typeface="Times New Roman" pitchFamily="18" charset="0"/>
              </a:rPr>
              <a:t>membantu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menyeleksi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kandidat</a:t>
            </a:r>
            <a:r>
              <a:rPr lang="en-US" sz="2400" dirty="0">
                <a:latin typeface="Times New Roman" pitchFamily="18" charset="0"/>
                <a:cs typeface="Times New Roman" pitchFamily="18" charset="0"/>
              </a:rPr>
              <a:t> yang </a:t>
            </a:r>
            <a:r>
              <a:rPr lang="en-US" sz="2400" dirty="0" err="1">
                <a:latin typeface="Times New Roman" pitchFamily="18" charset="0"/>
                <a:cs typeface="Times New Roman" pitchFamily="18" charset="0"/>
              </a:rPr>
              <a:t>sesuai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Sedangkan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untuk</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metode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seleksi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biasanya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sangat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bervariasi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mulai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dari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psikotest</a:t>
            </a:r>
            <a:r>
              <a:rPr lang="en-US" sz="2400" dirty="0">
                <a:latin typeface="Times New Roman" pitchFamily="18" charset="0"/>
                <a:cs typeface="Times New Roman" pitchFamily="18" charset="0"/>
              </a:rPr>
              <a:t>, interview, skill test, </a:t>
            </a:r>
            <a:r>
              <a:rPr lang="en-US" sz="2400" dirty="0" err="1">
                <a:latin typeface="Times New Roman" pitchFamily="18" charset="0"/>
                <a:cs typeface="Times New Roman" pitchFamily="18" charset="0"/>
              </a:rPr>
              <a:t>referensi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maupun</a:t>
            </a:r>
            <a:r>
              <a:rPr lang="en-US" sz="2400" dirty="0">
                <a:latin typeface="Times New Roman" pitchFamily="18" charset="0"/>
                <a:cs typeface="Times New Roman" pitchFamily="18" charset="0"/>
              </a:rPr>
              <a:t> assessment center.</a:t>
            </a:r>
            <a:endParaRPr lang="id-ID" sz="2400" dirty="0">
              <a:latin typeface="Times New Roman" pitchFamily="18" charset="0"/>
              <a:cs typeface="Times New Roman" pitchFamily="18" charset="0"/>
            </a:endParaRPr>
          </a:p>
          <a:p>
            <a:pPr marL="0" indent="0">
              <a:buNone/>
            </a:pPr>
            <a:endParaRPr lang="id-ID" sz="2400" dirty="0">
              <a:latin typeface="Times New Roman" pitchFamily="18" charset="0"/>
              <a:cs typeface="Times New Roman" pitchFamily="18" charset="0"/>
            </a:endParaRPr>
          </a:p>
        </p:txBody>
      </p:sp>
    </p:spTree>
    <p:extLst>
      <p:ext uri="{BB962C8B-B14F-4D97-AF65-F5344CB8AC3E}">
        <p14:creationId xmlns:p14="http://schemas.microsoft.com/office/powerpoint/2010/main" xmlns="" val="14500739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6632"/>
            <a:ext cx="8229600" cy="6480720"/>
          </a:xfrm>
        </p:spPr>
        <p:txBody>
          <a:bodyPr>
            <a:normAutofit fontScale="85000" lnSpcReduction="20000"/>
          </a:bodyPr>
          <a:lstStyle/>
          <a:p>
            <a:pPr marL="0" indent="0">
              <a:buNone/>
            </a:pPr>
            <a:r>
              <a:rPr lang="en-US" sz="3800" b="1" dirty="0" err="1">
                <a:latin typeface="Times New Roman" pitchFamily="18" charset="0"/>
                <a:cs typeface="Times New Roman" pitchFamily="18" charset="0"/>
              </a:rPr>
              <a:t>Kompensasi</a:t>
            </a:r>
            <a:endParaRPr lang="id-ID" sz="3800" dirty="0">
              <a:latin typeface="Times New Roman" pitchFamily="18" charset="0"/>
              <a:cs typeface="Times New Roman" pitchFamily="18" charset="0"/>
            </a:endParaRPr>
          </a:p>
          <a:p>
            <a:pPr marL="0" indent="0">
              <a:buNone/>
            </a:pPr>
            <a:r>
              <a:rPr lang="en-US" dirty="0" err="1">
                <a:latin typeface="Times New Roman" pitchFamily="18" charset="0"/>
                <a:cs typeface="Times New Roman" pitchFamily="18" charset="0"/>
              </a:rPr>
              <a:t>Kompensasi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merupakan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salah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satu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faktor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penting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bagi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kelangsungan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kerja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karyawan</a:t>
            </a:r>
            <a:r>
              <a:rPr lang="en-US" dirty="0">
                <a:latin typeface="Times New Roman" pitchFamily="18" charset="0"/>
                <a:cs typeface="Times New Roman" pitchFamily="18" charset="0"/>
              </a:rPr>
              <a:t> di </a:t>
            </a:r>
            <a:r>
              <a:rPr lang="en-US" dirty="0" err="1">
                <a:latin typeface="Times New Roman" pitchFamily="18" charset="0"/>
                <a:cs typeface="Times New Roman" pitchFamily="18" charset="0"/>
              </a:rPr>
              <a:t>perusahaan</a:t>
            </a:r>
            <a:r>
              <a:rPr lang="en-US" dirty="0">
                <a:latin typeface="Times New Roman" pitchFamily="18" charset="0"/>
                <a:cs typeface="Times New Roman" pitchFamily="18" charset="0"/>
              </a:rPr>
              <a:t> yang </a:t>
            </a:r>
            <a:r>
              <a:rPr lang="en-US" dirty="0" err="1">
                <a:latin typeface="Times New Roman" pitchFamily="18" charset="0"/>
                <a:cs typeface="Times New Roman" pitchFamily="18" charset="0"/>
              </a:rPr>
              <a:t>pengaruhnya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pada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kepuasan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kerja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loyalitas</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atau</a:t>
            </a:r>
            <a:r>
              <a:rPr lang="en-US" dirty="0">
                <a:latin typeface="Times New Roman" pitchFamily="18" charset="0"/>
                <a:cs typeface="Times New Roman" pitchFamily="18" charset="0"/>
              </a:rPr>
              <a:t> pun </a:t>
            </a:r>
            <a:r>
              <a:rPr lang="en-US" dirty="0" err="1">
                <a:latin typeface="Times New Roman" pitchFamily="18" charset="0"/>
                <a:cs typeface="Times New Roman" pitchFamily="18" charset="0"/>
              </a:rPr>
              <a:t>aspek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kerja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lainnya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didalam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masa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krisis</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keuangan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ini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bagaimanakah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perusahaan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menerapkan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kebijakan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kompensasinya</a:t>
            </a:r>
            <a:r>
              <a:rPr lang="en-US" dirty="0">
                <a:latin typeface="Times New Roman" pitchFamily="18" charset="0"/>
                <a:cs typeface="Times New Roman" pitchFamily="18" charset="0"/>
              </a:rPr>
              <a:t> agar </a:t>
            </a:r>
            <a:r>
              <a:rPr lang="en-US" dirty="0" err="1">
                <a:latin typeface="Times New Roman" pitchFamily="18" charset="0"/>
                <a:cs typeface="Times New Roman" pitchFamily="18" charset="0"/>
              </a:rPr>
              <a:t>aktivitas</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perusahaan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terus</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berlangsung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karyawanpun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tidak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menganggur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Sudah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menjadi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wacana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umum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bahwa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kompensasi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dan</a:t>
            </a:r>
            <a:r>
              <a:rPr lang="en-US" dirty="0">
                <a:latin typeface="Times New Roman" pitchFamily="18" charset="0"/>
                <a:cs typeface="Times New Roman" pitchFamily="18" charset="0"/>
              </a:rPr>
              <a:t> benefit </a:t>
            </a:r>
            <a:r>
              <a:rPr lang="en-US" dirty="0" err="1">
                <a:latin typeface="Times New Roman" pitchFamily="18" charset="0"/>
                <a:cs typeface="Times New Roman" pitchFamily="18" charset="0"/>
              </a:rPr>
              <a:t>merupakan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alatuntuk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mendapatkan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mempertahankan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karyawan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terbaik</a:t>
            </a:r>
            <a:r>
              <a:rPr lang="en-US" dirty="0">
                <a:latin typeface="Times New Roman" pitchFamily="18" charset="0"/>
                <a:cs typeface="Times New Roman" pitchFamily="18" charset="0"/>
              </a:rPr>
              <a:t> di </a:t>
            </a:r>
            <a:r>
              <a:rPr lang="en-US" dirty="0" err="1">
                <a:latin typeface="Times New Roman" pitchFamily="18" charset="0"/>
                <a:cs typeface="Times New Roman" pitchFamily="18" charset="0"/>
              </a:rPr>
              <a:t>perusahaan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Meskipun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ada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faktor</a:t>
            </a:r>
            <a:r>
              <a:rPr lang="en-US" dirty="0">
                <a:latin typeface="Times New Roman" pitchFamily="18" charset="0"/>
                <a:cs typeface="Times New Roman" pitchFamily="18" charset="0"/>
              </a:rPr>
              <a:t> lain yang </a:t>
            </a:r>
            <a:r>
              <a:rPr lang="en-US" dirty="0" err="1">
                <a:latin typeface="Times New Roman" pitchFamily="18" charset="0"/>
                <a:cs typeface="Times New Roman" pitchFamily="18" charset="0"/>
              </a:rPr>
              <a:t>menjadi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pertimbangan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karyawan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untuk</a:t>
            </a:r>
            <a:r>
              <a:rPr lang="en-US" dirty="0">
                <a:latin typeface="Times New Roman" pitchFamily="18" charset="0"/>
                <a:cs typeface="Times New Roman" pitchFamily="18" charset="0"/>
              </a:rPr>
              <a:t> loyal di </a:t>
            </a:r>
            <a:r>
              <a:rPr lang="en-US" dirty="0" err="1">
                <a:latin typeface="Times New Roman" pitchFamily="18" charset="0"/>
                <a:cs typeface="Times New Roman" pitchFamily="18" charset="0"/>
              </a:rPr>
              <a:t>suatu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tempat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tidak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dipungkiri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bahwa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kompensasi</a:t>
            </a:r>
            <a:r>
              <a:rPr lang="en-US" dirty="0">
                <a:latin typeface="Times New Roman" pitchFamily="18" charset="0"/>
                <a:cs typeface="Times New Roman" pitchFamily="18" charset="0"/>
              </a:rPr>
              <a:t> yang </a:t>
            </a:r>
            <a:r>
              <a:rPr lang="en-US" dirty="0" err="1">
                <a:latin typeface="Times New Roman" pitchFamily="18" charset="0"/>
                <a:cs typeface="Times New Roman" pitchFamily="18" charset="0"/>
              </a:rPr>
              <a:t>menarik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merupakan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salah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satu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alasan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bagi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karyawan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untuk</a:t>
            </a:r>
            <a:r>
              <a:rPr lang="en-US" dirty="0">
                <a:latin typeface="Times New Roman" pitchFamily="18" charset="0"/>
                <a:cs typeface="Times New Roman" pitchFamily="18" charset="0"/>
              </a:rPr>
              <a:t> </a:t>
            </a:r>
            <a:r>
              <a:rPr lang="en-US" dirty="0" err="1" smtClean="0">
                <a:latin typeface="Times New Roman" pitchFamily="18" charset="0"/>
                <a:cs typeface="Times New Roman" pitchFamily="18" charset="0"/>
              </a:rPr>
              <a:t>bertahan</a:t>
            </a:r>
            <a:endParaRPr lang="id-ID" dirty="0" smtClean="0">
              <a:latin typeface="Times New Roman" pitchFamily="18" charset="0"/>
              <a:cs typeface="Times New Roman" pitchFamily="18" charset="0"/>
            </a:endParaRPr>
          </a:p>
          <a:p>
            <a:pPr marL="0" indent="0">
              <a:buNone/>
            </a:pPr>
            <a:r>
              <a:rPr lang="en-US" dirty="0" err="1">
                <a:latin typeface="Times New Roman" pitchFamily="18" charset="0"/>
                <a:cs typeface="Times New Roman" pitchFamily="18" charset="0"/>
              </a:rPr>
              <a:t>Kompensasi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adalah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seluruh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imbalan</a:t>
            </a:r>
            <a:r>
              <a:rPr lang="en-US" dirty="0">
                <a:latin typeface="Times New Roman" pitchFamily="18" charset="0"/>
                <a:cs typeface="Times New Roman" pitchFamily="18" charset="0"/>
              </a:rPr>
              <a:t> yang </a:t>
            </a:r>
            <a:r>
              <a:rPr lang="en-US" dirty="0" err="1">
                <a:latin typeface="Times New Roman" pitchFamily="18" charset="0"/>
                <a:cs typeface="Times New Roman" pitchFamily="18" charset="0"/>
              </a:rPr>
              <a:t>diterima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kar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yawan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atas</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hasil</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kerja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karyawan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tersebut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pada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organisasi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Kompensasi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bisa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berupa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fisik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maupun</a:t>
            </a:r>
            <a:r>
              <a:rPr lang="en-US" dirty="0">
                <a:latin typeface="Times New Roman" pitchFamily="18" charset="0"/>
                <a:cs typeface="Times New Roman" pitchFamily="18" charset="0"/>
              </a:rPr>
              <a:t> non </a:t>
            </a:r>
            <a:r>
              <a:rPr lang="en-US" dirty="0" err="1">
                <a:latin typeface="Times New Roman" pitchFamily="18" charset="0"/>
                <a:cs typeface="Times New Roman" pitchFamily="18" charset="0"/>
              </a:rPr>
              <a:t>fisik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harus</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dihitung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diberikan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kepada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karyawan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sesuai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dengan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pengorbanan</a:t>
            </a:r>
            <a:r>
              <a:rPr lang="en-US" dirty="0">
                <a:latin typeface="Times New Roman" pitchFamily="18" charset="0"/>
                <a:cs typeface="Times New Roman" pitchFamily="18" charset="0"/>
              </a:rPr>
              <a:t> yang </a:t>
            </a:r>
            <a:r>
              <a:rPr lang="en-US" dirty="0" err="1">
                <a:latin typeface="Times New Roman" pitchFamily="18" charset="0"/>
                <a:cs typeface="Times New Roman" pitchFamily="18" charset="0"/>
              </a:rPr>
              <a:t>telah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diberikannya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kepada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organisasi</a:t>
            </a:r>
            <a:r>
              <a:rPr lang="en-US" dirty="0">
                <a:latin typeface="Times New Roman" pitchFamily="18" charset="0"/>
                <a:cs typeface="Times New Roman" pitchFamily="18" charset="0"/>
              </a:rPr>
              <a:t> / </a:t>
            </a:r>
            <a:r>
              <a:rPr lang="en-US" dirty="0" err="1">
                <a:latin typeface="Times New Roman" pitchFamily="18" charset="0"/>
                <a:cs typeface="Times New Roman" pitchFamily="18" charset="0"/>
              </a:rPr>
              <a:t>perusahaan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tempat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bekerja</a:t>
            </a:r>
            <a:r>
              <a:rPr lang="en-US" dirty="0" smtClean="0">
                <a:latin typeface="Times New Roman" pitchFamily="18" charset="0"/>
                <a:cs typeface="Times New Roman" pitchFamily="18" charset="0"/>
              </a:rPr>
              <a:t>.</a:t>
            </a:r>
            <a:endParaRPr lang="id-ID" dirty="0" smtClean="0">
              <a:latin typeface="Times New Roman" pitchFamily="18" charset="0"/>
              <a:cs typeface="Times New Roman" pitchFamily="18" charset="0"/>
            </a:endParaRPr>
          </a:p>
          <a:p>
            <a:pPr marL="0" indent="0">
              <a:buNone/>
            </a:pPr>
            <a:r>
              <a:rPr lang="en-US" dirty="0" err="1">
                <a:latin typeface="Times New Roman" pitchFamily="18" charset="0"/>
                <a:cs typeface="Times New Roman" pitchFamily="18" charset="0"/>
              </a:rPr>
              <a:t>Kompensasi</a:t>
            </a:r>
            <a:r>
              <a:rPr lang="en-US" dirty="0">
                <a:latin typeface="Times New Roman" pitchFamily="18" charset="0"/>
                <a:cs typeface="Times New Roman" pitchFamily="18" charset="0"/>
              </a:rPr>
              <a:t> yang </a:t>
            </a:r>
            <a:r>
              <a:rPr lang="en-US" dirty="0" err="1">
                <a:latin typeface="Times New Roman" pitchFamily="18" charset="0"/>
                <a:cs typeface="Times New Roman" pitchFamily="18" charset="0"/>
              </a:rPr>
              <a:t>baik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memberi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beberapa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efek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positif</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pada</a:t>
            </a:r>
            <a:r>
              <a:rPr lang="en-US" dirty="0">
                <a:latin typeface="Times New Roman" pitchFamily="18" charset="0"/>
                <a:cs typeface="Times New Roman" pitchFamily="18" charset="0"/>
              </a:rPr>
              <a:t> or </a:t>
            </a:r>
            <a:r>
              <a:rPr lang="en-US" dirty="0" err="1">
                <a:latin typeface="Times New Roman" pitchFamily="18" charset="0"/>
                <a:cs typeface="Times New Roman" pitchFamily="18" charset="0"/>
              </a:rPr>
              <a:t>ganisasi</a:t>
            </a:r>
            <a:r>
              <a:rPr lang="en-US" dirty="0">
                <a:latin typeface="Times New Roman" pitchFamily="18" charset="0"/>
                <a:cs typeface="Times New Roman" pitchFamily="18" charset="0"/>
              </a:rPr>
              <a:t> / </a:t>
            </a:r>
            <a:r>
              <a:rPr lang="en-US" dirty="0" err="1">
                <a:latin typeface="Times New Roman" pitchFamily="18" charset="0"/>
                <a:cs typeface="Times New Roman" pitchFamily="18" charset="0"/>
              </a:rPr>
              <a:t>perusahaan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sebagai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berikut</a:t>
            </a:r>
            <a:r>
              <a:rPr lang="en-US" dirty="0">
                <a:latin typeface="Times New Roman" pitchFamily="18" charset="0"/>
                <a:cs typeface="Times New Roman" pitchFamily="18" charset="0"/>
              </a:rPr>
              <a:t> di </a:t>
            </a:r>
            <a:r>
              <a:rPr lang="en-US" dirty="0" err="1">
                <a:latin typeface="Times New Roman" pitchFamily="18" charset="0"/>
                <a:cs typeface="Times New Roman" pitchFamily="18" charset="0"/>
              </a:rPr>
              <a:t>bawah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ini</a:t>
            </a:r>
            <a:r>
              <a:rPr lang="en-US" dirty="0">
                <a:latin typeface="Times New Roman" pitchFamily="18" charset="0"/>
                <a:cs typeface="Times New Roman" pitchFamily="18" charset="0"/>
              </a:rPr>
              <a:t> :</a:t>
            </a:r>
            <a:endParaRPr lang="id-ID" dirty="0">
              <a:latin typeface="Times New Roman" pitchFamily="18" charset="0"/>
              <a:cs typeface="Times New Roman" pitchFamily="18" charset="0"/>
            </a:endParaRPr>
          </a:p>
          <a:p>
            <a:pPr lvl="0"/>
            <a:r>
              <a:rPr lang="en-US" dirty="0" err="1">
                <a:latin typeface="Times New Roman" pitchFamily="18" charset="0"/>
                <a:cs typeface="Times New Roman" pitchFamily="18" charset="0"/>
              </a:rPr>
              <a:t>Mendapatkan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karyawan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berkualitas</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baik</a:t>
            </a:r>
            <a:endParaRPr lang="id-ID" dirty="0">
              <a:latin typeface="Times New Roman" pitchFamily="18" charset="0"/>
              <a:cs typeface="Times New Roman" pitchFamily="18" charset="0"/>
            </a:endParaRPr>
          </a:p>
          <a:p>
            <a:pPr lvl="0"/>
            <a:r>
              <a:rPr lang="en-US" dirty="0" err="1">
                <a:latin typeface="Times New Roman" pitchFamily="18" charset="0"/>
                <a:cs typeface="Times New Roman" pitchFamily="18" charset="0"/>
              </a:rPr>
              <a:t>Memacu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pekerja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untuk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bekerja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lebih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giat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meraih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prestasi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gemilang</a:t>
            </a:r>
            <a:endParaRPr lang="id-ID" dirty="0">
              <a:latin typeface="Times New Roman" pitchFamily="18" charset="0"/>
              <a:cs typeface="Times New Roman" pitchFamily="18" charset="0"/>
            </a:endParaRPr>
          </a:p>
          <a:p>
            <a:pPr lvl="0"/>
            <a:r>
              <a:rPr lang="en-US" dirty="0" err="1">
                <a:latin typeface="Times New Roman" pitchFamily="18" charset="0"/>
                <a:cs typeface="Times New Roman" pitchFamily="18" charset="0"/>
              </a:rPr>
              <a:t>Memikat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pelamar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kerja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berkualitas</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dari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lowongan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kerja</a:t>
            </a:r>
            <a:r>
              <a:rPr lang="en-US" dirty="0">
                <a:latin typeface="Times New Roman" pitchFamily="18" charset="0"/>
                <a:cs typeface="Times New Roman" pitchFamily="18" charset="0"/>
              </a:rPr>
              <a:t> yang </a:t>
            </a:r>
            <a:r>
              <a:rPr lang="en-US" dirty="0" err="1">
                <a:latin typeface="Times New Roman" pitchFamily="18" charset="0"/>
                <a:cs typeface="Times New Roman" pitchFamily="18" charset="0"/>
              </a:rPr>
              <a:t>ada</a:t>
            </a:r>
            <a:endParaRPr lang="id-ID" dirty="0">
              <a:latin typeface="Times New Roman" pitchFamily="18" charset="0"/>
              <a:cs typeface="Times New Roman" pitchFamily="18" charset="0"/>
            </a:endParaRPr>
          </a:p>
          <a:p>
            <a:pPr lvl="0"/>
            <a:r>
              <a:rPr lang="en-US" dirty="0" err="1">
                <a:latin typeface="Times New Roman" pitchFamily="18" charset="0"/>
                <a:cs typeface="Times New Roman" pitchFamily="18" charset="0"/>
              </a:rPr>
              <a:t>Mudah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dalam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pelaksanaan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dalam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administrasi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maupun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aspek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hukumnya</a:t>
            </a:r>
            <a:endParaRPr lang="id-ID" dirty="0">
              <a:latin typeface="Times New Roman" pitchFamily="18" charset="0"/>
              <a:cs typeface="Times New Roman" pitchFamily="18" charset="0"/>
            </a:endParaRPr>
          </a:p>
          <a:p>
            <a:r>
              <a:rPr lang="en-US" dirty="0" err="1">
                <a:latin typeface="Times New Roman" pitchFamily="18" charset="0"/>
                <a:cs typeface="Times New Roman" pitchFamily="18" charset="0"/>
              </a:rPr>
              <a:t>Memiliki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keunggulan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lebih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dari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pesaing</a:t>
            </a:r>
            <a:r>
              <a:rPr lang="en-US" dirty="0">
                <a:latin typeface="Times New Roman" pitchFamily="18" charset="0"/>
                <a:cs typeface="Times New Roman" pitchFamily="18" charset="0"/>
              </a:rPr>
              <a:t> / competitor</a:t>
            </a:r>
            <a:endParaRPr lang="id-ID" dirty="0">
              <a:latin typeface="Times New Roman" pitchFamily="18" charset="0"/>
              <a:cs typeface="Times New Roman" pitchFamily="18" charset="0"/>
            </a:endParaRPr>
          </a:p>
        </p:txBody>
      </p:sp>
    </p:spTree>
    <p:extLst>
      <p:ext uri="{BB962C8B-B14F-4D97-AF65-F5344CB8AC3E}">
        <p14:creationId xmlns:p14="http://schemas.microsoft.com/office/powerpoint/2010/main" xmlns="" val="25553932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pPr marL="0" indent="0">
              <a:buNone/>
            </a:pPr>
            <a:r>
              <a:rPr lang="id-ID" sz="2800" dirty="0" smtClean="0">
                <a:latin typeface="Times New Roman" pitchFamily="18" charset="0"/>
                <a:cs typeface="Times New Roman" pitchFamily="18" charset="0"/>
              </a:rPr>
              <a:t>Sistem Informasi SDM (Human Resources Information System) itu sendiri adalah prosedur sistematik untuk pengumpul, menyimpan, mempertahankan, menarik</a:t>
            </a:r>
          </a:p>
          <a:p>
            <a:pPr marL="0" indent="0">
              <a:buNone/>
            </a:pPr>
            <a:r>
              <a:rPr lang="id-ID" sz="2800" dirty="0" smtClean="0">
                <a:latin typeface="Times New Roman" pitchFamily="18" charset="0"/>
                <a:cs typeface="Times New Roman" pitchFamily="18" charset="0"/>
              </a:rPr>
              <a:t>dan memvalidasi data yang dibutuhkan oleh sebuah perusahaan untuk mempunyai kemampuan untuk mendapatkan informasi yang dibutuhkan atau pilihan banyak orang yang lebih berhubungan dengan aktivitas perencanaan SDM baru.</a:t>
            </a:r>
          </a:p>
        </p:txBody>
      </p:sp>
    </p:spTree>
    <p:extLst>
      <p:ext uri="{BB962C8B-B14F-4D97-AF65-F5344CB8AC3E}">
        <p14:creationId xmlns:p14="http://schemas.microsoft.com/office/powerpoint/2010/main" xmlns="" val="419469063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4"/>
            <a:ext cx="8229600" cy="6048672"/>
          </a:xfrm>
        </p:spPr>
        <p:txBody>
          <a:bodyPr>
            <a:normAutofit/>
          </a:bodyPr>
          <a:lstStyle/>
          <a:p>
            <a:pPr marL="0" indent="0" algn="just">
              <a:buNone/>
            </a:pPr>
            <a:r>
              <a:rPr lang="id-ID" sz="2400" b="1" dirty="0" smtClean="0">
                <a:latin typeface="Times New Roman" pitchFamily="18" charset="0"/>
                <a:cs typeface="Times New Roman" pitchFamily="18" charset="0"/>
              </a:rPr>
              <a:t>Sistem Informasi Sumber Daya Manusia</a:t>
            </a:r>
          </a:p>
          <a:p>
            <a:pPr marL="0" indent="0" algn="just">
              <a:buNone/>
            </a:pPr>
            <a:r>
              <a:rPr lang="id-ID" sz="2000" dirty="0" smtClean="0">
                <a:latin typeface="Times New Roman" pitchFamily="18" charset="0"/>
                <a:cs typeface="Times New Roman" pitchFamily="18" charset="0"/>
              </a:rPr>
              <a:t>Tiap perusahaan memiliki sistem untuk mengumpulkan dan memelihara data yang menjelaskan sumber daya manusia, mengubah data tersebut menjadi informasi, dan melaporkan informasi itu kepada pemakai. Sistem ini dinamakan sistem manajemen sumber daya manusia (human resource information system) atau HRIS.</a:t>
            </a:r>
          </a:p>
          <a:p>
            <a:pPr marL="0" indent="0" algn="just">
              <a:buNone/>
            </a:pPr>
            <a:r>
              <a:rPr lang="id-ID" sz="2000" dirty="0" smtClean="0">
                <a:latin typeface="Times New Roman" pitchFamily="18" charset="0"/>
                <a:cs typeface="Times New Roman" pitchFamily="18" charset="0"/>
              </a:rPr>
              <a:t>Dan sistem ini menggabungkan MSDM sebagai suatu disiplin yang utamanya</a:t>
            </a:r>
          </a:p>
          <a:p>
            <a:pPr marL="0" indent="0" algn="just">
              <a:buNone/>
            </a:pPr>
            <a:r>
              <a:rPr lang="id-ID" sz="2000" dirty="0" smtClean="0">
                <a:latin typeface="Times New Roman" pitchFamily="18" charset="0"/>
                <a:cs typeface="Times New Roman" pitchFamily="18" charset="0"/>
              </a:rPr>
              <a:t>mengaplikasikan bidang teknologi informasi ke dalam aktifitas-aktifitas MSDM seperti</a:t>
            </a:r>
          </a:p>
          <a:p>
            <a:pPr marL="0" indent="0" algn="just">
              <a:buNone/>
            </a:pPr>
            <a:r>
              <a:rPr lang="id-ID" sz="2000" dirty="0" smtClean="0">
                <a:latin typeface="Times New Roman" pitchFamily="18" charset="0"/>
                <a:cs typeface="Times New Roman" pitchFamily="18" charset="0"/>
              </a:rPr>
              <a:t>dalam hal perencanaan, dan menyusun sistem pemrosesan data dalam serangkaian langkah-</a:t>
            </a:r>
          </a:p>
          <a:p>
            <a:pPr marL="0" indent="0" algn="just">
              <a:buNone/>
            </a:pPr>
            <a:r>
              <a:rPr lang="id-ID" sz="2000" dirty="0" smtClean="0">
                <a:latin typeface="Times New Roman" pitchFamily="18" charset="0"/>
                <a:cs typeface="Times New Roman" pitchFamily="18" charset="0"/>
              </a:rPr>
              <a:t>langkah yang terstandarisasi dan terangkum dalam aplikasi perencanaan sumber daya</a:t>
            </a:r>
          </a:p>
          <a:p>
            <a:pPr marL="0" indent="0" algn="just">
              <a:buNone/>
            </a:pPr>
            <a:r>
              <a:rPr lang="id-ID" sz="2000" dirty="0" smtClean="0">
                <a:latin typeface="Times New Roman" pitchFamily="18" charset="0"/>
                <a:cs typeface="Times New Roman" pitchFamily="18" charset="0"/>
              </a:rPr>
              <a:t>perusahaan/enterprise resource planning (ERP).</a:t>
            </a:r>
          </a:p>
        </p:txBody>
      </p:sp>
    </p:spTree>
    <p:extLst>
      <p:ext uri="{BB962C8B-B14F-4D97-AF65-F5344CB8AC3E}">
        <p14:creationId xmlns:p14="http://schemas.microsoft.com/office/powerpoint/2010/main" xmlns="" val="9802571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32656"/>
            <a:ext cx="8229600" cy="6408712"/>
          </a:xfrm>
        </p:spPr>
        <p:txBody>
          <a:bodyPr>
            <a:normAutofit/>
          </a:bodyPr>
          <a:lstStyle/>
          <a:p>
            <a:pPr marL="0" indent="0">
              <a:buNone/>
            </a:pPr>
            <a:r>
              <a:rPr lang="id-ID" sz="2800" b="1" dirty="0" smtClean="0">
                <a:latin typeface="Times New Roman" pitchFamily="18" charset="0"/>
                <a:cs typeface="Times New Roman" pitchFamily="18" charset="0"/>
              </a:rPr>
              <a:t>Fungsi sumber daya manusia</a:t>
            </a:r>
            <a:endParaRPr lang="id-ID" sz="2800" dirty="0">
              <a:latin typeface="Times New Roman" pitchFamily="18" charset="0"/>
              <a:cs typeface="Times New Roman" pitchFamily="18" charset="0"/>
            </a:endParaRPr>
          </a:p>
          <a:p>
            <a:pPr marL="0" indent="0">
              <a:buNone/>
            </a:pPr>
            <a:r>
              <a:rPr lang="id-ID" sz="2800" dirty="0" smtClean="0">
                <a:latin typeface="Times New Roman" pitchFamily="18" charset="0"/>
                <a:cs typeface="Times New Roman" pitchFamily="18" charset="0"/>
              </a:rPr>
              <a:t>memiliki empat kegiatan utama :</a:t>
            </a:r>
          </a:p>
          <a:p>
            <a:r>
              <a:rPr lang="id-ID" sz="2800" dirty="0" smtClean="0">
                <a:latin typeface="Times New Roman" pitchFamily="18" charset="0"/>
                <a:cs typeface="Times New Roman" pitchFamily="18" charset="0"/>
              </a:rPr>
              <a:t>Perekrutan dan Penerimaan (recruitment and hiring).</a:t>
            </a:r>
          </a:p>
          <a:p>
            <a:r>
              <a:rPr lang="id-ID" sz="2800" dirty="0" smtClean="0">
                <a:latin typeface="Times New Roman" pitchFamily="18" charset="0"/>
                <a:cs typeface="Times New Roman" pitchFamily="18" charset="0"/>
              </a:rPr>
              <a:t>Pendidikan dan Pelatihan</a:t>
            </a:r>
          </a:p>
          <a:p>
            <a:r>
              <a:rPr lang="id-ID" sz="2800" dirty="0" smtClean="0">
                <a:latin typeface="Times New Roman" pitchFamily="18" charset="0"/>
                <a:cs typeface="Times New Roman" pitchFamily="18" charset="0"/>
              </a:rPr>
              <a:t>Manajemen Data</a:t>
            </a:r>
          </a:p>
          <a:p>
            <a:r>
              <a:rPr lang="id-ID" sz="2800" dirty="0" smtClean="0">
                <a:latin typeface="Times New Roman" pitchFamily="18" charset="0"/>
                <a:cs typeface="Times New Roman" pitchFamily="18" charset="0"/>
              </a:rPr>
              <a:t>Penghentian dan Administrasi Tunjangan</a:t>
            </a:r>
          </a:p>
          <a:p>
            <a:pPr marL="0" indent="0">
              <a:buNone/>
            </a:pPr>
            <a:endParaRPr lang="id-ID" sz="2800" dirty="0" smtClean="0">
              <a:latin typeface="Times New Roman" pitchFamily="18" charset="0"/>
              <a:cs typeface="Times New Roman" pitchFamily="18" charset="0"/>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83568" y="3429000"/>
            <a:ext cx="8208912" cy="331236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1779222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8229600" cy="5649491"/>
          </a:xfrm>
        </p:spPr>
        <p:txBody>
          <a:bodyPr>
            <a:normAutofit lnSpcReduction="10000"/>
          </a:bodyPr>
          <a:lstStyle/>
          <a:p>
            <a:pPr marL="0" indent="0">
              <a:buNone/>
            </a:pPr>
            <a:r>
              <a:rPr lang="id-ID" dirty="0" smtClean="0">
                <a:latin typeface="Times New Roman" pitchFamily="18" charset="0"/>
                <a:cs typeface="Times New Roman" pitchFamily="18" charset="0"/>
              </a:rPr>
              <a:t>Sistem Informasi Sumber Daya Manusia adalah suatu program aplikasi komputer berisikan program (sistem) tentang manajemen Sumber Daya Manusia yang dapat membantu kelancaran perusahaan dalam mencapai tujuannya, karena program aplikasi ini dapat memproses data secara cepat dan akurat pula.</a:t>
            </a:r>
          </a:p>
          <a:p>
            <a:pPr marL="0" indent="0">
              <a:buNone/>
            </a:pPr>
            <a:endParaRPr lang="id-ID" dirty="0" smtClean="0">
              <a:latin typeface="Times New Roman" pitchFamily="18" charset="0"/>
              <a:cs typeface="Times New Roman" pitchFamily="18" charset="0"/>
            </a:endParaRPr>
          </a:p>
          <a:p>
            <a:pPr marL="0" indent="0" algn="just">
              <a:buNone/>
            </a:pPr>
            <a:r>
              <a:rPr lang="en-US" dirty="0" smtClean="0">
                <a:latin typeface="Times New Roman" pitchFamily="18" charset="0"/>
                <a:cs typeface="Times New Roman" pitchFamily="18" charset="0"/>
              </a:rPr>
              <a:t>SISDM (</a:t>
            </a:r>
            <a:r>
              <a:rPr lang="en-US" dirty="0" err="1" smtClean="0">
                <a:latin typeface="Times New Roman" pitchFamily="18" charset="0"/>
                <a:cs typeface="Times New Roman" pitchFamily="18" charset="0"/>
              </a:rPr>
              <a:t>Sistem</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Informasi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Sumber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Daya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Manusia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merupakan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sebuah</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aplikasi</a:t>
            </a:r>
            <a:r>
              <a:rPr lang="en-US" dirty="0" smtClean="0">
                <a:latin typeface="Times New Roman" pitchFamily="18" charset="0"/>
                <a:cs typeface="Times New Roman" pitchFamily="18" charset="0"/>
              </a:rPr>
              <a:t> data base Client Server (</a:t>
            </a:r>
            <a:r>
              <a:rPr lang="en-US" dirty="0" err="1" smtClean="0">
                <a:latin typeface="Times New Roman" pitchFamily="18" charset="0"/>
                <a:cs typeface="Times New Roman" pitchFamily="18" charset="0"/>
              </a:rPr>
              <a:t>berbasis</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jaringan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adapun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beberapa</a:t>
            </a:r>
            <a:r>
              <a:rPr lang="en-US" dirty="0" smtClean="0">
                <a:latin typeface="Times New Roman" pitchFamily="18" charset="0"/>
                <a:cs typeface="Times New Roman" pitchFamily="18" charset="0"/>
              </a:rPr>
              <a:t> data yang </a:t>
            </a:r>
            <a:r>
              <a:rPr lang="en-US" dirty="0" err="1" smtClean="0">
                <a:latin typeface="Times New Roman" pitchFamily="18" charset="0"/>
                <a:cs typeface="Times New Roman" pitchFamily="18" charset="0"/>
              </a:rPr>
              <a:t>diolah</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antara</a:t>
            </a:r>
            <a:r>
              <a:rPr lang="en-US" dirty="0" smtClean="0">
                <a:latin typeface="Times New Roman" pitchFamily="18" charset="0"/>
                <a:cs typeface="Times New Roman" pitchFamily="18" charset="0"/>
              </a:rPr>
              <a:t> lain :</a:t>
            </a:r>
            <a:endParaRPr lang="id-ID" dirty="0" smtClean="0">
              <a:latin typeface="Times New Roman" pitchFamily="18" charset="0"/>
              <a:cs typeface="Times New Roman" pitchFamily="18" charset="0"/>
            </a:endParaRPr>
          </a:p>
          <a:p>
            <a:pPr marL="0" indent="0" algn="just">
              <a:buNone/>
            </a:pPr>
            <a:r>
              <a:rPr lang="id-ID" dirty="0" smtClean="0">
                <a:latin typeface="Times New Roman" pitchFamily="18" charset="0"/>
                <a:cs typeface="Times New Roman" pitchFamily="18" charset="0"/>
              </a:rPr>
              <a:t>1. Data SDM (Keahlian, Biografi, Bahasa, Keluarga, Bakat, Pekerjaan, Kursus, Cuti, Minat, Pendidikan, Nilai Diklat)</a:t>
            </a:r>
          </a:p>
          <a:p>
            <a:pPr marL="0" indent="0" algn="just">
              <a:buNone/>
            </a:pPr>
            <a:r>
              <a:rPr lang="id-ID" dirty="0" smtClean="0">
                <a:latin typeface="Times New Roman" pitchFamily="18" charset="0"/>
                <a:cs typeface="Times New Roman" pitchFamily="18" charset="0"/>
              </a:rPr>
              <a:t>2. Mutasi (Jabatan, Pangkat atau golongan, KGB)</a:t>
            </a:r>
          </a:p>
          <a:p>
            <a:pPr marL="0" indent="0" algn="just">
              <a:buNone/>
            </a:pPr>
            <a:r>
              <a:rPr lang="id-ID" dirty="0" smtClean="0">
                <a:latin typeface="Times New Roman" pitchFamily="18" charset="0"/>
                <a:cs typeface="Times New Roman" pitchFamily="18" charset="0"/>
              </a:rPr>
              <a:t>3. Masa Pensiun</a:t>
            </a:r>
          </a:p>
          <a:p>
            <a:pPr marL="0" indent="0" algn="just">
              <a:buNone/>
            </a:pPr>
            <a:r>
              <a:rPr lang="id-ID" dirty="0" smtClean="0">
                <a:latin typeface="Times New Roman" pitchFamily="18" charset="0"/>
                <a:cs typeface="Times New Roman" pitchFamily="18" charset="0"/>
              </a:rPr>
              <a:t>4. Laporan-Laporan terkait</a:t>
            </a:r>
          </a:p>
          <a:p>
            <a:pPr marL="0" indent="0" algn="just">
              <a:buNone/>
            </a:pPr>
            <a:endParaRPr lang="id-ID" dirty="0" smtClean="0">
              <a:latin typeface="Times New Roman" pitchFamily="18" charset="0"/>
              <a:cs typeface="Times New Roman" pitchFamily="18" charset="0"/>
            </a:endParaRPr>
          </a:p>
          <a:p>
            <a:pPr marL="0" indent="0">
              <a:buNone/>
            </a:pPr>
            <a:endParaRPr lang="id-ID" dirty="0" smtClean="0">
              <a:latin typeface="Times New Roman" pitchFamily="18" charset="0"/>
              <a:cs typeface="Times New Roman" pitchFamily="18" charset="0"/>
            </a:endParaRPr>
          </a:p>
        </p:txBody>
      </p:sp>
    </p:spTree>
    <p:extLst>
      <p:ext uri="{BB962C8B-B14F-4D97-AF65-F5344CB8AC3E}">
        <p14:creationId xmlns:p14="http://schemas.microsoft.com/office/powerpoint/2010/main" xmlns="" val="37112175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504" y="332656"/>
            <a:ext cx="8856984" cy="6192688"/>
          </a:xfrm>
        </p:spPr>
        <p:txBody>
          <a:bodyPr>
            <a:noAutofit/>
          </a:bodyPr>
          <a:lstStyle/>
          <a:p>
            <a:pPr marL="0" indent="0" algn="just">
              <a:buNone/>
            </a:pPr>
            <a:r>
              <a:rPr lang="id-ID" sz="1600" dirty="0" smtClean="0">
                <a:latin typeface="Times New Roman" pitchFamily="18" charset="0"/>
                <a:cs typeface="Times New Roman" pitchFamily="18" charset="0"/>
              </a:rPr>
              <a:t>Manfaat-manfaat khusus dari system informasi SDM adalah menilai suplai SDM yang</a:t>
            </a:r>
          </a:p>
          <a:p>
            <a:pPr marL="0" indent="0" algn="just">
              <a:buNone/>
            </a:pPr>
            <a:r>
              <a:rPr lang="id-ID" sz="1600" dirty="0" smtClean="0">
                <a:latin typeface="Times New Roman" pitchFamily="18" charset="0"/>
                <a:cs typeface="Times New Roman" pitchFamily="18" charset="0"/>
              </a:rPr>
              <a:t>meliputi:</a:t>
            </a:r>
          </a:p>
          <a:p>
            <a:pPr marL="0" indent="0" algn="just">
              <a:buNone/>
            </a:pPr>
            <a:r>
              <a:rPr lang="id-ID" sz="1600" dirty="0" smtClean="0">
                <a:latin typeface="Times New Roman" pitchFamily="18" charset="0"/>
                <a:cs typeface="Times New Roman" pitchFamily="18" charset="0"/>
              </a:rPr>
              <a:t>1. Memeriksa kapabilitas karyawan-kar yawan saat ini guna mengisi kekosongan yang diproyeksikan di dalam perusahaan.</a:t>
            </a:r>
          </a:p>
          <a:p>
            <a:pPr marL="0" indent="0" algn="just">
              <a:buNone/>
            </a:pPr>
            <a:r>
              <a:rPr lang="id-ID" sz="1600" dirty="0" smtClean="0">
                <a:latin typeface="Times New Roman" pitchFamily="18" charset="0"/>
                <a:cs typeface="Times New Roman" pitchFamily="18" charset="0"/>
              </a:rPr>
              <a:t>2. Menyoroti posisi-posisi yang para pemegang jabatannya diperkirakan akan dipromosikan, akan pension atau akan diberhentikan.</a:t>
            </a:r>
          </a:p>
          <a:p>
            <a:pPr marL="0" indent="0" algn="just">
              <a:buNone/>
            </a:pPr>
            <a:r>
              <a:rPr lang="id-ID" sz="1600" dirty="0" smtClean="0">
                <a:latin typeface="Times New Roman" pitchFamily="18" charset="0"/>
                <a:cs typeface="Times New Roman" pitchFamily="18" charset="0"/>
              </a:rPr>
              <a:t>3. Menggambarkan pekerjaan-pekerjaan yang spesifik atau kelas-kelas pekerjaan yang mempunyai tingkat perputaran, pemecatat, ketidakhadiran, kinerja, dan masalah yang tinggi yang melebihi kadar normal.</a:t>
            </a:r>
          </a:p>
          <a:p>
            <a:pPr marL="0" indent="0" algn="just">
              <a:buNone/>
            </a:pPr>
            <a:r>
              <a:rPr lang="id-ID" sz="1600" dirty="0" smtClean="0">
                <a:latin typeface="Times New Roman" pitchFamily="18" charset="0"/>
                <a:cs typeface="Times New Roman" pitchFamily="18" charset="0"/>
              </a:rPr>
              <a:t>4. Mempelajari komposisi usia, suku, dan jenis kelamin dari berbagai pekerjaan dan kelas pekerjaan guna memastikan apakah semua itu sesuai dengan ketentuan yang berlaku.</a:t>
            </a:r>
          </a:p>
          <a:p>
            <a:pPr marL="0" indent="0" algn="just">
              <a:buNone/>
            </a:pPr>
            <a:r>
              <a:rPr lang="id-ID" sz="1600" dirty="0" smtClean="0">
                <a:latin typeface="Times New Roman" pitchFamily="18" charset="0"/>
                <a:cs typeface="Times New Roman" pitchFamily="18" charset="0"/>
              </a:rPr>
              <a:t>5. Mengantisipasi kebutuhan-kebutuhan recruitment, seleksi, pelatihan, dan pengembangan dalam rangka memastikan penempatan yang tepat waktu karyawan-karyawan ber mutu ke dalam lowongan pekerjaan.</a:t>
            </a:r>
          </a:p>
          <a:p>
            <a:pPr marL="0" indent="0" algn="just">
              <a:buNone/>
            </a:pPr>
            <a:r>
              <a:rPr lang="id-ID" sz="1600" dirty="0" smtClean="0">
                <a:latin typeface="Times New Roman" pitchFamily="18" charset="0"/>
                <a:cs typeface="Times New Roman" pitchFamily="18" charset="0"/>
              </a:rPr>
              <a:t>6. Perencanaan sumber daya manusia untuk mengantisipasi pergantian- pergantian dan promosi-promosi.</a:t>
            </a:r>
          </a:p>
          <a:p>
            <a:pPr marL="0" indent="0" algn="just">
              <a:buNone/>
            </a:pPr>
            <a:r>
              <a:rPr lang="id-ID" sz="1600" dirty="0" smtClean="0">
                <a:latin typeface="Times New Roman" pitchFamily="18" charset="0"/>
                <a:cs typeface="Times New Roman" pitchFamily="18" charset="0"/>
              </a:rPr>
              <a:t>7. Laporan-laporan kompensasi untuk memperoleh informasi menyangkut seberapa besar setiap karyawan dibayar, biaya-biaya kompensasi keseluruhan, dan biaya-biaya financial dari setiap kar yawan dibayar, biaya-biaya kompensasi keseluruhan, dan biaya-biaya financial dari setiap kenaikan - kenaiakan gaji dan perubahan-perubahan kompensasi.</a:t>
            </a:r>
          </a:p>
          <a:p>
            <a:pPr marL="0" indent="0" algn="just">
              <a:buNone/>
            </a:pPr>
            <a:r>
              <a:rPr lang="id-ID" sz="1600" dirty="0" smtClean="0">
                <a:latin typeface="Times New Roman" pitchFamily="18" charset="0"/>
                <a:cs typeface="Times New Roman" pitchFamily="18" charset="0"/>
              </a:rPr>
              <a:t>8. Riset sumber daya manusia untuk melaksanakan penelitian dalam permasalahan, seperti perputaran karyawan dan ketidakhadiran, atau menemukan tempat yang paling produktif guna mencapai calon-calon baru.</a:t>
            </a:r>
          </a:p>
          <a:p>
            <a:pPr marL="0" indent="0" algn="just">
              <a:buNone/>
            </a:pPr>
            <a:r>
              <a:rPr lang="id-ID" sz="1600" dirty="0" smtClean="0">
                <a:latin typeface="Times New Roman" pitchFamily="18" charset="0"/>
                <a:cs typeface="Times New Roman" pitchFamily="18" charset="0"/>
              </a:rPr>
              <a:t>9. Penilaian kebutuhan pelatihan untuk menganalisis kerja individu dan menentukan karyawan-karyawan mana yang memerlukan pelatihan lebih lanjut.</a:t>
            </a:r>
          </a:p>
        </p:txBody>
      </p:sp>
    </p:spTree>
    <p:extLst>
      <p:ext uri="{BB962C8B-B14F-4D97-AF65-F5344CB8AC3E}">
        <p14:creationId xmlns:p14="http://schemas.microsoft.com/office/powerpoint/2010/main" xmlns="" val="28326924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260648"/>
            <a:ext cx="8496944" cy="6336704"/>
          </a:xfrm>
        </p:spPr>
        <p:txBody>
          <a:bodyPr>
            <a:noAutofit/>
          </a:bodyPr>
          <a:lstStyle/>
          <a:p>
            <a:pPr marL="0" indent="0" algn="just">
              <a:buNone/>
            </a:pPr>
            <a:r>
              <a:rPr lang="en-US" sz="2400" dirty="0">
                <a:latin typeface="Times New Roman" pitchFamily="18" charset="0"/>
                <a:cs typeface="Times New Roman" pitchFamily="18" charset="0"/>
              </a:rPr>
              <a:t>Proses </a:t>
            </a:r>
            <a:r>
              <a:rPr lang="en-US" sz="2400" dirty="0" err="1">
                <a:latin typeface="Times New Roman" pitchFamily="18" charset="0"/>
                <a:cs typeface="Times New Roman" pitchFamily="18" charset="0"/>
              </a:rPr>
              <a:t>dalam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ruang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lingkup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manajemen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sumber</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daya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manusia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adalah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suatu</a:t>
            </a:r>
            <a:r>
              <a:rPr lang="en-US" sz="2400" dirty="0">
                <a:latin typeface="Times New Roman" pitchFamily="18" charset="0"/>
                <a:cs typeface="Times New Roman" pitchFamily="18" charset="0"/>
              </a:rPr>
              <a:t> proses yang </a:t>
            </a:r>
            <a:r>
              <a:rPr lang="en-US" sz="2400" dirty="0" err="1">
                <a:latin typeface="Times New Roman" pitchFamily="18" charset="0"/>
                <a:cs typeface="Times New Roman" pitchFamily="18" charset="0"/>
              </a:rPr>
              <a:t>dinamis</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mengikuti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perubahan</a:t>
            </a:r>
            <a:r>
              <a:rPr lang="en-US" sz="2400" dirty="0">
                <a:latin typeface="Times New Roman" pitchFamily="18" charset="0"/>
                <a:cs typeface="Times New Roman" pitchFamily="18" charset="0"/>
              </a:rPr>
              <a:t> yang </a:t>
            </a:r>
            <a:r>
              <a:rPr lang="en-US" sz="2400" dirty="0" err="1">
                <a:latin typeface="Times New Roman" pitchFamily="18" charset="0"/>
                <a:cs typeface="Times New Roman" pitchFamily="18" charset="0"/>
              </a:rPr>
              <a:t>terjadi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dalam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suatu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pemerintahan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Dimana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keadaan</a:t>
            </a:r>
            <a:r>
              <a:rPr lang="en-US" sz="2400" dirty="0">
                <a:latin typeface="Times New Roman" pitchFamily="18" charset="0"/>
                <a:cs typeface="Times New Roman" pitchFamily="18" charset="0"/>
              </a:rPr>
              <a:t> yang </a:t>
            </a:r>
            <a:r>
              <a:rPr lang="en-US" sz="2400" dirty="0" err="1">
                <a:latin typeface="Times New Roman" pitchFamily="18" charset="0"/>
                <a:cs typeface="Times New Roman" pitchFamily="18" charset="0"/>
              </a:rPr>
              <a:t>dinamis</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tersebut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akan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banyak</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berpengaruh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pada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teknologi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sisteminformasi</a:t>
            </a:r>
            <a:r>
              <a:rPr lang="en-US" sz="2400" dirty="0">
                <a:latin typeface="Times New Roman" pitchFamily="18" charset="0"/>
                <a:cs typeface="Times New Roman" pitchFamily="18" charset="0"/>
              </a:rPr>
              <a:t> yang </a:t>
            </a:r>
            <a:r>
              <a:rPr lang="en-US" sz="2400" dirty="0" err="1">
                <a:latin typeface="Times New Roman" pitchFamily="18" charset="0"/>
                <a:cs typeface="Times New Roman" pitchFamily="18" charset="0"/>
              </a:rPr>
              <a:t>akan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digunakan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Oleh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sebab</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itu</a:t>
            </a:r>
            <a:r>
              <a:rPr lang="en-US" sz="2400" dirty="0">
                <a:latin typeface="Times New Roman" pitchFamily="18" charset="0"/>
                <a:cs typeface="Times New Roman" pitchFamily="18" charset="0"/>
              </a:rPr>
              <a:t> proses </a:t>
            </a:r>
            <a:r>
              <a:rPr lang="en-US" sz="2400" dirty="0" err="1">
                <a:latin typeface="Times New Roman" pitchFamily="18" charset="0"/>
                <a:cs typeface="Times New Roman" pitchFamily="18" charset="0"/>
              </a:rPr>
              <a:t>apa</a:t>
            </a:r>
            <a:r>
              <a:rPr lang="en-US" sz="2400" dirty="0">
                <a:latin typeface="Times New Roman" pitchFamily="18" charset="0"/>
                <a:cs typeface="Times New Roman" pitchFamily="18" charset="0"/>
              </a:rPr>
              <a:t> yang </a:t>
            </a:r>
            <a:r>
              <a:rPr lang="en-US" sz="2400" dirty="0" err="1">
                <a:latin typeface="Times New Roman" pitchFamily="18" charset="0"/>
                <a:cs typeface="Times New Roman" pitchFamily="18" charset="0"/>
              </a:rPr>
              <a:t>dapat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dilakukan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oleh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sebuah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sistem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sumber</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daya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manusia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akan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sangat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banyak</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tergantung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pada</a:t>
            </a:r>
            <a:r>
              <a:rPr lang="en-US" sz="2400" dirty="0">
                <a:latin typeface="Times New Roman" pitchFamily="18" charset="0"/>
                <a:cs typeface="Times New Roman" pitchFamily="18" charset="0"/>
              </a:rPr>
              <a:t> model data yang </a:t>
            </a:r>
            <a:r>
              <a:rPr lang="en-US" sz="2400" dirty="0" err="1">
                <a:latin typeface="Times New Roman" pitchFamily="18" charset="0"/>
                <a:cs typeface="Times New Roman" pitchFamily="18" charset="0"/>
              </a:rPr>
              <a:t>dibentuk</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untuk</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kebutuhan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tersebut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umumnya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pada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sebuah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sistem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kepegawaian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terdapat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suatu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bentuk</a:t>
            </a:r>
            <a:r>
              <a:rPr lang="en-US" sz="2400" dirty="0">
                <a:latin typeface="Times New Roman" pitchFamily="18" charset="0"/>
                <a:cs typeface="Times New Roman" pitchFamily="18" charset="0"/>
              </a:rPr>
              <a:t> model data, yang </a:t>
            </a:r>
            <a:r>
              <a:rPr lang="en-US" sz="2400" dirty="0" err="1">
                <a:latin typeface="Times New Roman" pitchFamily="18" charset="0"/>
                <a:cs typeface="Times New Roman" pitchFamily="18" charset="0"/>
              </a:rPr>
              <a:t>pada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dasarnya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mencakup</a:t>
            </a:r>
            <a:r>
              <a:rPr lang="en-US" sz="2400" dirty="0">
                <a:latin typeface="Times New Roman" pitchFamily="18" charset="0"/>
                <a:cs typeface="Times New Roman" pitchFamily="18" charset="0"/>
              </a:rPr>
              <a:t> proses-proses yang </a:t>
            </a:r>
            <a:r>
              <a:rPr lang="en-US" sz="2400" dirty="0" err="1">
                <a:latin typeface="Times New Roman" pitchFamily="18" charset="0"/>
                <a:cs typeface="Times New Roman" pitchFamily="18" charset="0"/>
              </a:rPr>
              <a:t>berhubungan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dengan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hal</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sebagai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berikut</a:t>
            </a:r>
            <a:r>
              <a:rPr lang="en-US" sz="2400" dirty="0">
                <a:latin typeface="Times New Roman" pitchFamily="18" charset="0"/>
                <a:cs typeface="Times New Roman" pitchFamily="18" charset="0"/>
              </a:rPr>
              <a:t> :</a:t>
            </a:r>
            <a:endParaRPr lang="id-ID" sz="2400" dirty="0">
              <a:latin typeface="Times New Roman" pitchFamily="18" charset="0"/>
              <a:cs typeface="Times New Roman" pitchFamily="18" charset="0"/>
            </a:endParaRPr>
          </a:p>
          <a:p>
            <a:pPr lvl="0" algn="just"/>
            <a:r>
              <a:rPr lang="en-US" sz="2400" dirty="0" err="1">
                <a:latin typeface="Times New Roman" pitchFamily="18" charset="0"/>
                <a:cs typeface="Times New Roman" pitchFamily="18" charset="0"/>
              </a:rPr>
              <a:t>Perencanaan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Sumber</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Daya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Manusia</a:t>
            </a:r>
            <a:endParaRPr lang="id-ID" sz="2400" dirty="0">
              <a:latin typeface="Times New Roman" pitchFamily="18" charset="0"/>
              <a:cs typeface="Times New Roman" pitchFamily="18" charset="0"/>
            </a:endParaRPr>
          </a:p>
          <a:p>
            <a:pPr lvl="0" algn="just"/>
            <a:r>
              <a:rPr lang="en-US" sz="2400" dirty="0" err="1">
                <a:latin typeface="Times New Roman" pitchFamily="18" charset="0"/>
                <a:cs typeface="Times New Roman" pitchFamily="18" charset="0"/>
              </a:rPr>
              <a:t>Administrasi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Personalia</a:t>
            </a:r>
            <a:endParaRPr lang="id-ID" sz="2400" dirty="0">
              <a:latin typeface="Times New Roman" pitchFamily="18" charset="0"/>
              <a:cs typeface="Times New Roman" pitchFamily="18" charset="0"/>
            </a:endParaRPr>
          </a:p>
          <a:p>
            <a:pPr lvl="0" algn="just"/>
            <a:r>
              <a:rPr lang="en-US" sz="2400" dirty="0" err="1">
                <a:latin typeface="Times New Roman" pitchFamily="18" charset="0"/>
                <a:cs typeface="Times New Roman" pitchFamily="18" charset="0"/>
              </a:rPr>
              <a:t>Kompensasi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dan</a:t>
            </a:r>
            <a:r>
              <a:rPr lang="en-US" sz="2400" dirty="0">
                <a:latin typeface="Times New Roman" pitchFamily="18" charset="0"/>
                <a:cs typeface="Times New Roman" pitchFamily="18" charset="0"/>
              </a:rPr>
              <a:t> Benefit</a:t>
            </a:r>
            <a:endParaRPr lang="id-ID" sz="2400" dirty="0">
              <a:latin typeface="Times New Roman" pitchFamily="18" charset="0"/>
              <a:cs typeface="Times New Roman" pitchFamily="18" charset="0"/>
            </a:endParaRPr>
          </a:p>
          <a:p>
            <a:pPr lvl="0" algn="just"/>
            <a:r>
              <a:rPr lang="en-US" sz="2400" dirty="0" err="1">
                <a:latin typeface="Times New Roman" pitchFamily="18" charset="0"/>
                <a:cs typeface="Times New Roman" pitchFamily="18" charset="0"/>
              </a:rPr>
              <a:t>Kinerja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Personel</a:t>
            </a:r>
            <a:endParaRPr lang="id-ID" sz="2400" dirty="0">
              <a:latin typeface="Times New Roman" pitchFamily="18" charset="0"/>
              <a:cs typeface="Times New Roman" pitchFamily="18" charset="0"/>
            </a:endParaRPr>
          </a:p>
          <a:p>
            <a:pPr lvl="0" algn="just"/>
            <a:r>
              <a:rPr lang="en-US" sz="2400" dirty="0" err="1">
                <a:latin typeface="Times New Roman" pitchFamily="18" charset="0"/>
                <a:cs typeface="Times New Roman" pitchFamily="18" charset="0"/>
              </a:rPr>
              <a:t>Pendidikan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Pelatihan</a:t>
            </a:r>
            <a:endParaRPr lang="id-ID" sz="2400" dirty="0">
              <a:latin typeface="Times New Roman" pitchFamily="18" charset="0"/>
              <a:cs typeface="Times New Roman" pitchFamily="18" charset="0"/>
            </a:endParaRPr>
          </a:p>
          <a:p>
            <a:pPr lvl="0" algn="just"/>
            <a:r>
              <a:rPr lang="en-US" sz="2400" dirty="0" err="1">
                <a:latin typeface="Times New Roman" pitchFamily="18" charset="0"/>
                <a:cs typeface="Times New Roman" pitchFamily="18" charset="0"/>
              </a:rPr>
              <a:t>Pemutusan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Hubungan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Kerja</a:t>
            </a:r>
            <a:r>
              <a:rPr lang="en-US" sz="2400" dirty="0">
                <a:latin typeface="Times New Roman" pitchFamily="18" charset="0"/>
                <a:cs typeface="Times New Roman" pitchFamily="18" charset="0"/>
              </a:rPr>
              <a:t>/</a:t>
            </a:r>
            <a:r>
              <a:rPr lang="en-US" sz="2400" dirty="0" err="1">
                <a:latin typeface="Times New Roman" pitchFamily="18" charset="0"/>
                <a:cs typeface="Times New Roman" pitchFamily="18" charset="0"/>
              </a:rPr>
              <a:t>Pensiun</a:t>
            </a:r>
            <a:endParaRPr lang="id-ID" sz="2400" dirty="0">
              <a:latin typeface="Times New Roman" pitchFamily="18" charset="0"/>
              <a:cs typeface="Times New Roman" pitchFamily="18" charset="0"/>
            </a:endParaRPr>
          </a:p>
          <a:p>
            <a:pPr marL="0" indent="0" algn="just">
              <a:buNone/>
            </a:pPr>
            <a:endParaRPr lang="id-ID" sz="2400" dirty="0">
              <a:latin typeface="Times New Roman" pitchFamily="18" charset="0"/>
              <a:cs typeface="Times New Roman" pitchFamily="18" charset="0"/>
            </a:endParaRPr>
          </a:p>
        </p:txBody>
      </p:sp>
    </p:spTree>
    <p:extLst>
      <p:ext uri="{BB962C8B-B14F-4D97-AF65-F5344CB8AC3E}">
        <p14:creationId xmlns:p14="http://schemas.microsoft.com/office/powerpoint/2010/main" xmlns="" val="3527299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60648"/>
            <a:ext cx="8229600" cy="6336704"/>
          </a:xfrm>
        </p:spPr>
        <p:txBody>
          <a:bodyPr>
            <a:normAutofit lnSpcReduction="10000"/>
          </a:bodyPr>
          <a:lstStyle/>
          <a:p>
            <a:pPr marL="0" indent="0">
              <a:buNone/>
            </a:pPr>
            <a:r>
              <a:rPr lang="en-US" sz="2000" b="1" i="1" dirty="0" err="1">
                <a:latin typeface="Times New Roman" pitchFamily="18" charset="0"/>
                <a:cs typeface="Times New Roman" pitchFamily="18" charset="0"/>
              </a:rPr>
              <a:t>Perencanaan</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Sumber</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Daya</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Manusia</a:t>
            </a:r>
            <a:endParaRPr lang="id-ID" sz="2000" dirty="0">
              <a:latin typeface="Times New Roman" pitchFamily="18" charset="0"/>
              <a:cs typeface="Times New Roman" pitchFamily="18" charset="0"/>
            </a:endParaRPr>
          </a:p>
          <a:p>
            <a:pPr marL="0" indent="0">
              <a:buNone/>
            </a:pPr>
            <a:r>
              <a:rPr lang="en-US" sz="2000" dirty="0" err="1">
                <a:latin typeface="Times New Roman" pitchFamily="18" charset="0"/>
                <a:cs typeface="Times New Roman" pitchFamily="18" charset="0"/>
              </a:rPr>
              <a:t>Masalah</a:t>
            </a:r>
            <a:r>
              <a:rPr lang="en-US" sz="2000" dirty="0">
                <a:latin typeface="Times New Roman" pitchFamily="18" charset="0"/>
                <a:cs typeface="Times New Roman" pitchFamily="18" charset="0"/>
              </a:rPr>
              <a:t> yang </a:t>
            </a:r>
            <a:r>
              <a:rPr lang="en-US" sz="2000" dirty="0" err="1">
                <a:latin typeface="Times New Roman" pitchFamily="18" charset="0"/>
                <a:cs typeface="Times New Roman" pitchFamily="18" charset="0"/>
              </a:rPr>
              <a:t>dihadapi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manajemen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sumber</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daya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manusia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saat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ini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adalah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cepatnya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perubahan</a:t>
            </a:r>
            <a:r>
              <a:rPr lang="en-US" sz="2000" dirty="0">
                <a:latin typeface="Times New Roman" pitchFamily="18" charset="0"/>
                <a:cs typeface="Times New Roman" pitchFamily="18" charset="0"/>
              </a:rPr>
              <a:t> yang </a:t>
            </a:r>
            <a:r>
              <a:rPr lang="en-US" sz="2000" dirty="0" err="1">
                <a:latin typeface="Times New Roman" pitchFamily="18" charset="0"/>
                <a:cs typeface="Times New Roman" pitchFamily="18" charset="0"/>
              </a:rPr>
              <a:t>terjadi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pada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bidang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pemerintahan</a:t>
            </a:r>
            <a:r>
              <a:rPr lang="en-US" sz="2000" dirty="0">
                <a:latin typeface="Times New Roman" pitchFamily="18" charset="0"/>
                <a:cs typeface="Times New Roman" pitchFamily="18" charset="0"/>
              </a:rPr>
              <a:t> yang </a:t>
            </a:r>
            <a:r>
              <a:rPr lang="en-US" sz="2000" dirty="0" err="1">
                <a:latin typeface="Times New Roman" pitchFamily="18" charset="0"/>
                <a:cs typeface="Times New Roman" pitchFamily="18" charset="0"/>
              </a:rPr>
              <a:t>berdampak</a:t>
            </a:r>
            <a:r>
              <a:rPr lang="en-US" sz="2000" dirty="0">
                <a:latin typeface="Times New Roman" pitchFamily="18" charset="0"/>
                <a:cs typeface="Times New Roman" pitchFamily="18" charset="0"/>
              </a:rPr>
              <a:t> pula </a:t>
            </a:r>
            <a:r>
              <a:rPr lang="en-US" sz="2000" dirty="0" err="1">
                <a:latin typeface="Times New Roman" pitchFamily="18" charset="0"/>
                <a:cs typeface="Times New Roman" pitchFamily="18" charset="0"/>
              </a:rPr>
              <a:t>pada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perencanaan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tenaga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manusia</a:t>
            </a:r>
            <a:r>
              <a:rPr lang="en-US" sz="2000" dirty="0">
                <a:latin typeface="Times New Roman" pitchFamily="18" charset="0"/>
                <a:cs typeface="Times New Roman" pitchFamily="18" charset="0"/>
              </a:rPr>
              <a:t> yang </a:t>
            </a:r>
            <a:r>
              <a:rPr lang="en-US" sz="2000" dirty="0" err="1">
                <a:latin typeface="Times New Roman" pitchFamily="18" charset="0"/>
                <a:cs typeface="Times New Roman" pitchFamily="18" charset="0"/>
              </a:rPr>
              <a:t>dimiliki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Adapun</a:t>
            </a:r>
            <a:r>
              <a:rPr lang="en-US" sz="2000" dirty="0">
                <a:latin typeface="Times New Roman" pitchFamily="18" charset="0"/>
                <a:cs typeface="Times New Roman" pitchFamily="18" charset="0"/>
              </a:rPr>
              <a:t> yang </a:t>
            </a:r>
            <a:r>
              <a:rPr lang="en-US" sz="2000" dirty="0" err="1">
                <a:latin typeface="Times New Roman" pitchFamily="18" charset="0"/>
                <a:cs typeface="Times New Roman" pitchFamily="18" charset="0"/>
              </a:rPr>
              <a:t>dimaksud</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dengan</a:t>
            </a:r>
            <a:r>
              <a:rPr lang="en-US" sz="2000" dirty="0">
                <a:latin typeface="Times New Roman" pitchFamily="18" charset="0"/>
                <a:cs typeface="Times New Roman" pitchFamily="18" charset="0"/>
              </a:rPr>
              <a:t> proses </a:t>
            </a:r>
            <a:r>
              <a:rPr lang="en-US" sz="2000" dirty="0" err="1">
                <a:latin typeface="Times New Roman" pitchFamily="18" charset="0"/>
                <a:cs typeface="Times New Roman" pitchFamily="18" charset="0"/>
              </a:rPr>
              <a:t>perencanaan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sumber</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daya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manusia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adalah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suatu</a:t>
            </a:r>
            <a:r>
              <a:rPr lang="en-US" sz="2000" dirty="0">
                <a:latin typeface="Times New Roman" pitchFamily="18" charset="0"/>
                <a:cs typeface="Times New Roman" pitchFamily="18" charset="0"/>
              </a:rPr>
              <a:t> proses </a:t>
            </a:r>
            <a:r>
              <a:rPr lang="en-US" sz="2000" dirty="0" err="1">
                <a:latin typeface="Times New Roman" pitchFamily="18" charset="0"/>
                <a:cs typeface="Times New Roman" pitchFamily="18" charset="0"/>
              </a:rPr>
              <a:t>analisa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dan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simulasi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kebutuhan</a:t>
            </a:r>
            <a:r>
              <a:rPr lang="en-US" sz="2000" dirty="0">
                <a:latin typeface="Times New Roman" pitchFamily="18" charset="0"/>
                <a:cs typeface="Times New Roman" pitchFamily="18" charset="0"/>
              </a:rPr>
              <a:t> SDM </a:t>
            </a:r>
            <a:r>
              <a:rPr lang="en-US" sz="2000" dirty="0" err="1">
                <a:latin typeface="Times New Roman" pitchFamily="18" charset="0"/>
                <a:cs typeface="Times New Roman" pitchFamily="18" charset="0"/>
              </a:rPr>
              <a:t>sesuai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dengan</a:t>
            </a:r>
            <a:r>
              <a:rPr lang="en-US" sz="2000" dirty="0">
                <a:latin typeface="Times New Roman" pitchFamily="18" charset="0"/>
                <a:cs typeface="Times New Roman" pitchFamily="18" charset="0"/>
              </a:rPr>
              <a:t> data </a:t>
            </a:r>
            <a:r>
              <a:rPr lang="en-US" sz="2000" dirty="0" err="1">
                <a:latin typeface="Times New Roman" pitchFamily="18" charset="0"/>
                <a:cs typeface="Times New Roman" pitchFamily="18" charset="0"/>
              </a:rPr>
              <a:t>rekapitulasi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kekuatan</a:t>
            </a:r>
            <a:r>
              <a:rPr lang="en-US" sz="2000" dirty="0">
                <a:latin typeface="Times New Roman" pitchFamily="18" charset="0"/>
                <a:cs typeface="Times New Roman" pitchFamily="18" charset="0"/>
              </a:rPr>
              <a:t> SDM yang </a:t>
            </a:r>
            <a:r>
              <a:rPr lang="en-US" sz="2000" dirty="0" err="1">
                <a:latin typeface="Times New Roman" pitchFamily="18" charset="0"/>
                <a:cs typeface="Times New Roman" pitchFamily="18" charset="0"/>
              </a:rPr>
              <a:t>dimiliki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oleh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organisasi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dikaitkan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dengan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rencana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pengembangan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aktifitas</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departmen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dimasa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mendatang</a:t>
            </a:r>
            <a:r>
              <a:rPr lang="en-US" sz="2000" dirty="0" smtClean="0">
                <a:latin typeface="Times New Roman" pitchFamily="18" charset="0"/>
                <a:cs typeface="Times New Roman" pitchFamily="18" charset="0"/>
              </a:rPr>
              <a:t>.</a:t>
            </a:r>
            <a:endParaRPr lang="id-ID" sz="2000" dirty="0" smtClean="0">
              <a:latin typeface="Times New Roman" pitchFamily="18" charset="0"/>
              <a:cs typeface="Times New Roman" pitchFamily="18" charset="0"/>
            </a:endParaRPr>
          </a:p>
          <a:p>
            <a:pPr marL="0" indent="0">
              <a:buNone/>
            </a:pPr>
            <a:r>
              <a:rPr lang="en-US" sz="2000" dirty="0"/>
              <a:t>proses </a:t>
            </a:r>
            <a:r>
              <a:rPr lang="en-US" sz="2000" dirty="0" err="1"/>
              <a:t>perencanaan</a:t>
            </a:r>
            <a:r>
              <a:rPr lang="en-US" sz="2000" dirty="0"/>
              <a:t> </a:t>
            </a:r>
            <a:r>
              <a:rPr lang="en-US" sz="2000" dirty="0" err="1"/>
              <a:t>tenaga</a:t>
            </a:r>
            <a:r>
              <a:rPr lang="en-US" sz="2000" dirty="0"/>
              <a:t> </a:t>
            </a:r>
            <a:r>
              <a:rPr lang="en-US" sz="2000" dirty="0" err="1"/>
              <a:t>manusia</a:t>
            </a:r>
            <a:r>
              <a:rPr lang="en-US" sz="2000" dirty="0"/>
              <a:t> </a:t>
            </a:r>
            <a:r>
              <a:rPr lang="en-US" sz="2000" dirty="0" err="1"/>
              <a:t>terdiri</a:t>
            </a:r>
            <a:r>
              <a:rPr lang="en-US" sz="2000" dirty="0"/>
              <a:t> </a:t>
            </a:r>
            <a:r>
              <a:rPr lang="en-US" sz="2000" dirty="0" err="1"/>
              <a:t>dari</a:t>
            </a:r>
            <a:r>
              <a:rPr lang="en-US" sz="2000" dirty="0"/>
              <a:t> </a:t>
            </a:r>
            <a:r>
              <a:rPr lang="en-US" sz="2000" dirty="0" err="1"/>
              <a:t>tiga</a:t>
            </a:r>
            <a:r>
              <a:rPr lang="en-US" sz="2000" dirty="0"/>
              <a:t> sub proses, </a:t>
            </a:r>
            <a:r>
              <a:rPr lang="en-US" sz="2000" dirty="0" err="1"/>
              <a:t>yaitu</a:t>
            </a:r>
            <a:r>
              <a:rPr lang="en-US" sz="2000" dirty="0"/>
              <a:t> :</a:t>
            </a:r>
            <a:endParaRPr lang="id-ID" sz="2000" dirty="0"/>
          </a:p>
          <a:p>
            <a:pPr lvl="0"/>
            <a:r>
              <a:rPr lang="en-US" sz="2000" dirty="0"/>
              <a:t>Proses </a:t>
            </a:r>
            <a:r>
              <a:rPr lang="en-US" sz="2000" dirty="0" err="1"/>
              <a:t>pembentukan</a:t>
            </a:r>
            <a:r>
              <a:rPr lang="en-US" sz="2000" dirty="0"/>
              <a:t> data </a:t>
            </a:r>
            <a:r>
              <a:rPr lang="en-US" sz="2000" dirty="0" err="1"/>
              <a:t>rekapitulasi</a:t>
            </a:r>
            <a:r>
              <a:rPr lang="en-US" sz="2000" dirty="0"/>
              <a:t> </a:t>
            </a:r>
            <a:r>
              <a:rPr lang="en-US" sz="2000" dirty="0" err="1"/>
              <a:t>untuk</a:t>
            </a:r>
            <a:r>
              <a:rPr lang="en-US" sz="2000" dirty="0"/>
              <a:t> </a:t>
            </a:r>
            <a:r>
              <a:rPr lang="en-US" sz="2000" dirty="0" err="1"/>
              <a:t>analisa</a:t>
            </a:r>
            <a:r>
              <a:rPr lang="en-US" sz="2000" dirty="0"/>
              <a:t> </a:t>
            </a:r>
            <a:r>
              <a:rPr lang="en-US" sz="2000" dirty="0" err="1"/>
              <a:t>dan</a:t>
            </a:r>
            <a:r>
              <a:rPr lang="en-US" sz="2000" dirty="0"/>
              <a:t> </a:t>
            </a:r>
            <a:r>
              <a:rPr lang="en-US" sz="2000" dirty="0" err="1"/>
              <a:t>simulasi</a:t>
            </a:r>
            <a:r>
              <a:rPr lang="en-US" sz="2000" dirty="0"/>
              <a:t>, </a:t>
            </a:r>
            <a:r>
              <a:rPr lang="en-US" sz="2000" dirty="0" err="1"/>
              <a:t>dimana</a:t>
            </a:r>
            <a:r>
              <a:rPr lang="en-US" sz="2000" dirty="0"/>
              <a:t> </a:t>
            </a:r>
            <a:r>
              <a:rPr lang="en-US" sz="2000" dirty="0" err="1"/>
              <a:t>pada</a:t>
            </a:r>
            <a:r>
              <a:rPr lang="en-US" sz="2000" dirty="0"/>
              <a:t> </a:t>
            </a:r>
            <a:r>
              <a:rPr lang="en-US" sz="2000" dirty="0" err="1"/>
              <a:t>prinsipnya</a:t>
            </a:r>
            <a:r>
              <a:rPr lang="en-US" sz="2000" dirty="0"/>
              <a:t> </a:t>
            </a:r>
            <a:r>
              <a:rPr lang="en-US" sz="2000" dirty="0" err="1"/>
              <a:t>akan</a:t>
            </a:r>
            <a:r>
              <a:rPr lang="en-US" sz="2000" dirty="0"/>
              <a:t> </a:t>
            </a:r>
            <a:r>
              <a:rPr lang="en-US" sz="2000" dirty="0" err="1"/>
              <a:t>diolah</a:t>
            </a:r>
            <a:r>
              <a:rPr lang="en-US" sz="2000" dirty="0"/>
              <a:t> </a:t>
            </a:r>
            <a:r>
              <a:rPr lang="en-US" sz="2000" dirty="0" err="1"/>
              <a:t>dari</a:t>
            </a:r>
            <a:r>
              <a:rPr lang="en-US" sz="2000" dirty="0"/>
              <a:t> data </a:t>
            </a:r>
            <a:r>
              <a:rPr lang="en-US" sz="2000" dirty="0" err="1"/>
              <a:t>administrasi</a:t>
            </a:r>
            <a:r>
              <a:rPr lang="en-US" sz="2000" dirty="0"/>
              <a:t> yang </a:t>
            </a:r>
            <a:r>
              <a:rPr lang="en-US" sz="2000" dirty="0" err="1"/>
              <a:t>dimiliki</a:t>
            </a:r>
            <a:r>
              <a:rPr lang="en-US" sz="2000" dirty="0"/>
              <a:t> </a:t>
            </a:r>
            <a:r>
              <a:rPr lang="en-US" sz="2000" dirty="0" err="1"/>
              <a:t>untuk</a:t>
            </a:r>
            <a:r>
              <a:rPr lang="en-US" sz="2000" dirty="0"/>
              <a:t> </a:t>
            </a:r>
            <a:r>
              <a:rPr lang="en-US" sz="2000" dirty="0" err="1"/>
              <a:t>mendapatkan</a:t>
            </a:r>
            <a:r>
              <a:rPr lang="en-US" sz="2000" dirty="0"/>
              <a:t> </a:t>
            </a:r>
            <a:r>
              <a:rPr lang="en-US" sz="2000" dirty="0" err="1"/>
              <a:t>gambaran</a:t>
            </a:r>
            <a:r>
              <a:rPr lang="en-US" sz="2000" dirty="0"/>
              <a:t> </a:t>
            </a:r>
            <a:r>
              <a:rPr lang="en-US" sz="2000" dirty="0" err="1"/>
              <a:t>kekuatan</a:t>
            </a:r>
            <a:r>
              <a:rPr lang="en-US" sz="2000" dirty="0"/>
              <a:t> SDM </a:t>
            </a:r>
            <a:r>
              <a:rPr lang="en-US" sz="2000" dirty="0" err="1"/>
              <a:t>saat</a:t>
            </a:r>
            <a:r>
              <a:rPr lang="en-US" sz="2000" dirty="0"/>
              <a:t> </a:t>
            </a:r>
            <a:r>
              <a:rPr lang="en-US" sz="2000" dirty="0" err="1"/>
              <a:t>ini</a:t>
            </a:r>
            <a:r>
              <a:rPr lang="en-US" sz="2000" dirty="0"/>
              <a:t>, </a:t>
            </a:r>
            <a:r>
              <a:rPr lang="en-US" sz="2000" dirty="0" err="1"/>
              <a:t>dan</a:t>
            </a:r>
            <a:r>
              <a:rPr lang="en-US" sz="2000" dirty="0"/>
              <a:t> </a:t>
            </a:r>
            <a:r>
              <a:rPr lang="en-US" sz="2000" dirty="0" err="1"/>
              <a:t>juga</a:t>
            </a:r>
            <a:r>
              <a:rPr lang="en-US" sz="2000" dirty="0"/>
              <a:t> </a:t>
            </a:r>
            <a:r>
              <a:rPr lang="en-US" sz="2000" dirty="0" err="1"/>
              <a:t>dari</a:t>
            </a:r>
            <a:r>
              <a:rPr lang="en-US" sz="2000" dirty="0"/>
              <a:t> </a:t>
            </a:r>
            <a:r>
              <a:rPr lang="en-US" sz="2000" dirty="0" err="1"/>
              <a:t>segi</a:t>
            </a:r>
            <a:r>
              <a:rPr lang="en-US" sz="2000" dirty="0"/>
              <a:t> </a:t>
            </a:r>
            <a:r>
              <a:rPr lang="en-US" sz="2000" dirty="0" err="1"/>
              <a:t>availabilitas</a:t>
            </a:r>
            <a:r>
              <a:rPr lang="en-US" sz="2000" dirty="0"/>
              <a:t> SDM </a:t>
            </a:r>
            <a:r>
              <a:rPr lang="en-US" sz="2000" dirty="0" err="1"/>
              <a:t>tersebut</a:t>
            </a:r>
            <a:r>
              <a:rPr lang="en-US" sz="2000" dirty="0"/>
              <a:t>.</a:t>
            </a:r>
            <a:endParaRPr lang="id-ID" sz="2000" dirty="0"/>
          </a:p>
          <a:p>
            <a:pPr lvl="0"/>
            <a:r>
              <a:rPr lang="en-US" sz="2000" dirty="0"/>
              <a:t>Proses </a:t>
            </a:r>
            <a:r>
              <a:rPr lang="en-US" sz="2000" dirty="0" err="1"/>
              <a:t>pengadaan</a:t>
            </a:r>
            <a:r>
              <a:rPr lang="en-US" sz="2000" dirty="0"/>
              <a:t> </a:t>
            </a:r>
            <a:r>
              <a:rPr lang="en-US" sz="2000" dirty="0" err="1"/>
              <a:t>sumber</a:t>
            </a:r>
            <a:r>
              <a:rPr lang="en-US" sz="2000" dirty="0"/>
              <a:t> </a:t>
            </a:r>
            <a:r>
              <a:rPr lang="en-US" sz="2000" dirty="0" err="1"/>
              <a:t>daya</a:t>
            </a:r>
            <a:r>
              <a:rPr lang="en-US" sz="2000" dirty="0"/>
              <a:t> </a:t>
            </a:r>
            <a:r>
              <a:rPr lang="en-US" sz="2000" dirty="0" err="1"/>
              <a:t>manusia</a:t>
            </a:r>
            <a:r>
              <a:rPr lang="en-US" sz="2000" dirty="0"/>
              <a:t>/recruitment, </a:t>
            </a:r>
            <a:r>
              <a:rPr lang="en-US" sz="2000" dirty="0" err="1"/>
              <a:t>dimana</a:t>
            </a:r>
            <a:r>
              <a:rPr lang="en-US" sz="2000" dirty="0"/>
              <a:t> </a:t>
            </a:r>
            <a:r>
              <a:rPr lang="en-US" sz="2000" dirty="0" err="1"/>
              <a:t>pada</a:t>
            </a:r>
            <a:r>
              <a:rPr lang="en-US" sz="2000" dirty="0"/>
              <a:t> </a:t>
            </a:r>
            <a:r>
              <a:rPr lang="en-US" sz="2000" dirty="0" err="1"/>
              <a:t>prinsipnya</a:t>
            </a:r>
            <a:r>
              <a:rPr lang="en-US" sz="2000" dirty="0"/>
              <a:t> </a:t>
            </a:r>
            <a:r>
              <a:rPr lang="en-US" sz="2000" dirty="0" err="1"/>
              <a:t>hampir</a:t>
            </a:r>
            <a:r>
              <a:rPr lang="en-US" sz="2000" dirty="0"/>
              <a:t> </a:t>
            </a:r>
            <a:r>
              <a:rPr lang="en-US" sz="2000" dirty="0" err="1"/>
              <a:t>sama</a:t>
            </a:r>
            <a:r>
              <a:rPr lang="en-US" sz="2000" dirty="0"/>
              <a:t> </a:t>
            </a:r>
            <a:r>
              <a:rPr lang="en-US" sz="2000" dirty="0" err="1"/>
              <a:t>seperti</a:t>
            </a:r>
            <a:r>
              <a:rPr lang="en-US" sz="2000" dirty="0"/>
              <a:t> </a:t>
            </a:r>
            <a:r>
              <a:rPr lang="en-US" sz="2000" dirty="0" err="1"/>
              <a:t>pada</a:t>
            </a:r>
            <a:r>
              <a:rPr lang="en-US" sz="2000" dirty="0"/>
              <a:t> </a:t>
            </a:r>
            <a:r>
              <a:rPr lang="en-US" sz="2000" dirty="0" err="1"/>
              <a:t>pengumpulan</a:t>
            </a:r>
            <a:r>
              <a:rPr lang="en-US" sz="2000" dirty="0"/>
              <a:t> </a:t>
            </a:r>
            <a:r>
              <a:rPr lang="en-US" sz="2000" dirty="0" err="1"/>
              <a:t>Biodata</a:t>
            </a:r>
            <a:r>
              <a:rPr lang="en-US" sz="2000" dirty="0"/>
              <a:t>, </a:t>
            </a:r>
            <a:r>
              <a:rPr lang="en-US" sz="2000" dirty="0" err="1"/>
              <a:t>tapi</a:t>
            </a:r>
            <a:r>
              <a:rPr lang="en-US" sz="2000" dirty="0"/>
              <a:t> </a:t>
            </a:r>
            <a:r>
              <a:rPr lang="en-US" sz="2000" dirty="0" err="1"/>
              <a:t>dalam</a:t>
            </a:r>
            <a:r>
              <a:rPr lang="en-US" sz="2000" dirty="0"/>
              <a:t> </a:t>
            </a:r>
            <a:r>
              <a:rPr lang="en-US" sz="2000" dirty="0" err="1"/>
              <a:t>ruang</a:t>
            </a:r>
            <a:r>
              <a:rPr lang="en-US" sz="2000" dirty="0"/>
              <a:t> </a:t>
            </a:r>
            <a:r>
              <a:rPr lang="en-US" sz="2000" dirty="0" err="1"/>
              <a:t>lingkup</a:t>
            </a:r>
            <a:r>
              <a:rPr lang="en-US" sz="2000" dirty="0"/>
              <a:t> </a:t>
            </a:r>
            <a:r>
              <a:rPr lang="en-US" sz="2000" dirty="0" err="1"/>
              <a:t>informasi</a:t>
            </a:r>
            <a:r>
              <a:rPr lang="en-US" sz="2000" dirty="0"/>
              <a:t> yang </a:t>
            </a:r>
            <a:r>
              <a:rPr lang="en-US" sz="2000" dirty="0" err="1"/>
              <a:t>lebih</a:t>
            </a:r>
            <a:r>
              <a:rPr lang="en-US" sz="2000" dirty="0"/>
              <a:t> </a:t>
            </a:r>
            <a:r>
              <a:rPr lang="en-US" sz="2000" dirty="0" err="1"/>
              <a:t>kecil</a:t>
            </a:r>
            <a:r>
              <a:rPr lang="en-US" sz="2000" dirty="0"/>
              <a:t> </a:t>
            </a:r>
            <a:r>
              <a:rPr lang="en-US" sz="2000" dirty="0" err="1"/>
              <a:t>dan</a:t>
            </a:r>
            <a:r>
              <a:rPr lang="en-US" sz="2000" dirty="0"/>
              <a:t> </a:t>
            </a:r>
            <a:r>
              <a:rPr lang="en-US" sz="2000" dirty="0" err="1"/>
              <a:t>diikuti</a:t>
            </a:r>
            <a:r>
              <a:rPr lang="en-US" sz="2000" dirty="0"/>
              <a:t> </a:t>
            </a:r>
            <a:r>
              <a:rPr lang="en-US" sz="2000" dirty="0" err="1"/>
              <a:t>oleh</a:t>
            </a:r>
            <a:r>
              <a:rPr lang="en-US" sz="2000" dirty="0"/>
              <a:t> </a:t>
            </a:r>
            <a:r>
              <a:rPr lang="en-US" sz="2000" dirty="0" err="1"/>
              <a:t>cara</a:t>
            </a:r>
            <a:r>
              <a:rPr lang="en-US" sz="2000" dirty="0"/>
              <a:t> </a:t>
            </a:r>
            <a:r>
              <a:rPr lang="en-US" sz="2000" dirty="0" err="1"/>
              <a:t>penilaian</a:t>
            </a:r>
            <a:r>
              <a:rPr lang="en-US" sz="2000" dirty="0"/>
              <a:t>/</a:t>
            </a:r>
            <a:r>
              <a:rPr lang="en-US" sz="2000" dirty="0" err="1"/>
              <a:t>kriteria</a:t>
            </a:r>
            <a:r>
              <a:rPr lang="en-US" sz="2000" dirty="0"/>
              <a:t> </a:t>
            </a:r>
            <a:r>
              <a:rPr lang="en-US" sz="2000" dirty="0" err="1"/>
              <a:t>penerimaan</a:t>
            </a:r>
            <a:r>
              <a:rPr lang="en-US" sz="2000" dirty="0"/>
              <a:t>.</a:t>
            </a:r>
            <a:endParaRPr lang="id-ID" sz="2000" dirty="0"/>
          </a:p>
          <a:p>
            <a:pPr lvl="0"/>
            <a:r>
              <a:rPr lang="en-US" sz="2000" dirty="0"/>
              <a:t>Proses </a:t>
            </a:r>
            <a:r>
              <a:rPr lang="en-US" sz="2000" dirty="0" err="1"/>
              <a:t>alokasi</a:t>
            </a:r>
            <a:r>
              <a:rPr lang="en-US" sz="2000" dirty="0"/>
              <a:t>/</a:t>
            </a:r>
            <a:r>
              <a:rPr lang="en-US" sz="2000" dirty="0" err="1"/>
              <a:t>realokasi</a:t>
            </a:r>
            <a:r>
              <a:rPr lang="en-US" sz="2000" dirty="0"/>
              <a:t> </a:t>
            </a:r>
            <a:r>
              <a:rPr lang="en-US" sz="2000" dirty="0" err="1"/>
              <a:t>sumber</a:t>
            </a:r>
            <a:r>
              <a:rPr lang="en-US" sz="2000" dirty="0"/>
              <a:t> </a:t>
            </a:r>
            <a:r>
              <a:rPr lang="en-US" sz="2000" dirty="0" err="1"/>
              <a:t>daya</a:t>
            </a:r>
            <a:r>
              <a:rPr lang="en-US" sz="2000" dirty="0"/>
              <a:t> </a:t>
            </a:r>
            <a:r>
              <a:rPr lang="en-US" sz="2000" dirty="0" err="1"/>
              <a:t>manusia</a:t>
            </a:r>
            <a:r>
              <a:rPr lang="en-US" sz="2000" dirty="0"/>
              <a:t> </a:t>
            </a:r>
            <a:r>
              <a:rPr lang="en-US" sz="2000" dirty="0" err="1"/>
              <a:t>atau</a:t>
            </a:r>
            <a:r>
              <a:rPr lang="en-US" sz="2000" dirty="0"/>
              <a:t> redeployment, yang </a:t>
            </a:r>
            <a:r>
              <a:rPr lang="en-US" sz="2000" dirty="0" err="1"/>
              <a:t>mana</a:t>
            </a:r>
            <a:r>
              <a:rPr lang="en-US" sz="2000" dirty="0"/>
              <a:t> </a:t>
            </a:r>
            <a:r>
              <a:rPr lang="en-US" sz="2000" dirty="0" err="1"/>
              <a:t>dengan</a:t>
            </a:r>
            <a:r>
              <a:rPr lang="en-US" sz="2000" dirty="0"/>
              <a:t> </a:t>
            </a:r>
            <a:r>
              <a:rPr lang="en-US" sz="2000" dirty="0" err="1"/>
              <a:t>menggunakan</a:t>
            </a:r>
            <a:r>
              <a:rPr lang="en-US" sz="2000" dirty="0"/>
              <a:t> data </a:t>
            </a:r>
            <a:r>
              <a:rPr lang="en-US" sz="2000" dirty="0" err="1"/>
              <a:t>administrasi</a:t>
            </a:r>
            <a:r>
              <a:rPr lang="en-US" sz="2000" dirty="0"/>
              <a:t> yang </a:t>
            </a:r>
            <a:r>
              <a:rPr lang="en-US" sz="2000" dirty="0" err="1"/>
              <a:t>ada</a:t>
            </a:r>
            <a:r>
              <a:rPr lang="en-US" sz="2000" dirty="0"/>
              <a:t>, </a:t>
            </a:r>
            <a:r>
              <a:rPr lang="en-US" sz="2000" dirty="0" err="1"/>
              <a:t>dapat</a:t>
            </a:r>
            <a:r>
              <a:rPr lang="en-US" sz="2000" dirty="0"/>
              <a:t> </a:t>
            </a:r>
            <a:r>
              <a:rPr lang="en-US" sz="2000" dirty="0" err="1"/>
              <a:t>dianalisa</a:t>
            </a:r>
            <a:r>
              <a:rPr lang="en-US" sz="2000" dirty="0"/>
              <a:t> </a:t>
            </a:r>
            <a:r>
              <a:rPr lang="en-US" sz="2000" dirty="0" err="1"/>
              <a:t>informasi</a:t>
            </a:r>
            <a:r>
              <a:rPr lang="en-US" sz="2000" dirty="0"/>
              <a:t> </a:t>
            </a:r>
            <a:r>
              <a:rPr lang="en-US" sz="2000" dirty="0" err="1"/>
              <a:t>kebutuhan</a:t>
            </a:r>
            <a:r>
              <a:rPr lang="en-US" sz="2000" dirty="0"/>
              <a:t> </a:t>
            </a:r>
            <a:r>
              <a:rPr lang="en-US" sz="2000" dirty="0" err="1"/>
              <a:t>penempatan</a:t>
            </a:r>
            <a:r>
              <a:rPr lang="en-US" sz="2000" dirty="0"/>
              <a:t> </a:t>
            </a:r>
            <a:r>
              <a:rPr lang="en-US" sz="2000" dirty="0" err="1"/>
              <a:t>atau</a:t>
            </a:r>
            <a:r>
              <a:rPr lang="en-US" sz="2000" dirty="0"/>
              <a:t> r </a:t>
            </a:r>
            <a:r>
              <a:rPr lang="en-US" sz="2000" dirty="0" err="1"/>
              <a:t>ealokasi</a:t>
            </a:r>
            <a:r>
              <a:rPr lang="en-US" sz="2000" dirty="0"/>
              <a:t> </a:t>
            </a:r>
            <a:r>
              <a:rPr lang="en-US" sz="2000" dirty="0" err="1"/>
              <a:t>seorang</a:t>
            </a:r>
            <a:r>
              <a:rPr lang="en-US" sz="2000" dirty="0"/>
              <a:t> </a:t>
            </a:r>
            <a:r>
              <a:rPr lang="en-US" sz="2000" dirty="0" err="1"/>
              <a:t>personel</a:t>
            </a:r>
            <a:r>
              <a:rPr lang="en-US" sz="2000" dirty="0"/>
              <a:t> </a:t>
            </a:r>
            <a:r>
              <a:rPr lang="en-US" sz="2000" dirty="0" err="1"/>
              <a:t>ketempat</a:t>
            </a:r>
            <a:r>
              <a:rPr lang="en-US" sz="2000" dirty="0"/>
              <a:t> yang </a:t>
            </a:r>
            <a:r>
              <a:rPr lang="en-US" sz="2000" dirty="0" err="1"/>
              <a:t>lebih</a:t>
            </a:r>
            <a:r>
              <a:rPr lang="en-US" sz="2000" dirty="0"/>
              <a:t> </a:t>
            </a:r>
            <a:r>
              <a:rPr lang="en-US" sz="2000" dirty="0" err="1"/>
              <a:t>tepat</a:t>
            </a:r>
            <a:r>
              <a:rPr lang="en-US" sz="2000" dirty="0"/>
              <a:t>.</a:t>
            </a:r>
            <a:endParaRPr lang="id-ID" sz="2000" dirty="0"/>
          </a:p>
          <a:p>
            <a:pPr marL="0" indent="0">
              <a:buNone/>
            </a:pPr>
            <a:endParaRPr lang="id-ID" sz="2000" dirty="0">
              <a:latin typeface="Times New Roman" pitchFamily="18" charset="0"/>
              <a:cs typeface="Times New Roman" pitchFamily="18" charset="0"/>
            </a:endParaRPr>
          </a:p>
        </p:txBody>
      </p:sp>
    </p:spTree>
    <p:extLst>
      <p:ext uri="{BB962C8B-B14F-4D97-AF65-F5344CB8AC3E}">
        <p14:creationId xmlns:p14="http://schemas.microsoft.com/office/powerpoint/2010/main" xmlns="" val="2536048780"/>
      </p:ext>
    </p:extLst>
  </p:cSld>
  <p:clrMapOvr>
    <a:masterClrMapping/>
  </p:clrMapOvr>
</p:sld>
</file>

<file path=ppt/theme/theme1.xml><?xml version="1.0" encoding="utf-8"?>
<a:theme xmlns:a="http://schemas.openxmlformats.org/drawingml/2006/main" name="Thatch">
  <a:themeElements>
    <a:clrScheme name="Thatch">
      <a:dk1>
        <a:sysClr val="windowText" lastClr="000000"/>
      </a:dk1>
      <a:lt1>
        <a:sysClr val="window" lastClr="FFFFFF"/>
      </a:lt1>
      <a:dk2>
        <a:srgbClr val="1D3641"/>
      </a:dk2>
      <a:lt2>
        <a:srgbClr val="DFE6D0"/>
      </a:lt2>
      <a:accent1>
        <a:srgbClr val="759AA5"/>
      </a:accent1>
      <a:accent2>
        <a:srgbClr val="CFC60D"/>
      </a:accent2>
      <a:accent3>
        <a:srgbClr val="99987F"/>
      </a:accent3>
      <a:accent4>
        <a:srgbClr val="90AC97"/>
      </a:accent4>
      <a:accent5>
        <a:srgbClr val="FFAD1C"/>
      </a:accent5>
      <a:accent6>
        <a:srgbClr val="B9AB6F"/>
      </a:accent6>
      <a:hlink>
        <a:srgbClr val="66AACD"/>
      </a:hlink>
      <a:folHlink>
        <a:srgbClr val="809DB3"/>
      </a:folHlink>
    </a:clrScheme>
    <a:fontScheme name="Median">
      <a:maj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hatch">
      <a:fillStyleLst>
        <a:solidFill>
          <a:schemeClr val="phClr"/>
        </a:solidFill>
        <a:gradFill rotWithShape="1">
          <a:gsLst>
            <a:gs pos="0">
              <a:schemeClr val="phClr">
                <a:tint val="79000"/>
                <a:satMod val="180000"/>
              </a:schemeClr>
            </a:gs>
            <a:gs pos="65000">
              <a:schemeClr val="phClr">
                <a:tint val="52000"/>
                <a:satMod val="250000"/>
              </a:schemeClr>
            </a:gs>
            <a:gs pos="100000">
              <a:schemeClr val="phClr">
                <a:tint val="29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15875" cap="flat" cmpd="sng" algn="ctr">
          <a:solidFill>
            <a:schemeClr val="phClr"/>
          </a:solidFill>
          <a:prstDash val="solid"/>
        </a:ln>
        <a:ln w="38100" cap="flat" cmpd="sng" algn="ctr">
          <a:solidFill>
            <a:schemeClr val="phClr"/>
          </a:solidFill>
          <a:prstDash val="solid"/>
        </a:ln>
      </a:lnStyleLst>
      <a:effectStyleLst>
        <a:effectStyle>
          <a:effectLst>
            <a:outerShdw blurRad="63500" dist="25400" dir="5400000" rotWithShape="0">
              <a:srgbClr val="000000">
                <a:alpha val="43000"/>
              </a:srgbClr>
            </a:outerShdw>
          </a:effectLst>
        </a:effectStyle>
        <a:effectStyle>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chemeClr val="phClr">
                <a:shade val="65000"/>
                <a:satMod val="150000"/>
              </a:schemeClr>
            </a:contourClr>
          </a:sp3d>
        </a:effectStyle>
        <a:effectStyle>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a:effectStyle>
      </a:effectStyleLst>
      <a:bgFillStyleLst>
        <a:solidFill>
          <a:schemeClr val="phClr"/>
        </a:solidFill>
        <a:gradFill rotWithShape="1">
          <a:gsLst>
            <a:gs pos="0">
              <a:schemeClr val="phClr">
                <a:tint val="85000"/>
                <a:shade val="95000"/>
                <a:satMod val="200000"/>
              </a:schemeClr>
            </a:gs>
            <a:gs pos="53000">
              <a:schemeClr val="phClr">
                <a:shade val="60000"/>
                <a:satMod val="220000"/>
              </a:schemeClr>
            </a:gs>
            <a:gs pos="100000">
              <a:schemeClr val="phClr">
                <a:shade val="45000"/>
                <a:satMod val="220000"/>
              </a:schemeClr>
            </a:gs>
          </a:gsLst>
          <a:lin ang="16200000" scaled="0"/>
        </a:gradFill>
        <a:gradFill rotWithShape="1">
          <a:gsLst>
            <a:gs pos="0">
              <a:schemeClr val="phClr">
                <a:tint val="83000"/>
                <a:shade val="97000"/>
                <a:satMod val="230000"/>
              </a:schemeClr>
            </a:gs>
            <a:gs pos="100000">
              <a:schemeClr val="phClr">
                <a:shade val="35000"/>
                <a:satMod val="250000"/>
              </a:schemeClr>
            </a:gs>
          </a:gsLst>
          <a:path path="circle">
            <a:fillToRect l="15000" t="50000" r="85000" b="6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Thatch</Template>
  <TotalTime>256</TotalTime>
  <Words>2581</Words>
  <Application>Microsoft Office PowerPoint</Application>
  <PresentationFormat>On-screen Show (4:3)</PresentationFormat>
  <Paragraphs>142</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Thatch</vt:lpstr>
      <vt:lpstr>SISTEM INFORMASI MANAJEMEN SDM</vt:lpstr>
      <vt:lpstr>Pengertian Sistem Informasi Sumber Daya Manusia</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SISTEM INFORMASI MANAJEMEN SDM</dc:title>
  <dc:creator>Deden</dc:creator>
  <cp:lastModifiedBy>TOSHIBA</cp:lastModifiedBy>
  <cp:revision>19</cp:revision>
  <dcterms:created xsi:type="dcterms:W3CDTF">2012-11-23T15:48:01Z</dcterms:created>
  <dcterms:modified xsi:type="dcterms:W3CDTF">2008-10-13T07:29:48Z</dcterms:modified>
</cp:coreProperties>
</file>