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94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B3FFF-969D-4145-9C7E-A613CBB01C3E}" type="datetimeFigureOut">
              <a:rPr lang="id-ID" smtClean="0"/>
              <a:pPr/>
              <a:t>17/10/2024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26DF7-816E-4924-A0BD-99806686814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en.wikipedia.org/wiki/Alois_Senefelder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bahan ajar referensi\Sejarah Desain Grafis 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643182"/>
            <a:ext cx="4594982" cy="2363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6286520"/>
            <a:ext cx="9144000" cy="571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textura Blaclet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57166"/>
            <a:ext cx="4500574" cy="600076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85786" y="2857496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Hasil Cetakan Pertama menggunakan Font </a:t>
            </a:r>
          </a:p>
          <a:p>
            <a:r>
              <a:rPr lang="id-ID" dirty="0"/>
              <a:t>Textura Blackletter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44" y="1500174"/>
            <a:ext cx="414340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Perkembangan berikutnya, </a:t>
            </a:r>
            <a:r>
              <a:rPr lang="id-ID" i="1" dirty="0"/>
              <a:t>Aloys Senefelder</a:t>
            </a:r>
            <a:r>
              <a:rPr lang="id-ID" i="1" dirty="0">
                <a:hlinkClick r:id="rId2"/>
              </a:rPr>
              <a:t> </a:t>
            </a:r>
            <a:r>
              <a:rPr lang="id-ID" dirty="0"/>
              <a:t> (1771-1834) menemukan teknik cetak </a:t>
            </a:r>
            <a:r>
              <a:rPr lang="id-ID" i="1" dirty="0"/>
              <a:t>Lithografi</a:t>
            </a:r>
            <a:r>
              <a:rPr lang="id-ID" dirty="0"/>
              <a:t>. </a:t>
            </a:r>
          </a:p>
          <a:p>
            <a:endParaRPr lang="id-ID" dirty="0"/>
          </a:p>
          <a:p>
            <a:r>
              <a:rPr lang="id-ID" dirty="0"/>
              <a:t>Teknik cetak </a:t>
            </a:r>
            <a:r>
              <a:rPr lang="id-ID" i="1" dirty="0"/>
              <a:t>Lithografi</a:t>
            </a:r>
            <a:r>
              <a:rPr lang="id-ID" dirty="0"/>
              <a:t> menggunakan teknik cetak datar yang memanfaatkan prinsip saling tolak antara minyak dan air.  Pada masa inilah seni poster mulai berkembang dengan pesat. Masa keemasan ini disebut sebagai </a:t>
            </a:r>
          </a:p>
          <a:p>
            <a:endParaRPr lang="id-ID" i="1" dirty="0"/>
          </a:p>
          <a:p>
            <a:r>
              <a:rPr lang="id-ID" sz="2400" i="1" dirty="0"/>
              <a:t>The Golden Age of The Poster</a:t>
            </a:r>
            <a:r>
              <a:rPr lang="id-ID" sz="2400" dirty="0"/>
              <a:t>.</a:t>
            </a:r>
          </a:p>
        </p:txBody>
      </p:sp>
      <p:pic>
        <p:nvPicPr>
          <p:cNvPr id="22532" name="Picture 4" descr="Logo &amp;amp; Graphic Designer on Instagram: “Monday Mood ✌️ Today begins a week  of new projects and new experiments. What do you work for? - You need a  brand i… | Logo&amp;#39;s"/>
          <p:cNvPicPr>
            <a:picLocks noChangeAspect="1" noChangeArrowheads="1"/>
          </p:cNvPicPr>
          <p:nvPr/>
        </p:nvPicPr>
        <p:blipFill>
          <a:blip r:embed="rId3"/>
          <a:srcRect l="27654" t="17438" r="27901" b="18673"/>
          <a:stretch>
            <a:fillRect/>
          </a:stretch>
        </p:blipFill>
        <p:spPr bwMode="auto">
          <a:xfrm>
            <a:off x="4376338" y="4486"/>
            <a:ext cx="4767662" cy="6853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The Golden Age of the Poster, 1880-1918"/>
          <p:cNvPicPr>
            <a:picLocks noChangeAspect="1" noChangeArrowheads="1"/>
          </p:cNvPicPr>
          <p:nvPr/>
        </p:nvPicPr>
        <p:blipFill>
          <a:blip r:embed="rId2"/>
          <a:srcRect l="4038" t="2240" r="4104" b="3055"/>
          <a:stretch>
            <a:fillRect/>
          </a:stretch>
        </p:blipFill>
        <p:spPr bwMode="auto">
          <a:xfrm>
            <a:off x="4929190" y="642918"/>
            <a:ext cx="3931971" cy="5357850"/>
          </a:xfrm>
          <a:prstGeom prst="rect">
            <a:avLst/>
          </a:prstGeom>
          <a:noFill/>
        </p:spPr>
      </p:pic>
      <p:pic>
        <p:nvPicPr>
          <p:cNvPr id="23556" name="Picture 4" descr="Apa itu Litografi – ApaYangDimaksud.com"/>
          <p:cNvPicPr>
            <a:picLocks noChangeAspect="1" noChangeArrowheads="1"/>
          </p:cNvPicPr>
          <p:nvPr/>
        </p:nvPicPr>
        <p:blipFill>
          <a:blip r:embed="rId3"/>
          <a:srcRect l="14102" r="10256"/>
          <a:stretch>
            <a:fillRect/>
          </a:stretch>
        </p:blipFill>
        <p:spPr bwMode="auto">
          <a:xfrm>
            <a:off x="357158" y="1571612"/>
            <a:ext cx="4214842" cy="371475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57158" y="602914"/>
            <a:ext cx="4143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Lithografi</a:t>
            </a:r>
            <a:r>
              <a:rPr lang="id-ID" sz="2400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214290"/>
            <a:ext cx="2312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/>
              <a:t>Revolusi Industri</a:t>
            </a:r>
            <a:endParaRPr lang="id-ID" sz="2400" dirty="0"/>
          </a:p>
        </p:txBody>
      </p:sp>
      <p:sp>
        <p:nvSpPr>
          <p:cNvPr id="5" name="Rectangle 4"/>
          <p:cNvSpPr/>
          <p:nvPr/>
        </p:nvSpPr>
        <p:spPr>
          <a:xfrm>
            <a:off x="285720" y="714356"/>
            <a:ext cx="35004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Setelah periode cetak tinggi pada masa Johannes Gutenberg adalah Revolusi Industri yang berlangsung sekitar abad ke-18.  Pada masa ini peradaban manusia mulia bergeser yaitu perubahan dari kerja tangan menjadi kerja mesin.</a:t>
            </a:r>
          </a:p>
          <a:p>
            <a:endParaRPr lang="id-ID" dirty="0"/>
          </a:p>
          <a:p>
            <a:r>
              <a:rPr lang="id-ID" dirty="0"/>
              <a:t>Desainer grafis yang terkenal pada masa ini adalah Henry de Toulouse – Lautrec.</a:t>
            </a:r>
          </a:p>
        </p:txBody>
      </p:sp>
      <p:pic>
        <p:nvPicPr>
          <p:cNvPr id="24578" name="Picture 2" descr="https://3.bp.blogspot.com/-N5MHCDkf0_I/W2I0_JMdyoI/AAAAAAAAApA/GLXgrkxuxBUxArNGpDh8hHrH23o7VXOtwCEwYBhgL/s1600/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6868" y="285728"/>
            <a:ext cx="401994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ejarah Mesin Cetak | tricorn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72264" y="824757"/>
            <a:ext cx="1885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/>
              <a:t>Perang Dunia</a:t>
            </a:r>
            <a:endParaRPr lang="id-ID" sz="2400" dirty="0"/>
          </a:p>
        </p:txBody>
      </p:sp>
      <p:sp>
        <p:nvSpPr>
          <p:cNvPr id="5" name="Rectangle 4"/>
          <p:cNvSpPr/>
          <p:nvPr/>
        </p:nvSpPr>
        <p:spPr>
          <a:xfrm>
            <a:off x="5143504" y="1396261"/>
            <a:ext cx="335758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dirty="0"/>
              <a:t>Masa Perang Dunia, desain grafis banyak digunakan untuk propaganda, doktrin kepada masyarakat untuk ikut serta membela negara. </a:t>
            </a:r>
          </a:p>
          <a:p>
            <a:pPr algn="r"/>
            <a:endParaRPr lang="id-ID" dirty="0"/>
          </a:p>
          <a:p>
            <a:pPr algn="r"/>
            <a:r>
              <a:rPr lang="id-ID" dirty="0"/>
              <a:t>Contoh  propaganda yaitu :</a:t>
            </a:r>
          </a:p>
          <a:p>
            <a:pPr algn="r"/>
            <a:endParaRPr lang="id-ID" dirty="0"/>
          </a:p>
          <a:p>
            <a:pPr algn="r"/>
            <a:r>
              <a:rPr lang="id-ID" dirty="0"/>
              <a:t> Poster karya James Montgomery Flagg yang menjadikan dirinya sendiri sebagai model dalam poster memakai pakaian khas Presiden Abraham Lincoln, serta memakai  topi simbol bendera Amerika</a:t>
            </a:r>
          </a:p>
        </p:txBody>
      </p:sp>
      <p:pic>
        <p:nvPicPr>
          <p:cNvPr id="26626" name="Picture 2" descr="100 Years of Swiss Graphic Design – Draw Down"/>
          <p:cNvPicPr>
            <a:picLocks noChangeAspect="1" noChangeArrowheads="1"/>
          </p:cNvPicPr>
          <p:nvPr/>
        </p:nvPicPr>
        <p:blipFill>
          <a:blip r:embed="rId2"/>
          <a:srcRect l="21276" t="16118" r="21099" b="16917"/>
          <a:stretch>
            <a:fillRect/>
          </a:stretch>
        </p:blipFill>
        <p:spPr bwMode="auto">
          <a:xfrm>
            <a:off x="0" y="-1"/>
            <a:ext cx="4714876" cy="6890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 want you for U.S. Army photo – Free Poster Image on Unspla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314"/>
            <a:ext cx="4787339" cy="6429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678" y="2714620"/>
            <a:ext cx="2428892" cy="1143000"/>
          </a:xfrm>
        </p:spPr>
        <p:txBody>
          <a:bodyPr>
            <a:normAutofit/>
          </a:bodyPr>
          <a:lstStyle/>
          <a:p>
            <a:r>
              <a:rPr lang="id-ID" sz="2800" dirty="0"/>
              <a:t>Sekian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1924" cy="1439850"/>
          </a:xfrm>
        </p:spPr>
        <p:txBody>
          <a:bodyPr>
            <a:normAutofit fontScale="90000"/>
          </a:bodyPr>
          <a:lstStyle/>
          <a:p>
            <a:pPr algn="l"/>
            <a:br>
              <a:rPr lang="id-ID" dirty="0"/>
            </a:br>
            <a:r>
              <a:rPr lang="id-ID" b="1" u="sng" dirty="0"/>
              <a:t>Introduction</a:t>
            </a:r>
            <a:br>
              <a:rPr lang="id-ID" dirty="0"/>
            </a:br>
            <a:r>
              <a:rPr lang="id-ID" sz="3600" dirty="0"/>
              <a:t>Defenisi Desain Grafis</a:t>
            </a:r>
            <a:br>
              <a:rPr lang="id-ID" dirty="0"/>
            </a:br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714488"/>
            <a:ext cx="3971924" cy="14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0076" y="1785926"/>
            <a:ext cx="3614734" cy="4214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id-ID" sz="2000" dirty="0"/>
              <a:t>Desain grafis adalah proses kreatif dalam merancang komunikasi massa dengan  menggunakan elemen visual, yang terdiri daseperti : Gambar/ilustrasi, Tipografi dan Fotografi  dengan tujuan untuk mempengaruhi psikis target sasaran.</a:t>
            </a:r>
            <a:b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E:\Referensi Untuk Karya\images (22).jpeg"/>
          <p:cNvPicPr>
            <a:picLocks noChangeAspect="1" noChangeArrowheads="1"/>
          </p:cNvPicPr>
          <p:nvPr/>
        </p:nvPicPr>
        <p:blipFill>
          <a:blip r:embed="rId2"/>
          <a:srcRect l="14811" r="13362" b="6250"/>
          <a:stretch>
            <a:fillRect/>
          </a:stretch>
        </p:blipFill>
        <p:spPr bwMode="auto">
          <a:xfrm>
            <a:off x="5212062" y="0"/>
            <a:ext cx="39319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orful Swiss graphic design patterns collection | free image by  rawpixel.com / Tvzsu | Graphic design pattern, Easy graphic design,  Geometric graphic desig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06" y="0"/>
            <a:ext cx="4357694" cy="435769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071538" y="1643050"/>
            <a:ext cx="2571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/>
              <a:t>Desain grafis</a:t>
            </a:r>
            <a:r>
              <a:rPr lang="id-ID" dirty="0"/>
              <a:t> sebagai media komunikasi sudah dikenal sejak zaman prasejarah. hal ini dapat dilihat pada jaman </a:t>
            </a:r>
            <a:r>
              <a:rPr lang="id-ID" i="1" dirty="0"/>
              <a:t>paleo-lithicum</a:t>
            </a:r>
            <a:r>
              <a:rPr lang="id-ID" dirty="0"/>
              <a:t> di </a:t>
            </a:r>
            <a:r>
              <a:rPr lang="id-ID" i="1" dirty="0"/>
              <a:t>gua lascaux, prancis selatan,</a:t>
            </a:r>
            <a:r>
              <a:rPr lang="id-ID" dirty="0"/>
              <a:t> yang banyak ditemukan gambar-gambar binatang dan manusia pra sejarah.</a:t>
            </a:r>
          </a:p>
        </p:txBody>
      </p:sp>
      <p:pic>
        <p:nvPicPr>
          <p:cNvPr id="7" name="Picture 2" descr="Colorful Swiss graphic design patterns collection | free image by  rawpixel.com / Tvzsu | Graphic design pattern, Easy graphic design,  Geometric graphic desig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06" y="2500306"/>
            <a:ext cx="4357694" cy="435769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071538" y="1000108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/>
              <a:t>Pra Sejarah</a:t>
            </a:r>
            <a:endParaRPr lang="id-ID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ua lascau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28"/>
            <a:ext cx="6496564" cy="459632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643042" y="5072074"/>
            <a:ext cx="57864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dirty="0"/>
              <a:t>Gambar goresan dengan pigmen hitam kemerahan yang dicampur dengan arang  dan bahan pencampurnya adalah lemak binatang.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57752" y="1500174"/>
            <a:ext cx="35004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dirty="0"/>
              <a:t>Bangsa mesir termasuk salah satu masyarakat yang pertama kali menciptakan media bentuk tulisan menggunakan gambar-gambar yang lebih dikenal </a:t>
            </a:r>
            <a:r>
              <a:rPr lang="id-ID" i="1" dirty="0"/>
              <a:t>Huruf Hieroglyphe</a:t>
            </a:r>
            <a:r>
              <a:rPr lang="id-ID" dirty="0"/>
              <a:t>. Mereka menggunakan gambar-gambar tersebut unutk menceritakan peristiwa besar yang terjadi pada jaman mereka.</a:t>
            </a:r>
          </a:p>
        </p:txBody>
      </p:sp>
      <p:sp>
        <p:nvSpPr>
          <p:cNvPr id="5" name="Rectangle 4"/>
          <p:cNvSpPr/>
          <p:nvPr/>
        </p:nvSpPr>
        <p:spPr>
          <a:xfrm>
            <a:off x="5786446" y="714356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2400" b="1" dirty="0"/>
              <a:t>Mesir Kuno</a:t>
            </a:r>
            <a:endParaRPr lang="id-ID" sz="2400" dirty="0"/>
          </a:p>
        </p:txBody>
      </p:sp>
      <p:pic>
        <p:nvPicPr>
          <p:cNvPr id="16386" name="Picture 2" descr="The 8 Types of Graphic Design"/>
          <p:cNvPicPr>
            <a:picLocks noChangeAspect="1" noChangeArrowheads="1"/>
          </p:cNvPicPr>
          <p:nvPr/>
        </p:nvPicPr>
        <p:blipFill>
          <a:blip r:embed="rId2"/>
          <a:srcRect l="36147" t="13315" r="21917" b="23781"/>
          <a:stretch>
            <a:fillRect/>
          </a:stretch>
        </p:blipFill>
        <p:spPr bwMode="auto">
          <a:xfrm>
            <a:off x="-1" y="0"/>
            <a:ext cx="457203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uruf Hieroglyph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00042"/>
            <a:ext cx="6762797" cy="507209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71802" y="5857892"/>
            <a:ext cx="3035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/>
              <a:t>Huruf Hieroglyphe Mesir Kuno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714356"/>
            <a:ext cx="335758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/>
              <a:t>Bangsa Yunani dan Romawi</a:t>
            </a:r>
          </a:p>
          <a:p>
            <a:endParaRPr lang="id-ID" dirty="0"/>
          </a:p>
          <a:p>
            <a:r>
              <a:rPr lang="id-ID" dirty="0"/>
              <a:t>Pada awalnya, huruf alfabet latin hanya terdiri dari 21 huruf saja </a:t>
            </a:r>
            <a:r>
              <a:rPr lang="id-ID" b="1" dirty="0"/>
              <a:t>A</a:t>
            </a:r>
            <a:r>
              <a:rPr lang="id-ID" dirty="0"/>
              <a:t>,</a:t>
            </a:r>
            <a:r>
              <a:rPr lang="id-ID" b="1" dirty="0"/>
              <a:t>B</a:t>
            </a:r>
            <a:r>
              <a:rPr lang="id-ID" dirty="0"/>
              <a:t>,</a:t>
            </a:r>
            <a:r>
              <a:rPr lang="id-ID" b="1" dirty="0"/>
              <a:t>C</a:t>
            </a:r>
            <a:r>
              <a:rPr lang="id-ID" dirty="0"/>
              <a:t>,</a:t>
            </a:r>
            <a:r>
              <a:rPr lang="id-ID" b="1" dirty="0"/>
              <a:t>D</a:t>
            </a:r>
            <a:r>
              <a:rPr lang="id-ID" dirty="0"/>
              <a:t>,</a:t>
            </a:r>
            <a:r>
              <a:rPr lang="id-ID" b="1" dirty="0"/>
              <a:t>E</a:t>
            </a:r>
            <a:r>
              <a:rPr lang="id-ID" dirty="0"/>
              <a:t>,</a:t>
            </a:r>
            <a:r>
              <a:rPr lang="id-ID" b="1" dirty="0"/>
              <a:t>F</a:t>
            </a:r>
            <a:r>
              <a:rPr lang="id-ID" dirty="0"/>
              <a:t>,</a:t>
            </a:r>
            <a:r>
              <a:rPr lang="id-ID" b="1" dirty="0"/>
              <a:t>G</a:t>
            </a:r>
            <a:r>
              <a:rPr lang="id-ID" dirty="0"/>
              <a:t>,</a:t>
            </a:r>
            <a:r>
              <a:rPr lang="id-ID" b="1" dirty="0"/>
              <a:t>H</a:t>
            </a:r>
            <a:r>
              <a:rPr lang="id-ID" dirty="0"/>
              <a:t>,</a:t>
            </a:r>
            <a:r>
              <a:rPr lang="id-ID" b="1" dirty="0"/>
              <a:t>I</a:t>
            </a:r>
            <a:r>
              <a:rPr lang="id-ID" dirty="0"/>
              <a:t>,</a:t>
            </a:r>
            <a:r>
              <a:rPr lang="id-ID" b="1" dirty="0"/>
              <a:t>J</a:t>
            </a:r>
            <a:r>
              <a:rPr lang="id-ID" dirty="0"/>
              <a:t>,</a:t>
            </a:r>
            <a:r>
              <a:rPr lang="id-ID" b="1" dirty="0"/>
              <a:t>K</a:t>
            </a:r>
            <a:r>
              <a:rPr lang="id-ID" dirty="0"/>
              <a:t>,</a:t>
            </a:r>
            <a:r>
              <a:rPr lang="id-ID" b="1" dirty="0"/>
              <a:t>L</a:t>
            </a:r>
            <a:r>
              <a:rPr lang="id-ID" dirty="0"/>
              <a:t>,</a:t>
            </a:r>
            <a:r>
              <a:rPr lang="id-ID" b="1" dirty="0"/>
              <a:t>M</a:t>
            </a:r>
            <a:r>
              <a:rPr lang="id-ID" dirty="0"/>
              <a:t>,</a:t>
            </a:r>
            <a:r>
              <a:rPr lang="id-ID" b="1" dirty="0"/>
              <a:t>N</a:t>
            </a:r>
            <a:r>
              <a:rPr lang="id-ID" dirty="0"/>
              <a:t>,</a:t>
            </a:r>
            <a:r>
              <a:rPr lang="id-ID" b="1" dirty="0"/>
              <a:t>O</a:t>
            </a:r>
            <a:r>
              <a:rPr lang="id-ID" dirty="0"/>
              <a:t>,</a:t>
            </a:r>
            <a:r>
              <a:rPr lang="id-ID" b="1" dirty="0"/>
              <a:t>P</a:t>
            </a:r>
            <a:r>
              <a:rPr lang="id-ID" dirty="0"/>
              <a:t>,</a:t>
            </a:r>
            <a:r>
              <a:rPr lang="id-ID" b="1" dirty="0"/>
              <a:t>Q</a:t>
            </a:r>
            <a:r>
              <a:rPr lang="id-ID" dirty="0"/>
              <a:t>,</a:t>
            </a:r>
            <a:r>
              <a:rPr lang="id-ID" b="1" dirty="0"/>
              <a:t>R</a:t>
            </a:r>
            <a:r>
              <a:rPr lang="id-ID" dirty="0"/>
              <a:t>,</a:t>
            </a:r>
            <a:r>
              <a:rPr lang="id-ID" b="1" dirty="0"/>
              <a:t>S</a:t>
            </a:r>
            <a:r>
              <a:rPr lang="id-ID" dirty="0"/>
              <a:t>,</a:t>
            </a:r>
            <a:r>
              <a:rPr lang="id-ID" b="1" dirty="0"/>
              <a:t>T</a:t>
            </a:r>
            <a:r>
              <a:rPr lang="id-ID" dirty="0"/>
              <a:t>,</a:t>
            </a:r>
            <a:r>
              <a:rPr lang="id-ID" b="1" dirty="0"/>
              <a:t>V</a:t>
            </a:r>
            <a:r>
              <a:rPr lang="id-ID" dirty="0"/>
              <a:t> dan </a:t>
            </a:r>
            <a:r>
              <a:rPr lang="id-ID" b="1" dirty="0"/>
              <a:t>X</a:t>
            </a:r>
            <a:r>
              <a:rPr lang="id-ID" dirty="0"/>
              <a:t>. (Yunani Kuno)</a:t>
            </a:r>
          </a:p>
          <a:p>
            <a:endParaRPr lang="id-ID" dirty="0"/>
          </a:p>
          <a:p>
            <a:r>
              <a:rPr lang="id-ID" dirty="0"/>
              <a:t>Huruf </a:t>
            </a:r>
            <a:r>
              <a:rPr lang="id-ID" b="1" dirty="0"/>
              <a:t>Y</a:t>
            </a:r>
            <a:r>
              <a:rPr lang="id-ID" dirty="0"/>
              <a:t> dan </a:t>
            </a:r>
            <a:r>
              <a:rPr lang="id-ID" b="1" dirty="0"/>
              <a:t>Z</a:t>
            </a:r>
            <a:r>
              <a:rPr lang="id-ID" dirty="0"/>
              <a:t> ditambahkan dalam alfabet untuk mengakomodasikan kata (Romawi Kuno)</a:t>
            </a:r>
          </a:p>
          <a:p>
            <a:endParaRPr lang="id-ID" dirty="0"/>
          </a:p>
          <a:p>
            <a:r>
              <a:rPr lang="id-ID" dirty="0"/>
              <a:t>Tiga huruf tambahan  yaitu huruf </a:t>
            </a:r>
            <a:r>
              <a:rPr lang="id-ID" b="1" dirty="0"/>
              <a:t>J</a:t>
            </a:r>
            <a:r>
              <a:rPr lang="id-ID" dirty="0"/>
              <a:t>,</a:t>
            </a:r>
            <a:r>
              <a:rPr lang="id-ID" b="1" dirty="0"/>
              <a:t>U</a:t>
            </a:r>
            <a:r>
              <a:rPr lang="id-ID" dirty="0"/>
              <a:t> dan </a:t>
            </a:r>
            <a:r>
              <a:rPr lang="id-ID" b="1" dirty="0"/>
              <a:t>W</a:t>
            </a:r>
            <a:r>
              <a:rPr lang="id-ID" dirty="0"/>
              <a:t> dimasukkan pada abad pertengahan, sehingga jumlah keseluruhannya menjadi 26 huruf. </a:t>
            </a:r>
          </a:p>
        </p:txBody>
      </p:sp>
      <p:pic>
        <p:nvPicPr>
          <p:cNvPr id="18434" name="Picture 2" descr="graphic design swervice in Naraina, New Delhi | ID: 22424186788"/>
          <p:cNvPicPr>
            <a:picLocks noChangeAspect="1" noChangeArrowheads="1"/>
          </p:cNvPicPr>
          <p:nvPr/>
        </p:nvPicPr>
        <p:blipFill>
          <a:blip r:embed="rId2"/>
          <a:srcRect l="12821"/>
          <a:stretch>
            <a:fillRect/>
          </a:stretch>
        </p:blipFill>
        <p:spPr bwMode="auto">
          <a:xfrm>
            <a:off x="4286248" y="571480"/>
            <a:ext cx="4857752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lphab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04"/>
            <a:ext cx="6631003" cy="530480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357554" y="6000768"/>
            <a:ext cx="2379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/>
              <a:t>Alphabet Romawi Kuno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43702" y="824195"/>
            <a:ext cx="1622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/>
              <a:t>Abad ke-15</a:t>
            </a:r>
          </a:p>
        </p:txBody>
      </p:sp>
      <p:sp>
        <p:nvSpPr>
          <p:cNvPr id="5" name="Rectangle 4"/>
          <p:cNvSpPr/>
          <p:nvPr/>
        </p:nvSpPr>
        <p:spPr>
          <a:xfrm>
            <a:off x="5072066" y="1500174"/>
            <a:ext cx="321469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dirty="0"/>
              <a:t>Proses cetak-mencetak dimulai pada abad ke-15 dengan ditemukannya mesin alat cetak oleh </a:t>
            </a:r>
            <a:r>
              <a:rPr lang="id-ID" i="1" dirty="0"/>
              <a:t>Johanes Guterberg  (</a:t>
            </a:r>
            <a:r>
              <a:rPr lang="id-ID" dirty="0"/>
              <a:t>1398-1468)  di jerman. pada tahun 1455 di Mainz Jerman, untuk pertama kalinya hasil cetakan yang dibuat adalah 42 baris kalimat yang diambil dari Bible menggunakan jenis font </a:t>
            </a:r>
          </a:p>
          <a:p>
            <a:pPr algn="r"/>
            <a:endParaRPr lang="id-ID" b="1" dirty="0"/>
          </a:p>
          <a:p>
            <a:pPr algn="r"/>
            <a:r>
              <a:rPr lang="id-ID" sz="2800" b="1" dirty="0"/>
              <a:t>Texture Blackletter</a:t>
            </a:r>
            <a:r>
              <a:rPr lang="id-ID" dirty="0"/>
              <a:t>.</a:t>
            </a:r>
          </a:p>
        </p:txBody>
      </p:sp>
      <p:sp>
        <p:nvSpPr>
          <p:cNvPr id="20482" name="AutoShape 2" descr="Top 15 Types Of Graphic Desig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484" name="AutoShape 4" descr="Top 15 Types Of Graphic Desig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20486" name="Picture 6" descr="Riley Carroll | Dribbble"/>
          <p:cNvPicPr>
            <a:picLocks noChangeAspect="1" noChangeArrowheads="1"/>
          </p:cNvPicPr>
          <p:nvPr/>
        </p:nvPicPr>
        <p:blipFill>
          <a:blip r:embed="rId2"/>
          <a:srcRect l="24375" t="12500" r="24999" b="12499"/>
          <a:stretch>
            <a:fillRect/>
          </a:stretch>
        </p:blipFill>
        <p:spPr bwMode="auto">
          <a:xfrm>
            <a:off x="0" y="1928802"/>
            <a:ext cx="4436278" cy="492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453</Words>
  <Application>Microsoft Office PowerPoint</Application>
  <PresentationFormat>On-screen Show (4:3)</PresentationFormat>
  <Paragraphs>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 Introduction Defenisi Desain Grafis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Sekian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Rika Febri</cp:lastModifiedBy>
  <cp:revision>22</cp:revision>
  <dcterms:created xsi:type="dcterms:W3CDTF">2021-11-11T08:44:39Z</dcterms:created>
  <dcterms:modified xsi:type="dcterms:W3CDTF">2024-10-17T01:07:16Z</dcterms:modified>
</cp:coreProperties>
</file>