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79" autoAdjust="0"/>
    <p:restoredTop sz="94660"/>
  </p:normalViewPr>
  <p:slideViewPr>
    <p:cSldViewPr snapToGrid="0">
      <p:cViewPr varScale="1">
        <p:scale>
          <a:sx n="59" d="100"/>
          <a:sy n="59" d="100"/>
        </p:scale>
        <p:origin x="80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1955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010001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787552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88460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87388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01931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351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592257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517609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467086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p:cNvSpPr>
          <p:nvPr>
            <p:ph type="pic" idx="1"/>
          </p:nvPr>
        </p:nvSpPr>
        <p:spPr>
          <a:xfrm>
            <a:off x="5334001" y="762000"/>
            <a:ext cx="5333999" cy="5334000"/>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3C2B07E4-CDF9-4C88-A2F3-04620E58224D}" type="datetimeFigureOut">
              <a:rPr lang="en-US" smtClean="0"/>
              <a:t>9/10/2024</a:t>
            </a:fld>
            <a:endParaRPr lang="en-US"/>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67891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3C2B07E4-CDF9-4C88-A2F3-04620E58224D}" type="datetimeFigureOut">
              <a:rPr lang="en-US" smtClean="0"/>
              <a:pPr/>
              <a:t>9/10/2024</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EFE71E98-A417-4ECC-ACEB-C0490C20DB04}" type="slidenum">
              <a:rPr lang="en-US" smtClean="0"/>
              <a:pPr/>
              <a:t>‹#›</a:t>
            </a:fld>
            <a:endParaRPr lang="en-US"/>
          </a:p>
        </p:txBody>
      </p:sp>
    </p:spTree>
    <p:extLst>
      <p:ext uri="{BB962C8B-B14F-4D97-AF65-F5344CB8AC3E}">
        <p14:creationId xmlns:p14="http://schemas.microsoft.com/office/powerpoint/2010/main" val="1647131057"/>
      </p:ext>
    </p:extLst>
  </p:cSld>
  <p:clrMap bg1="dk1" tx1="lt1" bg2="dk2" tx2="lt2" accent1="accent1" accent2="accent2" accent3="accent3" accent4="accent4" accent5="accent5" accent6="accent6" hlink="hlink" folHlink="folHlink"/>
  <p:sldLayoutIdLst>
    <p:sldLayoutId id="2147483680" r:id="rId1"/>
    <p:sldLayoutId id="2147483679" r:id="rId2"/>
    <p:sldLayoutId id="2147483678" r:id="rId3"/>
    <p:sldLayoutId id="2147483677" r:id="rId4"/>
    <p:sldLayoutId id="2147483676" r:id="rId5"/>
    <p:sldLayoutId id="2147483675" r:id="rId6"/>
    <p:sldLayoutId id="2147483657" r:id="rId7"/>
    <p:sldLayoutId id="2147483674" r:id="rId8"/>
    <p:sldLayoutId id="2147483673" r:id="rId9"/>
    <p:sldLayoutId id="2147483660" r:id="rId10"/>
    <p:sldLayoutId id="2147483672"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0" name="Rectangle 1039">
            <a:extLst>
              <a:ext uri="{FF2B5EF4-FFF2-40B4-BE49-F238E27FC236}">
                <a16:creationId xmlns:a16="http://schemas.microsoft.com/office/drawing/2014/main" id="{99FBCFA0-DE7C-40A3-9978-4F2839067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0D18D34E-BFB7-23F2-56C3-8EBBB14848D9}"/>
              </a:ext>
            </a:extLst>
          </p:cNvPr>
          <p:cNvSpPr>
            <a:spLocks noGrp="1"/>
          </p:cNvSpPr>
          <p:nvPr>
            <p:ph type="ctrTitle"/>
          </p:nvPr>
        </p:nvSpPr>
        <p:spPr>
          <a:xfrm>
            <a:off x="1066800" y="468087"/>
            <a:ext cx="3886200" cy="1861456"/>
          </a:xfrm>
        </p:spPr>
        <p:txBody>
          <a:bodyPr>
            <a:normAutofit fontScale="90000"/>
          </a:bodyPr>
          <a:lstStyle/>
          <a:p>
            <a:pPr algn="ctr">
              <a:lnSpc>
                <a:spcPct val="110000"/>
              </a:lnSpc>
            </a:pPr>
            <a:r>
              <a:rPr lang="id-ID" b="1" dirty="0">
                <a:effectLst/>
                <a:highlight>
                  <a:srgbClr val="FFFF00"/>
                </a:highlight>
                <a:latin typeface="TimesNewRomanPS-BoldMT"/>
              </a:rPr>
              <a:t>Peran dan Fungsi Kantor </a:t>
            </a:r>
            <a:br>
              <a:rPr lang="id-ID" dirty="0">
                <a:highlight>
                  <a:srgbClr val="FFFF00"/>
                </a:highlight>
              </a:rPr>
            </a:br>
            <a:r>
              <a:rPr lang="id-ID" b="1" dirty="0">
                <a:effectLst/>
                <a:highlight>
                  <a:srgbClr val="FFFF00"/>
                </a:highlight>
                <a:latin typeface="TimesNewRomanPS-BoldMT"/>
              </a:rPr>
              <a:t>Depan </a:t>
            </a:r>
            <a:endParaRPr lang="id-ID" dirty="0">
              <a:highlight>
                <a:srgbClr val="FFFF00"/>
              </a:highlight>
            </a:endParaRPr>
          </a:p>
        </p:txBody>
      </p:sp>
      <p:sp>
        <p:nvSpPr>
          <p:cNvPr id="3" name="Subjudul 2">
            <a:extLst>
              <a:ext uri="{FF2B5EF4-FFF2-40B4-BE49-F238E27FC236}">
                <a16:creationId xmlns:a16="http://schemas.microsoft.com/office/drawing/2014/main" id="{F56330F5-5376-FC2B-3C77-382F8F3859F3}"/>
              </a:ext>
            </a:extLst>
          </p:cNvPr>
          <p:cNvSpPr>
            <a:spLocks noGrp="1"/>
          </p:cNvSpPr>
          <p:nvPr>
            <p:ph type="subTitle" idx="1"/>
          </p:nvPr>
        </p:nvSpPr>
        <p:spPr>
          <a:xfrm>
            <a:off x="1240971" y="3004458"/>
            <a:ext cx="3456759" cy="2739342"/>
          </a:xfrm>
        </p:spPr>
        <p:txBody>
          <a:bodyPr>
            <a:normAutofit fontScale="92500" lnSpcReduction="20000"/>
          </a:bodyPr>
          <a:lstStyle/>
          <a:p>
            <a:pPr algn="ctr">
              <a:lnSpc>
                <a:spcPct val="120000"/>
              </a:lnSpc>
            </a:pPr>
            <a:r>
              <a:rPr lang="id-ID" sz="2000" dirty="0">
                <a:effectLst/>
                <a:highlight>
                  <a:srgbClr val="FF0000"/>
                </a:highlight>
                <a:latin typeface="Times New Roman" panose="02020603050405020304" pitchFamily="18" charset="0"/>
              </a:rPr>
              <a:t>Jenis-jenis peran </a:t>
            </a:r>
            <a:r>
              <a:rPr lang="en-US" sz="2000" dirty="0">
                <a:highlight>
                  <a:srgbClr val="FF0000"/>
                </a:highlight>
              </a:rPr>
              <a:t> </a:t>
            </a:r>
            <a:r>
              <a:rPr lang="id-ID" sz="2000" dirty="0">
                <a:effectLst/>
                <a:highlight>
                  <a:srgbClr val="FF0000"/>
                </a:highlight>
                <a:latin typeface="Times New Roman" panose="02020603050405020304" pitchFamily="18" charset="0"/>
              </a:rPr>
              <a:t>departemen kantor depan hotel</a:t>
            </a:r>
            <a:endParaRPr lang="en-US" sz="2000" dirty="0">
              <a:effectLst/>
              <a:highlight>
                <a:srgbClr val="FF0000"/>
              </a:highlight>
              <a:latin typeface="Times New Roman" panose="02020603050405020304" pitchFamily="18" charset="0"/>
            </a:endParaRPr>
          </a:p>
          <a:p>
            <a:pPr algn="ctr">
              <a:lnSpc>
                <a:spcPct val="120000"/>
              </a:lnSpc>
            </a:pPr>
            <a:r>
              <a:rPr lang="id-ID" sz="2000" dirty="0"/>
              <a:t>Departemen kantor depan (front </a:t>
            </a:r>
            <a:r>
              <a:rPr lang="id-ID" sz="2000" dirty="0" err="1"/>
              <a:t>office</a:t>
            </a:r>
            <a:r>
              <a:rPr lang="id-ID" sz="2000" dirty="0"/>
              <a:t>) hotel memainkan peran penting dalam memberikan layanan langsung kepada tamu dan mengelola operasi harian.</a:t>
            </a:r>
            <a:endParaRPr lang="en-US" sz="2000" dirty="0"/>
          </a:p>
          <a:p>
            <a:pPr algn="ctr">
              <a:lnSpc>
                <a:spcPct val="120000"/>
              </a:lnSpc>
            </a:pPr>
            <a:endParaRPr lang="id-ID" sz="1100" dirty="0">
              <a:highlight>
                <a:srgbClr val="FF0000"/>
              </a:highlight>
            </a:endParaRPr>
          </a:p>
        </p:txBody>
      </p:sp>
      <p:sp>
        <p:nvSpPr>
          <p:cNvPr id="1042" name="Rectangle 1041">
            <a:extLst>
              <a:ext uri="{FF2B5EF4-FFF2-40B4-BE49-F238E27FC236}">
                <a16:creationId xmlns:a16="http://schemas.microsoft.com/office/drawing/2014/main" id="{40E0E787-6A3F-4579-9E73-AC9FBB0E3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Oval 1043">
            <a:extLst>
              <a:ext uri="{FF2B5EF4-FFF2-40B4-BE49-F238E27FC236}">
                <a16:creationId xmlns:a16="http://schemas.microsoft.com/office/drawing/2014/main" id="{80564F31-73E3-4680-87FF-579A24472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9197" y="1114197"/>
            <a:ext cx="4629606" cy="46296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stilah dan Struktur Organisasi dalam Hotel">
            <a:extLst>
              <a:ext uri="{FF2B5EF4-FFF2-40B4-BE49-F238E27FC236}">
                <a16:creationId xmlns:a16="http://schemas.microsoft.com/office/drawing/2014/main" id="{84271BC7-42B1-06A9-0BBE-5E91C177E77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71457" y="2526764"/>
            <a:ext cx="3222273" cy="1804472"/>
          </a:xfrm>
          <a:prstGeom prst="rect">
            <a:avLst/>
          </a:prstGeom>
          <a:noFill/>
          <a:extLst>
            <a:ext uri="{909E8E84-426E-40DD-AFC4-6F175D3DCCD1}">
              <a14:hiddenFill xmlns:a14="http://schemas.microsoft.com/office/drawing/2010/main">
                <a:solidFill>
                  <a:srgbClr val="FFFFFF"/>
                </a:solidFill>
              </a14:hiddenFill>
            </a:ext>
          </a:extLst>
        </p:spPr>
      </p:pic>
      <p:cxnSp>
        <p:nvCxnSpPr>
          <p:cNvPr id="1046" name="Straight Connector 1045">
            <a:extLst>
              <a:ext uri="{FF2B5EF4-FFF2-40B4-BE49-F238E27FC236}">
                <a16:creationId xmlns:a16="http://schemas.microsoft.com/office/drawing/2014/main" id="{651B3B56-501F-42FF-8534-28EF7857BD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62423" y="3829739"/>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0607398"/>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05389C0-C5B3-6C14-BA47-EF0FCEBFB86A}"/>
              </a:ext>
            </a:extLst>
          </p:cNvPr>
          <p:cNvSpPr>
            <a:spLocks noGrp="1"/>
          </p:cNvSpPr>
          <p:nvPr>
            <p:ph type="title"/>
          </p:nvPr>
        </p:nvSpPr>
        <p:spPr>
          <a:xfrm>
            <a:off x="1284514" y="261258"/>
            <a:ext cx="9383486" cy="598714"/>
          </a:xfrm>
        </p:spPr>
        <p:txBody>
          <a:bodyPr/>
          <a:lstStyle/>
          <a:p>
            <a:r>
              <a:rPr lang="en-US" dirty="0"/>
              <a:t>HUBUNGAN DAN KERJASAMA KANTOR DEPAN</a:t>
            </a:r>
            <a:endParaRPr lang="id-ID" dirty="0"/>
          </a:p>
        </p:txBody>
      </p:sp>
      <p:sp>
        <p:nvSpPr>
          <p:cNvPr id="3" name="Tampungan Konten 2">
            <a:extLst>
              <a:ext uri="{FF2B5EF4-FFF2-40B4-BE49-F238E27FC236}">
                <a16:creationId xmlns:a16="http://schemas.microsoft.com/office/drawing/2014/main" id="{02F43CBE-7A6B-582C-5FFD-19E4F5490A7B}"/>
              </a:ext>
            </a:extLst>
          </p:cNvPr>
          <p:cNvSpPr>
            <a:spLocks noGrp="1"/>
          </p:cNvSpPr>
          <p:nvPr>
            <p:ph idx="1"/>
          </p:nvPr>
        </p:nvSpPr>
        <p:spPr>
          <a:xfrm>
            <a:off x="1284514" y="859972"/>
            <a:ext cx="9383486" cy="5236028"/>
          </a:xfrm>
        </p:spPr>
        <p:txBody>
          <a:bodyPr>
            <a:normAutofit fontScale="92500" lnSpcReduction="10000"/>
          </a:bodyPr>
          <a:lstStyle/>
          <a:p>
            <a:r>
              <a:rPr lang="id-ID" b="1" dirty="0">
                <a:solidFill>
                  <a:schemeClr val="bg1"/>
                </a:solidFill>
                <a:highlight>
                  <a:srgbClr val="FFFF00"/>
                </a:highlight>
              </a:rPr>
              <a:t>1. Hubungan Internal dalam Departemen Kantor Depan</a:t>
            </a:r>
          </a:p>
          <a:p>
            <a:r>
              <a:rPr lang="id-ID" b="1" dirty="0">
                <a:highlight>
                  <a:srgbClr val="FF0000"/>
                </a:highlight>
              </a:rPr>
              <a:t>a. Front Office </a:t>
            </a:r>
            <a:r>
              <a:rPr lang="id-ID" b="1" dirty="0" err="1">
                <a:highlight>
                  <a:srgbClr val="FF0000"/>
                </a:highlight>
              </a:rPr>
              <a:t>Manager</a:t>
            </a:r>
            <a:r>
              <a:rPr lang="id-ID" b="1" dirty="0">
                <a:highlight>
                  <a:srgbClr val="FF0000"/>
                </a:highlight>
              </a:rPr>
              <a:t> (FOM) dan </a:t>
            </a:r>
            <a:r>
              <a:rPr lang="id-ID" b="1" dirty="0" err="1">
                <a:highlight>
                  <a:srgbClr val="FF0000"/>
                </a:highlight>
              </a:rPr>
              <a:t>Assistant</a:t>
            </a:r>
            <a:r>
              <a:rPr lang="id-ID" b="1" dirty="0">
                <a:highlight>
                  <a:srgbClr val="FF0000"/>
                </a:highlight>
              </a:rPr>
              <a:t> Front Office </a:t>
            </a:r>
            <a:r>
              <a:rPr lang="id-ID" b="1" dirty="0" err="1">
                <a:highlight>
                  <a:srgbClr val="FF0000"/>
                </a:highlight>
              </a:rPr>
              <a:t>Manager</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FOM memimpin dan memberikan arahan strategis, sementara </a:t>
            </a:r>
            <a:r>
              <a:rPr lang="id-ID" dirty="0" err="1"/>
              <a:t>Assistant</a:t>
            </a:r>
            <a:r>
              <a:rPr lang="id-ID" dirty="0"/>
              <a:t> FOM membantu dalam mengelola operasional sehari-hari. </a:t>
            </a:r>
            <a:r>
              <a:rPr lang="id-ID" dirty="0" err="1"/>
              <a:t>Assistant</a:t>
            </a:r>
            <a:r>
              <a:rPr lang="id-ID" dirty="0"/>
              <a:t> FOM menggantikan FOM saat tidak ada dan membantu dalam supervisi staf.</a:t>
            </a:r>
          </a:p>
          <a:p>
            <a:pPr>
              <a:buFont typeface="Arial" panose="020B0604020202020204" pitchFamily="34" charset="0"/>
              <a:buChar char="•"/>
            </a:pPr>
            <a:r>
              <a:rPr lang="id-ID" b="1" dirty="0" err="1">
                <a:highlight>
                  <a:srgbClr val="FF0000"/>
                </a:highlight>
              </a:rPr>
              <a:t>Kerjasama</a:t>
            </a:r>
            <a:r>
              <a:rPr lang="id-ID" b="1" dirty="0"/>
              <a:t>:</a:t>
            </a:r>
            <a:r>
              <a:rPr lang="id-ID" dirty="0"/>
              <a:t> FOM dan </a:t>
            </a:r>
            <a:r>
              <a:rPr lang="id-ID" dirty="0" err="1"/>
              <a:t>Assistant</a:t>
            </a:r>
            <a:r>
              <a:rPr lang="id-ID" dirty="0"/>
              <a:t> FOM bekerja sama dalam menyusun jadwal, mengatasi masalah operasional, dan melakukan evaluasi kinerja staf. Mereka juga bekerja sama dalam menangani masalah tamu yang kompleks dan memastikan standar pelayanan dipatuhi.</a:t>
            </a:r>
          </a:p>
          <a:p>
            <a:r>
              <a:rPr lang="id-ID" b="1" dirty="0">
                <a:highlight>
                  <a:srgbClr val="FF0000"/>
                </a:highlight>
              </a:rPr>
              <a:t>b. Front </a:t>
            </a:r>
            <a:r>
              <a:rPr lang="id-ID" b="1" dirty="0" err="1">
                <a:highlight>
                  <a:srgbClr val="FF0000"/>
                </a:highlight>
              </a:rPr>
              <a:t>Desk</a:t>
            </a:r>
            <a:r>
              <a:rPr lang="id-ID" b="1" dirty="0">
                <a:highlight>
                  <a:srgbClr val="FF0000"/>
                </a:highlight>
              </a:rPr>
              <a:t> Supervisor dan </a:t>
            </a:r>
            <a:r>
              <a:rPr lang="id-ID" b="1" dirty="0" err="1">
                <a:highlight>
                  <a:srgbClr val="FF0000"/>
                </a:highlight>
              </a:rPr>
              <a:t>Receptionist</a:t>
            </a:r>
            <a:r>
              <a:rPr lang="id-ID" b="1" dirty="0">
                <a:highlight>
                  <a:srgbClr val="FF0000"/>
                </a:highlight>
              </a:rPr>
              <a:t> / Front </a:t>
            </a:r>
            <a:r>
              <a:rPr lang="id-ID" b="1" dirty="0" err="1">
                <a:highlight>
                  <a:srgbClr val="FF0000"/>
                </a:highlight>
              </a:rPr>
              <a:t>Desk</a:t>
            </a:r>
            <a:r>
              <a:rPr lang="id-ID" b="1" dirty="0">
                <a:highlight>
                  <a:srgbClr val="FF0000"/>
                </a:highlight>
              </a:rPr>
              <a:t> </a:t>
            </a:r>
            <a:r>
              <a:rPr lang="id-ID" b="1" dirty="0" err="1">
                <a:highlight>
                  <a:srgbClr val="FF0000"/>
                </a:highlight>
              </a:rPr>
              <a:t>Agent</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Front </a:t>
            </a:r>
            <a:r>
              <a:rPr lang="id-ID" dirty="0" err="1"/>
              <a:t>Desk</a:t>
            </a:r>
            <a:r>
              <a:rPr lang="id-ID" dirty="0"/>
              <a:t> Supervisor mengawasi staf resepsionis selama </a:t>
            </a:r>
            <a:r>
              <a:rPr lang="id-ID" dirty="0" err="1"/>
              <a:t>shift</a:t>
            </a:r>
            <a:r>
              <a:rPr lang="id-ID" dirty="0"/>
              <a:t> tertentu, sedangkan </a:t>
            </a:r>
            <a:r>
              <a:rPr lang="id-ID" dirty="0" err="1"/>
              <a:t>Receptionist</a:t>
            </a:r>
            <a:r>
              <a:rPr lang="id-ID" dirty="0"/>
              <a:t> / Front </a:t>
            </a:r>
            <a:r>
              <a:rPr lang="id-ID" dirty="0" err="1"/>
              <a:t>Desk</a:t>
            </a:r>
            <a:r>
              <a:rPr lang="id-ID" dirty="0"/>
              <a:t> </a:t>
            </a:r>
            <a:r>
              <a:rPr lang="id-ID" dirty="0" err="1"/>
              <a:t>Agent</a:t>
            </a:r>
            <a:r>
              <a:rPr lang="id-ID" dirty="0"/>
              <a:t> menjalankan tugas harian seperti </a:t>
            </a:r>
            <a:r>
              <a:rPr lang="id-ID" dirty="0" err="1"/>
              <a:t>check</a:t>
            </a:r>
            <a:r>
              <a:rPr lang="id-ID" dirty="0"/>
              <a:t>-in dan </a:t>
            </a:r>
            <a:r>
              <a:rPr lang="id-ID" dirty="0" err="1"/>
              <a:t>check-out</a:t>
            </a:r>
            <a:r>
              <a:rPr lang="id-ID" dirty="0"/>
              <a:t> tamu.</a:t>
            </a:r>
          </a:p>
          <a:p>
            <a:pPr>
              <a:buFont typeface="Arial" panose="020B0604020202020204" pitchFamily="34" charset="0"/>
              <a:buChar char="•"/>
            </a:pPr>
            <a:r>
              <a:rPr lang="id-ID" b="1" dirty="0" err="1">
                <a:highlight>
                  <a:srgbClr val="FF0000"/>
                </a:highlight>
              </a:rPr>
              <a:t>Kerjasama</a:t>
            </a:r>
            <a:r>
              <a:rPr lang="id-ID" b="1" dirty="0"/>
              <a:t>:</a:t>
            </a:r>
            <a:r>
              <a:rPr lang="id-ID" dirty="0"/>
              <a:t> Supervisor memberikan panduan dan dukungan kepada staf resepsionis, memantau kinerja mereka, dan menangani masalah operasional yang muncul. </a:t>
            </a:r>
            <a:r>
              <a:rPr lang="id-ID" dirty="0" err="1"/>
              <a:t>Receptionist</a:t>
            </a:r>
            <a:r>
              <a:rPr lang="id-ID" dirty="0"/>
              <a:t> melaporkan masalah dan menyelesaikan tugas yang diberikan oleh Supervisor.</a:t>
            </a:r>
          </a:p>
          <a:p>
            <a:endParaRPr lang="id-ID" dirty="0"/>
          </a:p>
        </p:txBody>
      </p:sp>
    </p:spTree>
    <p:extLst>
      <p:ext uri="{BB962C8B-B14F-4D97-AF65-F5344CB8AC3E}">
        <p14:creationId xmlns:p14="http://schemas.microsoft.com/office/powerpoint/2010/main" val="3186899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4E9054A-58EC-40D7-8C5D-7BDFC7C7E22D}"/>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7004319C-8AD1-FEC1-512E-1CD82179269F}"/>
              </a:ext>
            </a:extLst>
          </p:cNvPr>
          <p:cNvSpPr>
            <a:spLocks noGrp="1"/>
          </p:cNvSpPr>
          <p:nvPr>
            <p:ph idx="1"/>
          </p:nvPr>
        </p:nvSpPr>
        <p:spPr>
          <a:xfrm>
            <a:off x="1143000" y="522514"/>
            <a:ext cx="9525000" cy="5573486"/>
          </a:xfrm>
        </p:spPr>
        <p:txBody>
          <a:bodyPr/>
          <a:lstStyle/>
          <a:p>
            <a:r>
              <a:rPr lang="id-ID" b="1" dirty="0">
                <a:highlight>
                  <a:srgbClr val="FF0000"/>
                </a:highlight>
              </a:rPr>
              <a:t>c. </a:t>
            </a:r>
            <a:r>
              <a:rPr lang="id-ID" b="1" dirty="0" err="1">
                <a:highlight>
                  <a:srgbClr val="FF0000"/>
                </a:highlight>
              </a:rPr>
              <a:t>Concierge</a:t>
            </a:r>
            <a:r>
              <a:rPr lang="id-ID" b="1" dirty="0">
                <a:highlight>
                  <a:srgbClr val="FF0000"/>
                </a:highlight>
              </a:rPr>
              <a:t> dan </a:t>
            </a:r>
            <a:r>
              <a:rPr lang="id-ID" b="1" dirty="0" err="1">
                <a:highlight>
                  <a:srgbClr val="FF0000"/>
                </a:highlight>
              </a:rPr>
              <a:t>Receptionist</a:t>
            </a:r>
            <a:r>
              <a:rPr lang="id-ID" b="1" dirty="0">
                <a:highlight>
                  <a:srgbClr val="FF0000"/>
                </a:highlight>
              </a:rPr>
              <a:t> / Front </a:t>
            </a:r>
            <a:r>
              <a:rPr lang="id-ID" b="1" dirty="0" err="1">
                <a:highlight>
                  <a:srgbClr val="FF0000"/>
                </a:highlight>
              </a:rPr>
              <a:t>Desk</a:t>
            </a:r>
            <a:r>
              <a:rPr lang="id-ID" b="1" dirty="0">
                <a:highlight>
                  <a:srgbClr val="FF0000"/>
                </a:highlight>
              </a:rPr>
              <a:t> </a:t>
            </a:r>
            <a:r>
              <a:rPr lang="id-ID" b="1" dirty="0" err="1">
                <a:highlight>
                  <a:srgbClr val="FF0000"/>
                </a:highlight>
              </a:rPr>
              <a:t>Agent</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a:t>
            </a:r>
            <a:r>
              <a:rPr lang="id-ID" dirty="0" err="1"/>
              <a:t>Concierge</a:t>
            </a:r>
            <a:r>
              <a:rPr lang="id-ID" dirty="0"/>
              <a:t> membantu tamu dengan permintaan khusus yang mungkin tidak ditangani oleh </a:t>
            </a:r>
            <a:r>
              <a:rPr lang="id-ID" dirty="0" err="1"/>
              <a:t>receptionist</a:t>
            </a:r>
            <a:r>
              <a:rPr lang="id-ID" dirty="0"/>
              <a:t>, seperti pemesanan restoran dan tiket acara.</a:t>
            </a:r>
          </a:p>
          <a:p>
            <a:pPr>
              <a:buFont typeface="Arial" panose="020B0604020202020204" pitchFamily="34" charset="0"/>
              <a:buChar char="•"/>
            </a:pPr>
            <a:r>
              <a:rPr lang="id-ID" b="1" dirty="0" err="1">
                <a:highlight>
                  <a:srgbClr val="FF0000"/>
                </a:highlight>
              </a:rPr>
              <a:t>Kerjasama</a:t>
            </a:r>
            <a:r>
              <a:rPr lang="id-ID" b="1" dirty="0"/>
              <a:t>:</a:t>
            </a:r>
            <a:r>
              <a:rPr lang="id-ID" dirty="0"/>
              <a:t> </a:t>
            </a:r>
            <a:r>
              <a:rPr lang="id-ID" dirty="0" err="1"/>
              <a:t>Receptionist</a:t>
            </a:r>
            <a:r>
              <a:rPr lang="id-ID" dirty="0"/>
              <a:t> sering merujuk tamu ke </a:t>
            </a:r>
            <a:r>
              <a:rPr lang="id-ID" dirty="0" err="1"/>
              <a:t>Concierge</a:t>
            </a:r>
            <a:r>
              <a:rPr lang="id-ID" dirty="0"/>
              <a:t> untuk permintaan khusus dan </a:t>
            </a:r>
            <a:r>
              <a:rPr lang="id-ID" dirty="0" err="1"/>
              <a:t>Concierge</a:t>
            </a:r>
            <a:r>
              <a:rPr lang="id-ID" dirty="0"/>
              <a:t> memberikan informasi atau dukungan tambahan kepada tamu berdasarkan permintaan dari </a:t>
            </a:r>
            <a:r>
              <a:rPr lang="id-ID" dirty="0" err="1"/>
              <a:t>Receptionist</a:t>
            </a:r>
            <a:r>
              <a:rPr lang="id-ID" dirty="0"/>
              <a:t>.</a:t>
            </a:r>
          </a:p>
          <a:p>
            <a:r>
              <a:rPr lang="id-ID" b="1" dirty="0">
                <a:highlight>
                  <a:srgbClr val="FF0000"/>
                </a:highlight>
              </a:rPr>
              <a:t>d. Night Auditor dan Front </a:t>
            </a:r>
            <a:r>
              <a:rPr lang="id-ID" b="1" dirty="0" err="1">
                <a:highlight>
                  <a:srgbClr val="FF0000"/>
                </a:highlight>
              </a:rPr>
              <a:t>Desk</a:t>
            </a:r>
            <a:r>
              <a:rPr lang="id-ID" b="1" dirty="0">
                <a:highlight>
                  <a:srgbClr val="FF0000"/>
                </a:highlight>
              </a:rPr>
              <a:t> </a:t>
            </a:r>
            <a:r>
              <a:rPr lang="id-ID" b="1" dirty="0" err="1">
                <a:highlight>
                  <a:srgbClr val="FF0000"/>
                </a:highlight>
              </a:rPr>
              <a:t>Staff</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Night Auditor melakukan audit keuangan dan menangani </a:t>
            </a:r>
            <a:r>
              <a:rPr lang="id-ID" dirty="0" err="1"/>
              <a:t>check</a:t>
            </a:r>
            <a:r>
              <a:rPr lang="id-ID" dirty="0"/>
              <a:t>-in/</a:t>
            </a:r>
            <a:r>
              <a:rPr lang="id-ID" dirty="0" err="1"/>
              <a:t>check-out</a:t>
            </a:r>
            <a:r>
              <a:rPr lang="id-ID" dirty="0"/>
              <a:t> malam hari, sedangkan Front </a:t>
            </a:r>
            <a:r>
              <a:rPr lang="id-ID" dirty="0" err="1"/>
              <a:t>Desk</a:t>
            </a:r>
            <a:r>
              <a:rPr lang="id-ID" dirty="0"/>
              <a:t> </a:t>
            </a:r>
            <a:r>
              <a:rPr lang="id-ID" dirty="0" err="1"/>
              <a:t>Staff</a:t>
            </a:r>
            <a:r>
              <a:rPr lang="id-ID" dirty="0"/>
              <a:t> menjalankan tugas-tugas resepsionis selama malam hari.</a:t>
            </a:r>
          </a:p>
          <a:p>
            <a:pPr>
              <a:buFont typeface="Arial" panose="020B0604020202020204" pitchFamily="34" charset="0"/>
              <a:buChar char="•"/>
            </a:pPr>
            <a:r>
              <a:rPr lang="id-ID" b="1" dirty="0" err="1">
                <a:highlight>
                  <a:srgbClr val="FF0000"/>
                </a:highlight>
              </a:rPr>
              <a:t>Kerjasama</a:t>
            </a:r>
            <a:r>
              <a:rPr lang="id-ID" b="1" dirty="0"/>
              <a:t>:</a:t>
            </a:r>
            <a:r>
              <a:rPr lang="id-ID" dirty="0"/>
              <a:t> Night Auditor berkoordinasi dengan Front </a:t>
            </a:r>
            <a:r>
              <a:rPr lang="id-ID" dirty="0" err="1"/>
              <a:t>Desk</a:t>
            </a:r>
            <a:r>
              <a:rPr lang="id-ID" dirty="0"/>
              <a:t> </a:t>
            </a:r>
            <a:r>
              <a:rPr lang="id-ID" dirty="0" err="1"/>
              <a:t>Staff</a:t>
            </a:r>
            <a:r>
              <a:rPr lang="id-ID" dirty="0"/>
              <a:t> untuk memastikan proses </a:t>
            </a:r>
            <a:r>
              <a:rPr lang="id-ID" dirty="0" err="1"/>
              <a:t>check</a:t>
            </a:r>
            <a:r>
              <a:rPr lang="id-ID" dirty="0"/>
              <a:t>-in/</a:t>
            </a:r>
            <a:r>
              <a:rPr lang="id-ID" dirty="0" err="1"/>
              <a:t>check-out</a:t>
            </a:r>
            <a:r>
              <a:rPr lang="id-ID" dirty="0"/>
              <a:t> malam hari berjalan lancar dan untuk menyelesaikan transaksi serta laporan keuangan akhir hari.</a:t>
            </a:r>
          </a:p>
          <a:p>
            <a:endParaRPr lang="id-ID" dirty="0"/>
          </a:p>
        </p:txBody>
      </p:sp>
    </p:spTree>
    <p:extLst>
      <p:ext uri="{BB962C8B-B14F-4D97-AF65-F5344CB8AC3E}">
        <p14:creationId xmlns:p14="http://schemas.microsoft.com/office/powerpoint/2010/main" val="1226064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9F2194E-BC92-74B1-CF4A-BE6C13277D56}"/>
              </a:ext>
            </a:extLst>
          </p:cNvPr>
          <p:cNvSpPr>
            <a:spLocks noGrp="1"/>
          </p:cNvSpPr>
          <p:nvPr>
            <p:ph type="title"/>
          </p:nvPr>
        </p:nvSpPr>
        <p:spPr>
          <a:xfrm>
            <a:off x="1349829" y="239488"/>
            <a:ext cx="9318171" cy="1034142"/>
          </a:xfrm>
        </p:spPr>
        <p:txBody>
          <a:bodyPr/>
          <a:lstStyle/>
          <a:p>
            <a:pPr algn="ctr"/>
            <a:r>
              <a:rPr lang="nn-NO" dirty="0"/>
              <a:t>Hubungan dengan Departemen Lain di Hotel</a:t>
            </a:r>
            <a:endParaRPr lang="id-ID" dirty="0"/>
          </a:p>
        </p:txBody>
      </p:sp>
      <p:sp>
        <p:nvSpPr>
          <p:cNvPr id="3" name="Tampungan Konten 2">
            <a:extLst>
              <a:ext uri="{FF2B5EF4-FFF2-40B4-BE49-F238E27FC236}">
                <a16:creationId xmlns:a16="http://schemas.microsoft.com/office/drawing/2014/main" id="{8CA1563D-9711-005E-A7CB-F423AEE8CBE1}"/>
              </a:ext>
            </a:extLst>
          </p:cNvPr>
          <p:cNvSpPr>
            <a:spLocks noGrp="1"/>
          </p:cNvSpPr>
          <p:nvPr>
            <p:ph idx="1"/>
          </p:nvPr>
        </p:nvSpPr>
        <p:spPr>
          <a:xfrm>
            <a:off x="653143" y="1273630"/>
            <a:ext cx="10014857" cy="5344882"/>
          </a:xfrm>
        </p:spPr>
        <p:txBody>
          <a:bodyPr>
            <a:normAutofit/>
          </a:bodyPr>
          <a:lstStyle/>
          <a:p>
            <a:r>
              <a:rPr lang="id-ID" b="1" dirty="0">
                <a:highlight>
                  <a:srgbClr val="FF0000"/>
                </a:highlight>
              </a:rPr>
              <a:t>a. Kantor Depan dan </a:t>
            </a:r>
            <a:r>
              <a:rPr lang="id-ID" b="1" dirty="0" err="1">
                <a:highlight>
                  <a:srgbClr val="FF0000"/>
                </a:highlight>
              </a:rPr>
              <a:t>Housekeeping</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Kantor depan dan </a:t>
            </a:r>
            <a:r>
              <a:rPr lang="id-ID" dirty="0" err="1"/>
              <a:t>housekeeping</a:t>
            </a:r>
            <a:r>
              <a:rPr lang="id-ID" dirty="0"/>
              <a:t> saling berhubungan untuk memastikan kamar tamu dibersihkan dan dipersiapkan sesuai dengan standar hotel.</a:t>
            </a:r>
          </a:p>
          <a:p>
            <a:pPr>
              <a:buFont typeface="Arial" panose="020B0604020202020204" pitchFamily="34" charset="0"/>
              <a:buChar char="•"/>
            </a:pPr>
            <a:r>
              <a:rPr lang="id-ID" b="1" dirty="0" err="1">
                <a:highlight>
                  <a:srgbClr val="FF0000"/>
                </a:highlight>
              </a:rPr>
              <a:t>Kerjasama</a:t>
            </a:r>
            <a:r>
              <a:rPr lang="id-ID" b="1" dirty="0"/>
              <a:t>:</a:t>
            </a:r>
            <a:r>
              <a:rPr lang="id-ID" dirty="0"/>
              <a:t> </a:t>
            </a:r>
            <a:r>
              <a:rPr lang="id-ID" dirty="0" err="1"/>
              <a:t>Receptionist</a:t>
            </a:r>
            <a:r>
              <a:rPr lang="id-ID" dirty="0"/>
              <a:t> melaporkan permintaan pembersihan khusus atau masalah kamar kepada </a:t>
            </a:r>
            <a:r>
              <a:rPr lang="id-ID" dirty="0" err="1"/>
              <a:t>housekeeping</a:t>
            </a:r>
            <a:r>
              <a:rPr lang="id-ID" dirty="0"/>
              <a:t>, sedangkan </a:t>
            </a:r>
            <a:r>
              <a:rPr lang="id-ID" dirty="0" err="1"/>
              <a:t>housekeeping</a:t>
            </a:r>
            <a:r>
              <a:rPr lang="id-ID" dirty="0"/>
              <a:t> memberitahu kantor depan tentang status kamar dan kebutuhan tambahan seperti penggantian linen atau fasilitas.</a:t>
            </a:r>
          </a:p>
          <a:p>
            <a:r>
              <a:rPr lang="id-ID" b="1" dirty="0">
                <a:highlight>
                  <a:srgbClr val="FF0000"/>
                </a:highlight>
              </a:rPr>
              <a:t>b. Kantor Depan dan Food </a:t>
            </a:r>
            <a:r>
              <a:rPr lang="id-ID" b="1" dirty="0" err="1">
                <a:highlight>
                  <a:srgbClr val="FF0000"/>
                </a:highlight>
              </a:rPr>
              <a:t>and</a:t>
            </a:r>
            <a:r>
              <a:rPr lang="id-ID" b="1" dirty="0">
                <a:highlight>
                  <a:srgbClr val="FF0000"/>
                </a:highlight>
              </a:rPr>
              <a:t> </a:t>
            </a:r>
            <a:r>
              <a:rPr lang="id-ID" b="1" dirty="0" err="1">
                <a:highlight>
                  <a:srgbClr val="FF0000"/>
                </a:highlight>
              </a:rPr>
              <a:t>Beverage</a:t>
            </a:r>
            <a:r>
              <a:rPr lang="id-ID" b="1" dirty="0">
                <a:highlight>
                  <a:srgbClr val="FF0000"/>
                </a:highlight>
              </a:rPr>
              <a:t> (F&amp;B)</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Kantor depan berkoordinasi dengan F&amp;B untuk layanan kamar, pemesanan restoran, dan pengaturan acara.</a:t>
            </a:r>
          </a:p>
          <a:p>
            <a:pPr>
              <a:buFont typeface="Arial" panose="020B0604020202020204" pitchFamily="34" charset="0"/>
              <a:buChar char="•"/>
            </a:pPr>
            <a:r>
              <a:rPr lang="id-ID" b="1" dirty="0" err="1">
                <a:highlight>
                  <a:srgbClr val="FF0000"/>
                </a:highlight>
              </a:rPr>
              <a:t>Kerjasama</a:t>
            </a:r>
            <a:r>
              <a:rPr lang="id-ID" b="1" dirty="0">
                <a:highlight>
                  <a:srgbClr val="FF0000"/>
                </a:highlight>
              </a:rPr>
              <a:t>:</a:t>
            </a:r>
            <a:r>
              <a:rPr lang="id-ID" dirty="0"/>
              <a:t> </a:t>
            </a:r>
            <a:r>
              <a:rPr lang="id-ID" dirty="0" err="1"/>
              <a:t>Receptionist</a:t>
            </a:r>
            <a:r>
              <a:rPr lang="id-ID" dirty="0"/>
              <a:t> menangani pesanan layanan kamar dan mengkoordinasikan permintaan makan malam atau minuman dengan F&amp;B. Kantor depan juga menginformasikan tamu tentang promosi atau penawaran khusus dari F&amp;B.</a:t>
            </a:r>
          </a:p>
          <a:p>
            <a:endParaRPr lang="id-ID" dirty="0"/>
          </a:p>
        </p:txBody>
      </p:sp>
    </p:spTree>
    <p:extLst>
      <p:ext uri="{BB962C8B-B14F-4D97-AF65-F5344CB8AC3E}">
        <p14:creationId xmlns:p14="http://schemas.microsoft.com/office/powerpoint/2010/main" val="104383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6B6016D-5566-2F95-EF23-4A28E453587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04EA3901-D8B2-F3B9-873A-15E66A729C0B}"/>
              </a:ext>
            </a:extLst>
          </p:cNvPr>
          <p:cNvSpPr>
            <a:spLocks noGrp="1"/>
          </p:cNvSpPr>
          <p:nvPr>
            <p:ph idx="1"/>
          </p:nvPr>
        </p:nvSpPr>
        <p:spPr>
          <a:xfrm>
            <a:off x="881743" y="783771"/>
            <a:ext cx="9786257" cy="5878285"/>
          </a:xfrm>
        </p:spPr>
        <p:txBody>
          <a:bodyPr/>
          <a:lstStyle/>
          <a:p>
            <a:r>
              <a:rPr lang="id-ID" b="1" dirty="0">
                <a:highlight>
                  <a:srgbClr val="FF0000"/>
                </a:highlight>
              </a:rPr>
              <a:t>c. Kantor Depan dan Engineering/</a:t>
            </a:r>
            <a:r>
              <a:rPr lang="id-ID" b="1" dirty="0" err="1">
                <a:highlight>
                  <a:srgbClr val="FF0000"/>
                </a:highlight>
              </a:rPr>
              <a:t>Maintenance</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dirty="0"/>
              <a:t> Kantor depan melaporkan masalah pemeliharaan dan perbaikan yang perlu ditangani oleh </a:t>
            </a:r>
            <a:r>
              <a:rPr lang="id-ID" dirty="0" err="1"/>
              <a:t>engineering</a:t>
            </a:r>
            <a:r>
              <a:rPr lang="id-ID" dirty="0"/>
              <a:t>.</a:t>
            </a:r>
          </a:p>
          <a:p>
            <a:pPr>
              <a:buFont typeface="Arial" panose="020B0604020202020204" pitchFamily="34" charset="0"/>
              <a:buChar char="•"/>
            </a:pPr>
            <a:r>
              <a:rPr lang="id-ID" b="1" dirty="0" err="1">
                <a:highlight>
                  <a:srgbClr val="FF0000"/>
                </a:highlight>
              </a:rPr>
              <a:t>Kerjasama</a:t>
            </a:r>
            <a:r>
              <a:rPr lang="id-ID" b="1" dirty="0">
                <a:highlight>
                  <a:srgbClr val="FF0000"/>
                </a:highlight>
              </a:rPr>
              <a:t>:</a:t>
            </a:r>
            <a:r>
              <a:rPr lang="id-ID" dirty="0"/>
              <a:t> </a:t>
            </a:r>
            <a:r>
              <a:rPr lang="id-ID" dirty="0" err="1"/>
              <a:t>Receptionist</a:t>
            </a:r>
            <a:r>
              <a:rPr lang="id-ID" dirty="0"/>
              <a:t> melaporkan masalah seperti kerusakan perangkat keras atau gangguan fasilitas kepada </a:t>
            </a:r>
            <a:r>
              <a:rPr lang="id-ID" dirty="0" err="1"/>
              <a:t>engineering</a:t>
            </a:r>
            <a:r>
              <a:rPr lang="id-ID" dirty="0"/>
              <a:t>, sedangkan </a:t>
            </a:r>
            <a:r>
              <a:rPr lang="id-ID" dirty="0" err="1"/>
              <a:t>engineering</a:t>
            </a:r>
            <a:r>
              <a:rPr lang="id-ID" dirty="0"/>
              <a:t> memastikan perbaikan dilakukan dengan cepat untuk </a:t>
            </a:r>
            <a:r>
              <a:rPr lang="id-ID" dirty="0" err="1"/>
              <a:t>meminimalisir</a:t>
            </a:r>
            <a:r>
              <a:rPr lang="id-ID" dirty="0"/>
              <a:t> gangguan bagi tamu.</a:t>
            </a:r>
          </a:p>
          <a:p>
            <a:r>
              <a:rPr lang="id-ID" b="1" dirty="0">
                <a:highlight>
                  <a:srgbClr val="FF0000"/>
                </a:highlight>
              </a:rPr>
              <a:t>d. Kantor Depan dan </a:t>
            </a:r>
            <a:r>
              <a:rPr lang="id-ID" b="1" dirty="0" err="1">
                <a:highlight>
                  <a:srgbClr val="FF0000"/>
                </a:highlight>
              </a:rPr>
              <a:t>Sales</a:t>
            </a:r>
            <a:r>
              <a:rPr lang="id-ID" b="1" dirty="0">
                <a:highlight>
                  <a:srgbClr val="FF0000"/>
                </a:highlight>
              </a:rPr>
              <a:t> </a:t>
            </a:r>
            <a:r>
              <a:rPr lang="id-ID" b="1" dirty="0" err="1">
                <a:highlight>
                  <a:srgbClr val="FF0000"/>
                </a:highlight>
              </a:rPr>
              <a:t>and</a:t>
            </a:r>
            <a:r>
              <a:rPr lang="id-ID" b="1" dirty="0">
                <a:highlight>
                  <a:srgbClr val="FF0000"/>
                </a:highlight>
              </a:rPr>
              <a:t> </a:t>
            </a:r>
            <a:r>
              <a:rPr lang="id-ID" b="1" dirty="0" err="1">
                <a:highlight>
                  <a:srgbClr val="FF0000"/>
                </a:highlight>
              </a:rPr>
              <a:t>Marketing</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a:t>
            </a:r>
            <a:r>
              <a:rPr lang="id-ID" dirty="0" err="1"/>
              <a:t>Sales</a:t>
            </a:r>
            <a:r>
              <a:rPr lang="id-ID" dirty="0"/>
              <a:t> </a:t>
            </a:r>
            <a:r>
              <a:rPr lang="id-ID" dirty="0" err="1"/>
              <a:t>and</a:t>
            </a:r>
            <a:r>
              <a:rPr lang="id-ID" dirty="0"/>
              <a:t> </a:t>
            </a:r>
            <a:r>
              <a:rPr lang="id-ID" dirty="0" err="1"/>
              <a:t>Marketing</a:t>
            </a:r>
            <a:r>
              <a:rPr lang="id-ID" dirty="0"/>
              <a:t> mengelola promosi, acara, dan kampanye pemasaran yang mempengaruhi tingkat hunian hotel.</a:t>
            </a:r>
          </a:p>
          <a:p>
            <a:pPr>
              <a:buFont typeface="Arial" panose="020B0604020202020204" pitchFamily="34" charset="0"/>
              <a:buChar char="•"/>
            </a:pPr>
            <a:r>
              <a:rPr lang="id-ID" b="1" dirty="0" err="1">
                <a:highlight>
                  <a:srgbClr val="FF0000"/>
                </a:highlight>
              </a:rPr>
              <a:t>Kerjasama</a:t>
            </a:r>
            <a:r>
              <a:rPr lang="id-ID" b="1" dirty="0"/>
              <a:t>:</a:t>
            </a:r>
            <a:r>
              <a:rPr lang="id-ID" dirty="0"/>
              <a:t> Kantor depan memberikan informasi tentang tingkat hunian dan permintaan kamar, sedangkan </a:t>
            </a:r>
            <a:r>
              <a:rPr lang="id-ID" dirty="0" err="1"/>
              <a:t>Sales</a:t>
            </a:r>
            <a:r>
              <a:rPr lang="id-ID" dirty="0"/>
              <a:t> </a:t>
            </a:r>
            <a:r>
              <a:rPr lang="id-ID" dirty="0" err="1"/>
              <a:t>and</a:t>
            </a:r>
            <a:r>
              <a:rPr lang="id-ID" dirty="0"/>
              <a:t> </a:t>
            </a:r>
            <a:r>
              <a:rPr lang="id-ID" dirty="0" err="1"/>
              <a:t>Marketing</a:t>
            </a:r>
            <a:r>
              <a:rPr lang="id-ID" dirty="0"/>
              <a:t> memberikan materi promosi dan informasi tentang penawaran khusus yang dapat diteruskan kepada tamu oleh staf resepsionis.</a:t>
            </a:r>
          </a:p>
          <a:p>
            <a:endParaRPr lang="id-ID" dirty="0"/>
          </a:p>
        </p:txBody>
      </p:sp>
    </p:spTree>
    <p:extLst>
      <p:ext uri="{BB962C8B-B14F-4D97-AF65-F5344CB8AC3E}">
        <p14:creationId xmlns:p14="http://schemas.microsoft.com/office/powerpoint/2010/main" val="36154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6B6016D-5566-2F95-EF23-4A28E453587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04EA3901-D8B2-F3B9-873A-15E66A729C0B}"/>
              </a:ext>
            </a:extLst>
          </p:cNvPr>
          <p:cNvSpPr>
            <a:spLocks noGrp="1"/>
          </p:cNvSpPr>
          <p:nvPr>
            <p:ph idx="1"/>
          </p:nvPr>
        </p:nvSpPr>
        <p:spPr>
          <a:xfrm>
            <a:off x="740229" y="217714"/>
            <a:ext cx="9927771" cy="5878285"/>
          </a:xfrm>
        </p:spPr>
        <p:txBody>
          <a:bodyPr>
            <a:normAutofit fontScale="92500"/>
          </a:bodyPr>
          <a:lstStyle/>
          <a:p>
            <a:r>
              <a:rPr lang="id-ID" b="1" dirty="0">
                <a:highlight>
                  <a:srgbClr val="FF0000"/>
                </a:highlight>
              </a:rPr>
              <a:t>e. Kantor Depan dan Human Resources (HR)</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dirty="0"/>
              <a:t> HR bertanggung jawab untuk rekrutmen, pelatihan, dan kesejahteraan karyawan yang berhubungan langsung dengan staf kantor depan.</a:t>
            </a:r>
          </a:p>
          <a:p>
            <a:pPr>
              <a:buFont typeface="Arial" panose="020B0604020202020204" pitchFamily="34" charset="0"/>
              <a:buChar char="•"/>
            </a:pPr>
            <a:r>
              <a:rPr lang="id-ID" b="1" dirty="0" err="1">
                <a:highlight>
                  <a:srgbClr val="FF0000"/>
                </a:highlight>
              </a:rPr>
              <a:t>Kerjasama</a:t>
            </a:r>
            <a:r>
              <a:rPr lang="id-ID" b="1" dirty="0"/>
              <a:t>:</a:t>
            </a:r>
            <a:r>
              <a:rPr lang="id-ID" dirty="0"/>
              <a:t> Kantor depan bekerja sama dengan HR dalam proses perekrutan, pelatihan staf baru, dan menangani masalah terkait karyawan seperti absensi dan konflik.</a:t>
            </a:r>
          </a:p>
          <a:p>
            <a:r>
              <a:rPr lang="id-ID" b="1" dirty="0">
                <a:highlight>
                  <a:srgbClr val="FF0000"/>
                </a:highlight>
              </a:rPr>
              <a:t>f. Kantor Depan dan </a:t>
            </a:r>
            <a:r>
              <a:rPr lang="id-ID" b="1" dirty="0" err="1">
                <a:highlight>
                  <a:srgbClr val="FF0000"/>
                </a:highlight>
              </a:rPr>
              <a:t>Security</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dirty="0"/>
              <a:t> </a:t>
            </a:r>
            <a:r>
              <a:rPr lang="id-ID" dirty="0" err="1"/>
              <a:t>Security</a:t>
            </a:r>
            <a:r>
              <a:rPr lang="id-ID" dirty="0"/>
              <a:t> memastikan keselamatan tamu dan keamanan properti hotel.</a:t>
            </a:r>
          </a:p>
          <a:p>
            <a:pPr>
              <a:buFont typeface="Arial" panose="020B0604020202020204" pitchFamily="34" charset="0"/>
              <a:buChar char="•"/>
            </a:pPr>
            <a:r>
              <a:rPr lang="id-ID" b="1" dirty="0" err="1">
                <a:highlight>
                  <a:srgbClr val="FF0000"/>
                </a:highlight>
              </a:rPr>
              <a:t>Kerjasama</a:t>
            </a:r>
            <a:r>
              <a:rPr lang="id-ID" b="1" dirty="0">
                <a:highlight>
                  <a:srgbClr val="FF0000"/>
                </a:highlight>
              </a:rPr>
              <a:t>:</a:t>
            </a:r>
            <a:r>
              <a:rPr lang="id-ID" dirty="0">
                <a:highlight>
                  <a:srgbClr val="FF0000"/>
                </a:highlight>
              </a:rPr>
              <a:t> </a:t>
            </a:r>
            <a:r>
              <a:rPr lang="id-ID" dirty="0"/>
              <a:t>Kantor depan berkoordinasi dengan </a:t>
            </a:r>
            <a:r>
              <a:rPr lang="id-ID" dirty="0" err="1"/>
              <a:t>security</a:t>
            </a:r>
            <a:r>
              <a:rPr lang="id-ID" dirty="0"/>
              <a:t> untuk menangani masalah keamanan, melaporkan kejadian yang mencurigakan, dan memastikan prosedur keamanan diikuti selama </a:t>
            </a:r>
            <a:r>
              <a:rPr lang="id-ID" dirty="0" err="1"/>
              <a:t>shift</a:t>
            </a:r>
            <a:r>
              <a:rPr lang="id-ID" dirty="0"/>
              <a:t>.</a:t>
            </a:r>
            <a:endParaRPr lang="en-US" dirty="0"/>
          </a:p>
          <a:p>
            <a:r>
              <a:rPr lang="id-ID" b="1" dirty="0">
                <a:highlight>
                  <a:srgbClr val="FF0000"/>
                </a:highlight>
              </a:rPr>
              <a:t>g. Kantor Depan dan IT (</a:t>
            </a:r>
            <a:r>
              <a:rPr lang="id-ID" b="1" dirty="0" err="1">
                <a:highlight>
                  <a:srgbClr val="FF0000"/>
                </a:highlight>
              </a:rPr>
              <a:t>Information</a:t>
            </a:r>
            <a:r>
              <a:rPr lang="id-ID" b="1" dirty="0">
                <a:highlight>
                  <a:srgbClr val="FF0000"/>
                </a:highlight>
              </a:rPr>
              <a:t> Technology)</a:t>
            </a:r>
            <a:endParaRPr lang="id-ID" dirty="0">
              <a:highlight>
                <a:srgbClr val="FF0000"/>
              </a:highlight>
            </a:endParaRPr>
          </a:p>
          <a:p>
            <a:pPr>
              <a:buFont typeface="Arial" panose="020B0604020202020204" pitchFamily="34" charset="0"/>
              <a:buChar char="•"/>
            </a:pPr>
            <a:r>
              <a:rPr lang="id-ID" b="1" dirty="0">
                <a:highlight>
                  <a:srgbClr val="FF0000"/>
                </a:highlight>
              </a:rPr>
              <a:t>Hubungan</a:t>
            </a:r>
            <a:r>
              <a:rPr lang="id-ID" b="1" dirty="0"/>
              <a:t>:</a:t>
            </a:r>
            <a:r>
              <a:rPr lang="id-ID" dirty="0"/>
              <a:t> IT mendukung sistem teknologi informasi yang digunakan oleh kantor depan, seperti sistem manajemen hotel (PMS) dan sistem komunikasi.</a:t>
            </a:r>
          </a:p>
          <a:p>
            <a:pPr>
              <a:buFont typeface="Arial" panose="020B0604020202020204" pitchFamily="34" charset="0"/>
              <a:buChar char="•"/>
            </a:pPr>
            <a:r>
              <a:rPr lang="id-ID" b="1" dirty="0" err="1">
                <a:highlight>
                  <a:srgbClr val="FF0000"/>
                </a:highlight>
              </a:rPr>
              <a:t>Kerjasama</a:t>
            </a:r>
            <a:r>
              <a:rPr lang="id-ID" b="1" dirty="0">
                <a:highlight>
                  <a:srgbClr val="FF0000"/>
                </a:highlight>
              </a:rPr>
              <a:t>:</a:t>
            </a:r>
            <a:r>
              <a:rPr lang="id-ID" dirty="0"/>
              <a:t> Kantor depan bekerja sama dengan IT untuk memastikan sistem berfungsi dengan baik, menangani masalah teknis, dan menerima pelatihan tentang penggunaan sistem.</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691481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F9DFBAB-A60C-4FA3-3AE1-3A77E372DE05}"/>
              </a:ext>
            </a:extLst>
          </p:cNvPr>
          <p:cNvSpPr>
            <a:spLocks noGrp="1"/>
          </p:cNvSpPr>
          <p:nvPr>
            <p:ph type="title"/>
          </p:nvPr>
        </p:nvSpPr>
        <p:spPr>
          <a:xfrm>
            <a:off x="1429566" y="119744"/>
            <a:ext cx="9238434" cy="642256"/>
          </a:xfrm>
        </p:spPr>
        <p:txBody>
          <a:bodyPr/>
          <a:lstStyle/>
          <a:p>
            <a:pPr algn="ctr"/>
            <a:r>
              <a:rPr lang="id-ID" dirty="0"/>
              <a:t>Komunikasi dan Koordinasi</a:t>
            </a:r>
          </a:p>
        </p:txBody>
      </p:sp>
      <p:sp>
        <p:nvSpPr>
          <p:cNvPr id="3" name="Tampungan Konten 2">
            <a:extLst>
              <a:ext uri="{FF2B5EF4-FFF2-40B4-BE49-F238E27FC236}">
                <a16:creationId xmlns:a16="http://schemas.microsoft.com/office/drawing/2014/main" id="{4C5158B7-4D62-CFA6-B751-97EFB579ACE0}"/>
              </a:ext>
            </a:extLst>
          </p:cNvPr>
          <p:cNvSpPr>
            <a:spLocks noGrp="1"/>
          </p:cNvSpPr>
          <p:nvPr>
            <p:ph idx="1"/>
          </p:nvPr>
        </p:nvSpPr>
        <p:spPr>
          <a:xfrm>
            <a:off x="685799" y="762000"/>
            <a:ext cx="10929257" cy="5551714"/>
          </a:xfrm>
        </p:spPr>
        <p:txBody>
          <a:bodyPr/>
          <a:lstStyle/>
          <a:p>
            <a:pPr>
              <a:buFont typeface="Arial" panose="020B0604020202020204" pitchFamily="34" charset="0"/>
              <a:buChar char="•"/>
            </a:pPr>
            <a:r>
              <a:rPr lang="id-ID" b="1" dirty="0" err="1">
                <a:highlight>
                  <a:srgbClr val="FF0000"/>
                </a:highlight>
              </a:rPr>
              <a:t>Briefing</a:t>
            </a:r>
            <a:r>
              <a:rPr lang="id-ID" b="1" dirty="0">
                <a:highlight>
                  <a:srgbClr val="FF0000"/>
                </a:highlight>
              </a:rPr>
              <a:t> dan </a:t>
            </a:r>
            <a:r>
              <a:rPr lang="id-ID" b="1" dirty="0" err="1">
                <a:highlight>
                  <a:srgbClr val="FF0000"/>
                </a:highlight>
              </a:rPr>
              <a:t>Meeting</a:t>
            </a:r>
            <a:r>
              <a:rPr lang="id-ID" b="1" dirty="0"/>
              <a:t>:</a:t>
            </a:r>
            <a:r>
              <a:rPr lang="id-ID" dirty="0"/>
              <a:t> Pertemuan reguler antara anggota staf kantor depan, seperti </a:t>
            </a:r>
            <a:r>
              <a:rPr lang="id-ID" dirty="0" err="1"/>
              <a:t>shift</a:t>
            </a:r>
            <a:r>
              <a:rPr lang="id-ID" dirty="0"/>
              <a:t> </a:t>
            </a:r>
            <a:r>
              <a:rPr lang="id-ID" dirty="0" err="1"/>
              <a:t>briefing</a:t>
            </a:r>
            <a:r>
              <a:rPr lang="id-ID" dirty="0"/>
              <a:t> atau rapat mingguan, membantu memastikan semua orang berada pada halaman yang sama mengenai kebijakan, masalah operasional, dan umpan balik tamu.</a:t>
            </a:r>
          </a:p>
          <a:p>
            <a:pPr>
              <a:buFont typeface="Arial" panose="020B0604020202020204" pitchFamily="34" charset="0"/>
              <a:buChar char="•"/>
            </a:pPr>
            <a:r>
              <a:rPr lang="id-ID" b="1" dirty="0">
                <a:highlight>
                  <a:srgbClr val="FF0000"/>
                </a:highlight>
              </a:rPr>
              <a:t>Sistem Manajemen</a:t>
            </a:r>
            <a:r>
              <a:rPr lang="id-ID" b="1" dirty="0"/>
              <a:t>:</a:t>
            </a:r>
            <a:r>
              <a:rPr lang="id-ID" dirty="0"/>
              <a:t> Penggunaan sistem manajemen hotel (PMS) yang terintegrasi memungkinkan berbagai bagian kantor depan dan departemen lain untuk berbagi informasi dengan cepat dan akurat.</a:t>
            </a:r>
          </a:p>
          <a:p>
            <a:pPr>
              <a:buFont typeface="Arial" panose="020B0604020202020204" pitchFamily="34" charset="0"/>
              <a:buChar char="•"/>
            </a:pPr>
            <a:r>
              <a:rPr lang="id-ID" b="1" dirty="0">
                <a:highlight>
                  <a:srgbClr val="FF0000"/>
                </a:highlight>
              </a:rPr>
              <a:t>Dokumentasi dan Laporan</a:t>
            </a:r>
            <a:r>
              <a:rPr lang="id-ID" b="1" dirty="0"/>
              <a:t>:</a:t>
            </a:r>
            <a:r>
              <a:rPr lang="id-ID" dirty="0"/>
              <a:t> Pembuatan laporan harian, catatan operasional, dan dokumentasi membantu memastikan transparansi dan mempermudah koordinasi antara berbagai bagian dan departemen.</a:t>
            </a:r>
            <a:endParaRPr lang="en-US" dirty="0"/>
          </a:p>
          <a:p>
            <a:pPr>
              <a:buFont typeface="Arial" panose="020B0604020202020204" pitchFamily="34" charset="0"/>
              <a:buChar char="•"/>
            </a:pPr>
            <a:endParaRPr lang="id-ID" dirty="0"/>
          </a:p>
          <a:p>
            <a:r>
              <a:rPr lang="id-ID" dirty="0">
                <a:highlight>
                  <a:srgbClr val="FF0000"/>
                </a:highlight>
              </a:rPr>
              <a:t>Hubungan dan </a:t>
            </a:r>
            <a:r>
              <a:rPr lang="id-ID" dirty="0" err="1">
                <a:highlight>
                  <a:srgbClr val="FF0000"/>
                </a:highlight>
              </a:rPr>
              <a:t>kerjasama</a:t>
            </a:r>
            <a:r>
              <a:rPr lang="id-ID" dirty="0">
                <a:highlight>
                  <a:srgbClr val="FF0000"/>
                </a:highlight>
              </a:rPr>
              <a:t> yang efektif dalam departemen kantor depan dan dengan departemen lain sangat penting untuk menciptakan pengalaman tamu yang positif dan memastikan operasional hotel berjalan dengan efisien. Komunikasi yang jelas dan koordinasi yang baik antara semua bagian ini membantu dalam menyelesaikan masalah dengan cepat dan memenuhi kebutuhan tamu secara efektif.</a:t>
            </a:r>
          </a:p>
          <a:p>
            <a:endParaRPr lang="id-ID" dirty="0"/>
          </a:p>
        </p:txBody>
      </p:sp>
    </p:spTree>
    <p:extLst>
      <p:ext uri="{BB962C8B-B14F-4D97-AF65-F5344CB8AC3E}">
        <p14:creationId xmlns:p14="http://schemas.microsoft.com/office/powerpoint/2010/main" val="1950759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691D81BE-2774-FC5F-8F93-20DF46FC2F7C}"/>
              </a:ext>
            </a:extLst>
          </p:cNvPr>
          <p:cNvSpPr>
            <a:spLocks noGrp="1"/>
          </p:cNvSpPr>
          <p:nvPr>
            <p:ph type="title"/>
          </p:nvPr>
        </p:nvSpPr>
        <p:spPr>
          <a:xfrm>
            <a:off x="1429566" y="381001"/>
            <a:ext cx="9151348" cy="1077685"/>
          </a:xfrm>
        </p:spPr>
        <p:txBody>
          <a:bodyPr/>
          <a:lstStyle/>
          <a:p>
            <a:pPr algn="ctr"/>
            <a:r>
              <a:rPr lang="id-ID" dirty="0">
                <a:solidFill>
                  <a:srgbClr val="000000"/>
                </a:solidFill>
                <a:effectLst/>
                <a:highlight>
                  <a:srgbClr val="FFFF00"/>
                </a:highlight>
                <a:latin typeface="Times New Roman" panose="02020603050405020304" pitchFamily="18" charset="0"/>
              </a:rPr>
              <a:t>Jenis-jenis peran </a:t>
            </a:r>
            <a:br>
              <a:rPr lang="id-ID" dirty="0">
                <a:highlight>
                  <a:srgbClr val="FFFF00"/>
                </a:highlight>
              </a:rPr>
            </a:br>
            <a:r>
              <a:rPr lang="id-ID" dirty="0">
                <a:solidFill>
                  <a:srgbClr val="000000"/>
                </a:solidFill>
                <a:effectLst/>
                <a:highlight>
                  <a:srgbClr val="FFFF00"/>
                </a:highlight>
                <a:latin typeface="Times New Roman" panose="02020603050405020304" pitchFamily="18" charset="0"/>
              </a:rPr>
              <a:t>departemen kantor depan </a:t>
            </a:r>
            <a:br>
              <a:rPr lang="id-ID" dirty="0">
                <a:highlight>
                  <a:srgbClr val="FFFF00"/>
                </a:highlight>
              </a:rPr>
            </a:br>
            <a:r>
              <a:rPr lang="id-ID" dirty="0">
                <a:solidFill>
                  <a:srgbClr val="000000"/>
                </a:solidFill>
                <a:effectLst/>
                <a:highlight>
                  <a:srgbClr val="FFFF00"/>
                </a:highlight>
                <a:latin typeface="Times New Roman" panose="02020603050405020304" pitchFamily="18" charset="0"/>
              </a:rPr>
              <a:t>hotel</a:t>
            </a:r>
            <a:endParaRPr lang="id-ID" dirty="0">
              <a:highlight>
                <a:srgbClr val="FFFF00"/>
              </a:highlight>
            </a:endParaRPr>
          </a:p>
        </p:txBody>
      </p:sp>
      <p:sp>
        <p:nvSpPr>
          <p:cNvPr id="3" name="Tampungan Konten 2">
            <a:extLst>
              <a:ext uri="{FF2B5EF4-FFF2-40B4-BE49-F238E27FC236}">
                <a16:creationId xmlns:a16="http://schemas.microsoft.com/office/drawing/2014/main" id="{30AD3C53-F00D-0A72-B430-DB3DE36C2AF7}"/>
              </a:ext>
            </a:extLst>
          </p:cNvPr>
          <p:cNvSpPr>
            <a:spLocks noGrp="1"/>
          </p:cNvSpPr>
          <p:nvPr>
            <p:ph idx="1"/>
          </p:nvPr>
        </p:nvSpPr>
        <p:spPr>
          <a:xfrm>
            <a:off x="1251857" y="1458686"/>
            <a:ext cx="9416143" cy="4637314"/>
          </a:xfrm>
        </p:spPr>
        <p:txBody>
          <a:bodyPr>
            <a:normAutofit fontScale="92500" lnSpcReduction="20000"/>
          </a:bodyPr>
          <a:lstStyle/>
          <a:p>
            <a:r>
              <a:rPr lang="id-ID" sz="2200" b="1" dirty="0">
                <a:highlight>
                  <a:srgbClr val="FF0000"/>
                </a:highlight>
              </a:rPr>
              <a:t>1. Front Office </a:t>
            </a:r>
            <a:r>
              <a:rPr lang="id-ID" sz="2200" b="1" dirty="0" err="1">
                <a:highlight>
                  <a:srgbClr val="FF0000"/>
                </a:highlight>
              </a:rPr>
              <a:t>Manager</a:t>
            </a:r>
            <a:r>
              <a:rPr lang="id-ID" sz="2200" b="1" dirty="0">
                <a:highlight>
                  <a:srgbClr val="FF0000"/>
                </a:highlight>
              </a:rPr>
              <a:t> (FOM)</a:t>
            </a: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Mengawasi semua aspek operasional kantor depan, termasuk manajemen staf dan penerapan kebijakan.</a:t>
            </a:r>
          </a:p>
          <a:p>
            <a:pPr marL="742950" lvl="1" indent="-285750">
              <a:buFont typeface="Arial" panose="020B0604020202020204" pitchFamily="34" charset="0"/>
              <a:buChar char="•"/>
            </a:pPr>
            <a:r>
              <a:rPr lang="id-ID" dirty="0"/>
              <a:t>Menangani keluhan tamu dan menyelesaikan masalah yang kompleks.</a:t>
            </a:r>
          </a:p>
          <a:p>
            <a:pPr marL="742950" lvl="1" indent="-285750">
              <a:buFont typeface="Arial" panose="020B0604020202020204" pitchFamily="34" charset="0"/>
              <a:buChar char="•"/>
            </a:pPr>
            <a:r>
              <a:rPr lang="id-ID" dirty="0"/>
              <a:t>Bekerja sama dengan departemen lain untuk memastikan pelayanan yang konsisten dan berkualitas tinggi.</a:t>
            </a:r>
          </a:p>
          <a:p>
            <a:pPr marL="742950" lvl="1" indent="-285750">
              <a:buFont typeface="Arial" panose="020B0604020202020204" pitchFamily="34" charset="0"/>
              <a:buChar char="•"/>
            </a:pPr>
            <a:r>
              <a:rPr lang="id-ID" dirty="0"/>
              <a:t>Memantau dan melaporkan performa kantor depan dan mengevaluasi efisiensi operasional.</a:t>
            </a:r>
            <a:endParaRPr lang="en-US" dirty="0"/>
          </a:p>
          <a:p>
            <a:r>
              <a:rPr lang="id-ID" sz="2200" b="1" dirty="0">
                <a:highlight>
                  <a:srgbClr val="FF0000"/>
                </a:highlight>
              </a:rPr>
              <a:t>2. </a:t>
            </a:r>
            <a:r>
              <a:rPr lang="id-ID" sz="2200" b="1" dirty="0" err="1">
                <a:highlight>
                  <a:srgbClr val="FF0000"/>
                </a:highlight>
              </a:rPr>
              <a:t>Assistant</a:t>
            </a:r>
            <a:r>
              <a:rPr lang="id-ID" sz="2200" b="1" dirty="0">
                <a:highlight>
                  <a:srgbClr val="FF0000"/>
                </a:highlight>
              </a:rPr>
              <a:t> Front Office </a:t>
            </a:r>
            <a:r>
              <a:rPr lang="id-ID" sz="2200" b="1" dirty="0" err="1">
                <a:highlight>
                  <a:srgbClr val="FF0000"/>
                </a:highlight>
              </a:rPr>
              <a:t>Manager</a:t>
            </a:r>
            <a:endParaRPr lang="id-ID" sz="22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Membantu FOM dalam mengelola operasional kantor depan.</a:t>
            </a:r>
          </a:p>
          <a:p>
            <a:pPr marL="742950" lvl="1" indent="-285750">
              <a:buFont typeface="Arial" panose="020B0604020202020204" pitchFamily="34" charset="0"/>
              <a:buChar char="•"/>
            </a:pPr>
            <a:r>
              <a:rPr lang="id-ID" dirty="0"/>
              <a:t>Mengawasi staf resepsionis dan memastikan kepatuhan terhadap standar layanan.</a:t>
            </a:r>
          </a:p>
          <a:p>
            <a:pPr marL="742950" lvl="1" indent="-285750">
              <a:buFont typeface="Arial" panose="020B0604020202020204" pitchFamily="34" charset="0"/>
              <a:buChar char="•"/>
            </a:pPr>
            <a:r>
              <a:rPr lang="id-ID" dirty="0"/>
              <a:t>Menyusun jadwal kerja staf dan memastikan peralihan </a:t>
            </a:r>
            <a:r>
              <a:rPr lang="id-ID" dirty="0" err="1"/>
              <a:t>shift</a:t>
            </a:r>
            <a:r>
              <a:rPr lang="id-ID" dirty="0"/>
              <a:t> berjalan lancar.</a:t>
            </a:r>
          </a:p>
          <a:p>
            <a:pPr marL="742950" lvl="1" indent="-285750">
              <a:buFont typeface="Arial" panose="020B0604020202020204" pitchFamily="34" charset="0"/>
              <a:buChar char="•"/>
            </a:pPr>
            <a:r>
              <a:rPr lang="id-ID" dirty="0"/>
              <a:t>Mengatasi masalah atau keluhan tamu yang tidak dapat diatasi oleh staf resepsionis.</a:t>
            </a:r>
          </a:p>
          <a:p>
            <a:pPr marL="742950" lvl="1" indent="-285750">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3363569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5A33ED6-A08C-732A-5414-64C28B0F4AD0}"/>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D5B100BC-1497-FE65-9B81-201E871A631A}"/>
              </a:ext>
            </a:extLst>
          </p:cNvPr>
          <p:cNvSpPr>
            <a:spLocks noGrp="1"/>
          </p:cNvSpPr>
          <p:nvPr>
            <p:ph idx="1"/>
          </p:nvPr>
        </p:nvSpPr>
        <p:spPr>
          <a:xfrm>
            <a:off x="805543" y="500743"/>
            <a:ext cx="9557657" cy="6008914"/>
          </a:xfrm>
        </p:spPr>
        <p:txBody>
          <a:bodyPr/>
          <a:lstStyle/>
          <a:p>
            <a:r>
              <a:rPr lang="id-ID" sz="2000" b="1" dirty="0">
                <a:highlight>
                  <a:srgbClr val="FF0000"/>
                </a:highlight>
              </a:rPr>
              <a:t>3. Front </a:t>
            </a:r>
            <a:r>
              <a:rPr lang="id-ID" sz="2000" b="1" dirty="0" err="1">
                <a:highlight>
                  <a:srgbClr val="FF0000"/>
                </a:highlight>
              </a:rPr>
              <a:t>Desk</a:t>
            </a:r>
            <a:r>
              <a:rPr lang="id-ID" sz="2000" b="1" dirty="0">
                <a:highlight>
                  <a:srgbClr val="FF0000"/>
                </a:highlight>
              </a:rPr>
              <a:t> Supervisor</a:t>
            </a: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Memimpin dan mengawasi staf resepsionis selama </a:t>
            </a:r>
            <a:r>
              <a:rPr lang="id-ID" dirty="0" err="1"/>
              <a:t>shift</a:t>
            </a:r>
            <a:r>
              <a:rPr lang="id-ID" dirty="0"/>
              <a:t> tertentu.</a:t>
            </a:r>
          </a:p>
          <a:p>
            <a:pPr marL="742950" lvl="1" indent="-285750">
              <a:buFont typeface="Arial" panose="020B0604020202020204" pitchFamily="34" charset="0"/>
              <a:buChar char="•"/>
            </a:pPr>
            <a:r>
              <a:rPr lang="id-ID" dirty="0"/>
              <a:t>Mengatur tugas harian staf dan memastikan bahwa layanan </a:t>
            </a:r>
            <a:r>
              <a:rPr lang="id-ID" dirty="0" err="1"/>
              <a:t>check</a:t>
            </a:r>
            <a:r>
              <a:rPr lang="id-ID" dirty="0"/>
              <a:t>-in/</a:t>
            </a:r>
            <a:r>
              <a:rPr lang="id-ID" dirty="0" err="1"/>
              <a:t>check-out</a:t>
            </a:r>
            <a:r>
              <a:rPr lang="id-ID" dirty="0"/>
              <a:t> dilakukan dengan efisien.</a:t>
            </a:r>
          </a:p>
          <a:p>
            <a:pPr marL="742950" lvl="1" indent="-285750">
              <a:buFont typeface="Arial" panose="020B0604020202020204" pitchFamily="34" charset="0"/>
              <a:buChar char="•"/>
            </a:pPr>
            <a:r>
              <a:rPr lang="id-ID" dirty="0"/>
              <a:t>Menangani masalah operasional yang muncul selama </a:t>
            </a:r>
            <a:r>
              <a:rPr lang="id-ID" dirty="0" err="1"/>
              <a:t>shift</a:t>
            </a:r>
            <a:r>
              <a:rPr lang="id-ID" dirty="0"/>
              <a:t> dan memberikan dukungan langsung kepada tamu.</a:t>
            </a:r>
          </a:p>
          <a:p>
            <a:pPr marL="742950" lvl="1" indent="-285750">
              <a:buFont typeface="Arial" panose="020B0604020202020204" pitchFamily="34" charset="0"/>
              <a:buChar char="•"/>
            </a:pPr>
            <a:r>
              <a:rPr lang="id-ID" dirty="0"/>
              <a:t>Menyusun laporan operasional dan memantau kinerja staf.</a:t>
            </a:r>
          </a:p>
          <a:p>
            <a:r>
              <a:rPr lang="id-ID" sz="2000" b="1" dirty="0">
                <a:highlight>
                  <a:srgbClr val="FF0000"/>
                </a:highlight>
              </a:rPr>
              <a:t>4. </a:t>
            </a:r>
            <a:r>
              <a:rPr lang="id-ID" sz="2000" b="1" dirty="0" err="1">
                <a:highlight>
                  <a:srgbClr val="FF0000"/>
                </a:highlight>
              </a:rPr>
              <a:t>Receptionist</a:t>
            </a:r>
            <a:r>
              <a:rPr lang="id-ID" sz="2000" b="1" dirty="0">
                <a:highlight>
                  <a:srgbClr val="FF0000"/>
                </a:highlight>
              </a:rPr>
              <a:t> / Front </a:t>
            </a:r>
            <a:r>
              <a:rPr lang="id-ID" sz="2000" b="1" dirty="0" err="1">
                <a:highlight>
                  <a:srgbClr val="FF0000"/>
                </a:highlight>
              </a:rPr>
              <a:t>Desk</a:t>
            </a:r>
            <a:r>
              <a:rPr lang="id-ID" sz="2000" b="1" dirty="0">
                <a:highlight>
                  <a:srgbClr val="FF0000"/>
                </a:highlight>
              </a:rPr>
              <a:t> </a:t>
            </a:r>
            <a:r>
              <a:rPr lang="id-ID" sz="2000" b="1" dirty="0" err="1">
                <a:highlight>
                  <a:srgbClr val="FF0000"/>
                </a:highlight>
              </a:rPr>
              <a:t>Agent</a:t>
            </a:r>
            <a:endParaRPr lang="id-ID" sz="20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Melakukan </a:t>
            </a:r>
            <a:r>
              <a:rPr lang="id-ID" dirty="0" err="1"/>
              <a:t>check</a:t>
            </a:r>
            <a:r>
              <a:rPr lang="id-ID" dirty="0"/>
              <a:t>-in dan </a:t>
            </a:r>
            <a:r>
              <a:rPr lang="id-ID" dirty="0" err="1"/>
              <a:t>check-out</a:t>
            </a:r>
            <a:r>
              <a:rPr lang="id-ID" dirty="0"/>
              <a:t> tamu.</a:t>
            </a:r>
          </a:p>
          <a:p>
            <a:pPr marL="742950" lvl="1" indent="-285750">
              <a:buFont typeface="Arial" panose="020B0604020202020204" pitchFamily="34" charset="0"/>
              <a:buChar char="•"/>
            </a:pPr>
            <a:r>
              <a:rPr lang="id-ID" dirty="0"/>
              <a:t>Mengelola reservasi kamar dan menjawab pertanyaan tentang ketersediaan kamar dan tarif.</a:t>
            </a:r>
          </a:p>
          <a:p>
            <a:pPr marL="742950" lvl="1" indent="-285750">
              <a:buFont typeface="Arial" panose="020B0604020202020204" pitchFamily="34" charset="0"/>
              <a:buChar char="•"/>
            </a:pPr>
            <a:r>
              <a:rPr lang="id-ID" dirty="0"/>
              <a:t>Menyediakan informasi tentang fasilitas hotel dan atraksi lokal.</a:t>
            </a:r>
          </a:p>
          <a:p>
            <a:pPr marL="742950" lvl="1" indent="-285750">
              <a:buFont typeface="Arial" panose="020B0604020202020204" pitchFamily="34" charset="0"/>
              <a:buChar char="•"/>
            </a:pPr>
            <a:r>
              <a:rPr lang="id-ID" dirty="0"/>
              <a:t>Mengelola sistem pemesanan dan memastikan data tamu akurat.</a:t>
            </a:r>
          </a:p>
          <a:p>
            <a:endParaRPr lang="id-ID" dirty="0"/>
          </a:p>
        </p:txBody>
      </p:sp>
    </p:spTree>
    <p:extLst>
      <p:ext uri="{BB962C8B-B14F-4D97-AF65-F5344CB8AC3E}">
        <p14:creationId xmlns:p14="http://schemas.microsoft.com/office/powerpoint/2010/main" val="1197725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B18F781-87FF-EE79-8DFD-D430E4AB746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8609B2C6-2D73-9316-9756-79946ACC4B39}"/>
              </a:ext>
            </a:extLst>
          </p:cNvPr>
          <p:cNvSpPr>
            <a:spLocks noGrp="1"/>
          </p:cNvSpPr>
          <p:nvPr>
            <p:ph idx="1"/>
          </p:nvPr>
        </p:nvSpPr>
        <p:spPr>
          <a:xfrm>
            <a:off x="838201" y="859971"/>
            <a:ext cx="9829800" cy="5236028"/>
          </a:xfrm>
        </p:spPr>
        <p:txBody>
          <a:bodyPr>
            <a:normAutofit fontScale="92500"/>
          </a:bodyPr>
          <a:lstStyle/>
          <a:p>
            <a:r>
              <a:rPr lang="id-ID" sz="2000" b="1" dirty="0">
                <a:highlight>
                  <a:srgbClr val="FF0000"/>
                </a:highlight>
              </a:rPr>
              <a:t>5. </a:t>
            </a:r>
            <a:r>
              <a:rPr lang="id-ID" sz="2000" b="1" dirty="0" err="1">
                <a:highlight>
                  <a:srgbClr val="FF0000"/>
                </a:highlight>
              </a:rPr>
              <a:t>Concierge</a:t>
            </a:r>
            <a:endParaRPr lang="id-ID" sz="20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Membantu tamu dengan permintaan khusus seperti pemesanan restoran, tiket acara, dan rekomendasi lokal.</a:t>
            </a:r>
          </a:p>
          <a:p>
            <a:pPr marL="742950" lvl="1" indent="-285750">
              <a:buFont typeface="Arial" panose="020B0604020202020204" pitchFamily="34" charset="0"/>
              <a:buChar char="•"/>
            </a:pPr>
            <a:r>
              <a:rPr lang="id-ID" dirty="0"/>
              <a:t>Menyediakan informasi dan saran tentang aktivitas di area sekitar hotel.</a:t>
            </a:r>
          </a:p>
          <a:p>
            <a:pPr marL="742950" lvl="1" indent="-285750">
              <a:buFont typeface="Arial" panose="020B0604020202020204" pitchFamily="34" charset="0"/>
              <a:buChar char="•"/>
            </a:pPr>
            <a:r>
              <a:rPr lang="id-ID" dirty="0"/>
              <a:t>Mengatur dan memenuhi permintaan tamu terkait pengalaman lokal dan aktivitas khusus.</a:t>
            </a:r>
          </a:p>
          <a:p>
            <a:pPr marL="742950" lvl="1" indent="-285750">
              <a:buFont typeface="Arial" panose="020B0604020202020204" pitchFamily="34" charset="0"/>
              <a:buChar char="•"/>
            </a:pPr>
            <a:r>
              <a:rPr lang="id-ID" dirty="0"/>
              <a:t>Menjaga hubungan baik dengan penyedia layanan lokal untuk mendapatkan penawaran terbaik untuk tamu.</a:t>
            </a:r>
            <a:endParaRPr lang="en-US" dirty="0"/>
          </a:p>
          <a:p>
            <a:r>
              <a:rPr lang="id-ID" sz="2200" b="1" dirty="0">
                <a:highlight>
                  <a:srgbClr val="FF0000"/>
                </a:highlight>
              </a:rPr>
              <a:t>6. Night Auditor</a:t>
            </a: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Melakukan audit harian pada transaksi keuangan dan memastikan semua catatan keuangan akurat.</a:t>
            </a:r>
          </a:p>
          <a:p>
            <a:pPr marL="742950" lvl="1" indent="-285750">
              <a:buFont typeface="Arial" panose="020B0604020202020204" pitchFamily="34" charset="0"/>
              <a:buChar char="•"/>
            </a:pPr>
            <a:r>
              <a:rPr lang="id-ID" dirty="0"/>
              <a:t>Memproses laporan akhir hari dan menangani transaksi pembayaran malam hari.</a:t>
            </a:r>
          </a:p>
          <a:p>
            <a:pPr marL="742950" lvl="1" indent="-285750">
              <a:buFont typeface="Arial" panose="020B0604020202020204" pitchFamily="34" charset="0"/>
              <a:buChar char="•"/>
            </a:pPr>
            <a:r>
              <a:rPr lang="id-ID" dirty="0"/>
              <a:t>Menangani </a:t>
            </a:r>
            <a:r>
              <a:rPr lang="id-ID" dirty="0" err="1"/>
              <a:t>check</a:t>
            </a:r>
            <a:r>
              <a:rPr lang="id-ID" dirty="0"/>
              <a:t>-in/</a:t>
            </a:r>
            <a:r>
              <a:rPr lang="id-ID" dirty="0" err="1"/>
              <a:t>check-out</a:t>
            </a:r>
            <a:r>
              <a:rPr lang="id-ID" dirty="0"/>
              <a:t> malam hari serta permintaan dan masalah tamu yang terjadi pada malam hari.</a:t>
            </a:r>
          </a:p>
          <a:p>
            <a:pPr marL="742950" lvl="1" indent="-285750">
              <a:buFont typeface="Arial" panose="020B0604020202020204" pitchFamily="34" charset="0"/>
              <a:buChar char="•"/>
            </a:pPr>
            <a:r>
              <a:rPr lang="id-ID" dirty="0"/>
              <a:t>Menyusun laporan keuangan harian dan memberikan informasi kepada manajemen.</a:t>
            </a:r>
          </a:p>
          <a:p>
            <a:pPr marL="742950" lvl="1" indent="-285750">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071168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082E1CD-3D93-9F77-55E0-F98619A042C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B203307-D13C-27AD-D471-8A696FF7F128}"/>
              </a:ext>
            </a:extLst>
          </p:cNvPr>
          <p:cNvSpPr>
            <a:spLocks noGrp="1"/>
          </p:cNvSpPr>
          <p:nvPr>
            <p:ph idx="1"/>
          </p:nvPr>
        </p:nvSpPr>
        <p:spPr>
          <a:xfrm>
            <a:off x="1429566" y="903514"/>
            <a:ext cx="9238434" cy="5192486"/>
          </a:xfrm>
        </p:spPr>
        <p:txBody>
          <a:bodyPr>
            <a:normAutofit fontScale="92500"/>
          </a:bodyPr>
          <a:lstStyle/>
          <a:p>
            <a:r>
              <a:rPr lang="id-ID" sz="2000" b="1" dirty="0">
                <a:highlight>
                  <a:srgbClr val="FF0000"/>
                </a:highlight>
              </a:rPr>
              <a:t>7. </a:t>
            </a:r>
            <a:r>
              <a:rPr lang="id-ID" sz="2000" b="1" dirty="0" err="1">
                <a:highlight>
                  <a:srgbClr val="FF0000"/>
                </a:highlight>
              </a:rPr>
              <a:t>Bellhop</a:t>
            </a:r>
            <a:r>
              <a:rPr lang="id-ID" sz="2000" b="1" dirty="0">
                <a:highlight>
                  <a:srgbClr val="FF0000"/>
                </a:highlight>
              </a:rPr>
              <a:t> / </a:t>
            </a:r>
            <a:r>
              <a:rPr lang="id-ID" sz="2000" b="1" dirty="0" err="1">
                <a:highlight>
                  <a:srgbClr val="FF0000"/>
                </a:highlight>
              </a:rPr>
              <a:t>Porter</a:t>
            </a:r>
            <a:endParaRPr lang="id-ID" sz="20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Membantu tamu dengan barang bawaan mereka dan mengantarkan bagasi ke kamar tamu.</a:t>
            </a:r>
          </a:p>
          <a:p>
            <a:pPr marL="742950" lvl="1" indent="-285750">
              <a:buFont typeface="Arial" panose="020B0604020202020204" pitchFamily="34" charset="0"/>
              <a:buChar char="•"/>
            </a:pPr>
            <a:r>
              <a:rPr lang="id-ID" dirty="0"/>
              <a:t>Menyediakan bantuan untuk memuat dan membongkar barang dari kendaraan tamu.</a:t>
            </a:r>
          </a:p>
          <a:p>
            <a:pPr marL="742950" lvl="1" indent="-285750">
              <a:buFont typeface="Arial" panose="020B0604020202020204" pitchFamily="34" charset="0"/>
              <a:buChar char="•"/>
            </a:pPr>
            <a:r>
              <a:rPr lang="id-ID" dirty="0"/>
              <a:t>Menawarkan layanan tambahan seperti pengantaran barang dan membantu dengan pengaturan kamar.</a:t>
            </a:r>
          </a:p>
          <a:p>
            <a:pPr marL="742950" lvl="1" indent="-285750">
              <a:buFont typeface="Arial" panose="020B0604020202020204" pitchFamily="34" charset="0"/>
              <a:buChar char="•"/>
            </a:pPr>
            <a:r>
              <a:rPr lang="id-ID" dirty="0"/>
              <a:t>Menyambut tamu dan membantu mereka dalam proses </a:t>
            </a:r>
            <a:r>
              <a:rPr lang="id-ID" dirty="0" err="1"/>
              <a:t>check</a:t>
            </a:r>
            <a:r>
              <a:rPr lang="id-ID" dirty="0"/>
              <a:t>-in dengan membawa barang ke kamar.</a:t>
            </a:r>
            <a:endParaRPr lang="en-US" dirty="0"/>
          </a:p>
          <a:p>
            <a:r>
              <a:rPr lang="id-ID" sz="2200" b="1" dirty="0">
                <a:highlight>
                  <a:srgbClr val="FF0000"/>
                </a:highlight>
              </a:rPr>
              <a:t>8. </a:t>
            </a:r>
            <a:r>
              <a:rPr lang="id-ID" sz="2200" b="1" dirty="0" err="1">
                <a:highlight>
                  <a:srgbClr val="FF0000"/>
                </a:highlight>
              </a:rPr>
              <a:t>Reservation</a:t>
            </a:r>
            <a:r>
              <a:rPr lang="id-ID" sz="2200" b="1" dirty="0">
                <a:highlight>
                  <a:srgbClr val="FF0000"/>
                </a:highlight>
              </a:rPr>
              <a:t> </a:t>
            </a:r>
            <a:r>
              <a:rPr lang="id-ID" sz="2200" b="1" dirty="0" err="1">
                <a:highlight>
                  <a:srgbClr val="FF0000"/>
                </a:highlight>
              </a:rPr>
              <a:t>Agent</a:t>
            </a:r>
            <a:endParaRPr lang="id-ID" sz="22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Mengelola pemesanan kamar melalui telepon, email, atau sistem reservasi </a:t>
            </a:r>
            <a:r>
              <a:rPr lang="id-ID" dirty="0" err="1"/>
              <a:t>online</a:t>
            </a:r>
            <a:r>
              <a:rPr lang="id-ID" dirty="0"/>
              <a:t>.</a:t>
            </a:r>
          </a:p>
          <a:p>
            <a:pPr marL="742950" lvl="1" indent="-285750">
              <a:buFont typeface="Arial" panose="020B0604020202020204" pitchFamily="34" charset="0"/>
              <a:buChar char="•"/>
            </a:pPr>
            <a:r>
              <a:rPr lang="id-ID" dirty="0"/>
              <a:t>Menyediakan informasi mengenai tarif, ketersediaan kamar, dan kebijakan hotel.</a:t>
            </a:r>
          </a:p>
          <a:p>
            <a:pPr marL="742950" lvl="1" indent="-285750">
              <a:buFont typeface="Arial" panose="020B0604020202020204" pitchFamily="34" charset="0"/>
              <a:buChar char="•"/>
            </a:pPr>
            <a:r>
              <a:rPr lang="id-ID" dirty="0"/>
              <a:t>Menangani perubahan dan pembatalan reservasi.</a:t>
            </a:r>
          </a:p>
          <a:p>
            <a:pPr marL="742950" lvl="1" indent="-285750">
              <a:buFont typeface="Arial" panose="020B0604020202020204" pitchFamily="34" charset="0"/>
              <a:buChar char="•"/>
            </a:pPr>
            <a:r>
              <a:rPr lang="id-ID" dirty="0"/>
              <a:t>Menyimpan dan mengelola data reservasi dengan akurat.</a:t>
            </a:r>
          </a:p>
          <a:p>
            <a:pPr marL="742950" lvl="1" indent="-285750">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301019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C835B34-C745-3085-3AE6-B28212B6513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BCD1F32-3E1C-F401-77BB-6391BC01474C}"/>
              </a:ext>
            </a:extLst>
          </p:cNvPr>
          <p:cNvSpPr>
            <a:spLocks noGrp="1"/>
          </p:cNvSpPr>
          <p:nvPr>
            <p:ph idx="1"/>
          </p:nvPr>
        </p:nvSpPr>
        <p:spPr>
          <a:xfrm>
            <a:off x="936171" y="359229"/>
            <a:ext cx="10722429" cy="5736771"/>
          </a:xfrm>
        </p:spPr>
        <p:txBody>
          <a:bodyPr>
            <a:normAutofit fontScale="85000" lnSpcReduction="10000"/>
          </a:bodyPr>
          <a:lstStyle/>
          <a:p>
            <a:r>
              <a:rPr lang="id-ID" sz="2000" b="1" dirty="0">
                <a:highlight>
                  <a:srgbClr val="FF0000"/>
                </a:highlight>
              </a:rPr>
              <a:t>9. </a:t>
            </a:r>
            <a:r>
              <a:rPr lang="id-ID" sz="2000" b="1" dirty="0" err="1">
                <a:highlight>
                  <a:srgbClr val="FF0000"/>
                </a:highlight>
              </a:rPr>
              <a:t>Guest</a:t>
            </a:r>
            <a:r>
              <a:rPr lang="id-ID" sz="2000" b="1" dirty="0">
                <a:highlight>
                  <a:srgbClr val="FF0000"/>
                </a:highlight>
              </a:rPr>
              <a:t> Services </a:t>
            </a:r>
            <a:r>
              <a:rPr lang="id-ID" sz="2000" b="1" dirty="0" err="1">
                <a:highlight>
                  <a:srgbClr val="FF0000"/>
                </a:highlight>
              </a:rPr>
              <a:t>Agent</a:t>
            </a:r>
            <a:endParaRPr lang="id-ID" sz="2000" b="1" dirty="0">
              <a:highlight>
                <a:srgbClr val="FF0000"/>
              </a:highlight>
            </a:endParaRP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Menangani permintaan khusus dan kebutuhan tambahan dari tamu yang mungkin tidak dapat diakomodasi oleh staf lainnya.</a:t>
            </a:r>
          </a:p>
          <a:p>
            <a:pPr marL="742950" lvl="1" indent="-285750">
              <a:buFont typeface="Arial" panose="020B0604020202020204" pitchFamily="34" charset="0"/>
              <a:buChar char="•"/>
            </a:pPr>
            <a:r>
              <a:rPr lang="id-ID" dirty="0"/>
              <a:t>Menyediakan layanan tambahan untuk meningkatkan pengalaman tamu, seperti pengaturan khusus atau kebutuhan pribadi.</a:t>
            </a:r>
          </a:p>
          <a:p>
            <a:pPr marL="742950" lvl="1" indent="-285750">
              <a:buFont typeface="Arial" panose="020B0604020202020204" pitchFamily="34" charset="0"/>
              <a:buChar char="•"/>
            </a:pPr>
            <a:r>
              <a:rPr lang="id-ID" dirty="0"/>
              <a:t>Mengelola dan merespons permintaan dan keluhan tamu dengan cara yang cepat dan efektif.</a:t>
            </a:r>
            <a:endParaRPr lang="en-US" dirty="0"/>
          </a:p>
          <a:p>
            <a:r>
              <a:rPr lang="id-ID" sz="2000" b="1" dirty="0">
                <a:highlight>
                  <a:srgbClr val="FF0000"/>
                </a:highlight>
              </a:rPr>
              <a:t>10. </a:t>
            </a:r>
            <a:r>
              <a:rPr lang="id-ID" sz="2000" b="1" dirty="0" err="1">
                <a:highlight>
                  <a:srgbClr val="FF0000"/>
                </a:highlight>
              </a:rPr>
              <a:t>Call</a:t>
            </a:r>
            <a:r>
              <a:rPr lang="id-ID" sz="2000" b="1" dirty="0">
                <a:highlight>
                  <a:srgbClr val="FF0000"/>
                </a:highlight>
              </a:rPr>
              <a:t> Center / </a:t>
            </a:r>
            <a:r>
              <a:rPr lang="id-ID" sz="2000" b="1" dirty="0" err="1">
                <a:highlight>
                  <a:srgbClr val="FF0000"/>
                </a:highlight>
              </a:rPr>
              <a:t>Reservation</a:t>
            </a:r>
            <a:r>
              <a:rPr lang="id-ID" sz="2000" b="1" dirty="0">
                <a:highlight>
                  <a:srgbClr val="FF0000"/>
                </a:highlight>
              </a:rPr>
              <a:t> </a:t>
            </a:r>
            <a:r>
              <a:rPr lang="id-ID" sz="2000" b="1" dirty="0" err="1">
                <a:highlight>
                  <a:srgbClr val="FF0000"/>
                </a:highlight>
              </a:rPr>
              <a:t>Specialist</a:t>
            </a:r>
            <a:r>
              <a:rPr lang="id-ID" sz="2000" b="1" dirty="0">
                <a:highlight>
                  <a:srgbClr val="FF0000"/>
                </a:highlight>
              </a:rPr>
              <a:t> (jika ada)</a:t>
            </a: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Mengelola panggilan telepon dan komunikasi untuk reservasi kamar.</a:t>
            </a:r>
          </a:p>
          <a:p>
            <a:pPr marL="742950" lvl="1" indent="-285750">
              <a:buFont typeface="Arial" panose="020B0604020202020204" pitchFamily="34" charset="0"/>
              <a:buChar char="•"/>
            </a:pPr>
            <a:r>
              <a:rPr lang="id-ID" dirty="0"/>
              <a:t>Menyediakan dukungan pelanggan untuk pertanyaan terkait pemesanan dan informasi hotel.</a:t>
            </a:r>
          </a:p>
          <a:p>
            <a:pPr marL="742950" lvl="1" indent="-285750">
              <a:buFont typeface="Arial" panose="020B0604020202020204" pitchFamily="34" charset="0"/>
              <a:buChar char="•"/>
            </a:pPr>
            <a:r>
              <a:rPr lang="id-ID" dirty="0"/>
              <a:t>Memproses dan mengelola reservasi dari berbagai saluran komunikasi.</a:t>
            </a:r>
          </a:p>
          <a:p>
            <a:pPr marL="742950" lvl="1" indent="-285750">
              <a:buFont typeface="Arial" panose="020B0604020202020204" pitchFamily="34" charset="0"/>
              <a:buChar char="•"/>
            </a:pPr>
            <a:r>
              <a:rPr lang="id-ID" dirty="0"/>
              <a:t>Menangani perubahan dan pembatalan reservasi serta memastikan akurasi data.</a:t>
            </a:r>
            <a:endParaRPr lang="en-US" dirty="0"/>
          </a:p>
          <a:p>
            <a:r>
              <a:rPr lang="id-ID" sz="1900" b="1" dirty="0">
                <a:highlight>
                  <a:srgbClr val="FF0000"/>
                </a:highlight>
              </a:rPr>
              <a:t>11. Night </a:t>
            </a:r>
            <a:r>
              <a:rPr lang="id-ID" sz="1900" b="1" dirty="0" err="1">
                <a:highlight>
                  <a:srgbClr val="FF0000"/>
                </a:highlight>
              </a:rPr>
              <a:t>Shift</a:t>
            </a:r>
            <a:r>
              <a:rPr lang="id-ID" sz="1900" b="1" dirty="0">
                <a:highlight>
                  <a:srgbClr val="FF0000"/>
                </a:highlight>
              </a:rPr>
              <a:t> </a:t>
            </a:r>
            <a:r>
              <a:rPr lang="id-ID" sz="1900" b="1" dirty="0" err="1">
                <a:highlight>
                  <a:srgbClr val="FF0000"/>
                </a:highlight>
              </a:rPr>
              <a:t>Staff</a:t>
            </a:r>
            <a:r>
              <a:rPr lang="id-ID" sz="1900" b="1" dirty="0">
                <a:highlight>
                  <a:srgbClr val="FF0000"/>
                </a:highlight>
              </a:rPr>
              <a:t> (jika ada)</a:t>
            </a:r>
          </a:p>
          <a:p>
            <a:pPr>
              <a:buFont typeface="Arial" panose="020B0604020202020204" pitchFamily="34" charset="0"/>
              <a:buChar char="•"/>
            </a:pPr>
            <a:r>
              <a:rPr lang="id-ID" b="1" dirty="0"/>
              <a:t>Tanggung Jawab Utama:</a:t>
            </a:r>
            <a:endParaRPr lang="id-ID" dirty="0"/>
          </a:p>
          <a:p>
            <a:pPr marL="742950" lvl="1" indent="-285750">
              <a:buFont typeface="Arial" panose="020B0604020202020204" pitchFamily="34" charset="0"/>
              <a:buChar char="•"/>
            </a:pPr>
            <a:r>
              <a:rPr lang="id-ID" dirty="0"/>
              <a:t>Menyediakan layanan pada malam hari termasuk </a:t>
            </a:r>
            <a:r>
              <a:rPr lang="id-ID" dirty="0" err="1"/>
              <a:t>check</a:t>
            </a:r>
            <a:r>
              <a:rPr lang="id-ID" dirty="0"/>
              <a:t>-in dan </a:t>
            </a:r>
            <a:r>
              <a:rPr lang="id-ID" dirty="0" err="1"/>
              <a:t>check-out</a:t>
            </a:r>
            <a:r>
              <a:rPr lang="id-ID" dirty="0"/>
              <a:t> tamu yang tiba larut malam.</a:t>
            </a:r>
          </a:p>
          <a:p>
            <a:pPr marL="742950" lvl="1" indent="-285750">
              <a:buFont typeface="Arial" panose="020B0604020202020204" pitchFamily="34" charset="0"/>
              <a:buChar char="•"/>
            </a:pPr>
            <a:r>
              <a:rPr lang="id-ID" dirty="0"/>
              <a:t>Menangani permintaan tamu dan masalah yang terjadi selama malam hari.</a:t>
            </a:r>
          </a:p>
          <a:p>
            <a:pPr marL="742950" lvl="1" indent="-285750">
              <a:buFont typeface="Arial" panose="020B0604020202020204" pitchFamily="34" charset="0"/>
              <a:buChar char="•"/>
            </a:pPr>
            <a:r>
              <a:rPr lang="id-ID" dirty="0"/>
              <a:t>Memastikan bahwa operasional malam hari berjalan dengan lancar dan melaporkan masalah kepada manajemen jika diperlukan.</a:t>
            </a:r>
          </a:p>
          <a:p>
            <a:pPr marL="742950" lvl="1" indent="-285750">
              <a:buFont typeface="Arial" panose="020B0604020202020204" pitchFamily="34" charset="0"/>
              <a:buChar char="•"/>
            </a:pPr>
            <a:endParaRPr lang="id-ID" dirty="0"/>
          </a:p>
          <a:p>
            <a:pPr marL="742950" lvl="1" indent="-285750">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407587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350734C-1ACD-0E45-70A0-CCA095D63A79}"/>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77D6770F-559E-8E95-3221-23EC1A0192F1}"/>
              </a:ext>
            </a:extLst>
          </p:cNvPr>
          <p:cNvSpPr>
            <a:spLocks noGrp="1"/>
          </p:cNvSpPr>
          <p:nvPr>
            <p:ph idx="1"/>
          </p:nvPr>
        </p:nvSpPr>
        <p:spPr>
          <a:xfrm>
            <a:off x="783771" y="609600"/>
            <a:ext cx="10700658" cy="5486400"/>
          </a:xfrm>
        </p:spPr>
        <p:txBody>
          <a:bodyPr>
            <a:normAutofit lnSpcReduction="10000"/>
          </a:bodyPr>
          <a:lstStyle/>
          <a:p>
            <a:r>
              <a:rPr lang="id-ID" sz="2000" b="1" dirty="0">
                <a:highlight>
                  <a:srgbClr val="FF0000"/>
                </a:highlight>
              </a:rPr>
              <a:t>Fungsi Umum dalam Departemen Kantor Depan:</a:t>
            </a:r>
          </a:p>
          <a:p>
            <a:pPr>
              <a:buFont typeface="Arial" panose="020B0604020202020204" pitchFamily="34" charset="0"/>
              <a:buChar char="•"/>
            </a:pPr>
            <a:r>
              <a:rPr lang="id-ID" b="1" dirty="0" err="1"/>
              <a:t>Check</a:t>
            </a:r>
            <a:r>
              <a:rPr lang="id-ID" b="1" dirty="0"/>
              <a:t>-In/</a:t>
            </a:r>
            <a:r>
              <a:rPr lang="id-ID" b="1" dirty="0" err="1"/>
              <a:t>Check-Out</a:t>
            </a:r>
            <a:r>
              <a:rPr lang="id-ID" b="1" dirty="0"/>
              <a:t>:</a:t>
            </a:r>
            <a:r>
              <a:rPr lang="id-ID" dirty="0"/>
              <a:t> Proses pendaftaran tamu saat tiba dan proses keluar saat meninggalkan hotel.</a:t>
            </a:r>
          </a:p>
          <a:p>
            <a:pPr>
              <a:buFont typeface="Arial" panose="020B0604020202020204" pitchFamily="34" charset="0"/>
              <a:buChar char="•"/>
            </a:pPr>
            <a:r>
              <a:rPr lang="id-ID" b="1" dirty="0"/>
              <a:t>Reservasi:</a:t>
            </a:r>
            <a:r>
              <a:rPr lang="id-ID" dirty="0"/>
              <a:t> Pengelolaan pemesanan kamar, baik secara langsung maupun melalui berbagai saluran pemesanan.</a:t>
            </a:r>
          </a:p>
          <a:p>
            <a:pPr>
              <a:buFont typeface="Arial" panose="020B0604020202020204" pitchFamily="34" charset="0"/>
              <a:buChar char="•"/>
            </a:pPr>
            <a:r>
              <a:rPr lang="id-ID" b="1" dirty="0"/>
              <a:t>Layanan Tamu:</a:t>
            </a:r>
            <a:r>
              <a:rPr lang="id-ID" dirty="0"/>
              <a:t> Menyediakan informasi, bantuan, dan layanan tambahan untuk memenuhi kebutuhan tamu.</a:t>
            </a:r>
          </a:p>
          <a:p>
            <a:pPr>
              <a:buFont typeface="Arial" panose="020B0604020202020204" pitchFamily="34" charset="0"/>
              <a:buChar char="•"/>
            </a:pPr>
            <a:r>
              <a:rPr lang="id-ID" b="1" dirty="0"/>
              <a:t>Manajemen Kasir:</a:t>
            </a:r>
            <a:r>
              <a:rPr lang="id-ID" dirty="0"/>
              <a:t> Pengelolaan transaksi pembayaran dan tagihan tamu.</a:t>
            </a:r>
          </a:p>
          <a:p>
            <a:pPr>
              <a:buFont typeface="Arial" panose="020B0604020202020204" pitchFamily="34" charset="0"/>
              <a:buChar char="•"/>
            </a:pPr>
            <a:r>
              <a:rPr lang="id-ID" b="1" dirty="0"/>
              <a:t>Koordinasi dengan Departemen Lain:</a:t>
            </a:r>
            <a:r>
              <a:rPr lang="id-ID" dirty="0"/>
              <a:t> Berkoordinasi dengan departemen lain seperti </a:t>
            </a:r>
            <a:r>
              <a:rPr lang="id-ID" dirty="0" err="1"/>
              <a:t>housekeeping</a:t>
            </a:r>
            <a:r>
              <a:rPr lang="id-ID" dirty="0"/>
              <a:t> dan </a:t>
            </a:r>
            <a:r>
              <a:rPr lang="id-ID" dirty="0" err="1"/>
              <a:t>food</a:t>
            </a:r>
            <a:r>
              <a:rPr lang="id-ID" dirty="0"/>
              <a:t> </a:t>
            </a:r>
            <a:r>
              <a:rPr lang="id-ID" dirty="0" err="1"/>
              <a:t>and</a:t>
            </a:r>
            <a:r>
              <a:rPr lang="id-ID" dirty="0"/>
              <a:t> </a:t>
            </a:r>
            <a:r>
              <a:rPr lang="id-ID" dirty="0" err="1"/>
              <a:t>beverage</a:t>
            </a:r>
            <a:r>
              <a:rPr lang="id-ID" dirty="0"/>
              <a:t> untuk memenuhi kebutuhan tamu dan menyelesaikan masalah operasional.</a:t>
            </a:r>
            <a:endParaRPr lang="en-US" dirty="0"/>
          </a:p>
          <a:p>
            <a:pPr>
              <a:buFont typeface="Arial" panose="020B0604020202020204" pitchFamily="34" charset="0"/>
              <a:buChar char="•"/>
            </a:pPr>
            <a:endParaRPr lang="id-ID" dirty="0"/>
          </a:p>
          <a:p>
            <a:r>
              <a:rPr lang="id-ID" sz="2000" dirty="0">
                <a:highlight>
                  <a:srgbClr val="FF0000"/>
                </a:highlight>
              </a:rPr>
              <a:t>Setiap peran dalam kantor depan berkontribusi pada pengalaman tamu dan kelancaran operasional hotel, dengan tujuan untuk memberikan pelayanan yang efisien dan memuaskan bagi setiap tamu.</a:t>
            </a:r>
          </a:p>
          <a:p>
            <a:endParaRPr lang="id-ID" dirty="0"/>
          </a:p>
        </p:txBody>
      </p:sp>
    </p:spTree>
    <p:extLst>
      <p:ext uri="{BB962C8B-B14F-4D97-AF65-F5344CB8AC3E}">
        <p14:creationId xmlns:p14="http://schemas.microsoft.com/office/powerpoint/2010/main" val="1039096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8" name="Rectangle 2054">
            <a:extLst>
              <a:ext uri="{FF2B5EF4-FFF2-40B4-BE49-F238E27FC236}">
                <a16:creationId xmlns:a16="http://schemas.microsoft.com/office/drawing/2014/main" id="{E7218290-08E7-4AB8-8549-F625B01F0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B3140A04-8DD8-A9FD-81C2-DFF7D22DA0B3}"/>
              </a:ext>
            </a:extLst>
          </p:cNvPr>
          <p:cNvSpPr>
            <a:spLocks noGrp="1"/>
          </p:cNvSpPr>
          <p:nvPr>
            <p:ph type="title"/>
          </p:nvPr>
        </p:nvSpPr>
        <p:spPr>
          <a:xfrm>
            <a:off x="1104897" y="402771"/>
            <a:ext cx="5333365" cy="881743"/>
          </a:xfrm>
        </p:spPr>
        <p:txBody>
          <a:bodyPr>
            <a:normAutofit fontScale="90000"/>
          </a:bodyPr>
          <a:lstStyle/>
          <a:p>
            <a:pPr>
              <a:lnSpc>
                <a:spcPct val="110000"/>
              </a:lnSpc>
            </a:pPr>
            <a:r>
              <a:rPr lang="id-ID" sz="2000" dirty="0">
                <a:solidFill>
                  <a:schemeClr val="bg1"/>
                </a:solidFill>
                <a:effectLst/>
                <a:highlight>
                  <a:srgbClr val="FFFF00"/>
                </a:highlight>
                <a:latin typeface="Times New Roman" panose="02020603050405020304" pitchFamily="18" charset="0"/>
              </a:rPr>
              <a:t>Fungsi dan tanggung </a:t>
            </a:r>
            <a:br>
              <a:rPr lang="id-ID" sz="2000" dirty="0">
                <a:solidFill>
                  <a:schemeClr val="bg1"/>
                </a:solidFill>
                <a:highlight>
                  <a:srgbClr val="FFFF00"/>
                </a:highlight>
              </a:rPr>
            </a:br>
            <a:r>
              <a:rPr lang="id-ID" sz="2000" dirty="0">
                <a:solidFill>
                  <a:schemeClr val="bg1"/>
                </a:solidFill>
                <a:effectLst/>
                <a:highlight>
                  <a:srgbClr val="FFFF00"/>
                </a:highlight>
                <a:latin typeface="Times New Roman" panose="02020603050405020304" pitchFamily="18" charset="0"/>
              </a:rPr>
              <a:t>jawab bagian-bagian </a:t>
            </a:r>
            <a:br>
              <a:rPr lang="id-ID" sz="2000" dirty="0">
                <a:solidFill>
                  <a:schemeClr val="bg1"/>
                </a:solidFill>
                <a:highlight>
                  <a:srgbClr val="FFFF00"/>
                </a:highlight>
              </a:rPr>
            </a:br>
            <a:r>
              <a:rPr lang="id-ID" sz="2000" dirty="0">
                <a:solidFill>
                  <a:schemeClr val="bg1"/>
                </a:solidFill>
                <a:effectLst/>
                <a:highlight>
                  <a:srgbClr val="FFFF00"/>
                </a:highlight>
                <a:latin typeface="Times New Roman" panose="02020603050405020304" pitchFamily="18" charset="0"/>
              </a:rPr>
              <a:t>kantor depan</a:t>
            </a:r>
            <a:endParaRPr lang="id-ID" sz="2000" dirty="0">
              <a:solidFill>
                <a:schemeClr val="bg1"/>
              </a:solidFill>
              <a:highlight>
                <a:srgbClr val="FFFF00"/>
              </a:highlight>
            </a:endParaRPr>
          </a:p>
        </p:txBody>
      </p:sp>
      <p:sp>
        <p:nvSpPr>
          <p:cNvPr id="3" name="Tampungan Konten 2">
            <a:extLst>
              <a:ext uri="{FF2B5EF4-FFF2-40B4-BE49-F238E27FC236}">
                <a16:creationId xmlns:a16="http://schemas.microsoft.com/office/drawing/2014/main" id="{F904618A-E56C-39D8-825F-032F82012BD1}"/>
              </a:ext>
            </a:extLst>
          </p:cNvPr>
          <p:cNvSpPr>
            <a:spLocks noGrp="1"/>
          </p:cNvSpPr>
          <p:nvPr>
            <p:ph idx="1"/>
          </p:nvPr>
        </p:nvSpPr>
        <p:spPr>
          <a:xfrm>
            <a:off x="500743" y="1466394"/>
            <a:ext cx="5595257" cy="5173892"/>
          </a:xfrm>
        </p:spPr>
        <p:txBody>
          <a:bodyPr>
            <a:normAutofit fontScale="70000" lnSpcReduction="20000"/>
          </a:bodyPr>
          <a:lstStyle/>
          <a:p>
            <a:pPr fontAlgn="ctr">
              <a:lnSpc>
                <a:spcPct val="120000"/>
              </a:lnSpc>
            </a:pPr>
            <a:r>
              <a:rPr lang="id-ID" sz="1600" b="0" i="0" dirty="0">
                <a:solidFill>
                  <a:schemeClr val="bg1"/>
                </a:solidFill>
                <a:effectLst/>
                <a:highlight>
                  <a:srgbClr val="FFFF00"/>
                </a:highlight>
                <a:latin typeface="Google Sans"/>
              </a:rPr>
              <a:t>Bagian kantor depan atau front </a:t>
            </a:r>
            <a:r>
              <a:rPr lang="id-ID" sz="1600" b="0" i="0" dirty="0" err="1">
                <a:solidFill>
                  <a:schemeClr val="bg1"/>
                </a:solidFill>
                <a:effectLst/>
                <a:highlight>
                  <a:srgbClr val="FFFF00"/>
                </a:highlight>
                <a:latin typeface="Google Sans"/>
              </a:rPr>
              <a:t>office</a:t>
            </a:r>
            <a:r>
              <a:rPr lang="id-ID" sz="1600" b="0" i="0" dirty="0">
                <a:solidFill>
                  <a:schemeClr val="bg1"/>
                </a:solidFill>
                <a:effectLst/>
                <a:highlight>
                  <a:srgbClr val="FFFF00"/>
                </a:highlight>
                <a:latin typeface="Google Sans"/>
              </a:rPr>
              <a:t> memiliki beberapa fungsi dan tanggung jawab, di antaranya: </a:t>
            </a:r>
          </a:p>
          <a:p>
            <a:pPr fontAlgn="ctr">
              <a:lnSpc>
                <a:spcPct val="120000"/>
              </a:lnSpc>
              <a:buFont typeface="Arial" panose="020B0604020202020204" pitchFamily="34" charset="0"/>
              <a:buChar char="•"/>
            </a:pPr>
            <a:r>
              <a:rPr lang="id-ID" sz="2400" b="0" i="0" dirty="0">
                <a:effectLst/>
                <a:highlight>
                  <a:srgbClr val="FF0000"/>
                </a:highlight>
                <a:latin typeface="Google Sans"/>
              </a:rPr>
              <a:t>Menyambut tamu dengan ramah dan sopan </a:t>
            </a:r>
          </a:p>
          <a:p>
            <a:pPr fontAlgn="ctr">
              <a:lnSpc>
                <a:spcPct val="120000"/>
              </a:lnSpc>
              <a:buFont typeface="Arial" panose="020B0604020202020204" pitchFamily="34" charset="0"/>
              <a:buChar char="•"/>
            </a:pPr>
            <a:r>
              <a:rPr lang="id-ID" sz="2400" b="0" i="0" dirty="0">
                <a:effectLst/>
                <a:highlight>
                  <a:srgbClr val="FF0000"/>
                </a:highlight>
                <a:latin typeface="Google Sans"/>
              </a:rPr>
              <a:t>Melakukan pendaftaran tamu </a:t>
            </a:r>
          </a:p>
          <a:p>
            <a:pPr fontAlgn="ctr">
              <a:lnSpc>
                <a:spcPct val="120000"/>
              </a:lnSpc>
              <a:buFont typeface="Arial" panose="020B0604020202020204" pitchFamily="34" charset="0"/>
              <a:buChar char="•"/>
            </a:pPr>
            <a:r>
              <a:rPr lang="id-ID" sz="2400" b="0" i="0" dirty="0">
                <a:effectLst/>
                <a:highlight>
                  <a:srgbClr val="FF0000"/>
                </a:highlight>
                <a:latin typeface="Google Sans"/>
              </a:rPr>
              <a:t>Mencatat uang deposit tamu </a:t>
            </a:r>
          </a:p>
          <a:p>
            <a:pPr fontAlgn="ctr">
              <a:lnSpc>
                <a:spcPct val="120000"/>
              </a:lnSpc>
              <a:buFont typeface="Arial" panose="020B0604020202020204" pitchFamily="34" charset="0"/>
              <a:buChar char="•"/>
            </a:pPr>
            <a:r>
              <a:rPr lang="id-ID" sz="2400" b="0" i="0" dirty="0">
                <a:effectLst/>
                <a:highlight>
                  <a:srgbClr val="FF0000"/>
                </a:highlight>
                <a:latin typeface="Google Sans"/>
              </a:rPr>
              <a:t>Menangani tamu yang </a:t>
            </a:r>
            <a:r>
              <a:rPr lang="id-ID" sz="2400" b="0" i="0" dirty="0" err="1">
                <a:effectLst/>
                <a:highlight>
                  <a:srgbClr val="FF0000"/>
                </a:highlight>
                <a:latin typeface="Google Sans"/>
              </a:rPr>
              <a:t>check-out</a:t>
            </a:r>
            <a:r>
              <a:rPr lang="id-ID" sz="2400" b="0" i="0" dirty="0">
                <a:effectLst/>
                <a:highlight>
                  <a:srgbClr val="FF0000"/>
                </a:highlight>
                <a:latin typeface="Google Sans"/>
              </a:rPr>
              <a:t> </a:t>
            </a:r>
          </a:p>
          <a:p>
            <a:pPr fontAlgn="ctr">
              <a:lnSpc>
                <a:spcPct val="120000"/>
              </a:lnSpc>
              <a:buFont typeface="Arial" panose="020B0604020202020204" pitchFamily="34" charset="0"/>
              <a:buChar char="•"/>
            </a:pPr>
            <a:r>
              <a:rPr lang="id-ID" sz="2400" b="0" i="0" dirty="0">
                <a:effectLst/>
                <a:highlight>
                  <a:srgbClr val="FF0000"/>
                </a:highlight>
                <a:latin typeface="Google Sans"/>
              </a:rPr>
              <a:t>Melayani penukaran mata uang asing ke mata uang lokal </a:t>
            </a:r>
          </a:p>
          <a:p>
            <a:pPr fontAlgn="ctr">
              <a:lnSpc>
                <a:spcPct val="120000"/>
              </a:lnSpc>
              <a:buFont typeface="Arial" panose="020B0604020202020204" pitchFamily="34" charset="0"/>
              <a:buChar char="•"/>
            </a:pPr>
            <a:r>
              <a:rPr lang="id-ID" sz="2400" b="0" i="0" dirty="0">
                <a:effectLst/>
                <a:highlight>
                  <a:srgbClr val="FF0000"/>
                </a:highlight>
                <a:latin typeface="Google Sans"/>
              </a:rPr>
              <a:t>Memasukkan tamu yang sudah </a:t>
            </a:r>
            <a:r>
              <a:rPr lang="id-ID" sz="2400" b="0" i="0" dirty="0" err="1">
                <a:effectLst/>
                <a:highlight>
                  <a:srgbClr val="FF0000"/>
                </a:highlight>
                <a:latin typeface="Google Sans"/>
              </a:rPr>
              <a:t>check</a:t>
            </a:r>
            <a:r>
              <a:rPr lang="id-ID" sz="2400" b="0" i="0" dirty="0">
                <a:effectLst/>
                <a:highlight>
                  <a:srgbClr val="FF0000"/>
                </a:highlight>
                <a:latin typeface="Google Sans"/>
              </a:rPr>
              <a:t>-in dalam satu laporan harian </a:t>
            </a:r>
          </a:p>
          <a:p>
            <a:pPr fontAlgn="ctr">
              <a:lnSpc>
                <a:spcPct val="120000"/>
              </a:lnSpc>
              <a:buFont typeface="Arial" panose="020B0604020202020204" pitchFamily="34" charset="0"/>
              <a:buChar char="•"/>
            </a:pPr>
            <a:r>
              <a:rPr lang="id-ID" sz="2400" b="0" i="0" dirty="0">
                <a:effectLst/>
                <a:highlight>
                  <a:srgbClr val="FF0000"/>
                </a:highlight>
                <a:latin typeface="Google Sans"/>
              </a:rPr>
              <a:t>Menghitung dan bertanggung jawab atas uang transaksi </a:t>
            </a:r>
          </a:p>
          <a:p>
            <a:pPr fontAlgn="ctr">
              <a:lnSpc>
                <a:spcPct val="120000"/>
              </a:lnSpc>
              <a:buFont typeface="Arial" panose="020B0604020202020204" pitchFamily="34" charset="0"/>
              <a:buChar char="•"/>
            </a:pPr>
            <a:r>
              <a:rPr lang="id-ID" sz="2400" b="0" i="0" dirty="0">
                <a:effectLst/>
                <a:highlight>
                  <a:srgbClr val="FF0000"/>
                </a:highlight>
                <a:latin typeface="Google Sans"/>
              </a:rPr>
              <a:t>Menangani keluhan tamu </a:t>
            </a:r>
          </a:p>
          <a:p>
            <a:pPr fontAlgn="ctr">
              <a:lnSpc>
                <a:spcPct val="120000"/>
              </a:lnSpc>
              <a:buFont typeface="Arial" panose="020B0604020202020204" pitchFamily="34" charset="0"/>
              <a:buChar char="•"/>
            </a:pPr>
            <a:r>
              <a:rPr lang="id-ID" sz="2400" b="0" i="0" dirty="0">
                <a:effectLst/>
                <a:highlight>
                  <a:srgbClr val="FF0000"/>
                </a:highlight>
                <a:latin typeface="Google Sans"/>
              </a:rPr>
              <a:t>Menangani barang bawaan tamu </a:t>
            </a:r>
          </a:p>
          <a:p>
            <a:pPr>
              <a:lnSpc>
                <a:spcPct val="120000"/>
              </a:lnSpc>
              <a:buFont typeface="Arial" panose="020B0604020202020204" pitchFamily="34" charset="0"/>
              <a:buChar char="•"/>
            </a:pPr>
            <a:r>
              <a:rPr lang="id-ID" sz="2400" b="0" i="0" dirty="0">
                <a:effectLst/>
                <a:highlight>
                  <a:srgbClr val="FF0000"/>
                </a:highlight>
                <a:latin typeface="Google Sans"/>
              </a:rPr>
              <a:t>Memberikan informasi yang </a:t>
            </a:r>
            <a:r>
              <a:rPr lang="id-ID" sz="2400" b="0" i="0" dirty="0" err="1">
                <a:effectLst/>
                <a:highlight>
                  <a:srgbClr val="FF0000"/>
                </a:highlight>
                <a:latin typeface="Google Sans"/>
              </a:rPr>
              <a:t>dibutuhka</a:t>
            </a:r>
            <a:endParaRPr lang="id-ID" sz="2400" b="0" i="0" dirty="0">
              <a:effectLst/>
              <a:highlight>
                <a:srgbClr val="FF0000"/>
              </a:highlight>
              <a:latin typeface="Google Sans"/>
            </a:endParaRPr>
          </a:p>
          <a:p>
            <a:pPr fontAlgn="ctr">
              <a:lnSpc>
                <a:spcPct val="120000"/>
              </a:lnSpc>
            </a:pPr>
            <a:endParaRPr lang="id-ID" sz="1100" dirty="0"/>
          </a:p>
        </p:txBody>
      </p:sp>
      <p:sp>
        <p:nvSpPr>
          <p:cNvPr id="2057" name="Oval 2056">
            <a:extLst>
              <a:ext uri="{FF2B5EF4-FFF2-40B4-BE49-F238E27FC236}">
                <a16:creationId xmlns:a16="http://schemas.microsoft.com/office/drawing/2014/main" id="{CE9A9457-874F-4EEB-BF07-9CEA561C1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39965" y="1114197"/>
            <a:ext cx="4629606" cy="462960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Kantor Depan (Front Office Department)">
            <a:extLst>
              <a:ext uri="{FF2B5EF4-FFF2-40B4-BE49-F238E27FC236}">
                <a16:creationId xmlns:a16="http://schemas.microsoft.com/office/drawing/2014/main" id="{E8AA6601-742D-96CB-3F02-F46F9FF23FE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41630" y="2355530"/>
            <a:ext cx="3226275" cy="2146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104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E7218290-08E7-4AB8-8549-F625B01F0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361E2ADC-2986-BA36-323F-D4FFF5183BE9}"/>
              </a:ext>
            </a:extLst>
          </p:cNvPr>
          <p:cNvSpPr>
            <a:spLocks noGrp="1"/>
          </p:cNvSpPr>
          <p:nvPr>
            <p:ph type="title"/>
          </p:nvPr>
        </p:nvSpPr>
        <p:spPr>
          <a:xfrm>
            <a:off x="1104897" y="566057"/>
            <a:ext cx="5333365" cy="931640"/>
          </a:xfrm>
        </p:spPr>
        <p:txBody>
          <a:bodyPr>
            <a:noAutofit/>
          </a:bodyPr>
          <a:lstStyle/>
          <a:p>
            <a:pPr fontAlgn="ctr">
              <a:lnSpc>
                <a:spcPct val="120000"/>
              </a:lnSpc>
            </a:pPr>
            <a:r>
              <a:rPr lang="id-ID" sz="1600" b="0" i="0" dirty="0">
                <a:solidFill>
                  <a:schemeClr val="bg1"/>
                </a:solidFill>
                <a:effectLst/>
                <a:highlight>
                  <a:srgbClr val="FFFF00"/>
                </a:highlight>
                <a:latin typeface="Google Sans"/>
              </a:rPr>
              <a:t>Selain itu, front </a:t>
            </a:r>
            <a:r>
              <a:rPr lang="id-ID" sz="1600" b="0" i="0" dirty="0" err="1">
                <a:solidFill>
                  <a:schemeClr val="bg1"/>
                </a:solidFill>
                <a:effectLst/>
                <a:highlight>
                  <a:srgbClr val="FFFF00"/>
                </a:highlight>
                <a:latin typeface="Google Sans"/>
              </a:rPr>
              <a:t>office</a:t>
            </a:r>
            <a:r>
              <a:rPr lang="id-ID" sz="1600" b="0" i="0" dirty="0">
                <a:solidFill>
                  <a:schemeClr val="bg1"/>
                </a:solidFill>
                <a:effectLst/>
                <a:highlight>
                  <a:srgbClr val="FFFF00"/>
                </a:highlight>
                <a:latin typeface="Google Sans"/>
              </a:rPr>
              <a:t> juga memiliki tanggung jawab untuk: </a:t>
            </a:r>
            <a:br>
              <a:rPr lang="id-ID" sz="1600" b="0" i="0" dirty="0">
                <a:solidFill>
                  <a:schemeClr val="bg1"/>
                </a:solidFill>
                <a:effectLst/>
                <a:highlight>
                  <a:srgbClr val="FFFF00"/>
                </a:highlight>
                <a:latin typeface="Google Sans"/>
              </a:rPr>
            </a:br>
            <a:r>
              <a:rPr lang="id-ID" sz="1600" b="0" i="0" dirty="0">
                <a:solidFill>
                  <a:schemeClr val="bg1"/>
                </a:solidFill>
                <a:effectLst/>
                <a:highlight>
                  <a:srgbClr val="FFFF00"/>
                </a:highlight>
                <a:latin typeface="Google Sans"/>
              </a:rPr>
              <a:t> </a:t>
            </a:r>
            <a:br>
              <a:rPr lang="id-ID" sz="1600" b="0" i="0" dirty="0">
                <a:solidFill>
                  <a:schemeClr val="bg1"/>
                </a:solidFill>
                <a:effectLst/>
                <a:highlight>
                  <a:srgbClr val="FFFF00"/>
                </a:highlight>
                <a:latin typeface="Google Sans"/>
              </a:rPr>
            </a:br>
            <a:endParaRPr lang="id-ID" sz="1600" dirty="0">
              <a:solidFill>
                <a:schemeClr val="bg1"/>
              </a:solidFill>
            </a:endParaRPr>
          </a:p>
        </p:txBody>
      </p:sp>
      <p:sp>
        <p:nvSpPr>
          <p:cNvPr id="3" name="Tampungan Konten 2">
            <a:extLst>
              <a:ext uri="{FF2B5EF4-FFF2-40B4-BE49-F238E27FC236}">
                <a16:creationId xmlns:a16="http://schemas.microsoft.com/office/drawing/2014/main" id="{96086810-0DB5-F513-229B-4CFEED768145}"/>
              </a:ext>
            </a:extLst>
          </p:cNvPr>
          <p:cNvSpPr>
            <a:spLocks noGrp="1"/>
          </p:cNvSpPr>
          <p:nvPr>
            <p:ph idx="1"/>
          </p:nvPr>
        </p:nvSpPr>
        <p:spPr>
          <a:xfrm>
            <a:off x="326571" y="1114197"/>
            <a:ext cx="6313393" cy="4981803"/>
          </a:xfrm>
        </p:spPr>
        <p:txBody>
          <a:bodyPr>
            <a:normAutofit fontScale="32500" lnSpcReduction="20000"/>
          </a:bodyPr>
          <a:lstStyle/>
          <a:p>
            <a:pPr fontAlgn="ctr">
              <a:lnSpc>
                <a:spcPct val="120000"/>
              </a:lnSpc>
            </a:pPr>
            <a:endParaRPr lang="id-ID" sz="700" b="0" i="0" dirty="0">
              <a:effectLst/>
              <a:highlight>
                <a:srgbClr val="FFFF00"/>
              </a:highlight>
              <a:latin typeface="Google Sans"/>
            </a:endParaRPr>
          </a:p>
          <a:p>
            <a:pPr fontAlgn="ctr">
              <a:lnSpc>
                <a:spcPct val="120000"/>
              </a:lnSpc>
              <a:buFont typeface="Arial" panose="020B0604020202020204" pitchFamily="34" charset="0"/>
              <a:buChar char="•"/>
            </a:pPr>
            <a:r>
              <a:rPr lang="id-ID" sz="4500" b="0" i="0" dirty="0">
                <a:effectLst/>
                <a:highlight>
                  <a:srgbClr val="FF0000"/>
                </a:highlight>
                <a:latin typeface="Google Sans"/>
              </a:rPr>
              <a:t>Mengurus pembayaran </a:t>
            </a:r>
          </a:p>
          <a:p>
            <a:pPr>
              <a:lnSpc>
                <a:spcPct val="120000"/>
              </a:lnSpc>
              <a:buFont typeface="Arial" panose="020B0604020202020204" pitchFamily="34" charset="0"/>
              <a:buChar char="•"/>
            </a:pPr>
            <a:r>
              <a:rPr lang="id-ID" sz="3600" b="0" i="0" dirty="0">
                <a:effectLst/>
                <a:highlight>
                  <a:srgbClr val="FF0000"/>
                </a:highlight>
                <a:latin typeface="Google Sans"/>
              </a:rPr>
              <a:t> </a:t>
            </a:r>
          </a:p>
          <a:p>
            <a:pPr fontAlgn="ctr">
              <a:lnSpc>
                <a:spcPct val="120000"/>
              </a:lnSpc>
              <a:buFont typeface="Arial" panose="020B0604020202020204" pitchFamily="34" charset="0"/>
              <a:buChar char="•"/>
            </a:pPr>
            <a:r>
              <a:rPr lang="id-ID" sz="4500" b="0" i="0" dirty="0">
                <a:effectLst/>
                <a:highlight>
                  <a:srgbClr val="FF0000"/>
                </a:highlight>
                <a:latin typeface="Google Sans"/>
              </a:rPr>
              <a:t>Mengonfirmasi reservasi tamu </a:t>
            </a:r>
          </a:p>
          <a:p>
            <a:pPr>
              <a:lnSpc>
                <a:spcPct val="120000"/>
              </a:lnSpc>
              <a:buFont typeface="Arial" panose="020B0604020202020204" pitchFamily="34" charset="0"/>
              <a:buChar char="•"/>
            </a:pPr>
            <a:r>
              <a:rPr lang="id-ID" sz="4500" b="0" i="0" dirty="0">
                <a:effectLst/>
                <a:highlight>
                  <a:srgbClr val="FF0000"/>
                </a:highlight>
                <a:latin typeface="Google Sans"/>
              </a:rPr>
              <a:t> </a:t>
            </a:r>
          </a:p>
          <a:p>
            <a:pPr fontAlgn="ctr">
              <a:lnSpc>
                <a:spcPct val="120000"/>
              </a:lnSpc>
              <a:buFont typeface="Arial" panose="020B0604020202020204" pitchFamily="34" charset="0"/>
              <a:buChar char="•"/>
            </a:pPr>
            <a:r>
              <a:rPr lang="id-ID" sz="4500" b="0" i="0" dirty="0">
                <a:effectLst/>
                <a:highlight>
                  <a:srgbClr val="FF0000"/>
                </a:highlight>
                <a:latin typeface="Google Sans"/>
              </a:rPr>
              <a:t>Mengurus kedatangan dan kepergian tamu </a:t>
            </a:r>
          </a:p>
          <a:p>
            <a:pPr>
              <a:lnSpc>
                <a:spcPct val="120000"/>
              </a:lnSpc>
              <a:buFont typeface="Arial" panose="020B0604020202020204" pitchFamily="34" charset="0"/>
              <a:buChar char="•"/>
            </a:pPr>
            <a:r>
              <a:rPr lang="id-ID" sz="4500" b="0" i="0" dirty="0">
                <a:effectLst/>
                <a:highlight>
                  <a:srgbClr val="FF0000"/>
                </a:highlight>
                <a:latin typeface="Google Sans"/>
              </a:rPr>
              <a:t> </a:t>
            </a:r>
          </a:p>
          <a:p>
            <a:pPr fontAlgn="ctr">
              <a:lnSpc>
                <a:spcPct val="120000"/>
              </a:lnSpc>
              <a:buFont typeface="Arial" panose="020B0604020202020204" pitchFamily="34" charset="0"/>
              <a:buChar char="•"/>
            </a:pPr>
            <a:r>
              <a:rPr lang="id-ID" sz="4900" b="0" i="0" dirty="0">
                <a:effectLst/>
                <a:highlight>
                  <a:srgbClr val="FF0000"/>
                </a:highlight>
                <a:latin typeface="Google Sans"/>
              </a:rPr>
              <a:t>Bertanggung jawab atas </a:t>
            </a:r>
            <a:r>
              <a:rPr lang="id-ID" sz="4900" b="0" i="0" dirty="0" err="1">
                <a:effectLst/>
                <a:highlight>
                  <a:srgbClr val="FF0000"/>
                </a:highlight>
                <a:latin typeface="Google Sans"/>
              </a:rPr>
              <a:t>upselling</a:t>
            </a:r>
            <a:r>
              <a:rPr lang="id-ID" sz="4900" b="0" i="0" dirty="0">
                <a:effectLst/>
                <a:highlight>
                  <a:srgbClr val="FF0000"/>
                </a:highlight>
                <a:latin typeface="Google Sans"/>
              </a:rPr>
              <a:t> saat </a:t>
            </a:r>
            <a:r>
              <a:rPr lang="id-ID" sz="4900" b="0" i="0" dirty="0" err="1">
                <a:effectLst/>
                <a:highlight>
                  <a:srgbClr val="FF0000"/>
                </a:highlight>
                <a:latin typeface="Google Sans"/>
              </a:rPr>
              <a:t>check</a:t>
            </a:r>
            <a:r>
              <a:rPr lang="id-ID" sz="4900" b="0" i="0" dirty="0">
                <a:effectLst/>
                <a:highlight>
                  <a:srgbClr val="FF0000"/>
                </a:highlight>
                <a:latin typeface="Google Sans"/>
              </a:rPr>
              <a:t>-in </a:t>
            </a:r>
          </a:p>
          <a:p>
            <a:pPr>
              <a:lnSpc>
                <a:spcPct val="120000"/>
              </a:lnSpc>
              <a:buFont typeface="Arial" panose="020B0604020202020204" pitchFamily="34" charset="0"/>
              <a:buChar char="•"/>
            </a:pPr>
            <a:r>
              <a:rPr lang="id-ID" sz="4900" b="0" i="0" dirty="0">
                <a:effectLst/>
                <a:highlight>
                  <a:srgbClr val="FF0000"/>
                </a:highlight>
                <a:latin typeface="Google Sans"/>
              </a:rPr>
              <a:t> </a:t>
            </a:r>
          </a:p>
          <a:p>
            <a:pPr fontAlgn="ctr">
              <a:lnSpc>
                <a:spcPct val="120000"/>
              </a:lnSpc>
              <a:buFont typeface="Arial" panose="020B0604020202020204" pitchFamily="34" charset="0"/>
              <a:buChar char="•"/>
            </a:pPr>
            <a:r>
              <a:rPr lang="id-ID" sz="4900" b="0" i="0" dirty="0">
                <a:effectLst/>
                <a:highlight>
                  <a:srgbClr val="FF0000"/>
                </a:highlight>
                <a:latin typeface="Google Sans"/>
              </a:rPr>
              <a:t>Menafsirkan dan menjaga kebijakan rumah dengan tamu </a:t>
            </a:r>
          </a:p>
          <a:p>
            <a:pPr>
              <a:lnSpc>
                <a:spcPct val="120000"/>
              </a:lnSpc>
              <a:buFont typeface="Arial" panose="020B0604020202020204" pitchFamily="34" charset="0"/>
              <a:buChar char="•"/>
            </a:pPr>
            <a:r>
              <a:rPr lang="id-ID" sz="4900" b="0" i="0" dirty="0">
                <a:effectLst/>
                <a:highlight>
                  <a:srgbClr val="FF0000"/>
                </a:highlight>
                <a:latin typeface="Google Sans"/>
              </a:rPr>
              <a:t> </a:t>
            </a:r>
          </a:p>
          <a:p>
            <a:pPr fontAlgn="ctr">
              <a:lnSpc>
                <a:spcPct val="120000"/>
              </a:lnSpc>
              <a:buFont typeface="Arial" panose="020B0604020202020204" pitchFamily="34" charset="0"/>
              <a:buChar char="•"/>
            </a:pPr>
            <a:r>
              <a:rPr lang="id-ID" sz="4900" b="0" i="0" dirty="0">
                <a:effectLst/>
                <a:highlight>
                  <a:srgbClr val="FF0000"/>
                </a:highlight>
                <a:latin typeface="Google Sans"/>
              </a:rPr>
              <a:t>Memastikan layanan penanganan bagasi tamu berjalan dengan baik </a:t>
            </a:r>
          </a:p>
          <a:p>
            <a:pPr>
              <a:lnSpc>
                <a:spcPct val="120000"/>
              </a:lnSpc>
              <a:buFont typeface="Arial" panose="020B0604020202020204" pitchFamily="34" charset="0"/>
              <a:buChar char="•"/>
            </a:pPr>
            <a:r>
              <a:rPr lang="id-ID" sz="4900" b="0" i="0" dirty="0">
                <a:effectLst/>
                <a:highlight>
                  <a:srgbClr val="FF0000"/>
                </a:highlight>
                <a:latin typeface="Google Sans"/>
              </a:rPr>
              <a:t> </a:t>
            </a:r>
          </a:p>
          <a:p>
            <a:pPr>
              <a:lnSpc>
                <a:spcPct val="120000"/>
              </a:lnSpc>
              <a:buFont typeface="Arial" panose="020B0604020202020204" pitchFamily="34" charset="0"/>
              <a:buChar char="•"/>
            </a:pPr>
            <a:r>
              <a:rPr lang="id-ID" sz="4900" b="0" i="0" dirty="0">
                <a:effectLst/>
                <a:highlight>
                  <a:srgbClr val="FF0000"/>
                </a:highlight>
                <a:latin typeface="Google Sans"/>
              </a:rPr>
              <a:t>Memastikan layanan transportasi yang efisien kepada tamu</a:t>
            </a:r>
          </a:p>
          <a:p>
            <a:pPr>
              <a:lnSpc>
                <a:spcPct val="120000"/>
              </a:lnSpc>
            </a:pPr>
            <a:endParaRPr lang="id-ID" sz="700" dirty="0"/>
          </a:p>
        </p:txBody>
      </p:sp>
      <p:sp>
        <p:nvSpPr>
          <p:cNvPr id="3081" name="Oval 3080">
            <a:extLst>
              <a:ext uri="{FF2B5EF4-FFF2-40B4-BE49-F238E27FC236}">
                <a16:creationId xmlns:a16="http://schemas.microsoft.com/office/drawing/2014/main" id="{CE9A9457-874F-4EEB-BF07-9CEA561C1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39965" y="1114197"/>
            <a:ext cx="4629606" cy="462960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Tugas Dan Tanggung Jawab Struktur Organisasi Front Office">
            <a:extLst>
              <a:ext uri="{FF2B5EF4-FFF2-40B4-BE49-F238E27FC236}">
                <a16:creationId xmlns:a16="http://schemas.microsoft.com/office/drawing/2014/main" id="{C2A28FC3-7F80-C05B-5F76-4FC36D1DE69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41630" y="2401414"/>
            <a:ext cx="3226275" cy="2055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8524752"/>
      </p:ext>
    </p:extLst>
  </p:cSld>
  <p:clrMapOvr>
    <a:masterClrMapping/>
  </p:clrMapOvr>
</p:sld>
</file>

<file path=ppt/theme/theme1.xml><?xml version="1.0" encoding="utf-8"?>
<a:theme xmlns:a="http://schemas.openxmlformats.org/drawingml/2006/main" name="PortalVTI">
  <a:themeElements>
    <a:clrScheme name="Earth">
      <a:dk1>
        <a:sysClr val="windowText" lastClr="000000"/>
      </a:dk1>
      <a:lt1>
        <a:sysClr val="window" lastClr="FFFFFF"/>
      </a:lt1>
      <a:dk2>
        <a:srgbClr val="051618"/>
      </a:dk2>
      <a:lt2>
        <a:srgbClr val="E8E8DF"/>
      </a:lt2>
      <a:accent1>
        <a:srgbClr val="2D714C"/>
      </a:accent1>
      <a:accent2>
        <a:srgbClr val="1F7985"/>
      </a:accent2>
      <a:accent3>
        <a:srgbClr val="0D6756"/>
      </a:accent3>
      <a:accent4>
        <a:srgbClr val="40945E"/>
      </a:accent4>
      <a:accent5>
        <a:srgbClr val="389896"/>
      </a:accent5>
      <a:accent6>
        <a:srgbClr val="64924A"/>
      </a:accent6>
      <a:hlink>
        <a:srgbClr val="1F855C"/>
      </a:hlink>
      <a:folHlink>
        <a:srgbClr val="227390"/>
      </a:folHlink>
    </a:clrScheme>
    <a:fontScheme name="Earth">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0E0D5035-C7F2-4607-91F4-D5D5F886A15A}" vid="{EAFF3D8B-AC13-4E90-80A9-182200FBC866}"/>
    </a:ext>
  </a:extLst>
</a:theme>
</file>

<file path=docProps/app.xml><?xml version="1.0" encoding="utf-8"?>
<Properties xmlns="http://schemas.openxmlformats.org/officeDocument/2006/extended-properties" xmlns:vt="http://schemas.openxmlformats.org/officeDocument/2006/docPropsVTypes">
  <Template>Ion</Template>
  <TotalTime>323</TotalTime>
  <Words>1729</Words>
  <Application>Microsoft Office PowerPoint</Application>
  <PresentationFormat>Layar Lebar</PresentationFormat>
  <Paragraphs>146</Paragraphs>
  <Slides>15</Slides>
  <Notes>0</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15</vt:i4>
      </vt:variant>
    </vt:vector>
  </HeadingPairs>
  <TitlesOfParts>
    <vt:vector size="22" baseType="lpstr">
      <vt:lpstr>Arial</vt:lpstr>
      <vt:lpstr>Google Sans</vt:lpstr>
      <vt:lpstr>Times New Roman</vt:lpstr>
      <vt:lpstr>TimesNewRomanPS-BoldMT</vt:lpstr>
      <vt:lpstr>Trade Gothic Next Cond</vt:lpstr>
      <vt:lpstr>Trade Gothic Next Light</vt:lpstr>
      <vt:lpstr>PortalVTI</vt:lpstr>
      <vt:lpstr>Peran dan Fungsi Kantor  Depan </vt:lpstr>
      <vt:lpstr>Jenis-jenis peran  departemen kantor depan  hotel</vt:lpstr>
      <vt:lpstr>Presentasi PowerPoint</vt:lpstr>
      <vt:lpstr>Presentasi PowerPoint</vt:lpstr>
      <vt:lpstr>Presentasi PowerPoint</vt:lpstr>
      <vt:lpstr>Presentasi PowerPoint</vt:lpstr>
      <vt:lpstr>Presentasi PowerPoint</vt:lpstr>
      <vt:lpstr>Fungsi dan tanggung  jawab bagian-bagian  kantor depan</vt:lpstr>
      <vt:lpstr>Selain itu, front office juga memiliki tanggung jawab untuk:    </vt:lpstr>
      <vt:lpstr>HUBUNGAN DAN KERJASAMA KANTOR DEPAN</vt:lpstr>
      <vt:lpstr>Presentasi PowerPoint</vt:lpstr>
      <vt:lpstr>Hubungan dengan Departemen Lain di Hotel</vt:lpstr>
      <vt:lpstr>Presentasi PowerPoint</vt:lpstr>
      <vt:lpstr>Presentasi PowerPoint</vt:lpstr>
      <vt:lpstr>Komunikasi dan Koordinasi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1</cp:revision>
  <dcterms:created xsi:type="dcterms:W3CDTF">2024-09-10T08:19:36Z</dcterms:created>
  <dcterms:modified xsi:type="dcterms:W3CDTF">2024-09-10T13:43:12Z</dcterms:modified>
</cp:coreProperties>
</file>