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custDataLst>
    <p:tags r:id="rId29"/>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331" autoAdjust="0"/>
  </p:normalViewPr>
  <p:slideViewPr>
    <p:cSldViewPr>
      <p:cViewPr varScale="1">
        <p:scale>
          <a:sx n="72" d="100"/>
          <a:sy n="72" d="100"/>
        </p:scale>
        <p:origin x="104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E2FB32B-7840-4818-A327-CB2280934F15}" type="datetimeFigureOut">
              <a:rPr lang="en-US"/>
              <a:pPr>
                <a:defRPr/>
              </a:pPr>
              <a:t>4/14/2020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7A9C49E-BAC8-4B78-A97D-9615E8918FED}" type="slidenum">
              <a:rPr lang="en-US" altLang="en-US"/>
              <a:pPr>
                <a:defRPr/>
              </a:pPr>
              <a:t>‹#›</a:t>
            </a:fld>
            <a:endParaRPr lang="en-US" altLang="en-US"/>
          </a:p>
        </p:txBody>
      </p:sp>
    </p:spTree>
    <p:extLst>
      <p:ext uri="{BB962C8B-B14F-4D97-AF65-F5344CB8AC3E}">
        <p14:creationId xmlns:p14="http://schemas.microsoft.com/office/powerpoint/2010/main" val="151913135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D07CDCD-D29E-4D05-A87A-536D860A0C9D}" type="datetimeFigureOut">
              <a:rPr lang="en-US"/>
              <a:pPr>
                <a:defRPr/>
              </a:pPr>
              <a:t>4/14/2020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F0EC525-F5AD-4347-8291-92FD1FEFCFDE}" type="slidenum">
              <a:rPr lang="en-US" altLang="en-US"/>
              <a:pPr>
                <a:defRPr/>
              </a:pPr>
              <a:t>‹#›</a:t>
            </a:fld>
            <a:endParaRPr lang="en-US" altLang="en-US"/>
          </a:p>
        </p:txBody>
      </p:sp>
    </p:spTree>
    <p:extLst>
      <p:ext uri="{BB962C8B-B14F-4D97-AF65-F5344CB8AC3E}">
        <p14:creationId xmlns:p14="http://schemas.microsoft.com/office/powerpoint/2010/main" val="2774275998"/>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extLst>
      <p:ext uri="{BB962C8B-B14F-4D97-AF65-F5344CB8AC3E}">
        <p14:creationId xmlns:p14="http://schemas.microsoft.com/office/powerpoint/2010/main" val="1924914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23" name="Shape 1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62066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29" name="Shape 1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58552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36" name="Shape 1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00101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42" name="Shape 14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270849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49972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665931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59" name="Shape 1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599517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65" name="Shape 1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93746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72" name="Shape 17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27430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78" name="Shape 1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15563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74" name="Shape 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52157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84" name="Shape 1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980031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535210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99" name="Shape 1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154868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206" name="Shape 2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38518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211" name="Shape 2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5771525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216" name="Shape 21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228827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80" name="Shape 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717163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86" name="Shape 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271569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92" name="Shape 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360066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98" name="Shape 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94526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04" name="Shape 10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11628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11" name="Shape 1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698253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17" name="Shape 1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01582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3096D6F-9DA7-46F9-892A-016AC2B72A31}" type="datetime1">
              <a:rPr lang="en-US"/>
              <a:pPr>
                <a:defRPr/>
              </a:pPr>
              <a:t>4/14/2020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6" name="Slide Number Placeholder 5"/>
          <p:cNvSpPr>
            <a:spLocks noGrp="1"/>
          </p:cNvSpPr>
          <p:nvPr>
            <p:ph type="sldNum" sz="quarter" idx="12"/>
          </p:nvPr>
        </p:nvSpPr>
        <p:spPr/>
        <p:txBody>
          <a:bodyPr/>
          <a:lstStyle>
            <a:lvl1pPr>
              <a:defRPr/>
            </a:lvl1pPr>
          </a:lstStyle>
          <a:p>
            <a:pPr>
              <a:defRPr/>
            </a:pPr>
            <a:fld id="{3ACC8651-93B6-4036-B2C4-AF703735AF5B}" type="slidenum">
              <a:rPr lang="en-US" altLang="en-US"/>
              <a:pPr>
                <a:defRPr/>
              </a:pPr>
              <a:t>‹#›</a:t>
            </a:fld>
            <a:endParaRPr lang="en-US" altLang="en-US"/>
          </a:p>
        </p:txBody>
      </p:sp>
    </p:spTree>
    <p:extLst>
      <p:ext uri="{BB962C8B-B14F-4D97-AF65-F5344CB8AC3E}">
        <p14:creationId xmlns:p14="http://schemas.microsoft.com/office/powerpoint/2010/main" val="17978280"/>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1740CBA-415F-404A-9E64-30D4DC01AA70}" type="datetime1">
              <a:rPr lang="en-US"/>
              <a:pPr>
                <a:defRPr/>
              </a:pPr>
              <a:t>4/14/2020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6" name="Slide Number Placeholder 5"/>
          <p:cNvSpPr>
            <a:spLocks noGrp="1"/>
          </p:cNvSpPr>
          <p:nvPr>
            <p:ph type="sldNum" sz="quarter" idx="12"/>
          </p:nvPr>
        </p:nvSpPr>
        <p:spPr/>
        <p:txBody>
          <a:bodyPr/>
          <a:lstStyle>
            <a:lvl1pPr>
              <a:defRPr/>
            </a:lvl1pPr>
          </a:lstStyle>
          <a:p>
            <a:pPr>
              <a:defRPr/>
            </a:pPr>
            <a:fld id="{869EBE88-3C00-42E9-AF80-9F27BEECE7A9}" type="slidenum">
              <a:rPr lang="en-US" altLang="en-US"/>
              <a:pPr>
                <a:defRPr/>
              </a:pPr>
              <a:t>‹#›</a:t>
            </a:fld>
            <a:endParaRPr lang="en-US" altLang="en-US"/>
          </a:p>
        </p:txBody>
      </p:sp>
    </p:spTree>
    <p:extLst>
      <p:ext uri="{BB962C8B-B14F-4D97-AF65-F5344CB8AC3E}">
        <p14:creationId xmlns:p14="http://schemas.microsoft.com/office/powerpoint/2010/main" val="753773570"/>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56F3134-2652-43AC-936B-30795E046FED}" type="datetime1">
              <a:rPr lang="en-US"/>
              <a:pPr>
                <a:defRPr/>
              </a:pPr>
              <a:t>4/14/2020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6" name="Slide Number Placeholder 5"/>
          <p:cNvSpPr>
            <a:spLocks noGrp="1"/>
          </p:cNvSpPr>
          <p:nvPr>
            <p:ph type="sldNum" sz="quarter" idx="12"/>
          </p:nvPr>
        </p:nvSpPr>
        <p:spPr/>
        <p:txBody>
          <a:bodyPr/>
          <a:lstStyle>
            <a:lvl1pPr>
              <a:defRPr/>
            </a:lvl1pPr>
          </a:lstStyle>
          <a:p>
            <a:pPr>
              <a:defRPr/>
            </a:pPr>
            <a:fld id="{46BECD2B-FB36-4BB3-AAF8-93D5DDC5BBAB}" type="slidenum">
              <a:rPr lang="en-US" altLang="en-US"/>
              <a:pPr>
                <a:defRPr/>
              </a:pPr>
              <a:t>‹#›</a:t>
            </a:fld>
            <a:endParaRPr lang="en-US" altLang="en-US"/>
          </a:p>
        </p:txBody>
      </p:sp>
    </p:spTree>
    <p:extLst>
      <p:ext uri="{BB962C8B-B14F-4D97-AF65-F5344CB8AC3E}">
        <p14:creationId xmlns:p14="http://schemas.microsoft.com/office/powerpoint/2010/main" val="147262978"/>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32B4B32-04D8-4387-8FE3-BCDC527A31A2}" type="datetime1">
              <a:rPr lang="en-US"/>
              <a:pPr>
                <a:defRPr/>
              </a:pPr>
              <a:t>4/14/2020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6" name="Slide Number Placeholder 5"/>
          <p:cNvSpPr>
            <a:spLocks noGrp="1"/>
          </p:cNvSpPr>
          <p:nvPr>
            <p:ph type="sldNum" sz="quarter" idx="12"/>
          </p:nvPr>
        </p:nvSpPr>
        <p:spPr/>
        <p:txBody>
          <a:bodyPr/>
          <a:lstStyle>
            <a:lvl1pPr>
              <a:defRPr/>
            </a:lvl1pPr>
          </a:lstStyle>
          <a:p>
            <a:pPr>
              <a:defRPr/>
            </a:pPr>
            <a:fld id="{EE4F0719-129F-415D-B835-CE98470D61F5}" type="slidenum">
              <a:rPr lang="en-US" altLang="en-US"/>
              <a:pPr>
                <a:defRPr/>
              </a:pPr>
              <a:t>‹#›</a:t>
            </a:fld>
            <a:endParaRPr lang="en-US" altLang="en-US"/>
          </a:p>
        </p:txBody>
      </p:sp>
    </p:spTree>
    <p:extLst>
      <p:ext uri="{BB962C8B-B14F-4D97-AF65-F5344CB8AC3E}">
        <p14:creationId xmlns:p14="http://schemas.microsoft.com/office/powerpoint/2010/main" val="29238212"/>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A8385D2-4B14-4966-8AC7-47E795FEAAA8}" type="datetime1">
              <a:rPr lang="en-US"/>
              <a:pPr>
                <a:defRPr/>
              </a:pPr>
              <a:t>4/14/2020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6" name="Slide Number Placeholder 5"/>
          <p:cNvSpPr>
            <a:spLocks noGrp="1"/>
          </p:cNvSpPr>
          <p:nvPr>
            <p:ph type="sldNum" sz="quarter" idx="12"/>
          </p:nvPr>
        </p:nvSpPr>
        <p:spPr/>
        <p:txBody>
          <a:bodyPr/>
          <a:lstStyle>
            <a:lvl1pPr>
              <a:defRPr/>
            </a:lvl1pPr>
          </a:lstStyle>
          <a:p>
            <a:pPr>
              <a:defRPr/>
            </a:pPr>
            <a:fld id="{87F58DF8-DF43-4848-807A-CF18A2FDE9C1}" type="slidenum">
              <a:rPr lang="en-US" altLang="en-US"/>
              <a:pPr>
                <a:defRPr/>
              </a:pPr>
              <a:t>‹#›</a:t>
            </a:fld>
            <a:endParaRPr lang="en-US" altLang="en-US"/>
          </a:p>
        </p:txBody>
      </p:sp>
    </p:spTree>
    <p:extLst>
      <p:ext uri="{BB962C8B-B14F-4D97-AF65-F5344CB8AC3E}">
        <p14:creationId xmlns:p14="http://schemas.microsoft.com/office/powerpoint/2010/main" val="2086595852"/>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07BD437-1700-4805-AFF7-2D1DE97AC8FA}" type="datetime1">
              <a:rPr lang="en-US"/>
              <a:pPr>
                <a:defRPr/>
              </a:pPr>
              <a:t>4/14/2020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7" name="Slide Number Placeholder 5"/>
          <p:cNvSpPr>
            <a:spLocks noGrp="1"/>
          </p:cNvSpPr>
          <p:nvPr>
            <p:ph type="sldNum" sz="quarter" idx="12"/>
          </p:nvPr>
        </p:nvSpPr>
        <p:spPr/>
        <p:txBody>
          <a:bodyPr/>
          <a:lstStyle>
            <a:lvl1pPr>
              <a:defRPr/>
            </a:lvl1pPr>
          </a:lstStyle>
          <a:p>
            <a:pPr>
              <a:defRPr/>
            </a:pPr>
            <a:fld id="{C06D0EE3-A402-4AD6-BA8B-0DFE7FFE6B17}" type="slidenum">
              <a:rPr lang="en-US" altLang="en-US"/>
              <a:pPr>
                <a:defRPr/>
              </a:pPr>
              <a:t>‹#›</a:t>
            </a:fld>
            <a:endParaRPr lang="en-US" altLang="en-US"/>
          </a:p>
        </p:txBody>
      </p:sp>
    </p:spTree>
    <p:extLst>
      <p:ext uri="{BB962C8B-B14F-4D97-AF65-F5344CB8AC3E}">
        <p14:creationId xmlns:p14="http://schemas.microsoft.com/office/powerpoint/2010/main" val="3622466117"/>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AA1ECD8-5283-4375-8A0A-AD64E2558B7B}" type="datetime1">
              <a:rPr lang="en-US"/>
              <a:pPr>
                <a:defRPr/>
              </a:pPr>
              <a:t>4/14/2020</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9" name="Slide Number Placeholder 5"/>
          <p:cNvSpPr>
            <a:spLocks noGrp="1"/>
          </p:cNvSpPr>
          <p:nvPr>
            <p:ph type="sldNum" sz="quarter" idx="12"/>
          </p:nvPr>
        </p:nvSpPr>
        <p:spPr/>
        <p:txBody>
          <a:bodyPr/>
          <a:lstStyle>
            <a:lvl1pPr>
              <a:defRPr/>
            </a:lvl1pPr>
          </a:lstStyle>
          <a:p>
            <a:pPr>
              <a:defRPr/>
            </a:pPr>
            <a:fld id="{89CEAA8A-D143-43A3-9302-0C459C2EFCD8}" type="slidenum">
              <a:rPr lang="en-US" altLang="en-US"/>
              <a:pPr>
                <a:defRPr/>
              </a:pPr>
              <a:t>‹#›</a:t>
            </a:fld>
            <a:endParaRPr lang="en-US" altLang="en-US"/>
          </a:p>
        </p:txBody>
      </p:sp>
    </p:spTree>
    <p:extLst>
      <p:ext uri="{BB962C8B-B14F-4D97-AF65-F5344CB8AC3E}">
        <p14:creationId xmlns:p14="http://schemas.microsoft.com/office/powerpoint/2010/main" val="2787833911"/>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8064829-44AA-4DB0-925A-A114BB1E6806}" type="datetime1">
              <a:rPr lang="en-US"/>
              <a:pPr>
                <a:defRPr/>
              </a:pPr>
              <a:t>4/14/2020</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5" name="Slide Number Placeholder 5"/>
          <p:cNvSpPr>
            <a:spLocks noGrp="1"/>
          </p:cNvSpPr>
          <p:nvPr>
            <p:ph type="sldNum" sz="quarter" idx="12"/>
          </p:nvPr>
        </p:nvSpPr>
        <p:spPr/>
        <p:txBody>
          <a:bodyPr/>
          <a:lstStyle>
            <a:lvl1pPr>
              <a:defRPr/>
            </a:lvl1pPr>
          </a:lstStyle>
          <a:p>
            <a:pPr>
              <a:defRPr/>
            </a:pPr>
            <a:fld id="{9906517A-B59E-484B-9AF4-57E90AEFAF41}" type="slidenum">
              <a:rPr lang="en-US" altLang="en-US"/>
              <a:pPr>
                <a:defRPr/>
              </a:pPr>
              <a:t>‹#›</a:t>
            </a:fld>
            <a:endParaRPr lang="en-US" altLang="en-US"/>
          </a:p>
        </p:txBody>
      </p:sp>
    </p:spTree>
    <p:extLst>
      <p:ext uri="{BB962C8B-B14F-4D97-AF65-F5344CB8AC3E}">
        <p14:creationId xmlns:p14="http://schemas.microsoft.com/office/powerpoint/2010/main" val="3491490092"/>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346B597-B0D8-47FF-B263-785B95A8D970}" type="datetime1">
              <a:rPr lang="en-US"/>
              <a:pPr>
                <a:defRPr/>
              </a:pPr>
              <a:t>4/14/2020</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4" name="Slide Number Placeholder 5"/>
          <p:cNvSpPr>
            <a:spLocks noGrp="1"/>
          </p:cNvSpPr>
          <p:nvPr>
            <p:ph type="sldNum" sz="quarter" idx="12"/>
          </p:nvPr>
        </p:nvSpPr>
        <p:spPr/>
        <p:txBody>
          <a:bodyPr/>
          <a:lstStyle>
            <a:lvl1pPr>
              <a:defRPr/>
            </a:lvl1pPr>
          </a:lstStyle>
          <a:p>
            <a:pPr>
              <a:defRPr/>
            </a:pPr>
            <a:fld id="{16D4438A-3BDC-4F8F-9BDD-FB66B90AE820}" type="slidenum">
              <a:rPr lang="en-US" altLang="en-US"/>
              <a:pPr>
                <a:defRPr/>
              </a:pPr>
              <a:t>‹#›</a:t>
            </a:fld>
            <a:endParaRPr lang="en-US" altLang="en-US"/>
          </a:p>
        </p:txBody>
      </p:sp>
    </p:spTree>
    <p:extLst>
      <p:ext uri="{BB962C8B-B14F-4D97-AF65-F5344CB8AC3E}">
        <p14:creationId xmlns:p14="http://schemas.microsoft.com/office/powerpoint/2010/main" val="3314680638"/>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0D36F5E-E501-4099-91FE-1807D94B5F0D}" type="datetime1">
              <a:rPr lang="en-US"/>
              <a:pPr>
                <a:defRPr/>
              </a:pPr>
              <a:t>4/14/2020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7" name="Slide Number Placeholder 5"/>
          <p:cNvSpPr>
            <a:spLocks noGrp="1"/>
          </p:cNvSpPr>
          <p:nvPr>
            <p:ph type="sldNum" sz="quarter" idx="12"/>
          </p:nvPr>
        </p:nvSpPr>
        <p:spPr/>
        <p:txBody>
          <a:bodyPr/>
          <a:lstStyle>
            <a:lvl1pPr>
              <a:defRPr/>
            </a:lvl1pPr>
          </a:lstStyle>
          <a:p>
            <a:pPr>
              <a:defRPr/>
            </a:pPr>
            <a:fld id="{4469F4AD-E32C-44C1-8310-79CBC3AF539A}" type="slidenum">
              <a:rPr lang="en-US" altLang="en-US"/>
              <a:pPr>
                <a:defRPr/>
              </a:pPr>
              <a:t>‹#›</a:t>
            </a:fld>
            <a:endParaRPr lang="en-US" altLang="en-US"/>
          </a:p>
        </p:txBody>
      </p:sp>
    </p:spTree>
    <p:extLst>
      <p:ext uri="{BB962C8B-B14F-4D97-AF65-F5344CB8AC3E}">
        <p14:creationId xmlns:p14="http://schemas.microsoft.com/office/powerpoint/2010/main" val="2604410157"/>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5CFE099-F413-413C-881A-1B6BF89AC6BC}" type="datetime1">
              <a:rPr lang="en-US"/>
              <a:pPr>
                <a:defRPr/>
              </a:pPr>
              <a:t>4/14/2020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Revisi 01Komunikasi Data</a:t>
            </a:r>
          </a:p>
        </p:txBody>
      </p:sp>
      <p:sp>
        <p:nvSpPr>
          <p:cNvPr id="7" name="Slide Number Placeholder 5"/>
          <p:cNvSpPr>
            <a:spLocks noGrp="1"/>
          </p:cNvSpPr>
          <p:nvPr>
            <p:ph type="sldNum" sz="quarter" idx="12"/>
          </p:nvPr>
        </p:nvSpPr>
        <p:spPr/>
        <p:txBody>
          <a:bodyPr/>
          <a:lstStyle>
            <a:lvl1pPr>
              <a:defRPr/>
            </a:lvl1pPr>
          </a:lstStyle>
          <a:p>
            <a:pPr>
              <a:defRPr/>
            </a:pPr>
            <a:fld id="{308C30EB-D58E-401A-940F-E714829C13D1}" type="slidenum">
              <a:rPr lang="en-US" altLang="en-US"/>
              <a:pPr>
                <a:defRPr/>
              </a:pPr>
              <a:t>‹#›</a:t>
            </a:fld>
            <a:endParaRPr lang="en-US" altLang="en-US"/>
          </a:p>
        </p:txBody>
      </p:sp>
    </p:spTree>
    <p:extLst>
      <p:ext uri="{BB962C8B-B14F-4D97-AF65-F5344CB8AC3E}">
        <p14:creationId xmlns:p14="http://schemas.microsoft.com/office/powerpoint/2010/main" val="2965542483"/>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1E13BDB-318B-4571-B1D3-87C6927B2E3B}" type="datetime1">
              <a:rPr lang="en-US"/>
              <a:pPr>
                <a:defRPr/>
              </a:pPr>
              <a:t>4/14/2020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Revisi 01Komunikasi Data</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15249C35-2604-4838-93EB-94D803C8F67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14554"/>
            <a:ext cx="9144000" cy="923330"/>
          </a:xfrm>
          <a:prstGeom prst="rect">
            <a:avLst/>
          </a:prstGeom>
          <a:noFill/>
        </p:spPr>
        <p:txBody>
          <a:bodyPr>
            <a:spAutoFit/>
          </a:bodyPr>
          <a:lstStyle/>
          <a:p>
            <a:pPr algn="r" eaLnBrk="1" fontAlgn="auto" hangingPunct="1">
              <a:spcBef>
                <a:spcPts val="0"/>
              </a:spcBef>
              <a:spcAft>
                <a:spcPts val="0"/>
              </a:spcAft>
              <a:defRPr/>
            </a:pPr>
            <a:r>
              <a:rPr lang="en-US" sz="5400" b="1" dirty="0" smtClean="0">
                <a:ln w="19050">
                  <a:solidFill>
                    <a:schemeClr val="tx2">
                      <a:tint val="1000"/>
                    </a:schemeClr>
                  </a:solidFill>
                  <a:prstDash val="solid"/>
                </a:ln>
                <a:solidFill>
                  <a:srgbClr val="C00000"/>
                </a:solidFill>
                <a:effectLst>
                  <a:outerShdw blurRad="38100" dist="38100" dir="2700000" algn="tl">
                    <a:srgbClr val="C0C0C0"/>
                  </a:outerShdw>
                </a:effectLst>
                <a:latin typeface="Cambria" pitchFamily="18" charset="0"/>
              </a:rPr>
              <a:t>SISTEM DIGITAL</a:t>
            </a:r>
            <a:endParaRPr lang="en-US" sz="5400" b="1" dirty="0">
              <a:ln w="19050">
                <a:solidFill>
                  <a:schemeClr val="tx2">
                    <a:tint val="1000"/>
                  </a:schemeClr>
                </a:solidFill>
                <a:prstDash val="solid"/>
              </a:ln>
              <a:solidFill>
                <a:srgbClr val="FFC000"/>
              </a:solidFill>
              <a:effectLst>
                <a:outerShdw blurRad="50000" dist="50800" dir="7500000" algn="tl">
                  <a:srgbClr val="000000">
                    <a:shade val="5000"/>
                    <a:alpha val="35000"/>
                  </a:srgbClr>
                </a:outerShdw>
                <a:reflection blurRad="6350" stA="50000" endA="300" endPos="50000" dist="29997" dir="5400000" sy="-100000" algn="bl" rotWithShape="0"/>
              </a:effectLst>
              <a:latin typeface="Cambria" pitchFamily="18" charset="0"/>
            </a:endParaRPr>
          </a:p>
        </p:txBody>
      </p:sp>
      <p:pic>
        <p:nvPicPr>
          <p:cNvPr id="4099" name="Picture 2" descr="D:\Picture\logo ibi smal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Date Placeholder 12"/>
          <p:cNvSpPr>
            <a:spLocks noGrp="1"/>
          </p:cNvSpPr>
          <p:nvPr>
            <p:ph type="dt" sz="quarter" idx="10"/>
          </p:nvPr>
        </p:nvSpPr>
        <p:spPr/>
        <p:txBody>
          <a:bodyPr/>
          <a:lstStyle/>
          <a:p>
            <a:pPr>
              <a:defRPr/>
            </a:pPr>
            <a:fld id="{0B9161A9-72CB-4FE7-BFDE-E198B31F7E7D}" type="datetime1">
              <a:rPr lang="en-US"/>
              <a:pPr>
                <a:defRPr/>
              </a:pPr>
              <a:t>4/14/2020</a:t>
            </a:fld>
            <a:endParaRPr lang="en-US"/>
          </a:p>
        </p:txBody>
      </p:sp>
      <p:sp>
        <p:nvSpPr>
          <p:cNvPr id="4101" name="Slide Number Placeholder 1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7CD1E37-A37F-4A62-8433-02F04A570C5A}" type="slidenum">
              <a:rPr lang="en-US" altLang="en-US" sz="1200" smtClean="0">
                <a:solidFill>
                  <a:srgbClr val="898989"/>
                </a:solidFill>
              </a:rPr>
              <a:pPr>
                <a:spcBef>
                  <a:spcPct val="0"/>
                </a:spcBef>
                <a:buFontTx/>
                <a:buNone/>
              </a:pPr>
              <a:t>1</a:t>
            </a:fld>
            <a:endParaRPr lang="en-US" altLang="en-US" sz="1200" smtClean="0">
              <a:solidFill>
                <a:srgbClr val="898989"/>
              </a:solidFill>
            </a:endParaRPr>
          </a:p>
        </p:txBody>
      </p:sp>
      <p:sp>
        <p:nvSpPr>
          <p:cNvPr id="4102" name="Title 3"/>
          <p:cNvSpPr>
            <a:spLocks noGrp="1"/>
          </p:cNvSpPr>
          <p:nvPr>
            <p:ph type="ctrTitle"/>
          </p:nvPr>
        </p:nvSpPr>
        <p:spPr>
          <a:xfrm>
            <a:off x="1928813" y="4572000"/>
            <a:ext cx="7072312" cy="945232"/>
          </a:xfrm>
        </p:spPr>
        <p:txBody>
          <a:bodyPr/>
          <a:lstStyle/>
          <a:p>
            <a:pPr algn="r" eaLnBrk="1" hangingPunct="1"/>
            <a:r>
              <a:rPr lang="en-GB" sz="3200" b="1" i="0" u="none" strike="noStrike" cap="none" baseline="0" dirty="0" smtClean="0">
                <a:solidFill>
                  <a:srgbClr val="000000"/>
                </a:solidFill>
                <a:latin typeface="Tahoma"/>
                <a:ea typeface="Tahoma"/>
                <a:cs typeface="Tahoma"/>
                <a:sym typeface="Tahoma"/>
              </a:rPr>
              <a:t>RANGKAIAN SEKUENSIAL</a:t>
            </a:r>
            <a:endParaRPr lang="en-US" altLang="en-US" sz="3200" b="1" i="1" dirty="0" smtClean="0">
              <a:latin typeface="Cambria" panose="02040503050406030204" pitchFamily="18" charset="0"/>
              <a:cs typeface="Arial" panose="020B0604020202020204" pitchFamily="34" charset="0"/>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body" idx="1"/>
          </p:nvPr>
        </p:nvSpPr>
        <p:spPr>
          <a:xfrm>
            <a:off x="179511" y="998730"/>
            <a:ext cx="8784976" cy="4914546"/>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Arial"/>
                <a:ea typeface="Arial"/>
                <a:cs typeface="Arial"/>
                <a:sym typeface="Arial"/>
              </a:rPr>
              <a:t> 	Tabel 6.2 menunjukan Tabel kebenaran untuk flip-flop R-S yang berdetak.</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a:solidFill>
                <a:srgbClr val="000000"/>
              </a:solidFill>
              <a:latin typeface="Arial"/>
              <a:ea typeface="Arial"/>
              <a:cs typeface="Arial"/>
              <a:sym typeface="Arial"/>
            </a:endParaRPr>
          </a:p>
        </p:txBody>
      </p:sp>
      <p:pic>
        <p:nvPicPr>
          <p:cNvPr id="120" name="Shape 120"/>
          <p:cNvPicPr preferRelativeResize="0"/>
          <p:nvPr/>
        </p:nvPicPr>
        <p:blipFill rotWithShape="1">
          <a:blip r:embed="rId3">
            <a:alphaModFix/>
          </a:blip>
          <a:srcRect/>
          <a:stretch/>
        </p:blipFill>
        <p:spPr>
          <a:xfrm>
            <a:off x="1043607" y="1862825"/>
            <a:ext cx="7344816" cy="3510390"/>
          </a:xfrm>
          <a:prstGeom prst="rect">
            <a:avLst/>
          </a:prstGeom>
          <a:noFill/>
          <a:ln>
            <a:noFill/>
          </a:ln>
        </p:spPr>
      </p:pic>
    </p:spTree>
    <p:extLst>
      <p:ext uri="{BB962C8B-B14F-4D97-AF65-F5344CB8AC3E}">
        <p14:creationId xmlns:p14="http://schemas.microsoft.com/office/powerpoint/2010/main" val="204869230"/>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body" idx="1"/>
          </p:nvPr>
        </p:nvSpPr>
        <p:spPr>
          <a:xfrm>
            <a:off x="179511" y="998730"/>
            <a:ext cx="8784976" cy="4914546"/>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Arial"/>
                <a:ea typeface="Arial"/>
                <a:cs typeface="Arial"/>
                <a:sym typeface="Arial"/>
              </a:rPr>
              <a:t>	Gambar 6.6 memperlihatkan diagram rangkaian dari Flip-Flop R-S yang berdetak</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SzPct val="25000"/>
              <a:buNone/>
            </a:pPr>
            <a:r>
              <a:rPr lang="en-GB" sz="1800">
                <a:solidFill>
                  <a:srgbClr val="000000"/>
                </a:solidFill>
                <a:latin typeface="Arial"/>
                <a:ea typeface="Arial"/>
                <a:cs typeface="Arial"/>
                <a:sym typeface="Arial"/>
              </a:rPr>
              <a:t>Gambar 6.6 Rangkaian flip-flop R-S clock dari gerbang NAND</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a:solidFill>
                <a:srgbClr val="000000"/>
              </a:solidFill>
              <a:latin typeface="Arial"/>
              <a:ea typeface="Arial"/>
              <a:cs typeface="Arial"/>
              <a:sym typeface="Arial"/>
            </a:endParaRPr>
          </a:p>
        </p:txBody>
      </p:sp>
      <p:pic>
        <p:nvPicPr>
          <p:cNvPr id="126" name="Shape 126"/>
          <p:cNvPicPr preferRelativeResize="0"/>
          <p:nvPr/>
        </p:nvPicPr>
        <p:blipFill rotWithShape="1">
          <a:blip r:embed="rId3">
            <a:alphaModFix/>
          </a:blip>
          <a:srcRect/>
          <a:stretch/>
        </p:blipFill>
        <p:spPr>
          <a:xfrm rot="-5400000">
            <a:off x="3023828" y="-1017495"/>
            <a:ext cx="3024337" cy="8568951"/>
          </a:xfrm>
          <a:prstGeom prst="rect">
            <a:avLst/>
          </a:prstGeom>
          <a:noFill/>
          <a:ln>
            <a:noFill/>
          </a:ln>
        </p:spPr>
      </p:pic>
    </p:spTree>
    <p:extLst>
      <p:ext uri="{BB962C8B-B14F-4D97-AF65-F5344CB8AC3E}">
        <p14:creationId xmlns:p14="http://schemas.microsoft.com/office/powerpoint/2010/main" val="1174416334"/>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a:off x="179512" y="1063229"/>
            <a:ext cx="3456383" cy="475561"/>
          </a:xfrm>
          <a:prstGeom prst="rect">
            <a:avLst/>
          </a:prstGeom>
          <a:solidFill>
            <a:srgbClr val="FFFFFF"/>
          </a:solidFill>
          <a:ln w="38100" cap="flat" cmpd="sng">
            <a:solidFill>
              <a:schemeClr val="lt1"/>
            </a:solidFill>
            <a:prstDash val="solid"/>
            <a:round/>
            <a:headEnd type="none" w="med" len="med"/>
            <a:tailEnd type="none" w="med" len="med"/>
          </a:ln>
        </p:spPr>
        <p:txBody>
          <a:bodyPr vert="horz" wrap="square" lIns="91425" tIns="45700" rIns="91425" bIns="45700" numCol="1" anchor="ctr" anchorCtr="0" compatLnSpc="1">
            <a:prstTxWarp prst="textNoShape">
              <a:avLst/>
            </a:prstTxWarp>
            <a:noAutofit/>
          </a:bodyPr>
          <a:lstStyle/>
          <a:p>
            <a:pPr algn="l">
              <a:spcBef>
                <a:spcPts val="0"/>
              </a:spcBef>
              <a:spcAft>
                <a:spcPts val="0"/>
              </a:spcAft>
              <a:buSzPct val="25000"/>
            </a:pPr>
            <a:r>
              <a:rPr lang="en-GB" sz="2400" b="1">
                <a:solidFill>
                  <a:srgbClr val="000000"/>
                </a:solidFill>
                <a:latin typeface="Arial"/>
                <a:ea typeface="Arial"/>
                <a:cs typeface="Arial"/>
                <a:sym typeface="Arial"/>
              </a:rPr>
              <a:t>3. Flip-Flop D</a:t>
            </a:r>
          </a:p>
        </p:txBody>
      </p:sp>
      <p:sp>
        <p:nvSpPr>
          <p:cNvPr id="132" name="Shape 132"/>
          <p:cNvSpPr txBox="1">
            <a:spLocks noGrp="1"/>
          </p:cNvSpPr>
          <p:nvPr>
            <p:ph type="body" idx="1"/>
          </p:nvPr>
        </p:nvSpPr>
        <p:spPr>
          <a:xfrm>
            <a:off x="107504" y="1484783"/>
            <a:ext cx="8928992" cy="4374486"/>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Arial"/>
                <a:ea typeface="Arial"/>
                <a:cs typeface="Arial"/>
                <a:sym typeface="Arial"/>
              </a:rPr>
              <a:t>	Simbol logika untuk flip-flop D diperlihatkan pada  Gambar 6.7. Flip-flop D hanya mempunyai satu masukan data (D) dan satu masukan clock </a:t>
            </a:r>
            <a:r>
              <a:rPr lang="en-GB" sz="1800" i="1">
                <a:solidFill>
                  <a:srgbClr val="000000"/>
                </a:solidFill>
                <a:latin typeface="Arial"/>
                <a:ea typeface="Arial"/>
                <a:cs typeface="Arial"/>
                <a:sym typeface="Arial"/>
              </a:rPr>
              <a:t>(clk). </a:t>
            </a:r>
            <a:r>
              <a:rPr lang="en-GB" sz="1800">
                <a:solidFill>
                  <a:srgbClr val="000000"/>
                </a:solidFill>
                <a:latin typeface="Arial"/>
                <a:ea typeface="Arial"/>
                <a:cs typeface="Arial"/>
                <a:sym typeface="Arial"/>
              </a:rPr>
              <a:t>Flip-flop D juga sering disebut sebagai flip-flop tunda. Kata “tunda” menggambarkan apa yang terjadi pada data, atau informasi pada masukan D.</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i="1">
              <a:solidFill>
                <a:srgbClr val="000000"/>
              </a:solidFill>
              <a:latin typeface="Arial"/>
              <a:ea typeface="Arial"/>
              <a:cs typeface="Arial"/>
              <a:sym typeface="Arial"/>
            </a:endParaRPr>
          </a:p>
          <a:p>
            <a:pPr marL="0" indent="0">
              <a:spcBef>
                <a:spcPts val="640"/>
              </a:spcBef>
              <a:spcAft>
                <a:spcPts val="0"/>
              </a:spcAft>
              <a:buClr>
                <a:schemeClr val="dk1"/>
              </a:buClr>
              <a:buNone/>
            </a:pPr>
            <a:endParaRPr sz="1800" i="1">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p:txBody>
      </p:sp>
      <p:pic>
        <p:nvPicPr>
          <p:cNvPr id="133" name="Shape 133"/>
          <p:cNvPicPr preferRelativeResize="0"/>
          <p:nvPr/>
        </p:nvPicPr>
        <p:blipFill rotWithShape="1">
          <a:blip r:embed="rId3">
            <a:alphaModFix/>
          </a:blip>
          <a:srcRect/>
          <a:stretch/>
        </p:blipFill>
        <p:spPr>
          <a:xfrm rot="-5400000">
            <a:off x="3221850" y="116630"/>
            <a:ext cx="2700300" cy="8784976"/>
          </a:xfrm>
          <a:prstGeom prst="rect">
            <a:avLst/>
          </a:prstGeom>
          <a:noFill/>
          <a:ln>
            <a:noFill/>
          </a:ln>
        </p:spPr>
      </p:pic>
    </p:spTree>
    <p:extLst>
      <p:ext uri="{BB962C8B-B14F-4D97-AF65-F5344CB8AC3E}">
        <p14:creationId xmlns:p14="http://schemas.microsoft.com/office/powerpoint/2010/main" val="4138054161"/>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body" idx="1"/>
          </p:nvPr>
        </p:nvSpPr>
        <p:spPr>
          <a:xfrm>
            <a:off x="179511" y="1052735"/>
            <a:ext cx="8784976" cy="4806534"/>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dirty="0">
                <a:solidFill>
                  <a:srgbClr val="000000"/>
                </a:solidFill>
                <a:latin typeface="Arial"/>
                <a:ea typeface="Arial"/>
                <a:cs typeface="Arial"/>
                <a:sym typeface="Arial"/>
              </a:rPr>
              <a:t>	</a:t>
            </a:r>
          </a:p>
          <a:p>
            <a:pPr marL="896938" indent="-896938">
              <a:spcBef>
                <a:spcPts val="480"/>
              </a:spcBef>
              <a:spcAft>
                <a:spcPts val="0"/>
              </a:spcAft>
              <a:buClr>
                <a:schemeClr val="dk1"/>
              </a:buClr>
              <a:buSzPct val="25000"/>
              <a:buNone/>
            </a:pP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Tabel</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kebenaran</a:t>
            </a:r>
            <a:r>
              <a:rPr lang="en-GB" sz="1800" dirty="0">
                <a:solidFill>
                  <a:srgbClr val="000000"/>
                </a:solidFill>
                <a:latin typeface="Arial"/>
                <a:ea typeface="Arial"/>
                <a:cs typeface="Arial"/>
                <a:sym typeface="Arial"/>
              </a:rPr>
              <a:t> yang </a:t>
            </a:r>
            <a:r>
              <a:rPr lang="en-GB" sz="1800" dirty="0" err="1">
                <a:solidFill>
                  <a:srgbClr val="000000"/>
                </a:solidFill>
                <a:latin typeface="Arial"/>
                <a:ea typeface="Arial"/>
                <a:cs typeface="Arial"/>
                <a:sym typeface="Arial"/>
              </a:rPr>
              <a:t>disederhanakan</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untuk</a:t>
            </a:r>
            <a:r>
              <a:rPr lang="en-GB" sz="1800" dirty="0">
                <a:solidFill>
                  <a:srgbClr val="000000"/>
                </a:solidFill>
                <a:latin typeface="Arial"/>
                <a:ea typeface="Arial"/>
                <a:cs typeface="Arial"/>
                <a:sym typeface="Arial"/>
              </a:rPr>
              <a:t> flip-flop D </a:t>
            </a:r>
            <a:r>
              <a:rPr lang="en-GB" sz="1800" dirty="0" err="1">
                <a:solidFill>
                  <a:srgbClr val="000000"/>
                </a:solidFill>
                <a:latin typeface="Arial"/>
                <a:ea typeface="Arial"/>
                <a:cs typeface="Arial"/>
                <a:sym typeface="Arial"/>
              </a:rPr>
              <a:t>diperlihatakan</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pada</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Gambar</a:t>
            </a:r>
            <a:r>
              <a:rPr lang="en-GB" sz="1800" dirty="0">
                <a:solidFill>
                  <a:srgbClr val="000000"/>
                </a:solidFill>
                <a:latin typeface="Arial"/>
                <a:ea typeface="Arial"/>
                <a:cs typeface="Arial"/>
                <a:sym typeface="Arial"/>
              </a:rPr>
              <a:t> 6.3</a:t>
            </a: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dirty="0">
              <a:solidFill>
                <a:srgbClr val="000000"/>
              </a:solidFill>
              <a:latin typeface="Arial"/>
              <a:ea typeface="Arial"/>
              <a:cs typeface="Arial"/>
              <a:sym typeface="Arial"/>
            </a:endParaRPr>
          </a:p>
        </p:txBody>
      </p:sp>
      <p:pic>
        <p:nvPicPr>
          <p:cNvPr id="139" name="Shape 139"/>
          <p:cNvPicPr preferRelativeResize="0"/>
          <p:nvPr/>
        </p:nvPicPr>
        <p:blipFill rotWithShape="1">
          <a:blip r:embed="rId3">
            <a:alphaModFix/>
          </a:blip>
          <a:srcRect/>
          <a:stretch/>
        </p:blipFill>
        <p:spPr>
          <a:xfrm rot="-5400000">
            <a:off x="3059833" y="26624"/>
            <a:ext cx="3024337" cy="7344813"/>
          </a:xfrm>
          <a:prstGeom prst="rect">
            <a:avLst/>
          </a:prstGeom>
          <a:noFill/>
          <a:ln>
            <a:noFill/>
          </a:ln>
        </p:spPr>
      </p:pic>
    </p:spTree>
    <p:extLst>
      <p:ext uri="{BB962C8B-B14F-4D97-AF65-F5344CB8AC3E}">
        <p14:creationId xmlns:p14="http://schemas.microsoft.com/office/powerpoint/2010/main" val="1860699178"/>
      </p:ext>
    </p:extLst>
  </p:cSld>
  <p:clrMapOvr>
    <a:masterClrMapping/>
  </p:clrMapOvr>
  <mc:AlternateContent xmlns:mc="http://schemas.openxmlformats.org/markup-compatibility/2006">
    <mc:Choice xmlns:p14="http://schemas.microsoft.com/office/powerpoint/2010/main" Requires="p14">
      <p:transition spd="slow">
        <p14:gallery dir="l"/>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body" idx="1"/>
          </p:nvPr>
        </p:nvSpPr>
        <p:spPr>
          <a:xfrm>
            <a:off x="179511" y="944724"/>
            <a:ext cx="8784976" cy="4860539"/>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None/>
            </a:pPr>
            <a:endParaRPr sz="1800">
              <a:solidFill>
                <a:srgbClr val="000000"/>
              </a:solidFill>
              <a:latin typeface="Arial"/>
              <a:ea typeface="Arial"/>
              <a:cs typeface="Arial"/>
              <a:sym typeface="Arial"/>
            </a:endParaRPr>
          </a:p>
          <a:p>
            <a:pPr marL="0" indent="0">
              <a:spcBef>
                <a:spcPts val="640"/>
              </a:spcBef>
              <a:spcAft>
                <a:spcPts val="0"/>
              </a:spcAft>
              <a:buClr>
                <a:schemeClr val="dk1"/>
              </a:buClr>
              <a:buSzPct val="25000"/>
              <a:buNone/>
            </a:pPr>
            <a:r>
              <a:rPr lang="en-GB" sz="1800">
                <a:solidFill>
                  <a:srgbClr val="000000"/>
                </a:solidFill>
                <a:latin typeface="Arial"/>
                <a:ea typeface="Arial"/>
                <a:cs typeface="Arial"/>
                <a:sym typeface="Arial"/>
              </a:rPr>
              <a:t>  Flip-flop D dapat dibentuk dari flip-flop R-S clock denga menambahkan satu pembalik, seperti diperlihatkan pada Gambar 6.8</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a:solidFill>
                <a:srgbClr val="000000"/>
              </a:solidFill>
              <a:latin typeface="Arial"/>
              <a:ea typeface="Arial"/>
              <a:cs typeface="Arial"/>
              <a:sym typeface="Arial"/>
            </a:endParaRPr>
          </a:p>
        </p:txBody>
      </p:sp>
      <p:pic>
        <p:nvPicPr>
          <p:cNvPr id="145" name="Shape 145"/>
          <p:cNvPicPr preferRelativeResize="0"/>
          <p:nvPr/>
        </p:nvPicPr>
        <p:blipFill rotWithShape="1">
          <a:blip r:embed="rId3">
            <a:alphaModFix/>
          </a:blip>
          <a:srcRect/>
          <a:stretch/>
        </p:blipFill>
        <p:spPr>
          <a:xfrm rot="-5400000">
            <a:off x="2960823" y="-126395"/>
            <a:ext cx="3294366" cy="8568953"/>
          </a:xfrm>
          <a:prstGeom prst="rect">
            <a:avLst/>
          </a:prstGeom>
          <a:noFill/>
          <a:ln>
            <a:noFill/>
          </a:ln>
        </p:spPr>
      </p:pic>
    </p:spTree>
    <p:extLst>
      <p:ext uri="{BB962C8B-B14F-4D97-AF65-F5344CB8AC3E}">
        <p14:creationId xmlns:p14="http://schemas.microsoft.com/office/powerpoint/2010/main" val="287820538"/>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body" idx="1"/>
          </p:nvPr>
        </p:nvSpPr>
        <p:spPr>
          <a:xfrm>
            <a:off x="179511" y="1052735"/>
            <a:ext cx="8784976" cy="4806534"/>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Arial"/>
                <a:ea typeface="Arial"/>
                <a:cs typeface="Arial"/>
                <a:sym typeface="Arial"/>
              </a:rPr>
              <a:t>	Gambar 6.9 memperlihatkan flip-flop D komersial khusus.</a:t>
            </a:r>
            <a:r>
              <a:rPr lang="en-GB" sz="1800">
                <a:solidFill>
                  <a:srgbClr val="000000"/>
                </a:solidFill>
                <a:latin typeface="Schoolbell"/>
                <a:ea typeface="Schoolbell"/>
                <a:cs typeface="Schoolbell"/>
                <a:sym typeface="Schoolbell"/>
              </a:rPr>
              <a:t> </a:t>
            </a:r>
            <a:r>
              <a:rPr lang="en-GB" sz="1800">
                <a:solidFill>
                  <a:srgbClr val="000000"/>
                </a:solidFill>
                <a:latin typeface="Arial"/>
                <a:ea typeface="Arial"/>
                <a:cs typeface="Arial"/>
                <a:sym typeface="Arial"/>
              </a:rPr>
              <a:t>Dua masukan ekstra PS (preset) dan CLR (clear) telah ditambahkan flip-flop D pada gambar 6.9. masukan PS mengeset keluaran Q menjadi 1 bila dibuka oleh suatu logika 0. masukan CLR menclearkan keluaran Q menjadi 0 bila dibuka oleh logika 0. msukan PS dan CLR akan menolak masukan D dan CLK.  </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SzPct val="25000"/>
              <a:buNone/>
            </a:pPr>
            <a:r>
              <a:rPr lang="en-GB" sz="1800">
                <a:solidFill>
                  <a:srgbClr val="000000"/>
                </a:solidFill>
                <a:latin typeface="Arial"/>
                <a:ea typeface="Arial"/>
                <a:cs typeface="Arial"/>
                <a:sym typeface="Arial"/>
              </a:rPr>
              <a:t>      </a:t>
            </a:r>
          </a:p>
          <a:p>
            <a:pPr marL="0" indent="0">
              <a:spcBef>
                <a:spcPts val="480"/>
              </a:spcBef>
              <a:spcAft>
                <a:spcPts val="0"/>
              </a:spcAft>
              <a:buClr>
                <a:schemeClr val="dk1"/>
              </a:buClr>
              <a:buSzPct val="25000"/>
              <a:buNone/>
            </a:pPr>
            <a:r>
              <a:rPr lang="en-GB" sz="1800">
                <a:solidFill>
                  <a:srgbClr val="000000"/>
                </a:solidFill>
                <a:latin typeface="Arial"/>
                <a:ea typeface="Arial"/>
                <a:cs typeface="Arial"/>
                <a:sym typeface="Arial"/>
              </a:rPr>
              <a:t>                Gambar 6.9</a:t>
            </a:r>
          </a:p>
          <a:p>
            <a:pPr marL="0" indent="0">
              <a:spcBef>
                <a:spcPts val="480"/>
              </a:spcBef>
              <a:spcAft>
                <a:spcPts val="0"/>
              </a:spcAft>
              <a:buClr>
                <a:schemeClr val="dk1"/>
              </a:buClr>
              <a:buSzPct val="25000"/>
              <a:buNone/>
            </a:pPr>
            <a:r>
              <a:rPr lang="en-GB" sz="1800">
                <a:solidFill>
                  <a:srgbClr val="000000"/>
                </a:solidFill>
                <a:latin typeface="Arial"/>
                <a:ea typeface="Arial"/>
                <a:cs typeface="Arial"/>
                <a:sym typeface="Arial"/>
              </a:rPr>
              <a:t>       	   Simbol Logika</a:t>
            </a:r>
          </a:p>
          <a:p>
            <a:pPr marL="0" indent="0">
              <a:spcBef>
                <a:spcPts val="480"/>
              </a:spcBef>
              <a:spcAft>
                <a:spcPts val="0"/>
              </a:spcAft>
              <a:buClr>
                <a:schemeClr val="dk1"/>
              </a:buClr>
              <a:buSzPct val="25000"/>
              <a:buNone/>
            </a:pPr>
            <a:r>
              <a:rPr lang="en-GB" sz="1800">
                <a:solidFill>
                  <a:srgbClr val="000000"/>
                </a:solidFill>
                <a:latin typeface="Arial"/>
                <a:ea typeface="Arial"/>
                <a:cs typeface="Arial"/>
                <a:sym typeface="Arial"/>
              </a:rPr>
              <a:t>	      Flip-flop D</a:t>
            </a:r>
          </a:p>
          <a:p>
            <a:pPr marL="0" indent="0">
              <a:spcBef>
                <a:spcPts val="480"/>
              </a:spcBef>
              <a:spcAft>
                <a:spcPts val="0"/>
              </a:spcAft>
              <a:buClr>
                <a:schemeClr val="dk1"/>
              </a:buClr>
              <a:buSzPct val="25000"/>
              <a:buNone/>
            </a:pPr>
            <a:r>
              <a:rPr lang="en-GB" sz="1800">
                <a:solidFill>
                  <a:srgbClr val="000000"/>
                </a:solidFill>
                <a:latin typeface="Arial"/>
                <a:ea typeface="Arial"/>
                <a:cs typeface="Arial"/>
                <a:sym typeface="Arial"/>
              </a:rPr>
              <a:t>	       komersial</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a:solidFill>
                <a:srgbClr val="000000"/>
              </a:solidFill>
              <a:latin typeface="Arial"/>
              <a:ea typeface="Arial"/>
              <a:cs typeface="Arial"/>
              <a:sym typeface="Arial"/>
            </a:endParaRPr>
          </a:p>
        </p:txBody>
      </p:sp>
      <p:pic>
        <p:nvPicPr>
          <p:cNvPr id="151" name="Shape 151"/>
          <p:cNvPicPr preferRelativeResize="0"/>
          <p:nvPr/>
        </p:nvPicPr>
        <p:blipFill rotWithShape="1">
          <a:blip r:embed="rId3">
            <a:alphaModFix/>
          </a:blip>
          <a:srcRect/>
          <a:stretch/>
        </p:blipFill>
        <p:spPr>
          <a:xfrm rot="-5400000">
            <a:off x="4707274" y="1655547"/>
            <a:ext cx="2796479" cy="5371279"/>
          </a:xfrm>
          <a:prstGeom prst="rect">
            <a:avLst/>
          </a:prstGeom>
          <a:noFill/>
          <a:ln>
            <a:noFill/>
          </a:ln>
        </p:spPr>
      </p:pic>
    </p:spTree>
    <p:extLst>
      <p:ext uri="{BB962C8B-B14F-4D97-AF65-F5344CB8AC3E}">
        <p14:creationId xmlns:p14="http://schemas.microsoft.com/office/powerpoint/2010/main" val="1757706295"/>
      </p:ext>
    </p:extLst>
  </p:cSld>
  <p:clrMapOvr>
    <a:masterClrMapping/>
  </p:clrMapOvr>
  <mc:AlternateContent xmlns:mc="http://schemas.openxmlformats.org/markup-compatibility/2006">
    <mc:Choice xmlns:p14="http://schemas.microsoft.com/office/powerpoint/2010/main" Requires="p14">
      <p:transition spd="slow">
        <p14:gallery dir="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179512" y="998731"/>
            <a:ext cx="8856983" cy="4860539"/>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2400">
                <a:solidFill>
                  <a:srgbClr val="000000"/>
                </a:solidFill>
                <a:latin typeface="Arial"/>
                <a:ea typeface="Arial"/>
                <a:cs typeface="Arial"/>
                <a:sym typeface="Arial"/>
              </a:rPr>
              <a:t>   </a:t>
            </a:r>
          </a:p>
          <a:p>
            <a:pPr marL="0" indent="0">
              <a:spcBef>
                <a:spcPts val="480"/>
              </a:spcBef>
              <a:spcAft>
                <a:spcPts val="0"/>
              </a:spcAft>
              <a:buClr>
                <a:schemeClr val="dk1"/>
              </a:buClr>
              <a:buSzPct val="25000"/>
              <a:buNone/>
            </a:pPr>
            <a:r>
              <a:rPr lang="en-GB" sz="2400">
                <a:solidFill>
                  <a:srgbClr val="000000"/>
                </a:solidFill>
                <a:latin typeface="Arial"/>
                <a:ea typeface="Arial"/>
                <a:cs typeface="Arial"/>
                <a:sym typeface="Arial"/>
              </a:rPr>
              <a:t>	Tabel kebenaran untuk flip-flop D TTL 7474 komersial ditunjukan pada tabel 6.4.</a:t>
            </a:r>
          </a:p>
          <a:p>
            <a:pPr marL="0" indent="0">
              <a:spcBef>
                <a:spcPts val="480"/>
              </a:spcBef>
              <a:spcAft>
                <a:spcPts val="0"/>
              </a:spcAft>
              <a:buClr>
                <a:schemeClr val="dk1"/>
              </a:buClr>
              <a:buSzPct val="25000"/>
              <a:buNone/>
            </a:pPr>
            <a:r>
              <a:rPr lang="en-GB" sz="2400">
                <a:solidFill>
                  <a:srgbClr val="000000"/>
                </a:solidFill>
                <a:latin typeface="Arial"/>
                <a:ea typeface="Arial"/>
                <a:cs typeface="Arial"/>
                <a:sym typeface="Arial"/>
              </a:rPr>
              <a:t>	Masukan asinkron (PS dan CLR) pada tiga baris pertama menolak masukan sinkron. Masukan sinkron (D dan CLK) tidak relevan seperti yang diperlihatkan oleh “X” pada tabel.  Dengan kedua masukan asinkron tidak dibuka (PS = 1 dan CLR=1), flip-flop D dapat diset dan direset menggunakan masukan D dan CLK. Dua baris terakhir dari tabel menggunakan satu pulsa clock untuk memindahkan data dari masukan D ke keluaran Q dari flip-flop.</a:t>
            </a:r>
          </a:p>
          <a:p>
            <a:pPr marL="0" indent="0">
              <a:spcBef>
                <a:spcPts val="480"/>
              </a:spcBef>
              <a:spcAft>
                <a:spcPts val="0"/>
              </a:spcAft>
              <a:buClr>
                <a:schemeClr val="dk1"/>
              </a:buClr>
              <a:buNone/>
            </a:pPr>
            <a:endParaRPr sz="2400">
              <a:solidFill>
                <a:srgbClr val="000000"/>
              </a:solidFill>
              <a:latin typeface="Arial"/>
              <a:ea typeface="Arial"/>
              <a:cs typeface="Arial"/>
              <a:sym typeface="Arial"/>
            </a:endParaRPr>
          </a:p>
          <a:p>
            <a:pPr marL="0" indent="0">
              <a:spcBef>
                <a:spcPts val="640"/>
              </a:spcBef>
              <a:spcAft>
                <a:spcPts val="0"/>
              </a:spcAft>
              <a:buClr>
                <a:schemeClr val="dk1"/>
              </a:buClr>
              <a:buNone/>
            </a:pPr>
            <a:endParaRPr>
              <a:solidFill>
                <a:srgbClr val="000000"/>
              </a:solidFill>
              <a:latin typeface="Arial"/>
              <a:ea typeface="Arial"/>
              <a:cs typeface="Arial"/>
              <a:sym typeface="Arial"/>
            </a:endParaRPr>
          </a:p>
        </p:txBody>
      </p:sp>
    </p:spTree>
    <p:extLst>
      <p:ext uri="{BB962C8B-B14F-4D97-AF65-F5344CB8AC3E}">
        <p14:creationId xmlns:p14="http://schemas.microsoft.com/office/powerpoint/2010/main" val="3168821228"/>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body" idx="1"/>
          </p:nvPr>
        </p:nvSpPr>
        <p:spPr>
          <a:xfrm>
            <a:off x="457200" y="2132856"/>
            <a:ext cx="8229600" cy="3319016"/>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None/>
            </a:pPr>
            <a:endParaRPr>
              <a:solidFill>
                <a:schemeClr val="dk1"/>
              </a:solidFill>
              <a:latin typeface="Arial"/>
              <a:ea typeface="Arial"/>
              <a:cs typeface="Arial"/>
              <a:sym typeface="Arial"/>
            </a:endParaRPr>
          </a:p>
        </p:txBody>
      </p:sp>
      <p:pic>
        <p:nvPicPr>
          <p:cNvPr id="162" name="Shape 162"/>
          <p:cNvPicPr preferRelativeResize="0"/>
          <p:nvPr/>
        </p:nvPicPr>
        <p:blipFill rotWithShape="1">
          <a:blip r:embed="rId3">
            <a:alphaModFix/>
          </a:blip>
          <a:srcRect/>
          <a:stretch/>
        </p:blipFill>
        <p:spPr>
          <a:xfrm>
            <a:off x="683569" y="1052735"/>
            <a:ext cx="7344815" cy="3942438"/>
          </a:xfrm>
          <a:prstGeom prst="rect">
            <a:avLst/>
          </a:prstGeom>
          <a:noFill/>
          <a:ln>
            <a:noFill/>
          </a:ln>
        </p:spPr>
      </p:pic>
    </p:spTree>
    <p:extLst>
      <p:ext uri="{BB962C8B-B14F-4D97-AF65-F5344CB8AC3E}">
        <p14:creationId xmlns:p14="http://schemas.microsoft.com/office/powerpoint/2010/main" val="1680624507"/>
      </p:ext>
    </p:extLst>
  </p:cSld>
  <p:clrMapOvr>
    <a:masterClrMapping/>
  </p:clrMapOvr>
  <mc:AlternateContent xmlns:mc="http://schemas.openxmlformats.org/markup-compatibility/2006">
    <mc:Choice xmlns:p14="http://schemas.microsoft.com/office/powerpoint/2010/main" Requires="p14">
      <p:transition spd="slow">
        <p14:gallery dir="l"/>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179512" y="1063229"/>
            <a:ext cx="3384375" cy="421555"/>
          </a:xfrm>
          <a:prstGeom prst="rect">
            <a:avLst/>
          </a:prstGeom>
          <a:solidFill>
            <a:srgbClr val="FFFFFF"/>
          </a:solidFill>
          <a:ln w="38100" cap="flat" cmpd="sng">
            <a:solidFill>
              <a:schemeClr val="lt1"/>
            </a:solidFill>
            <a:prstDash val="solid"/>
            <a:round/>
            <a:headEnd type="none" w="med" len="med"/>
            <a:tailEnd type="none" w="med" len="med"/>
          </a:ln>
        </p:spPr>
        <p:txBody>
          <a:bodyPr vert="horz" wrap="square" lIns="91425" tIns="45700" rIns="91425" bIns="45700" numCol="1" anchor="ctr" anchorCtr="0" compatLnSpc="1">
            <a:prstTxWarp prst="textNoShape">
              <a:avLst/>
            </a:prstTxWarp>
            <a:noAutofit/>
          </a:bodyPr>
          <a:lstStyle/>
          <a:p>
            <a:pPr>
              <a:spcBef>
                <a:spcPts val="0"/>
              </a:spcBef>
              <a:spcAft>
                <a:spcPts val="0"/>
              </a:spcAft>
              <a:buSzPct val="25000"/>
            </a:pPr>
            <a:r>
              <a:rPr lang="en-GB" sz="2800" b="1">
                <a:solidFill>
                  <a:srgbClr val="000000"/>
                </a:solidFill>
                <a:latin typeface="Arial"/>
                <a:ea typeface="Arial"/>
                <a:cs typeface="Arial"/>
                <a:sym typeface="Arial"/>
              </a:rPr>
              <a:t>4. Flip-Flop J-K</a:t>
            </a:r>
          </a:p>
        </p:txBody>
      </p:sp>
      <p:sp>
        <p:nvSpPr>
          <p:cNvPr id="168" name="Shape 168"/>
          <p:cNvSpPr txBox="1">
            <a:spLocks noGrp="1"/>
          </p:cNvSpPr>
          <p:nvPr>
            <p:ph type="body" idx="1"/>
          </p:nvPr>
        </p:nvSpPr>
        <p:spPr>
          <a:xfrm>
            <a:off x="107505" y="1592795"/>
            <a:ext cx="8856983" cy="4266474"/>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Schoolbell"/>
                <a:ea typeface="Schoolbell"/>
                <a:cs typeface="Schoolbell"/>
                <a:sym typeface="Schoolbell"/>
              </a:rPr>
              <a:t>	</a:t>
            </a:r>
            <a:r>
              <a:rPr lang="en-GB" sz="1800">
                <a:solidFill>
                  <a:srgbClr val="000000"/>
                </a:solidFill>
                <a:latin typeface="Arial"/>
                <a:ea typeface="Arial"/>
                <a:cs typeface="Arial"/>
                <a:sym typeface="Arial"/>
              </a:rPr>
              <a:t>Flip-flop J-K merupakan flip-flop universal dan digunakan paling luas, memiliki sifat dari semua flip-flop jenis lain. Simbol logika untuk flip-flop J-K di gambarkan pada gambar 6.10</a:t>
            </a:r>
          </a:p>
          <a:p>
            <a:pPr marL="0" indent="0">
              <a:spcBef>
                <a:spcPts val="400"/>
              </a:spcBef>
              <a:spcAft>
                <a:spcPts val="0"/>
              </a:spcAft>
              <a:buClr>
                <a:schemeClr val="dk1"/>
              </a:buClr>
              <a:buNone/>
            </a:pPr>
            <a:endParaRPr sz="1800">
              <a:solidFill>
                <a:srgbClr val="000000"/>
              </a:solidFill>
              <a:latin typeface="Arial"/>
              <a:ea typeface="Arial"/>
              <a:cs typeface="Arial"/>
              <a:sym typeface="Arial"/>
            </a:endParaRPr>
          </a:p>
          <a:p>
            <a:pPr marL="0" indent="0">
              <a:spcBef>
                <a:spcPts val="400"/>
              </a:spcBef>
              <a:spcAft>
                <a:spcPts val="0"/>
              </a:spcAft>
              <a:buClr>
                <a:schemeClr val="dk1"/>
              </a:buClr>
              <a:buNone/>
            </a:pPr>
            <a:endParaRPr sz="1800">
              <a:solidFill>
                <a:srgbClr val="000000"/>
              </a:solidFill>
              <a:latin typeface="Arial"/>
              <a:ea typeface="Arial"/>
              <a:cs typeface="Arial"/>
              <a:sym typeface="Arial"/>
            </a:endParaRPr>
          </a:p>
          <a:p>
            <a:pPr marL="0" indent="0">
              <a:spcBef>
                <a:spcPts val="400"/>
              </a:spcBef>
              <a:spcAft>
                <a:spcPts val="0"/>
              </a:spcAft>
              <a:buClr>
                <a:schemeClr val="dk1"/>
              </a:buClr>
              <a:buNone/>
            </a:pPr>
            <a:endParaRPr sz="1800">
              <a:solidFill>
                <a:srgbClr val="000000"/>
              </a:solidFill>
              <a:latin typeface="Arial"/>
              <a:ea typeface="Arial"/>
              <a:cs typeface="Arial"/>
              <a:sym typeface="Arial"/>
            </a:endParaRPr>
          </a:p>
          <a:p>
            <a:pPr marL="0" indent="0">
              <a:spcBef>
                <a:spcPts val="40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p:txBody>
      </p:sp>
      <p:pic>
        <p:nvPicPr>
          <p:cNvPr id="169" name="Shape 169"/>
          <p:cNvPicPr preferRelativeResize="0"/>
          <p:nvPr/>
        </p:nvPicPr>
        <p:blipFill rotWithShape="1">
          <a:blip r:embed="rId3">
            <a:alphaModFix/>
          </a:blip>
          <a:srcRect/>
          <a:stretch/>
        </p:blipFill>
        <p:spPr>
          <a:xfrm rot="-5400000">
            <a:off x="3212850" y="971723"/>
            <a:ext cx="3294364" cy="6480722"/>
          </a:xfrm>
          <a:prstGeom prst="rect">
            <a:avLst/>
          </a:prstGeom>
          <a:noFill/>
          <a:ln>
            <a:noFill/>
          </a:ln>
        </p:spPr>
      </p:pic>
    </p:spTree>
    <p:extLst>
      <p:ext uri="{BB962C8B-B14F-4D97-AF65-F5344CB8AC3E}">
        <p14:creationId xmlns:p14="http://schemas.microsoft.com/office/powerpoint/2010/main" val="1012286610"/>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body" idx="1"/>
          </p:nvPr>
        </p:nvSpPr>
        <p:spPr>
          <a:xfrm>
            <a:off x="179511" y="1052736"/>
            <a:ext cx="8784976" cy="4860539"/>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Arial"/>
                <a:ea typeface="Arial"/>
                <a:cs typeface="Arial"/>
                <a:sym typeface="Arial"/>
              </a:rPr>
              <a:t>	Adapun tabel kebenaran untuk flip-flop J-K diperlihatkan pada tabel 6.5. Bila masukan J dan K kedua-duanya 0, maka flip-flop tidak dibuka dan keluaran tidak berubah keadaan. Flip-flop tersebut ada dalam mode tetap.</a:t>
            </a:r>
          </a:p>
        </p:txBody>
      </p:sp>
      <p:pic>
        <p:nvPicPr>
          <p:cNvPr id="175" name="Shape 175"/>
          <p:cNvPicPr preferRelativeResize="0"/>
          <p:nvPr/>
        </p:nvPicPr>
        <p:blipFill rotWithShape="1">
          <a:blip r:embed="rId3">
            <a:alphaModFix/>
          </a:blip>
          <a:srcRect/>
          <a:stretch/>
        </p:blipFill>
        <p:spPr>
          <a:xfrm>
            <a:off x="899591" y="2078850"/>
            <a:ext cx="7272808" cy="3402378"/>
          </a:xfrm>
          <a:prstGeom prst="rect">
            <a:avLst/>
          </a:prstGeom>
          <a:noFill/>
          <a:ln>
            <a:noFill/>
          </a:ln>
        </p:spPr>
      </p:pic>
    </p:spTree>
    <p:extLst>
      <p:ext uri="{BB962C8B-B14F-4D97-AF65-F5344CB8AC3E}">
        <p14:creationId xmlns:p14="http://schemas.microsoft.com/office/powerpoint/2010/main" val="1485093365"/>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457201" y="1063229"/>
            <a:ext cx="5122911" cy="637579"/>
          </a:xfrm>
          <a:prstGeom prst="rect">
            <a:avLst/>
          </a:prstGeom>
          <a:noFill/>
          <a:ln>
            <a:noFill/>
          </a:ln>
        </p:spPr>
        <p:txBody>
          <a:bodyPr vert="horz" wrap="square" lIns="91425" tIns="45700" rIns="91425" bIns="45700" numCol="1" anchor="ctr" anchorCtr="0" compatLnSpc="1">
            <a:prstTxWarp prst="textNoShape">
              <a:avLst/>
            </a:prstTxWarp>
            <a:noAutofit/>
          </a:bodyPr>
          <a:lstStyle/>
          <a:p>
            <a:pPr>
              <a:spcBef>
                <a:spcPts val="0"/>
              </a:spcBef>
              <a:spcAft>
                <a:spcPts val="0"/>
              </a:spcAft>
              <a:buSzPct val="25000"/>
            </a:pPr>
            <a:r>
              <a:rPr lang="en-GB" sz="2400">
                <a:solidFill>
                  <a:srgbClr val="000000"/>
                </a:solidFill>
                <a:latin typeface="Schoolbell"/>
                <a:ea typeface="Schoolbell"/>
                <a:cs typeface="Schoolbell"/>
                <a:sym typeface="Schoolbell"/>
              </a:rPr>
              <a:t> </a:t>
            </a:r>
            <a:r>
              <a:rPr lang="en-GB" sz="2400" b="1">
                <a:solidFill>
                  <a:srgbClr val="000000"/>
                </a:solidFill>
                <a:latin typeface="Arial"/>
                <a:ea typeface="Arial"/>
                <a:cs typeface="Arial"/>
                <a:sym typeface="Arial"/>
              </a:rPr>
              <a:t>A. Definisi Rangkaian Sekuensial</a:t>
            </a:r>
            <a:br>
              <a:rPr lang="en-GB" sz="2400" b="1">
                <a:solidFill>
                  <a:srgbClr val="000000"/>
                </a:solidFill>
                <a:latin typeface="Arial"/>
                <a:ea typeface="Arial"/>
                <a:cs typeface="Arial"/>
                <a:sym typeface="Arial"/>
              </a:rPr>
            </a:br>
            <a:endParaRPr lang="en-GB" sz="2400" b="1">
              <a:solidFill>
                <a:srgbClr val="000000"/>
              </a:solidFill>
              <a:latin typeface="Arial"/>
              <a:ea typeface="Arial"/>
              <a:cs typeface="Arial"/>
              <a:sym typeface="Arial"/>
            </a:endParaRPr>
          </a:p>
        </p:txBody>
      </p:sp>
      <p:sp>
        <p:nvSpPr>
          <p:cNvPr id="71" name="Shape 71"/>
          <p:cNvSpPr txBox="1">
            <a:spLocks noGrp="1"/>
          </p:cNvSpPr>
          <p:nvPr>
            <p:ph type="body" idx="1"/>
          </p:nvPr>
        </p:nvSpPr>
        <p:spPr>
          <a:xfrm>
            <a:off x="395536" y="1700808"/>
            <a:ext cx="8229600" cy="3751064"/>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None/>
            </a:pPr>
            <a:endParaRPr sz="2400">
              <a:solidFill>
                <a:srgbClr val="000000"/>
              </a:solidFill>
              <a:latin typeface="Arial"/>
              <a:ea typeface="Arial"/>
              <a:cs typeface="Arial"/>
              <a:sym typeface="Arial"/>
            </a:endParaRPr>
          </a:p>
          <a:p>
            <a:pPr marL="0" indent="0">
              <a:spcBef>
                <a:spcPts val="640"/>
              </a:spcBef>
              <a:spcAft>
                <a:spcPts val="0"/>
              </a:spcAft>
              <a:buClr>
                <a:schemeClr val="dk1"/>
              </a:buClr>
              <a:buSzPct val="25000"/>
              <a:buNone/>
            </a:pPr>
            <a:r>
              <a:rPr lang="en-GB">
                <a:solidFill>
                  <a:srgbClr val="000000"/>
                </a:solidFill>
                <a:latin typeface="Arial"/>
                <a:ea typeface="Arial"/>
                <a:cs typeface="Arial"/>
                <a:sym typeface="Arial"/>
              </a:rPr>
              <a:t>	</a:t>
            </a:r>
            <a:r>
              <a:rPr lang="en-GB" sz="2800">
                <a:solidFill>
                  <a:srgbClr val="000000"/>
                </a:solidFill>
                <a:latin typeface="Arial"/>
                <a:ea typeface="Arial"/>
                <a:cs typeface="Arial"/>
                <a:sym typeface="Arial"/>
              </a:rPr>
              <a:t> Rangkaian logika sekuensial adalah rangkaian logika yang keadaan outputnya dipengaruhi  oleh input dan kondisi rangkaian saat itu. Bentuk dasar dari sekuensial adalah flip-flop. Beberapa jenis flip-flop yaitu : flip-flop R-S, flip-flop D, flip-flop J-K, dan flip-flop T.</a:t>
            </a:r>
          </a:p>
          <a:p>
            <a:pPr marL="0" indent="0">
              <a:spcBef>
                <a:spcPts val="640"/>
              </a:spcBef>
              <a:spcAft>
                <a:spcPts val="0"/>
              </a:spcAft>
              <a:buClr>
                <a:schemeClr val="dk1"/>
              </a:buClr>
              <a:buNone/>
            </a:pPr>
            <a:endParaRPr>
              <a:solidFill>
                <a:srgbClr val="000000"/>
              </a:solidFill>
              <a:latin typeface="Arial"/>
              <a:ea typeface="Arial"/>
              <a:cs typeface="Arial"/>
              <a:sym typeface="Arial"/>
            </a:endParaRPr>
          </a:p>
        </p:txBody>
      </p:sp>
    </p:spTree>
    <p:extLst>
      <p:ext uri="{BB962C8B-B14F-4D97-AF65-F5344CB8AC3E}">
        <p14:creationId xmlns:p14="http://schemas.microsoft.com/office/powerpoint/2010/main" val="3553977567"/>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a:spLocks noGrp="1"/>
          </p:cNvSpPr>
          <p:nvPr>
            <p:ph type="body" idx="1"/>
          </p:nvPr>
        </p:nvSpPr>
        <p:spPr>
          <a:xfrm>
            <a:off x="179511" y="1052735"/>
            <a:ext cx="8784976" cy="4806534"/>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Arial"/>
                <a:ea typeface="Arial"/>
                <a:cs typeface="Arial"/>
                <a:sym typeface="Arial"/>
              </a:rPr>
              <a:t>Simbol logika untuk flip-flop J-K TTL 7476 komersial diperlihatkan pasa gambar 6.11.</a:t>
            </a:r>
          </a:p>
          <a:p>
            <a:pPr marL="0" indent="0">
              <a:spcBef>
                <a:spcPts val="400"/>
              </a:spcBef>
              <a:spcAft>
                <a:spcPts val="0"/>
              </a:spcAft>
              <a:buClr>
                <a:schemeClr val="dk1"/>
              </a:buClr>
              <a:buSzPct val="25000"/>
              <a:buNone/>
            </a:pPr>
            <a:r>
              <a:rPr lang="en-GB" sz="1800">
                <a:solidFill>
                  <a:srgbClr val="000000"/>
                </a:solidFill>
                <a:latin typeface="Schoolbell"/>
                <a:ea typeface="Schoolbell"/>
                <a:cs typeface="Schoolbell"/>
                <a:sym typeface="Schoolbell"/>
              </a:rPr>
              <a:t>	</a:t>
            </a:r>
            <a:r>
              <a:rPr lang="en-GB" sz="1800">
                <a:solidFill>
                  <a:srgbClr val="000000"/>
                </a:solidFill>
                <a:latin typeface="Arial"/>
                <a:ea typeface="Arial"/>
                <a:cs typeface="Arial"/>
                <a:sym typeface="Arial"/>
              </a:rPr>
              <a:t>dua masukan asinkron (preset dan clear) ditambahkan ke simbol tersebut. Masukan sinkron berbentuk J dan K serta masukan clock. </a:t>
            </a:r>
          </a:p>
          <a:p>
            <a:pPr marL="0" indent="0">
              <a:spcBef>
                <a:spcPts val="400"/>
              </a:spcBef>
              <a:spcAft>
                <a:spcPts val="0"/>
              </a:spcAft>
              <a:buClr>
                <a:schemeClr val="dk1"/>
              </a:buClr>
              <a:buSzPct val="25000"/>
              <a:buNone/>
            </a:pPr>
            <a:r>
              <a:rPr lang="en-GB" sz="1800">
                <a:solidFill>
                  <a:srgbClr val="000000"/>
                </a:solidFill>
                <a:latin typeface="Arial"/>
                <a:ea typeface="Arial"/>
                <a:cs typeface="Arial"/>
                <a:sym typeface="Arial"/>
              </a:rPr>
              <a:t> </a:t>
            </a:r>
          </a:p>
          <a:p>
            <a:pPr marL="0" indent="0">
              <a:spcBef>
                <a:spcPts val="400"/>
              </a:spcBef>
              <a:spcAft>
                <a:spcPts val="0"/>
              </a:spcAft>
              <a:buClr>
                <a:schemeClr val="dk1"/>
              </a:buClr>
              <a:buNone/>
            </a:pPr>
            <a:endParaRPr sz="1800">
              <a:solidFill>
                <a:srgbClr val="000000"/>
              </a:solidFill>
              <a:latin typeface="Arial"/>
              <a:ea typeface="Arial"/>
              <a:cs typeface="Arial"/>
              <a:sym typeface="Arial"/>
            </a:endParaRPr>
          </a:p>
          <a:p>
            <a:pPr marL="0" indent="0">
              <a:spcBef>
                <a:spcPts val="400"/>
              </a:spcBef>
              <a:spcAft>
                <a:spcPts val="0"/>
              </a:spcAft>
              <a:buClr>
                <a:schemeClr val="dk1"/>
              </a:buClr>
              <a:buSzPct val="25000"/>
              <a:buNone/>
            </a:pPr>
            <a:r>
              <a:rPr lang="en-GB" sz="1800">
                <a:solidFill>
                  <a:srgbClr val="000000"/>
                </a:solidFill>
                <a:latin typeface="Arial"/>
                <a:ea typeface="Arial"/>
                <a:cs typeface="Arial"/>
                <a:sym typeface="Arial"/>
              </a:rPr>
              <a:t>	</a:t>
            </a:r>
          </a:p>
        </p:txBody>
      </p:sp>
      <p:pic>
        <p:nvPicPr>
          <p:cNvPr id="181" name="Shape 181"/>
          <p:cNvPicPr preferRelativeResize="0"/>
          <p:nvPr/>
        </p:nvPicPr>
        <p:blipFill rotWithShape="1">
          <a:blip r:embed="rId3">
            <a:alphaModFix/>
          </a:blip>
          <a:srcRect/>
          <a:stretch/>
        </p:blipFill>
        <p:spPr>
          <a:xfrm>
            <a:off x="1331641" y="2510898"/>
            <a:ext cx="6912767" cy="3348372"/>
          </a:xfrm>
          <a:prstGeom prst="rect">
            <a:avLst/>
          </a:prstGeom>
          <a:noFill/>
          <a:ln>
            <a:noFill/>
          </a:ln>
        </p:spPr>
      </p:pic>
    </p:spTree>
    <p:extLst>
      <p:ext uri="{BB962C8B-B14F-4D97-AF65-F5344CB8AC3E}">
        <p14:creationId xmlns:p14="http://schemas.microsoft.com/office/powerpoint/2010/main" val="3943413181"/>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body" idx="1"/>
          </p:nvPr>
        </p:nvSpPr>
        <p:spPr>
          <a:xfrm>
            <a:off x="107504" y="944723"/>
            <a:ext cx="8928992" cy="4806534"/>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a:solidFill>
                  <a:srgbClr val="000000"/>
                </a:solidFill>
                <a:latin typeface="Arial"/>
                <a:ea typeface="Arial"/>
                <a:cs typeface="Arial"/>
                <a:sym typeface="Arial"/>
              </a:rPr>
              <a:t> </a:t>
            </a:r>
          </a:p>
          <a:p>
            <a:pPr marL="0" indent="0">
              <a:spcBef>
                <a:spcPts val="640"/>
              </a:spcBef>
              <a:spcAft>
                <a:spcPts val="0"/>
              </a:spcAft>
              <a:buClr>
                <a:schemeClr val="dk1"/>
              </a:buClr>
              <a:buNone/>
            </a:pPr>
            <a:endParaRPr>
              <a:solidFill>
                <a:srgbClr val="000000"/>
              </a:solidFill>
              <a:latin typeface="Arial"/>
              <a:ea typeface="Arial"/>
              <a:cs typeface="Arial"/>
              <a:sym typeface="Arial"/>
            </a:endParaRPr>
          </a:p>
          <a:p>
            <a:pPr marL="0" indent="0">
              <a:spcBef>
                <a:spcPts val="640"/>
              </a:spcBef>
              <a:spcAft>
                <a:spcPts val="0"/>
              </a:spcAft>
              <a:buClr>
                <a:schemeClr val="dk1"/>
              </a:buClr>
              <a:buNone/>
            </a:pPr>
            <a:endParaRPr>
              <a:solidFill>
                <a:srgbClr val="000000"/>
              </a:solidFill>
              <a:latin typeface="Arial"/>
              <a:ea typeface="Arial"/>
              <a:cs typeface="Arial"/>
              <a:sym typeface="Arial"/>
            </a:endParaRPr>
          </a:p>
          <a:p>
            <a:pPr marL="0" indent="0">
              <a:spcBef>
                <a:spcPts val="640"/>
              </a:spcBef>
              <a:spcAft>
                <a:spcPts val="0"/>
              </a:spcAft>
              <a:buClr>
                <a:schemeClr val="dk1"/>
              </a:buClr>
              <a:buSzPct val="25000"/>
              <a:buNone/>
            </a:pPr>
            <a:r>
              <a:rPr lang="en-GB">
                <a:solidFill>
                  <a:srgbClr val="000000"/>
                </a:solidFill>
                <a:latin typeface="Arial"/>
                <a:ea typeface="Arial"/>
                <a:cs typeface="Arial"/>
                <a:sym typeface="Arial"/>
              </a:rPr>
              <a:t>	</a:t>
            </a:r>
            <a:r>
              <a:rPr lang="en-GB" sz="2000">
                <a:solidFill>
                  <a:srgbClr val="000000"/>
                </a:solidFill>
                <a:latin typeface="Arial"/>
                <a:ea typeface="Arial"/>
                <a:cs typeface="Arial"/>
                <a:sym typeface="Arial"/>
              </a:rPr>
              <a:t>Perhatikan tabel bahwa masukan asinkron (PS dan CLR) menolak     	masukan sinkron.  Masukan asinkron diaktifkan pada tiga baris 	pertama. Masukan sinkron ditolak pada tiga baris pertama. Jadi “X” 	ditempatkan dibawah masukan J, K dan CLK untuk baris-baris 	tersebut. Bila kedua masukan asinkron (PS dsn CLR) dibuka dengan 	1, maka masukan sinkron dapat diaktifkan. Empat baris terakhir 	memperjelas mode perasi tetap, reset, set, dan togel untuk flip-flop J-	K 7476.</a:t>
            </a:r>
          </a:p>
          <a:p>
            <a:pPr marL="0" indent="0">
              <a:spcBef>
                <a:spcPts val="400"/>
              </a:spcBef>
              <a:spcAft>
                <a:spcPts val="0"/>
              </a:spcAft>
              <a:buClr>
                <a:schemeClr val="dk1"/>
              </a:buClr>
              <a:buNone/>
            </a:pPr>
            <a:endParaRPr sz="2000">
              <a:solidFill>
                <a:srgbClr val="000000"/>
              </a:solidFill>
              <a:latin typeface="Arial"/>
              <a:ea typeface="Arial"/>
              <a:cs typeface="Arial"/>
              <a:sym typeface="Arial"/>
            </a:endParaRPr>
          </a:p>
        </p:txBody>
      </p:sp>
      <p:pic>
        <p:nvPicPr>
          <p:cNvPr id="187" name="Shape 187"/>
          <p:cNvPicPr preferRelativeResize="0"/>
          <p:nvPr/>
        </p:nvPicPr>
        <p:blipFill rotWithShape="1">
          <a:blip r:embed="rId3">
            <a:alphaModFix/>
          </a:blip>
          <a:srcRect/>
          <a:stretch/>
        </p:blipFill>
        <p:spPr>
          <a:xfrm>
            <a:off x="107499" y="944734"/>
            <a:ext cx="6984899" cy="2171700"/>
          </a:xfrm>
          <a:prstGeom prst="rect">
            <a:avLst/>
          </a:prstGeom>
          <a:noFill/>
          <a:ln>
            <a:noFill/>
          </a:ln>
        </p:spPr>
      </p:pic>
    </p:spTree>
    <p:extLst>
      <p:ext uri="{BB962C8B-B14F-4D97-AF65-F5344CB8AC3E}">
        <p14:creationId xmlns:p14="http://schemas.microsoft.com/office/powerpoint/2010/main" val="2466591482"/>
      </p:ext>
    </p:extLst>
  </p:cSld>
  <p:clrMapOvr>
    <a:masterClrMapping/>
  </p:clrMapOvr>
  <mc:AlternateContent xmlns:mc="http://schemas.openxmlformats.org/markup-compatibility/2006">
    <mc:Choice xmlns:p14="http://schemas.microsoft.com/office/powerpoint/2010/main" Requires="p14">
      <p:transition spd="slow">
        <p14:gallery dir="l"/>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body" idx="1"/>
          </p:nvPr>
        </p:nvSpPr>
        <p:spPr>
          <a:xfrm>
            <a:off x="179511" y="1646803"/>
            <a:ext cx="8784976" cy="4212467"/>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a:solidFill>
                  <a:srgbClr val="000000"/>
                </a:solidFill>
                <a:latin typeface="Arial"/>
                <a:ea typeface="Arial"/>
                <a:cs typeface="Arial"/>
                <a:sym typeface="Arial"/>
              </a:rPr>
              <a:t> </a:t>
            </a:r>
            <a:r>
              <a:rPr lang="en-GB" sz="2000">
                <a:solidFill>
                  <a:srgbClr val="000000"/>
                </a:solidFill>
                <a:latin typeface="Arial"/>
                <a:ea typeface="Arial"/>
                <a:cs typeface="Arial"/>
                <a:sym typeface="Arial"/>
              </a:rPr>
              <a:t>Flip-flop T bekerja sebagai saklar togel. Pada flip-flop J-K, jika J= K= 1, dan clock = 1, maka Q = togel. Dengan demikian, flip-flop J-K bisa diubah menjadi flip-flop T. </a:t>
            </a:r>
          </a:p>
        </p:txBody>
      </p:sp>
      <p:sp>
        <p:nvSpPr>
          <p:cNvPr id="193" name="Shape 193"/>
          <p:cNvSpPr/>
          <p:nvPr/>
        </p:nvSpPr>
        <p:spPr>
          <a:xfrm>
            <a:off x="251519" y="2618910"/>
            <a:ext cx="8496944" cy="3294366"/>
          </a:xfrm>
          <a:prstGeom prst="rect">
            <a:avLst/>
          </a:prstGeom>
          <a:solidFill>
            <a:schemeClr val="accent2"/>
          </a:solidFill>
          <a:ln w="25400" cap="flat" cmpd="sng">
            <a:solidFill>
              <a:srgbClr val="25256F"/>
            </a:solidFill>
            <a:prstDash val="solid"/>
            <a:round/>
            <a:headEnd type="none" w="med" len="med"/>
            <a:tailEnd type="none" w="med" len="med"/>
          </a:ln>
        </p:spPr>
        <p:txBody>
          <a:bodyPr lIns="91425" tIns="45700" rIns="91425" bIns="45700" anchor="ctr" anchorCtr="0">
            <a:noAutofit/>
          </a:bodyPr>
          <a:lstStyle/>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buSzPct val="25000"/>
            </a:pPr>
            <a:r>
              <a:rPr lang="en-GB">
                <a:solidFill>
                  <a:schemeClr val="lt1"/>
                </a:solidFill>
                <a:latin typeface="Arial"/>
                <a:ea typeface="Arial"/>
                <a:cs typeface="Arial"/>
                <a:sym typeface="Arial"/>
              </a:rPr>
              <a:t>    </a:t>
            </a:r>
          </a:p>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pPr>
            <a:endParaRPr>
              <a:solidFill>
                <a:schemeClr val="lt1"/>
              </a:solidFill>
              <a:latin typeface="Arial"/>
              <a:ea typeface="Arial"/>
              <a:cs typeface="Arial"/>
              <a:sym typeface="Arial"/>
            </a:endParaRPr>
          </a:p>
          <a:p>
            <a:pPr algn="ctr">
              <a:spcBef>
                <a:spcPts val="0"/>
              </a:spcBef>
              <a:buSzPct val="25000"/>
            </a:pPr>
            <a:r>
              <a:rPr lang="en-GB" sz="2000">
                <a:solidFill>
                  <a:schemeClr val="lt1"/>
                </a:solidFill>
                <a:latin typeface="Arial"/>
                <a:ea typeface="Arial"/>
                <a:cs typeface="Arial"/>
                <a:sym typeface="Arial"/>
              </a:rPr>
              <a:t>Gambar 6.12  simbol logika flip-flop</a:t>
            </a:r>
          </a:p>
        </p:txBody>
      </p:sp>
      <p:pic>
        <p:nvPicPr>
          <p:cNvPr id="194" name="Shape 194"/>
          <p:cNvPicPr preferRelativeResize="0"/>
          <p:nvPr/>
        </p:nvPicPr>
        <p:blipFill rotWithShape="1">
          <a:blip r:embed="rId3">
            <a:alphaModFix/>
          </a:blip>
          <a:srcRect/>
          <a:stretch/>
        </p:blipFill>
        <p:spPr>
          <a:xfrm rot="-5400000">
            <a:off x="1151621" y="2006840"/>
            <a:ext cx="2376263" cy="4032448"/>
          </a:xfrm>
          <a:prstGeom prst="rect">
            <a:avLst/>
          </a:prstGeom>
          <a:noFill/>
          <a:ln>
            <a:noFill/>
          </a:ln>
        </p:spPr>
      </p:pic>
      <p:pic>
        <p:nvPicPr>
          <p:cNvPr id="195" name="Shape 195"/>
          <p:cNvPicPr preferRelativeResize="0"/>
          <p:nvPr/>
        </p:nvPicPr>
        <p:blipFill rotWithShape="1">
          <a:blip r:embed="rId4">
            <a:alphaModFix/>
          </a:blip>
          <a:srcRect/>
          <a:stretch/>
        </p:blipFill>
        <p:spPr>
          <a:xfrm rot="-5400000">
            <a:off x="5436097" y="2042842"/>
            <a:ext cx="2376261" cy="3960440"/>
          </a:xfrm>
          <a:prstGeom prst="rect">
            <a:avLst/>
          </a:prstGeom>
          <a:noFill/>
          <a:ln>
            <a:noFill/>
          </a:ln>
        </p:spPr>
      </p:pic>
      <p:sp>
        <p:nvSpPr>
          <p:cNvPr id="196" name="Shape 196"/>
          <p:cNvSpPr txBox="1">
            <a:spLocks noGrp="1"/>
          </p:cNvSpPr>
          <p:nvPr>
            <p:ph type="title"/>
          </p:nvPr>
        </p:nvSpPr>
        <p:spPr>
          <a:xfrm>
            <a:off x="179511" y="998730"/>
            <a:ext cx="3240300" cy="486000"/>
          </a:xfrm>
          <a:prstGeom prst="rect">
            <a:avLst/>
          </a:prstGeom>
          <a:gradFill>
            <a:gsLst>
              <a:gs pos="0">
                <a:srgbClr val="19197B"/>
              </a:gs>
              <a:gs pos="80000">
                <a:srgbClr val="2222A2"/>
              </a:gs>
              <a:gs pos="100000">
                <a:srgbClr val="1F1FA5"/>
              </a:gs>
            </a:gsLst>
            <a:lin ang="16200038" scaled="0"/>
          </a:gradFill>
          <a:ln w="9525" cap="flat" cmpd="sng">
            <a:solidFill>
              <a:srgbClr val="FFFFFF">
                <a:alpha val="0"/>
              </a:srgbClr>
            </a:solidFill>
            <a:prstDash val="solid"/>
            <a:round/>
            <a:headEnd type="none" w="med" len="med"/>
            <a:tailEnd type="none" w="med" len="med"/>
          </a:ln>
        </p:spPr>
        <p:txBody>
          <a:bodyPr vert="horz" wrap="square" lIns="91425" tIns="45700" rIns="91425" bIns="45700" numCol="1" anchor="ctr" anchorCtr="0" compatLnSpc="1">
            <a:prstTxWarp prst="textNoShape">
              <a:avLst/>
            </a:prstTxWarp>
            <a:noAutofit/>
          </a:bodyPr>
          <a:lstStyle/>
          <a:p>
            <a:pPr>
              <a:spcBef>
                <a:spcPts val="0"/>
              </a:spcBef>
              <a:spcAft>
                <a:spcPts val="0"/>
              </a:spcAft>
              <a:buSzPct val="25000"/>
            </a:pPr>
            <a:r>
              <a:rPr lang="en-GB" sz="3200" b="1">
                <a:solidFill>
                  <a:srgbClr val="000000"/>
                </a:solidFill>
                <a:latin typeface="Arial"/>
                <a:ea typeface="Arial"/>
                <a:cs typeface="Arial"/>
                <a:sym typeface="Arial"/>
              </a:rPr>
              <a:t>5. Flip-Flop  T</a:t>
            </a:r>
          </a:p>
        </p:txBody>
      </p:sp>
    </p:spTree>
    <p:extLst>
      <p:ext uri="{BB962C8B-B14F-4D97-AF65-F5344CB8AC3E}">
        <p14:creationId xmlns:p14="http://schemas.microsoft.com/office/powerpoint/2010/main" val="1679930878"/>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179511" y="998731"/>
            <a:ext cx="6840760" cy="1836203"/>
          </a:xfrm>
          <a:prstGeom prst="rect">
            <a:avLst/>
          </a:prstGeom>
          <a:noFill/>
          <a:ln>
            <a:noFill/>
          </a:ln>
        </p:spPr>
        <p:txBody>
          <a:bodyPr vert="horz" wrap="square" lIns="91425" tIns="45700" rIns="91425" bIns="45700" numCol="1" anchor="ctr" anchorCtr="0" compatLnSpc="1">
            <a:prstTxWarp prst="textNoShape">
              <a:avLst/>
            </a:prstTxWarp>
            <a:noAutofit/>
          </a:bodyPr>
          <a:lstStyle/>
          <a:p>
            <a:pPr>
              <a:spcBef>
                <a:spcPts val="0"/>
              </a:spcBef>
              <a:spcAft>
                <a:spcPts val="0"/>
              </a:spcAft>
              <a:buSzPct val="25000"/>
            </a:pPr>
            <a:r>
              <a:rPr lang="en-GB">
                <a:solidFill>
                  <a:schemeClr val="dk2"/>
                </a:solidFill>
                <a:latin typeface="Arial"/>
                <a:ea typeface="Arial"/>
                <a:cs typeface="Arial"/>
                <a:sym typeface="Arial"/>
              </a:rPr>
              <a:t> </a:t>
            </a:r>
          </a:p>
        </p:txBody>
      </p:sp>
      <p:sp>
        <p:nvSpPr>
          <p:cNvPr id="202" name="Shape 202"/>
          <p:cNvSpPr txBox="1">
            <a:spLocks noGrp="1"/>
          </p:cNvSpPr>
          <p:nvPr>
            <p:ph type="body" idx="1"/>
          </p:nvPr>
        </p:nvSpPr>
        <p:spPr>
          <a:xfrm>
            <a:off x="457200" y="2057400"/>
            <a:ext cx="8229600" cy="3394472"/>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a:solidFill>
                  <a:schemeClr val="dk1"/>
                </a:solidFill>
                <a:latin typeface="Arial"/>
                <a:ea typeface="Arial"/>
                <a:cs typeface="Arial"/>
                <a:sym typeface="Arial"/>
              </a:rPr>
              <a:t> </a:t>
            </a:r>
          </a:p>
        </p:txBody>
      </p:sp>
      <p:pic>
        <p:nvPicPr>
          <p:cNvPr id="203" name="Shape 203"/>
          <p:cNvPicPr preferRelativeResize="0"/>
          <p:nvPr/>
        </p:nvPicPr>
        <p:blipFill rotWithShape="1">
          <a:blip r:embed="rId3">
            <a:alphaModFix/>
          </a:blip>
          <a:srcRect/>
          <a:stretch/>
        </p:blipFill>
        <p:spPr>
          <a:xfrm rot="-5400000">
            <a:off x="1709683" y="-351419"/>
            <a:ext cx="3996443" cy="6912767"/>
          </a:xfrm>
          <a:prstGeom prst="rect">
            <a:avLst/>
          </a:prstGeom>
          <a:noFill/>
          <a:ln>
            <a:noFill/>
          </a:ln>
        </p:spPr>
      </p:pic>
    </p:spTree>
    <p:extLst>
      <p:ext uri="{BB962C8B-B14F-4D97-AF65-F5344CB8AC3E}">
        <p14:creationId xmlns:p14="http://schemas.microsoft.com/office/powerpoint/2010/main" val="1015147290"/>
      </p:ext>
    </p:extLst>
  </p:cSld>
  <p:clrMapOvr>
    <a:masterClrMapping/>
  </p:clrMapOvr>
  <mc:AlternateContent xmlns:mc="http://schemas.openxmlformats.org/markup-compatibility/2006">
    <mc:Choice xmlns:p14="http://schemas.microsoft.com/office/powerpoint/2010/main" Requires="p14">
      <p:transition spd="slow">
        <p14:gallery dir="l"/>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type="body" idx="1"/>
          </p:nvPr>
        </p:nvSpPr>
        <p:spPr>
          <a:xfrm>
            <a:off x="179512" y="1052735"/>
            <a:ext cx="8856983" cy="4806534"/>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lgn="just">
              <a:lnSpc>
                <a:spcPct val="150000"/>
              </a:lnSpc>
              <a:spcBef>
                <a:spcPts val="0"/>
              </a:spcBef>
              <a:spcAft>
                <a:spcPts val="0"/>
              </a:spcAft>
              <a:buClr>
                <a:schemeClr val="dk1"/>
              </a:buClr>
              <a:buSzPct val="25000"/>
              <a:buNone/>
            </a:pPr>
            <a:r>
              <a:rPr lang="en-GB" sz="1800">
                <a:solidFill>
                  <a:srgbClr val="000000"/>
                </a:solidFill>
                <a:latin typeface="Arial"/>
                <a:ea typeface="Arial"/>
                <a:cs typeface="Arial"/>
                <a:sym typeface="Arial"/>
              </a:rPr>
              <a:t> </a:t>
            </a:r>
            <a:r>
              <a:rPr lang="en-GB" sz="2400" b="1">
                <a:solidFill>
                  <a:srgbClr val="000000"/>
                </a:solidFill>
                <a:latin typeface="Arial"/>
                <a:ea typeface="Arial"/>
                <a:cs typeface="Arial"/>
                <a:sym typeface="Arial"/>
              </a:rPr>
              <a:t>6. Pewaktuan pada Flip-Flop</a:t>
            </a:r>
          </a:p>
          <a:p>
            <a:pPr marL="0" indent="0" algn="just">
              <a:lnSpc>
                <a:spcPct val="150000"/>
              </a:lnSpc>
              <a:spcBef>
                <a:spcPts val="360"/>
              </a:spcBef>
              <a:spcAft>
                <a:spcPts val="0"/>
              </a:spcAft>
              <a:buClr>
                <a:schemeClr val="dk1"/>
              </a:buClr>
              <a:buSzPct val="25000"/>
              <a:buNone/>
            </a:pPr>
            <a:r>
              <a:rPr lang="en-GB" sz="1800">
                <a:solidFill>
                  <a:srgbClr val="000000"/>
                </a:solidFill>
                <a:latin typeface="Schoolbell"/>
                <a:ea typeface="Schoolbell"/>
                <a:cs typeface="Schoolbell"/>
                <a:sym typeface="Schoolbell"/>
              </a:rPr>
              <a:t>	</a:t>
            </a:r>
            <a:r>
              <a:rPr lang="en-GB" sz="1800">
                <a:solidFill>
                  <a:srgbClr val="000000"/>
                </a:solidFill>
                <a:latin typeface="Arial"/>
                <a:ea typeface="Arial"/>
                <a:cs typeface="Arial"/>
                <a:sym typeface="Arial"/>
              </a:rPr>
              <a:t>Pada rangkaian flip-flop dikenal beberapa istilah terkait  </a:t>
            </a:r>
          </a:p>
          <a:p>
            <a:pPr marL="0" indent="0" algn="just">
              <a:lnSpc>
                <a:spcPct val="150000"/>
              </a:lnSpc>
              <a:spcBef>
                <a:spcPts val="360"/>
              </a:spcBef>
              <a:spcAft>
                <a:spcPts val="0"/>
              </a:spcAft>
              <a:buClr>
                <a:schemeClr val="dk1"/>
              </a:buClr>
              <a:buSzPct val="25000"/>
              <a:buNone/>
            </a:pPr>
            <a:r>
              <a:rPr lang="en-GB" sz="1800">
                <a:solidFill>
                  <a:srgbClr val="000000"/>
                </a:solidFill>
                <a:latin typeface="Arial"/>
                <a:ea typeface="Arial"/>
                <a:cs typeface="Arial"/>
                <a:sym typeface="Arial"/>
              </a:rPr>
              <a:t>      dengan pewaktuan (timer)  yakni : </a:t>
            </a:r>
          </a:p>
          <a:p>
            <a:pPr marL="0" indent="0" algn="just">
              <a:spcBef>
                <a:spcPts val="480"/>
              </a:spcBef>
              <a:spcAft>
                <a:spcPts val="0"/>
              </a:spcAft>
              <a:buClr>
                <a:schemeClr val="dk1"/>
              </a:buClr>
              <a:buSzPct val="25000"/>
              <a:buNone/>
            </a:pPr>
            <a:r>
              <a:rPr lang="en-GB" sz="1800" b="1">
                <a:solidFill>
                  <a:srgbClr val="000000"/>
                </a:solidFill>
                <a:latin typeface="Schoolbell"/>
                <a:ea typeface="Schoolbell"/>
                <a:cs typeface="Schoolbell"/>
                <a:sym typeface="Schoolbell"/>
              </a:rPr>
              <a:t>		</a:t>
            </a:r>
            <a:r>
              <a:rPr lang="en-GB" sz="2400" b="1">
                <a:solidFill>
                  <a:srgbClr val="000000"/>
                </a:solidFill>
                <a:latin typeface="Arial"/>
                <a:ea typeface="Arial"/>
                <a:cs typeface="Arial"/>
                <a:sym typeface="Arial"/>
              </a:rPr>
              <a:t>a</a:t>
            </a:r>
            <a:r>
              <a:rPr lang="en-GB" sz="1800" b="1">
                <a:solidFill>
                  <a:srgbClr val="000000"/>
                </a:solidFill>
                <a:latin typeface="Arial"/>
                <a:ea typeface="Arial"/>
                <a:cs typeface="Arial"/>
                <a:sym typeface="Arial"/>
              </a:rPr>
              <a:t>    Waktu siap </a:t>
            </a:r>
            <a:r>
              <a:rPr lang="en-GB" sz="2400" b="1">
                <a:solidFill>
                  <a:srgbClr val="000000"/>
                </a:solidFill>
                <a:latin typeface="Arial"/>
                <a:ea typeface="Arial"/>
                <a:cs typeface="Arial"/>
                <a:sym typeface="Arial"/>
              </a:rPr>
              <a:t>t</a:t>
            </a:r>
            <a:r>
              <a:rPr lang="en-GB" sz="1400" b="1">
                <a:solidFill>
                  <a:srgbClr val="000000"/>
                </a:solidFill>
                <a:latin typeface="Arial"/>
                <a:ea typeface="Arial"/>
                <a:cs typeface="Arial"/>
                <a:sym typeface="Arial"/>
              </a:rPr>
              <a:t>setup</a:t>
            </a:r>
            <a:r>
              <a:rPr lang="en-GB" sz="1800" b="1">
                <a:solidFill>
                  <a:srgbClr val="000000"/>
                </a:solidFill>
                <a:latin typeface="Arial"/>
                <a:ea typeface="Arial"/>
                <a:cs typeface="Arial"/>
                <a:sym typeface="Arial"/>
              </a:rPr>
              <a:t> (</a:t>
            </a:r>
            <a:r>
              <a:rPr lang="en-GB" sz="1800" b="1" i="1">
                <a:solidFill>
                  <a:srgbClr val="000000"/>
                </a:solidFill>
                <a:latin typeface="Arial"/>
                <a:ea typeface="Arial"/>
                <a:cs typeface="Arial"/>
                <a:sym typeface="Arial"/>
              </a:rPr>
              <a:t>setup time</a:t>
            </a:r>
            <a:r>
              <a:rPr lang="en-GB" sz="1800" b="1">
                <a:solidFill>
                  <a:srgbClr val="000000"/>
                </a:solidFill>
                <a:latin typeface="Arial"/>
                <a:ea typeface="Arial"/>
                <a:cs typeface="Arial"/>
                <a:sym typeface="Arial"/>
              </a:rPr>
              <a:t>)</a:t>
            </a:r>
            <a:r>
              <a:rPr lang="en-GB" sz="1800">
                <a:solidFill>
                  <a:srgbClr val="000000"/>
                </a:solidFill>
                <a:latin typeface="Arial"/>
                <a:ea typeface="Arial"/>
                <a:cs typeface="Arial"/>
                <a:sym typeface="Arial"/>
              </a:rPr>
              <a:t>		</a:t>
            </a:r>
          </a:p>
          <a:p>
            <a:pPr marL="457200" lvl="1" indent="0" algn="just">
              <a:spcBef>
                <a:spcPts val="400"/>
              </a:spcBef>
              <a:spcAft>
                <a:spcPts val="0"/>
              </a:spcAft>
              <a:buClr>
                <a:schemeClr val="dk1"/>
              </a:buClr>
              <a:buNone/>
            </a:pPr>
            <a:endParaRPr sz="2000">
              <a:solidFill>
                <a:srgbClr val="000000"/>
              </a:solidFill>
              <a:latin typeface="Arial"/>
              <a:ea typeface="Arial"/>
              <a:cs typeface="Arial"/>
              <a:sym typeface="Arial"/>
            </a:endParaRPr>
          </a:p>
          <a:p>
            <a:pPr marL="457200" lvl="1" indent="0" algn="just">
              <a:spcBef>
                <a:spcPts val="480"/>
              </a:spcBef>
              <a:spcAft>
                <a:spcPts val="0"/>
              </a:spcAft>
              <a:buClr>
                <a:schemeClr val="dk1"/>
              </a:buClr>
              <a:buSzPct val="25000"/>
              <a:buNone/>
            </a:pPr>
            <a:r>
              <a:rPr lang="en-GB" sz="2000">
                <a:solidFill>
                  <a:srgbClr val="000000"/>
                </a:solidFill>
                <a:latin typeface="Schoolbell"/>
                <a:ea typeface="Schoolbell"/>
                <a:cs typeface="Schoolbell"/>
                <a:sym typeface="Schoolbell"/>
              </a:rPr>
              <a:t>	  	</a:t>
            </a:r>
            <a:r>
              <a:rPr lang="en-GB" sz="2400">
                <a:solidFill>
                  <a:srgbClr val="000000"/>
                </a:solidFill>
                <a:latin typeface="Arial"/>
                <a:ea typeface="Arial"/>
                <a:cs typeface="Arial"/>
                <a:sym typeface="Arial"/>
              </a:rPr>
              <a:t>T</a:t>
            </a:r>
            <a:r>
              <a:rPr lang="en-GB" sz="2000">
                <a:solidFill>
                  <a:srgbClr val="000000"/>
                </a:solidFill>
                <a:latin typeface="Arial"/>
                <a:ea typeface="Arial"/>
                <a:cs typeface="Arial"/>
                <a:sym typeface="Arial"/>
              </a:rPr>
              <a:t>setup adalah waktu minimum bagi kehadiran bit </a:t>
            </a:r>
          </a:p>
          <a:p>
            <a:pPr marL="457200" lvl="1"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   	 data pada masukan sebelum tepi sinyal Clock memicu </a:t>
            </a:r>
          </a:p>
          <a:p>
            <a:pPr marL="457200" lvl="1"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   	gerbang logika. Jadi data harus berada pada masukan</a:t>
            </a:r>
          </a:p>
          <a:p>
            <a:pPr marL="457200" lvl="1"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    	 minimal selama tsetup sebelum pulsa clock datang.</a:t>
            </a:r>
          </a:p>
          <a:p>
            <a:pPr marL="0" indent="0">
              <a:spcBef>
                <a:spcPts val="400"/>
              </a:spcBef>
              <a:spcAft>
                <a:spcPts val="0"/>
              </a:spcAft>
              <a:buClr>
                <a:schemeClr val="dk1"/>
              </a:buClr>
              <a:buNone/>
            </a:pPr>
            <a:endParaRPr sz="2000">
              <a:solidFill>
                <a:srgbClr val="000000"/>
              </a:solidFill>
              <a:latin typeface="Arial"/>
              <a:ea typeface="Arial"/>
              <a:cs typeface="Arial"/>
              <a:sym typeface="Arial"/>
            </a:endParaRPr>
          </a:p>
        </p:txBody>
      </p:sp>
    </p:spTree>
    <p:extLst>
      <p:ext uri="{BB962C8B-B14F-4D97-AF65-F5344CB8AC3E}">
        <p14:creationId xmlns:p14="http://schemas.microsoft.com/office/powerpoint/2010/main" val="878106296"/>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251520" y="1106742"/>
            <a:ext cx="8712967" cy="4703507"/>
          </a:xfrm>
          <a:prstGeom prst="rect">
            <a:avLst/>
          </a:prstGeom>
          <a:noFill/>
          <a:ln>
            <a:noFill/>
          </a:ln>
        </p:spPr>
        <p:txBody>
          <a:bodyPr vert="horz" wrap="square" lIns="91425" tIns="45700" rIns="91425" bIns="45700" numCol="1" anchor="t" anchorCtr="0" compatLnSpc="1">
            <a:prstTxWarp prst="textNoShape">
              <a:avLst/>
            </a:prstTxWarp>
            <a:noAutofit/>
          </a:bodyPr>
          <a:lstStyle/>
          <a:p>
            <a:pPr marL="457200" lvl="1" indent="0" algn="just">
              <a:spcBef>
                <a:spcPts val="480"/>
              </a:spcBef>
              <a:spcAft>
                <a:spcPts val="0"/>
              </a:spcAft>
              <a:buClr>
                <a:schemeClr val="dk1"/>
              </a:buClr>
              <a:buSzPct val="25000"/>
              <a:buNone/>
            </a:pPr>
            <a:r>
              <a:rPr lang="en-GB" sz="2400" b="1">
                <a:solidFill>
                  <a:srgbClr val="000000"/>
                </a:solidFill>
                <a:latin typeface="Arial"/>
                <a:ea typeface="Arial"/>
                <a:cs typeface="Arial"/>
                <a:sym typeface="Arial"/>
              </a:rPr>
              <a:t>b.  Waktu tunda propagasi (perambatan) tp</a:t>
            </a:r>
          </a:p>
          <a:p>
            <a:pPr marL="0"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	</a:t>
            </a:r>
          </a:p>
          <a:p>
            <a:pPr marL="0"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	tp adalah selang waktu yang dibutuhkan untuk </a:t>
            </a:r>
          </a:p>
          <a:p>
            <a:pPr marL="0"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memproses data menjadi keluaran. Jadi untuk memproses </a:t>
            </a:r>
          </a:p>
          <a:p>
            <a:pPr marL="0"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data menjadi keluaran dibutuhkan waktu selama tp.</a:t>
            </a:r>
          </a:p>
          <a:p>
            <a:pPr marL="457200" lvl="1" indent="0" algn="just">
              <a:spcBef>
                <a:spcPts val="480"/>
              </a:spcBef>
              <a:spcAft>
                <a:spcPts val="0"/>
              </a:spcAft>
              <a:buClr>
                <a:schemeClr val="dk1"/>
              </a:buClr>
              <a:buSzPct val="25000"/>
              <a:buNone/>
            </a:pPr>
            <a:r>
              <a:rPr lang="en-GB" sz="2400" b="1">
                <a:solidFill>
                  <a:srgbClr val="000000"/>
                </a:solidFill>
                <a:latin typeface="Arial"/>
                <a:ea typeface="Arial"/>
                <a:cs typeface="Arial"/>
                <a:sym typeface="Arial"/>
              </a:rPr>
              <a:t>C. Waktu tahan t</a:t>
            </a:r>
            <a:r>
              <a:rPr lang="en-GB" sz="1800" b="1">
                <a:solidFill>
                  <a:srgbClr val="000000"/>
                </a:solidFill>
                <a:latin typeface="Arial"/>
                <a:ea typeface="Arial"/>
                <a:cs typeface="Arial"/>
                <a:sym typeface="Arial"/>
              </a:rPr>
              <a:t>hold</a:t>
            </a:r>
            <a:r>
              <a:rPr lang="en-GB" sz="2400" b="1">
                <a:solidFill>
                  <a:srgbClr val="000000"/>
                </a:solidFill>
                <a:latin typeface="Arial"/>
                <a:ea typeface="Arial"/>
                <a:cs typeface="Arial"/>
                <a:sym typeface="Arial"/>
              </a:rPr>
              <a:t> (</a:t>
            </a:r>
            <a:r>
              <a:rPr lang="en-GB" sz="2400" b="1" i="1">
                <a:solidFill>
                  <a:srgbClr val="000000"/>
                </a:solidFill>
                <a:latin typeface="Arial"/>
                <a:ea typeface="Arial"/>
                <a:cs typeface="Arial"/>
                <a:sym typeface="Arial"/>
              </a:rPr>
              <a:t>hold time</a:t>
            </a:r>
            <a:r>
              <a:rPr lang="en-GB" sz="2400" b="1">
                <a:solidFill>
                  <a:srgbClr val="000000"/>
                </a:solidFill>
                <a:latin typeface="Arial"/>
                <a:ea typeface="Arial"/>
                <a:cs typeface="Arial"/>
                <a:sym typeface="Arial"/>
              </a:rPr>
              <a:t>)</a:t>
            </a:r>
          </a:p>
          <a:p>
            <a:pPr marL="0"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		T</a:t>
            </a:r>
            <a:r>
              <a:rPr lang="en-GB" sz="1400">
                <a:solidFill>
                  <a:srgbClr val="000000"/>
                </a:solidFill>
                <a:latin typeface="Arial"/>
                <a:ea typeface="Arial"/>
                <a:cs typeface="Arial"/>
                <a:sym typeface="Arial"/>
              </a:rPr>
              <a:t>hold </a:t>
            </a:r>
            <a:r>
              <a:rPr lang="en-GB" sz="2000">
                <a:solidFill>
                  <a:srgbClr val="000000"/>
                </a:solidFill>
                <a:latin typeface="Arial"/>
                <a:ea typeface="Arial"/>
                <a:cs typeface="Arial"/>
                <a:sym typeface="Arial"/>
              </a:rPr>
              <a:t>adalah selang waktu minimum yang dibutuhkan </a:t>
            </a:r>
          </a:p>
          <a:p>
            <a:pPr marL="0"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       	     oleh bit keluaran untuk bertahan pada keluaran sesudah</a:t>
            </a:r>
          </a:p>
          <a:p>
            <a:pPr marL="0"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	      tepi sinyal clock memicu gerbang logika. Jadi bit keluaran</a:t>
            </a:r>
          </a:p>
          <a:p>
            <a:pPr marL="0" indent="0" algn="just">
              <a:spcBef>
                <a:spcPts val="400"/>
              </a:spcBef>
              <a:spcAft>
                <a:spcPts val="0"/>
              </a:spcAft>
              <a:buClr>
                <a:schemeClr val="dk1"/>
              </a:buClr>
              <a:buSzPct val="25000"/>
              <a:buNone/>
            </a:pPr>
            <a:r>
              <a:rPr lang="en-GB" sz="2000">
                <a:solidFill>
                  <a:srgbClr val="000000"/>
                </a:solidFill>
                <a:latin typeface="Arial"/>
                <a:ea typeface="Arial"/>
                <a:cs typeface="Arial"/>
                <a:sym typeface="Arial"/>
              </a:rPr>
              <a:t>	 harus berada pada keluaran minimal selama t</a:t>
            </a:r>
            <a:r>
              <a:rPr lang="en-GB" sz="1400">
                <a:solidFill>
                  <a:srgbClr val="000000"/>
                </a:solidFill>
                <a:latin typeface="Arial"/>
                <a:ea typeface="Arial"/>
                <a:cs typeface="Arial"/>
                <a:sym typeface="Arial"/>
              </a:rPr>
              <a:t>hold</a:t>
            </a:r>
            <a:r>
              <a:rPr lang="en-GB" sz="2000">
                <a:solidFill>
                  <a:srgbClr val="000000"/>
                </a:solidFill>
                <a:latin typeface="Arial"/>
                <a:ea typeface="Arial"/>
                <a:cs typeface="Arial"/>
                <a:sym typeface="Arial"/>
              </a:rPr>
              <a:t>, </a:t>
            </a:r>
          </a:p>
          <a:p>
            <a:pPr marL="400050" lvl="1" indent="-6350" algn="just">
              <a:spcBef>
                <a:spcPts val="320"/>
              </a:spcBef>
              <a:spcAft>
                <a:spcPts val="0"/>
              </a:spcAft>
              <a:buClr>
                <a:schemeClr val="dk1"/>
              </a:buClr>
              <a:buSzPct val="25000"/>
              <a:buNone/>
            </a:pPr>
            <a:r>
              <a:rPr lang="en-GB" sz="1600">
                <a:solidFill>
                  <a:srgbClr val="000000"/>
                </a:solidFill>
                <a:latin typeface="Arial"/>
                <a:ea typeface="Arial"/>
                <a:cs typeface="Arial"/>
                <a:sym typeface="Arial"/>
              </a:rPr>
              <a:t>		</a:t>
            </a:r>
            <a:r>
              <a:rPr lang="en-GB" sz="1600" b="1">
                <a:solidFill>
                  <a:srgbClr val="000000"/>
                </a:solidFill>
                <a:latin typeface="Arial"/>
                <a:ea typeface="Arial"/>
                <a:cs typeface="Arial"/>
                <a:sym typeface="Arial"/>
              </a:rPr>
              <a:t>sesudah tepi sinyal clock memicu gerbang logika.</a:t>
            </a:r>
          </a:p>
        </p:txBody>
      </p:sp>
    </p:spTree>
    <p:extLst>
      <p:ext uri="{BB962C8B-B14F-4D97-AF65-F5344CB8AC3E}">
        <p14:creationId xmlns:p14="http://schemas.microsoft.com/office/powerpoint/2010/main" val="4099794991"/>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107505" y="1063228"/>
            <a:ext cx="6768751" cy="857250"/>
          </a:xfrm>
          <a:prstGeom prst="rect">
            <a:avLst/>
          </a:prstGeom>
          <a:noFill/>
          <a:ln>
            <a:noFill/>
          </a:ln>
        </p:spPr>
        <p:txBody>
          <a:bodyPr vert="horz" wrap="square" lIns="91425" tIns="45700" rIns="91425" bIns="45700" numCol="1" anchor="ctr" anchorCtr="0" compatLnSpc="1">
            <a:prstTxWarp prst="textNoShape">
              <a:avLst/>
            </a:prstTxWarp>
            <a:noAutofit/>
          </a:bodyPr>
          <a:lstStyle/>
          <a:p>
            <a:pPr>
              <a:spcBef>
                <a:spcPts val="0"/>
              </a:spcBef>
              <a:spcAft>
                <a:spcPts val="0"/>
              </a:spcAft>
              <a:buSzPct val="25000"/>
            </a:pPr>
            <a:r>
              <a:rPr lang="en-GB" sz="2800">
                <a:solidFill>
                  <a:srgbClr val="000000"/>
                </a:solidFill>
                <a:latin typeface="Arial"/>
                <a:ea typeface="Arial"/>
                <a:cs typeface="Arial"/>
                <a:sym typeface="Arial"/>
              </a:rPr>
              <a:t>B. Rangkaian-Rangkaian Sekuensial</a:t>
            </a:r>
            <a:r>
              <a:rPr lang="en-GB" sz="2400">
                <a:solidFill>
                  <a:srgbClr val="000000"/>
                </a:solidFill>
                <a:latin typeface="Arial"/>
                <a:ea typeface="Arial"/>
                <a:cs typeface="Arial"/>
                <a:sym typeface="Arial"/>
              </a:rPr>
              <a:t/>
            </a:r>
            <a:br>
              <a:rPr lang="en-GB" sz="2400">
                <a:solidFill>
                  <a:srgbClr val="000000"/>
                </a:solidFill>
                <a:latin typeface="Arial"/>
                <a:ea typeface="Arial"/>
                <a:cs typeface="Arial"/>
                <a:sym typeface="Arial"/>
              </a:rPr>
            </a:br>
            <a:endParaRPr lang="en-GB" sz="2400">
              <a:solidFill>
                <a:srgbClr val="000000"/>
              </a:solidFill>
              <a:latin typeface="Arial"/>
              <a:ea typeface="Arial"/>
              <a:cs typeface="Arial"/>
              <a:sym typeface="Arial"/>
            </a:endParaRPr>
          </a:p>
        </p:txBody>
      </p:sp>
      <p:sp>
        <p:nvSpPr>
          <p:cNvPr id="77" name="Shape 77"/>
          <p:cNvSpPr txBox="1">
            <a:spLocks noGrp="1"/>
          </p:cNvSpPr>
          <p:nvPr>
            <p:ph type="body" idx="1"/>
          </p:nvPr>
        </p:nvSpPr>
        <p:spPr>
          <a:xfrm>
            <a:off x="457200" y="2057400"/>
            <a:ext cx="8229600" cy="3394472"/>
          </a:xfrm>
          <a:prstGeom prst="rect">
            <a:avLst/>
          </a:prstGeom>
          <a:noFill/>
          <a:ln>
            <a:noFill/>
          </a:ln>
        </p:spPr>
        <p:txBody>
          <a:bodyPr vert="horz" wrap="square" lIns="91425" tIns="45700" rIns="91425" bIns="45700" numCol="1" anchor="t" anchorCtr="0" compatLnSpc="1">
            <a:prstTxWarp prst="textNoShape">
              <a:avLst/>
            </a:prstTxWarp>
            <a:noAutofit/>
          </a:bodyPr>
          <a:lstStyle/>
          <a:p>
            <a:pPr>
              <a:spcBef>
                <a:spcPts val="0"/>
              </a:spcBef>
              <a:spcAft>
                <a:spcPts val="0"/>
              </a:spcAft>
              <a:buClr>
                <a:srgbClr val="000000"/>
              </a:buClr>
              <a:buSzPct val="100000"/>
              <a:buFont typeface="Arial"/>
              <a:buAutoNum type="arabicPeriod"/>
            </a:pPr>
            <a:r>
              <a:rPr lang="en-GB" sz="2400" b="1">
                <a:solidFill>
                  <a:srgbClr val="000000"/>
                </a:solidFill>
                <a:latin typeface="Arial"/>
                <a:ea typeface="Arial"/>
                <a:cs typeface="Arial"/>
                <a:sym typeface="Arial"/>
              </a:rPr>
              <a:t>Flip-Flop R-S</a:t>
            </a:r>
          </a:p>
          <a:p>
            <a:pPr indent="-190500">
              <a:spcBef>
                <a:spcPts val="480"/>
              </a:spcBef>
              <a:spcAft>
                <a:spcPts val="0"/>
              </a:spcAft>
              <a:buClr>
                <a:schemeClr val="dk1"/>
              </a:buClr>
              <a:buNone/>
            </a:pPr>
            <a:endParaRPr sz="2400">
              <a:solidFill>
                <a:srgbClr val="000000"/>
              </a:solidFill>
              <a:latin typeface="Arial"/>
              <a:ea typeface="Arial"/>
              <a:cs typeface="Arial"/>
              <a:sym typeface="Arial"/>
            </a:endParaRPr>
          </a:p>
          <a:p>
            <a:pPr>
              <a:spcBef>
                <a:spcPts val="480"/>
              </a:spcBef>
              <a:spcAft>
                <a:spcPts val="0"/>
              </a:spcAft>
              <a:buClr>
                <a:srgbClr val="000000"/>
              </a:buClr>
              <a:buSzPct val="100000"/>
              <a:buFont typeface="Arial"/>
              <a:buChar char="•"/>
            </a:pPr>
            <a:r>
              <a:rPr lang="en-GB" sz="2400">
                <a:solidFill>
                  <a:srgbClr val="000000"/>
                </a:solidFill>
                <a:latin typeface="Arial"/>
                <a:ea typeface="Arial"/>
                <a:cs typeface="Arial"/>
                <a:sym typeface="Arial"/>
              </a:rPr>
              <a:t>		Flip-flop R-S merupakan jenis flip-flop yang paling sederhana dan merupakan dasar dari rangkaian flip-flop. Simbol logika untuk flip-flop R-S diperlihatkan pada Gambar 6.1</a:t>
            </a:r>
          </a:p>
          <a:p>
            <a:pPr marL="0" indent="0">
              <a:spcBef>
                <a:spcPts val="480"/>
              </a:spcBef>
              <a:spcAft>
                <a:spcPts val="0"/>
              </a:spcAft>
              <a:buClr>
                <a:schemeClr val="dk1"/>
              </a:buClr>
              <a:buNone/>
            </a:pPr>
            <a:endParaRPr sz="2400">
              <a:solidFill>
                <a:srgbClr val="000000"/>
              </a:solidFill>
              <a:latin typeface="Arial"/>
              <a:ea typeface="Arial"/>
              <a:cs typeface="Arial"/>
              <a:sym typeface="Arial"/>
            </a:endParaRPr>
          </a:p>
          <a:p>
            <a:pPr marL="0" indent="0">
              <a:spcBef>
                <a:spcPts val="640"/>
              </a:spcBef>
              <a:spcAft>
                <a:spcPts val="0"/>
              </a:spcAft>
              <a:buClr>
                <a:schemeClr val="dk1"/>
              </a:buClr>
              <a:buNone/>
            </a:pPr>
            <a:endParaRPr>
              <a:solidFill>
                <a:srgbClr val="000000"/>
              </a:solidFill>
              <a:latin typeface="Arial"/>
              <a:ea typeface="Arial"/>
              <a:cs typeface="Arial"/>
              <a:sym typeface="Arial"/>
            </a:endParaRPr>
          </a:p>
        </p:txBody>
      </p:sp>
    </p:spTree>
    <p:extLst>
      <p:ext uri="{BB962C8B-B14F-4D97-AF65-F5344CB8AC3E}">
        <p14:creationId xmlns:p14="http://schemas.microsoft.com/office/powerpoint/2010/main" val="414137102"/>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Shape 82"/>
          <p:cNvSpPr txBox="1">
            <a:spLocks noGrp="1"/>
          </p:cNvSpPr>
          <p:nvPr>
            <p:ph type="body" idx="1"/>
          </p:nvPr>
        </p:nvSpPr>
        <p:spPr>
          <a:xfrm>
            <a:off x="179512" y="1052736"/>
            <a:ext cx="8712967" cy="4752527"/>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None/>
            </a:pPr>
            <a:endParaRPr>
              <a:solidFill>
                <a:schemeClr val="dk1"/>
              </a:solidFill>
              <a:latin typeface="Arial"/>
              <a:ea typeface="Arial"/>
              <a:cs typeface="Arial"/>
              <a:sym typeface="Arial"/>
            </a:endParaRPr>
          </a:p>
          <a:p>
            <a:pPr marL="0" indent="0">
              <a:spcBef>
                <a:spcPts val="640"/>
              </a:spcBef>
              <a:spcAft>
                <a:spcPts val="0"/>
              </a:spcAft>
              <a:buClr>
                <a:schemeClr val="dk1"/>
              </a:buClr>
              <a:buSzPct val="25000"/>
              <a:buNone/>
            </a:pPr>
            <a:r>
              <a:rPr lang="en-GB">
                <a:solidFill>
                  <a:schemeClr val="dk1"/>
                </a:solidFill>
                <a:latin typeface="Arial"/>
                <a:ea typeface="Arial"/>
                <a:cs typeface="Arial"/>
                <a:sym typeface="Arial"/>
              </a:rPr>
              <a:t>	</a:t>
            </a:r>
          </a:p>
        </p:txBody>
      </p:sp>
      <p:pic>
        <p:nvPicPr>
          <p:cNvPr id="83" name="Shape 83"/>
          <p:cNvPicPr preferRelativeResize="0"/>
          <p:nvPr/>
        </p:nvPicPr>
        <p:blipFill rotWithShape="1">
          <a:blip r:embed="rId3">
            <a:alphaModFix/>
          </a:blip>
          <a:srcRect/>
          <a:stretch/>
        </p:blipFill>
        <p:spPr>
          <a:xfrm rot="-5400000">
            <a:off x="2528776" y="-468434"/>
            <a:ext cx="3942438" cy="7632850"/>
          </a:xfrm>
          <a:prstGeom prst="rect">
            <a:avLst/>
          </a:prstGeom>
          <a:noFill/>
          <a:ln>
            <a:noFill/>
          </a:ln>
        </p:spPr>
      </p:pic>
    </p:spTree>
    <p:extLst>
      <p:ext uri="{BB962C8B-B14F-4D97-AF65-F5344CB8AC3E}">
        <p14:creationId xmlns:p14="http://schemas.microsoft.com/office/powerpoint/2010/main" val="97993640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179511" y="1052735"/>
            <a:ext cx="8784976" cy="4806534"/>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Arial"/>
                <a:ea typeface="Arial"/>
                <a:cs typeface="Arial"/>
                <a:sym typeface="Arial"/>
              </a:rPr>
              <a:t>	</a:t>
            </a:r>
          </a:p>
          <a:p>
            <a:pPr marL="0" indent="0">
              <a:spcBef>
                <a:spcPts val="480"/>
              </a:spcBef>
              <a:spcAft>
                <a:spcPts val="0"/>
              </a:spcAft>
              <a:buClr>
                <a:schemeClr val="dk1"/>
              </a:buClr>
              <a:buSzPct val="25000"/>
              <a:buNone/>
            </a:pPr>
            <a:r>
              <a:rPr lang="en-GB" sz="1800">
                <a:solidFill>
                  <a:srgbClr val="000000"/>
                </a:solidFill>
                <a:latin typeface="Arial"/>
                <a:ea typeface="Arial"/>
                <a:cs typeface="Arial"/>
                <a:sym typeface="Arial"/>
              </a:rPr>
              <a:t>	Tabel 6.1 merupakan tabel kebenaran flip-flop R-S yang memperjelas operasi kerjanya. Bila masukan S dan R kedua-duanya 0,maka semua  keluaran menjadi logika 1.</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SzPct val="25000"/>
              <a:buNone/>
            </a:pPr>
            <a:r>
              <a:rPr lang="en-GB" sz="1800">
                <a:solidFill>
                  <a:srgbClr val="000000"/>
                </a:solidFill>
                <a:latin typeface="Arial"/>
                <a:ea typeface="Arial"/>
                <a:cs typeface="Arial"/>
                <a:sym typeface="Arial"/>
              </a:rPr>
              <a:t>	</a:t>
            </a:r>
          </a:p>
          <a:p>
            <a:pPr marL="0" indent="0">
              <a:spcBef>
                <a:spcPts val="480"/>
              </a:spcBef>
              <a:spcAft>
                <a:spcPts val="0"/>
              </a:spcAft>
              <a:buClr>
                <a:schemeClr val="dk1"/>
              </a:buClr>
              <a:buSzPct val="25000"/>
              <a:buNone/>
            </a:pPr>
            <a:r>
              <a:rPr lang="en-GB" sz="1800">
                <a:solidFill>
                  <a:srgbClr val="000000"/>
                </a:solidFill>
                <a:latin typeface="Arial"/>
                <a:ea typeface="Arial"/>
                <a:cs typeface="Arial"/>
                <a:sym typeface="Arial"/>
              </a:rPr>
              <a:t>	</a:t>
            </a:r>
          </a:p>
          <a:p>
            <a:pPr marL="0" indent="0">
              <a:spcBef>
                <a:spcPts val="640"/>
              </a:spcBef>
              <a:spcAft>
                <a:spcPts val="0"/>
              </a:spcAft>
              <a:buClr>
                <a:schemeClr val="dk1"/>
              </a:buClr>
              <a:buNone/>
            </a:pPr>
            <a:endParaRPr sz="1800">
              <a:solidFill>
                <a:srgbClr val="000000"/>
              </a:solidFill>
              <a:latin typeface="Arial"/>
              <a:ea typeface="Arial"/>
              <a:cs typeface="Arial"/>
              <a:sym typeface="Arial"/>
            </a:endParaRPr>
          </a:p>
        </p:txBody>
      </p:sp>
      <p:pic>
        <p:nvPicPr>
          <p:cNvPr id="89" name="Shape 89"/>
          <p:cNvPicPr preferRelativeResize="0"/>
          <p:nvPr/>
        </p:nvPicPr>
        <p:blipFill rotWithShape="1">
          <a:blip r:embed="rId3">
            <a:alphaModFix/>
          </a:blip>
          <a:srcRect/>
          <a:stretch/>
        </p:blipFill>
        <p:spPr>
          <a:xfrm>
            <a:off x="179562" y="2571441"/>
            <a:ext cx="8784899" cy="3429300"/>
          </a:xfrm>
          <a:prstGeom prst="rect">
            <a:avLst/>
          </a:prstGeom>
          <a:noFill/>
          <a:ln>
            <a:noFill/>
          </a:ln>
        </p:spPr>
      </p:pic>
    </p:spTree>
    <p:extLst>
      <p:ext uri="{BB962C8B-B14F-4D97-AF65-F5344CB8AC3E}">
        <p14:creationId xmlns:p14="http://schemas.microsoft.com/office/powerpoint/2010/main" val="27231204"/>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107505" y="1052735"/>
            <a:ext cx="8856983" cy="4806534"/>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dirty="0">
                <a:solidFill>
                  <a:srgbClr val="000000"/>
                </a:solidFill>
                <a:latin typeface="Arial"/>
                <a:ea typeface="Arial"/>
                <a:cs typeface="Arial"/>
                <a:sym typeface="Arial"/>
              </a:rPr>
              <a:t>	</a:t>
            </a:r>
          </a:p>
          <a:p>
            <a:pPr marL="0" indent="0">
              <a:spcBef>
                <a:spcPts val="480"/>
              </a:spcBef>
              <a:spcAft>
                <a:spcPts val="0"/>
              </a:spcAft>
              <a:buClr>
                <a:schemeClr val="dk1"/>
              </a:buClr>
              <a:buSzPct val="25000"/>
              <a:buNone/>
            </a:pP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Gambar</a:t>
            </a:r>
            <a:r>
              <a:rPr lang="en-GB" sz="1800" dirty="0">
                <a:solidFill>
                  <a:srgbClr val="000000"/>
                </a:solidFill>
                <a:latin typeface="Arial"/>
                <a:ea typeface="Arial"/>
                <a:cs typeface="Arial"/>
                <a:sym typeface="Arial"/>
              </a:rPr>
              <a:t> 6.2 </a:t>
            </a:r>
            <a:r>
              <a:rPr lang="en-GB" sz="1800" dirty="0" err="1">
                <a:solidFill>
                  <a:srgbClr val="000000"/>
                </a:solidFill>
                <a:latin typeface="Arial"/>
                <a:ea typeface="Arial"/>
                <a:cs typeface="Arial"/>
                <a:sym typeface="Arial"/>
              </a:rPr>
              <a:t>menunjukan</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gerbang</a:t>
            </a:r>
            <a:r>
              <a:rPr lang="en-GB" sz="1800" dirty="0">
                <a:solidFill>
                  <a:srgbClr val="000000"/>
                </a:solidFill>
                <a:latin typeface="Arial"/>
                <a:ea typeface="Arial"/>
                <a:cs typeface="Arial"/>
                <a:sym typeface="Arial"/>
              </a:rPr>
              <a:t> NAND yang </a:t>
            </a:r>
            <a:r>
              <a:rPr lang="en-GB" sz="1800" dirty="0" err="1">
                <a:solidFill>
                  <a:srgbClr val="000000"/>
                </a:solidFill>
                <a:latin typeface="Arial"/>
                <a:ea typeface="Arial"/>
                <a:cs typeface="Arial"/>
                <a:sym typeface="Arial"/>
              </a:rPr>
              <a:t>membentuk</a:t>
            </a:r>
            <a:r>
              <a:rPr lang="en-GB" sz="1800" dirty="0">
                <a:solidFill>
                  <a:srgbClr val="000000"/>
                </a:solidFill>
                <a:latin typeface="Arial"/>
                <a:ea typeface="Arial"/>
                <a:cs typeface="Arial"/>
                <a:sym typeface="Arial"/>
              </a:rPr>
              <a:t> flip-flop R-S, </a:t>
            </a:r>
            <a:r>
              <a:rPr lang="en-GB" sz="1800" dirty="0" err="1">
                <a:solidFill>
                  <a:srgbClr val="000000"/>
                </a:solidFill>
                <a:latin typeface="Arial"/>
                <a:ea typeface="Arial"/>
                <a:cs typeface="Arial"/>
                <a:sym typeface="Arial"/>
              </a:rPr>
              <a:t>gerbang</a:t>
            </a:r>
            <a:r>
              <a:rPr lang="en-GB" sz="1800" dirty="0">
                <a:solidFill>
                  <a:srgbClr val="000000"/>
                </a:solidFill>
                <a:latin typeface="Arial"/>
                <a:ea typeface="Arial"/>
                <a:cs typeface="Arial"/>
                <a:sym typeface="Arial"/>
              </a:rPr>
              <a:t> NAND  </a:t>
            </a:r>
            <a:r>
              <a:rPr lang="en-GB" sz="1800" dirty="0" err="1">
                <a:solidFill>
                  <a:srgbClr val="000000"/>
                </a:solidFill>
                <a:latin typeface="Arial"/>
                <a:ea typeface="Arial"/>
                <a:cs typeface="Arial"/>
                <a:sym typeface="Arial"/>
              </a:rPr>
              <a:t>ini</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beroperasi</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menurut</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tabel</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kebenaran</a:t>
            </a:r>
            <a:r>
              <a:rPr lang="en-GB" sz="1800" dirty="0">
                <a:solidFill>
                  <a:srgbClr val="000000"/>
                </a:solidFill>
                <a:latin typeface="Arial"/>
                <a:ea typeface="Arial"/>
                <a:cs typeface="Arial"/>
                <a:sym typeface="Arial"/>
              </a:rPr>
              <a:t> 6.1</a:t>
            </a: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SzPct val="25000"/>
              <a:buNone/>
            </a:pPr>
            <a:endParaRPr lang="en-GB" sz="1800" dirty="0" smtClean="0">
              <a:solidFill>
                <a:srgbClr val="000000"/>
              </a:solidFill>
              <a:latin typeface="Arial"/>
              <a:ea typeface="Arial"/>
              <a:cs typeface="Arial"/>
              <a:sym typeface="Arial"/>
            </a:endParaRPr>
          </a:p>
          <a:p>
            <a:pPr marL="0" indent="0">
              <a:spcBef>
                <a:spcPts val="480"/>
              </a:spcBef>
              <a:spcAft>
                <a:spcPts val="0"/>
              </a:spcAft>
              <a:buClr>
                <a:schemeClr val="dk1"/>
              </a:buClr>
              <a:buSzPct val="25000"/>
              <a:buNone/>
            </a:pPr>
            <a:r>
              <a:rPr lang="en-GB" sz="1800" dirty="0" err="1" smtClean="0">
                <a:solidFill>
                  <a:srgbClr val="000000"/>
                </a:solidFill>
                <a:latin typeface="Arial"/>
                <a:ea typeface="Arial"/>
                <a:cs typeface="Arial"/>
                <a:sym typeface="Arial"/>
              </a:rPr>
              <a:t>Gambar</a:t>
            </a:r>
            <a:r>
              <a:rPr lang="en-GB" sz="1800" dirty="0" smtClean="0">
                <a:solidFill>
                  <a:srgbClr val="000000"/>
                </a:solidFill>
                <a:latin typeface="Arial"/>
                <a:ea typeface="Arial"/>
                <a:cs typeface="Arial"/>
                <a:sym typeface="Arial"/>
              </a:rPr>
              <a:t> </a:t>
            </a:r>
            <a:r>
              <a:rPr lang="en-GB" sz="1800" dirty="0">
                <a:solidFill>
                  <a:srgbClr val="000000"/>
                </a:solidFill>
                <a:latin typeface="Arial"/>
                <a:ea typeface="Arial"/>
                <a:cs typeface="Arial"/>
                <a:sym typeface="Arial"/>
              </a:rPr>
              <a:t>6.2 </a:t>
            </a:r>
            <a:r>
              <a:rPr lang="en-GB" sz="1800" dirty="0" err="1">
                <a:solidFill>
                  <a:srgbClr val="000000"/>
                </a:solidFill>
                <a:latin typeface="Arial"/>
                <a:ea typeface="Arial"/>
                <a:cs typeface="Arial"/>
                <a:sym typeface="Arial"/>
              </a:rPr>
              <a:t>Rangkaian</a:t>
            </a:r>
            <a:r>
              <a:rPr lang="en-GB" sz="1800" dirty="0">
                <a:solidFill>
                  <a:srgbClr val="000000"/>
                </a:solidFill>
                <a:latin typeface="Arial"/>
                <a:ea typeface="Arial"/>
                <a:cs typeface="Arial"/>
                <a:sym typeface="Arial"/>
              </a:rPr>
              <a:t> Flip-Flop R-S </a:t>
            </a:r>
            <a:r>
              <a:rPr lang="en-GB" sz="1800" dirty="0" err="1">
                <a:solidFill>
                  <a:srgbClr val="000000"/>
                </a:solidFill>
                <a:latin typeface="Arial"/>
                <a:ea typeface="Arial"/>
                <a:cs typeface="Arial"/>
                <a:sym typeface="Arial"/>
              </a:rPr>
              <a:t>dari</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gerbang</a:t>
            </a:r>
            <a:r>
              <a:rPr lang="en-GB" sz="1800" dirty="0">
                <a:solidFill>
                  <a:srgbClr val="000000"/>
                </a:solidFill>
                <a:latin typeface="Arial"/>
                <a:ea typeface="Arial"/>
                <a:cs typeface="Arial"/>
                <a:sym typeface="Arial"/>
              </a:rPr>
              <a:t> NAND</a:t>
            </a:r>
          </a:p>
          <a:p>
            <a:pPr marL="0" indent="0">
              <a:spcBef>
                <a:spcPts val="640"/>
              </a:spcBef>
              <a:spcAft>
                <a:spcPts val="0"/>
              </a:spcAft>
              <a:buClr>
                <a:schemeClr val="dk1"/>
              </a:buClr>
              <a:buNone/>
            </a:pPr>
            <a:endParaRPr sz="1800" dirty="0">
              <a:solidFill>
                <a:srgbClr val="000000"/>
              </a:solidFill>
              <a:latin typeface="Arial"/>
              <a:ea typeface="Arial"/>
              <a:cs typeface="Arial"/>
              <a:sym typeface="Arial"/>
            </a:endParaRPr>
          </a:p>
        </p:txBody>
      </p:sp>
      <p:pic>
        <p:nvPicPr>
          <p:cNvPr id="95" name="Shape 95"/>
          <p:cNvPicPr preferRelativeResize="0"/>
          <p:nvPr/>
        </p:nvPicPr>
        <p:blipFill rotWithShape="1">
          <a:blip r:embed="rId3">
            <a:alphaModFix/>
          </a:blip>
          <a:srcRect/>
          <a:stretch/>
        </p:blipFill>
        <p:spPr>
          <a:xfrm rot="-5400000">
            <a:off x="3104837" y="143636"/>
            <a:ext cx="2862318" cy="7272809"/>
          </a:xfrm>
          <a:prstGeom prst="rect">
            <a:avLst/>
          </a:prstGeom>
          <a:noFill/>
          <a:ln>
            <a:noFill/>
          </a:ln>
        </p:spPr>
      </p:pic>
    </p:spTree>
    <p:extLst>
      <p:ext uri="{BB962C8B-B14F-4D97-AF65-F5344CB8AC3E}">
        <p14:creationId xmlns:p14="http://schemas.microsoft.com/office/powerpoint/2010/main" val="1224266103"/>
      </p:ext>
    </p:extLst>
  </p:cSld>
  <p:clrMapOvr>
    <a:masterClrMapping/>
  </p:clrMapOvr>
  <mc:AlternateContent xmlns:mc="http://schemas.openxmlformats.org/markup-compatibility/2006">
    <mc:Choice xmlns:p14="http://schemas.microsoft.com/office/powerpoint/2010/main" Requires="p14">
      <p:transition spd="slow">
        <p14:gallery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107505" y="998731"/>
            <a:ext cx="8856983" cy="4860539"/>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Arial"/>
                <a:ea typeface="Arial"/>
                <a:cs typeface="Arial"/>
                <a:sym typeface="Arial"/>
              </a:rPr>
              <a:t>	Gambar 6.3 memperlihatkan bentuk gelombang masukan (R,S) dan bentuk gelombang keluaran (Q, Q) untuk flip-flop R-S.</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a:solidFill>
                <a:srgbClr val="000000"/>
              </a:solidFill>
              <a:latin typeface="Arial"/>
              <a:ea typeface="Arial"/>
              <a:cs typeface="Arial"/>
              <a:sym typeface="Arial"/>
            </a:endParaRPr>
          </a:p>
        </p:txBody>
      </p:sp>
      <p:pic>
        <p:nvPicPr>
          <p:cNvPr id="101" name="Shape 101"/>
          <p:cNvPicPr preferRelativeResize="0"/>
          <p:nvPr/>
        </p:nvPicPr>
        <p:blipFill rotWithShape="1">
          <a:blip r:embed="rId3">
            <a:alphaModFix/>
          </a:blip>
          <a:srcRect/>
          <a:stretch/>
        </p:blipFill>
        <p:spPr>
          <a:xfrm rot="-5400000">
            <a:off x="2735798" y="-423428"/>
            <a:ext cx="3672407" cy="8784976"/>
          </a:xfrm>
          <a:prstGeom prst="rect">
            <a:avLst/>
          </a:prstGeom>
          <a:noFill/>
          <a:ln>
            <a:noFill/>
          </a:ln>
        </p:spPr>
      </p:pic>
    </p:spTree>
    <p:extLst>
      <p:ext uri="{BB962C8B-B14F-4D97-AF65-F5344CB8AC3E}">
        <p14:creationId xmlns:p14="http://schemas.microsoft.com/office/powerpoint/2010/main" val="1143519224"/>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107505" y="1376771"/>
            <a:ext cx="8856983" cy="4482498"/>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SzPct val="25000"/>
              <a:buNone/>
            </a:pPr>
            <a:r>
              <a:rPr lang="en-GB" sz="1800">
                <a:solidFill>
                  <a:srgbClr val="000000"/>
                </a:solidFill>
                <a:latin typeface="Arial"/>
                <a:ea typeface="Arial"/>
                <a:cs typeface="Arial"/>
                <a:sym typeface="Arial"/>
              </a:rPr>
              <a:t> 	Simbol logika untuk Flip-Flop R-S clock diperlihatkan pada Gambar 6.4. Flip-Flop tersebut seperti Flip-Flop R-S, namun Flip-Flop R-S clock mempuntai masukan ekstra yang diberi label CLK (clock) untuk detak.</a:t>
            </a: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a:solidFill>
                <a:srgbClr val="000000"/>
              </a:solidFill>
              <a:latin typeface="Arial"/>
              <a:ea typeface="Arial"/>
              <a:cs typeface="Arial"/>
              <a:sym typeface="Arial"/>
            </a:endParaRPr>
          </a:p>
          <a:p>
            <a:pPr marL="0" indent="0">
              <a:spcBef>
                <a:spcPts val="640"/>
              </a:spcBef>
              <a:spcAft>
                <a:spcPts val="0"/>
              </a:spcAft>
              <a:buClr>
                <a:schemeClr val="dk1"/>
              </a:buClr>
              <a:buNone/>
            </a:pPr>
            <a:endParaRPr sz="1800">
              <a:solidFill>
                <a:srgbClr val="000000"/>
              </a:solidFill>
              <a:latin typeface="Arial"/>
              <a:ea typeface="Arial"/>
              <a:cs typeface="Arial"/>
              <a:sym typeface="Arial"/>
            </a:endParaRPr>
          </a:p>
        </p:txBody>
      </p:sp>
      <p:pic>
        <p:nvPicPr>
          <p:cNvPr id="107" name="Shape 107"/>
          <p:cNvPicPr preferRelativeResize="0"/>
          <p:nvPr/>
        </p:nvPicPr>
        <p:blipFill rotWithShape="1">
          <a:blip r:embed="rId3">
            <a:alphaModFix/>
          </a:blip>
          <a:srcRect/>
          <a:stretch/>
        </p:blipFill>
        <p:spPr>
          <a:xfrm rot="-5400000">
            <a:off x="2825806" y="-81391"/>
            <a:ext cx="3132348" cy="8280921"/>
          </a:xfrm>
          <a:prstGeom prst="rect">
            <a:avLst/>
          </a:prstGeom>
          <a:noFill/>
          <a:ln>
            <a:noFill/>
          </a:ln>
        </p:spPr>
      </p:pic>
      <p:sp>
        <p:nvSpPr>
          <p:cNvPr id="108" name="Shape 108"/>
          <p:cNvSpPr txBox="1">
            <a:spLocks noGrp="1"/>
          </p:cNvSpPr>
          <p:nvPr>
            <p:ph type="title"/>
          </p:nvPr>
        </p:nvSpPr>
        <p:spPr>
          <a:xfrm>
            <a:off x="179512" y="944723"/>
            <a:ext cx="5544599" cy="486000"/>
          </a:xfrm>
          <a:prstGeom prst="rect">
            <a:avLst/>
          </a:prstGeom>
          <a:solidFill>
            <a:srgbClr val="FFFFFF"/>
          </a:solidFill>
          <a:ln w="25400" cap="flat" cmpd="sng">
            <a:solidFill>
              <a:srgbClr val="000000"/>
            </a:solidFill>
            <a:prstDash val="solid"/>
            <a:round/>
            <a:headEnd type="none" w="med" len="med"/>
            <a:tailEnd type="none" w="med" len="med"/>
          </a:ln>
        </p:spPr>
        <p:txBody>
          <a:bodyPr vert="horz" wrap="square" lIns="91425" tIns="45700" rIns="91425" bIns="45700" numCol="1" anchor="ctr" anchorCtr="0" compatLnSpc="1">
            <a:prstTxWarp prst="textNoShape">
              <a:avLst/>
            </a:prstTxWarp>
            <a:noAutofit/>
          </a:bodyPr>
          <a:lstStyle/>
          <a:p>
            <a:pPr algn="l">
              <a:spcBef>
                <a:spcPts val="0"/>
              </a:spcBef>
              <a:spcAft>
                <a:spcPts val="0"/>
              </a:spcAft>
              <a:buSzPct val="25000"/>
            </a:pPr>
            <a:r>
              <a:rPr lang="en-GB" sz="2400" b="1">
                <a:solidFill>
                  <a:srgbClr val="000000"/>
                </a:solidFill>
                <a:latin typeface="Arial"/>
                <a:ea typeface="Arial"/>
                <a:cs typeface="Arial"/>
                <a:sym typeface="Arial"/>
              </a:rPr>
              <a:t>2. Flip-Flop R-S Berdetak (clock)</a:t>
            </a:r>
          </a:p>
        </p:txBody>
      </p:sp>
    </p:spTree>
    <p:extLst>
      <p:ext uri="{BB962C8B-B14F-4D97-AF65-F5344CB8AC3E}">
        <p14:creationId xmlns:p14="http://schemas.microsoft.com/office/powerpoint/2010/main" val="4156134799"/>
      </p:ext>
    </p:extLst>
  </p:cSld>
  <p:clrMapOvr>
    <a:masterClrMapping/>
  </p:clrMapOvr>
  <mc:AlternateContent xmlns:mc="http://schemas.openxmlformats.org/markup-compatibility/2006">
    <mc:Choice xmlns:p14="http://schemas.microsoft.com/office/powerpoint/2010/main" Requires="p14">
      <p:transition spd="slow">
        <p14:prism/>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body" idx="1"/>
          </p:nvPr>
        </p:nvSpPr>
        <p:spPr>
          <a:xfrm>
            <a:off x="152400" y="944724"/>
            <a:ext cx="8812088" cy="4968551"/>
          </a:xfrm>
          <a:prstGeom prst="rect">
            <a:avLst/>
          </a:prstGeom>
          <a:noFill/>
          <a:ln>
            <a:noFill/>
          </a:ln>
        </p:spPr>
        <p:txBody>
          <a:bodyPr vert="horz" wrap="square" lIns="91425" tIns="45700" rIns="91425" bIns="45700" numCol="1" anchor="t" anchorCtr="0" compatLnSpc="1">
            <a:prstTxWarp prst="textNoShape">
              <a:avLst/>
            </a:prstTxWarp>
            <a:noAutofit/>
          </a:bodyPr>
          <a:lstStyle/>
          <a:p>
            <a:pPr marL="0" indent="0">
              <a:spcBef>
                <a:spcPts val="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SzPct val="25000"/>
              <a:buNone/>
            </a:pP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Gambar</a:t>
            </a:r>
            <a:r>
              <a:rPr lang="en-GB" sz="1800" dirty="0">
                <a:solidFill>
                  <a:srgbClr val="000000"/>
                </a:solidFill>
                <a:latin typeface="Arial"/>
                <a:ea typeface="Arial"/>
                <a:cs typeface="Arial"/>
                <a:sym typeface="Arial"/>
              </a:rPr>
              <a:t> 6.5 </a:t>
            </a:r>
            <a:r>
              <a:rPr lang="en-GB" sz="1800" dirty="0" err="1">
                <a:solidFill>
                  <a:srgbClr val="000000"/>
                </a:solidFill>
                <a:latin typeface="Arial"/>
                <a:ea typeface="Arial"/>
                <a:cs typeface="Arial"/>
                <a:sym typeface="Arial"/>
              </a:rPr>
              <a:t>memperlihatkan</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operasi</a:t>
            </a:r>
            <a:r>
              <a:rPr lang="en-GB" sz="1800" dirty="0">
                <a:solidFill>
                  <a:srgbClr val="000000"/>
                </a:solidFill>
                <a:latin typeface="Arial"/>
                <a:ea typeface="Arial"/>
                <a:cs typeface="Arial"/>
                <a:sym typeface="Arial"/>
              </a:rPr>
              <a:t> flip-flop R-S clock.</a:t>
            </a:r>
          </a:p>
          <a:p>
            <a:pPr marL="0" indent="0">
              <a:spcBef>
                <a:spcPts val="480"/>
              </a:spcBef>
              <a:spcAft>
                <a:spcPts val="0"/>
              </a:spcAft>
              <a:buClr>
                <a:schemeClr val="dk1"/>
              </a:buClr>
              <a:buSzPct val="25000"/>
              <a:buNone/>
            </a:pPr>
            <a:r>
              <a:rPr lang="en-GB" sz="1800" dirty="0">
                <a:solidFill>
                  <a:srgbClr val="000000"/>
                </a:solidFill>
                <a:latin typeface="Arial"/>
                <a:ea typeface="Arial"/>
                <a:cs typeface="Arial"/>
                <a:sym typeface="Arial"/>
              </a:rPr>
              <a:t>Flip-Flop </a:t>
            </a:r>
            <a:r>
              <a:rPr lang="en-GB" sz="1800" dirty="0" err="1">
                <a:solidFill>
                  <a:srgbClr val="000000"/>
                </a:solidFill>
                <a:latin typeface="Arial"/>
                <a:ea typeface="Arial"/>
                <a:cs typeface="Arial"/>
                <a:sym typeface="Arial"/>
              </a:rPr>
              <a:t>tersebut</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berada</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pada</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mde</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menganggur</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atau</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tetap</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selama</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pulsa</a:t>
            </a:r>
            <a:r>
              <a:rPr lang="en-GB" sz="1800" dirty="0">
                <a:solidFill>
                  <a:srgbClr val="000000"/>
                </a:solidFill>
                <a:latin typeface="Arial"/>
                <a:ea typeface="Arial"/>
                <a:cs typeface="Arial"/>
                <a:sym typeface="Arial"/>
              </a:rPr>
              <a:t> clock 1.</a:t>
            </a: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SzPct val="25000"/>
              <a:buNone/>
            </a:pPr>
            <a:endParaRPr lang="en-GB" sz="1800" dirty="0" smtClean="0">
              <a:solidFill>
                <a:srgbClr val="000000"/>
              </a:solidFill>
              <a:latin typeface="Arial"/>
              <a:ea typeface="Arial"/>
              <a:cs typeface="Arial"/>
              <a:sym typeface="Arial"/>
            </a:endParaRPr>
          </a:p>
          <a:p>
            <a:pPr marL="0" indent="0">
              <a:spcBef>
                <a:spcPts val="480"/>
              </a:spcBef>
              <a:spcAft>
                <a:spcPts val="0"/>
              </a:spcAft>
              <a:buClr>
                <a:schemeClr val="dk1"/>
              </a:buClr>
              <a:buSzPct val="25000"/>
              <a:buNone/>
            </a:pPr>
            <a:r>
              <a:rPr lang="en-GB" sz="1800" dirty="0" err="1" smtClean="0">
                <a:solidFill>
                  <a:srgbClr val="000000"/>
                </a:solidFill>
                <a:latin typeface="Arial"/>
                <a:ea typeface="Arial"/>
                <a:cs typeface="Arial"/>
                <a:sym typeface="Arial"/>
              </a:rPr>
              <a:t>Gambar</a:t>
            </a:r>
            <a:r>
              <a:rPr lang="en-GB" sz="1800" dirty="0" smtClean="0">
                <a:solidFill>
                  <a:srgbClr val="000000"/>
                </a:solidFill>
                <a:latin typeface="Arial"/>
                <a:ea typeface="Arial"/>
                <a:cs typeface="Arial"/>
                <a:sym typeface="Arial"/>
              </a:rPr>
              <a:t> </a:t>
            </a:r>
            <a:r>
              <a:rPr lang="en-GB" sz="1800" dirty="0">
                <a:solidFill>
                  <a:srgbClr val="000000"/>
                </a:solidFill>
                <a:latin typeface="Arial"/>
                <a:ea typeface="Arial"/>
                <a:cs typeface="Arial"/>
                <a:sym typeface="Arial"/>
              </a:rPr>
              <a:t>6.5 Diagram </a:t>
            </a:r>
            <a:r>
              <a:rPr lang="en-GB" sz="1800" dirty="0" err="1">
                <a:solidFill>
                  <a:srgbClr val="000000"/>
                </a:solidFill>
                <a:latin typeface="Arial"/>
                <a:ea typeface="Arial"/>
                <a:cs typeface="Arial"/>
                <a:sym typeface="Arial"/>
              </a:rPr>
              <a:t>bentuk</a:t>
            </a:r>
            <a:r>
              <a:rPr lang="en-GB" sz="1800" dirty="0">
                <a:solidFill>
                  <a:srgbClr val="000000"/>
                </a:solidFill>
                <a:latin typeface="Arial"/>
                <a:ea typeface="Arial"/>
                <a:cs typeface="Arial"/>
                <a:sym typeface="Arial"/>
              </a:rPr>
              <a:t> </a:t>
            </a:r>
            <a:r>
              <a:rPr lang="en-GB" sz="1800" dirty="0" err="1">
                <a:solidFill>
                  <a:srgbClr val="000000"/>
                </a:solidFill>
                <a:latin typeface="Arial"/>
                <a:ea typeface="Arial"/>
                <a:cs typeface="Arial"/>
                <a:sym typeface="Arial"/>
              </a:rPr>
              <a:t>gelombang</a:t>
            </a:r>
            <a:r>
              <a:rPr lang="en-GB" sz="1800" dirty="0">
                <a:solidFill>
                  <a:srgbClr val="000000"/>
                </a:solidFill>
                <a:latin typeface="Arial"/>
                <a:ea typeface="Arial"/>
                <a:cs typeface="Arial"/>
                <a:sym typeface="Arial"/>
              </a:rPr>
              <a:t> Flip-Flop R-S clock</a:t>
            </a: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a:p>
            <a:pPr marL="0" indent="0">
              <a:spcBef>
                <a:spcPts val="480"/>
              </a:spcBef>
              <a:spcAft>
                <a:spcPts val="0"/>
              </a:spcAft>
              <a:buClr>
                <a:schemeClr val="dk1"/>
              </a:buClr>
              <a:buNone/>
            </a:pPr>
            <a:endParaRPr sz="1800" dirty="0">
              <a:solidFill>
                <a:srgbClr val="000000"/>
              </a:solidFill>
              <a:latin typeface="Arial"/>
              <a:ea typeface="Arial"/>
              <a:cs typeface="Arial"/>
              <a:sym typeface="Arial"/>
            </a:endParaRPr>
          </a:p>
        </p:txBody>
      </p:sp>
      <p:pic>
        <p:nvPicPr>
          <p:cNvPr id="114" name="Shape 114"/>
          <p:cNvPicPr preferRelativeResize="0"/>
          <p:nvPr/>
        </p:nvPicPr>
        <p:blipFill rotWithShape="1">
          <a:blip r:embed="rId3">
            <a:alphaModFix/>
          </a:blip>
          <a:srcRect/>
          <a:stretch/>
        </p:blipFill>
        <p:spPr>
          <a:xfrm rot="-5400000">
            <a:off x="2582779" y="89629"/>
            <a:ext cx="3186354" cy="7128792"/>
          </a:xfrm>
          <a:prstGeom prst="rect">
            <a:avLst/>
          </a:prstGeom>
          <a:noFill/>
          <a:ln>
            <a:noFill/>
          </a:ln>
        </p:spPr>
      </p:pic>
    </p:spTree>
    <p:extLst>
      <p:ext uri="{BB962C8B-B14F-4D97-AF65-F5344CB8AC3E}">
        <p14:creationId xmlns:p14="http://schemas.microsoft.com/office/powerpoint/2010/main" val="517999174"/>
      </p:ext>
    </p:extLst>
  </p:cSld>
  <p:clrMapOvr>
    <a:masterClrMapping/>
  </p:clrMapOvr>
  <p:transition spd="slow">
    <p:fade/>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quot;/&gt;&lt;property id=&quot;20307&quot; value=&quot;256&quot;/&gt;&lt;property id=&quot;20309&quot; value=&quot;-1&quot;/&gt;&lt;/object&gt;&lt;object type=&quot;3&quot; unique_id=&quot;11563&quot;&gt;&lt;property id=&quot;20148&quot; value=&quot;5&quot;/&gt;&lt;property id=&quot;20300&quot; value=&quot;Slide 2 - &amp;quot;Posisi dan Arti Penting Pembelajaran&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705</TotalTime>
  <Words>167</Words>
  <Application>Microsoft Office PowerPoint</Application>
  <PresentationFormat>On-screen Show (4:3)</PresentationFormat>
  <Paragraphs>152</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Cambria</vt:lpstr>
      <vt:lpstr>Schoolbell</vt:lpstr>
      <vt:lpstr>Tahoma</vt:lpstr>
      <vt:lpstr>Office Theme</vt:lpstr>
      <vt:lpstr>RANGKAIAN SEKUENSIAL</vt:lpstr>
      <vt:lpstr> A. Definisi Rangkaian Sekuensial </vt:lpstr>
      <vt:lpstr>B. Rangkaian-Rangkaian Sekuensial </vt:lpstr>
      <vt:lpstr>PowerPoint Presentation</vt:lpstr>
      <vt:lpstr>PowerPoint Presentation</vt:lpstr>
      <vt:lpstr>PowerPoint Presentation</vt:lpstr>
      <vt:lpstr>PowerPoint Presentation</vt:lpstr>
      <vt:lpstr>2. Flip-Flop R-S Berdetak (clock)</vt:lpstr>
      <vt:lpstr>PowerPoint Presentation</vt:lpstr>
      <vt:lpstr>PowerPoint Presentation</vt:lpstr>
      <vt:lpstr>PowerPoint Presentation</vt:lpstr>
      <vt:lpstr>3. Flip-Flop D</vt:lpstr>
      <vt:lpstr>PowerPoint Presentation</vt:lpstr>
      <vt:lpstr>PowerPoint Presentation</vt:lpstr>
      <vt:lpstr>PowerPoint Presentation</vt:lpstr>
      <vt:lpstr>PowerPoint Presentation</vt:lpstr>
      <vt:lpstr>PowerPoint Presentation</vt:lpstr>
      <vt:lpstr>4. Flip-Flop J-K</vt:lpstr>
      <vt:lpstr>PowerPoint Presentation</vt:lpstr>
      <vt:lpstr>PowerPoint Presentation</vt:lpstr>
      <vt:lpstr>PowerPoint Presentation</vt:lpstr>
      <vt:lpstr>5. Flip-Flop  T</vt:lpstr>
      <vt:lpstr> </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account</cp:lastModifiedBy>
  <cp:revision>59</cp:revision>
  <dcterms:created xsi:type="dcterms:W3CDTF">2010-04-18T12:06:30Z</dcterms:created>
  <dcterms:modified xsi:type="dcterms:W3CDTF">2020-04-14T00:51:19Z</dcterms:modified>
</cp:coreProperties>
</file>