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34" r:id="rId4"/>
    <p:sldId id="323" r:id="rId5"/>
    <p:sldId id="335" r:id="rId6"/>
    <p:sldId id="337" r:id="rId7"/>
    <p:sldId id="321" r:id="rId8"/>
    <p:sldId id="332" r:id="rId9"/>
    <p:sldId id="322" r:id="rId10"/>
    <p:sldId id="301" r:id="rId11"/>
    <p:sldId id="333" r:id="rId12"/>
    <p:sldId id="336" r:id="rId13"/>
    <p:sldId id="33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94657" autoAdjust="0"/>
  </p:normalViewPr>
  <p:slideViewPr>
    <p:cSldViewPr>
      <p:cViewPr varScale="1">
        <p:scale>
          <a:sx n="102" d="100"/>
          <a:sy n="102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id-ID" sz="1100" b="0" i="0" u="none" strike="noStrike" dirty="0">
                <a:solidFill>
                  <a:srgbClr val="333333"/>
                </a:solidFill>
                <a:effectLst/>
                <a:latin typeface="Poppins" pitchFamily="2" charset="77"/>
              </a:rPr>
              <a:t>HKB24217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HUKUM KETENAGAKERJAAN- PERSELISIHAN HUBUNGAN INDUSTRIAL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02432"/>
            <a:ext cx="763284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lang="id-ID" sz="1100" b="0" i="0" u="none" strike="noStrike" dirty="0">
                <a:solidFill>
                  <a:srgbClr val="333333"/>
                </a:solidFill>
                <a:effectLst/>
                <a:latin typeface="Poppins" pitchFamily="2" charset="77"/>
              </a:rPr>
              <a:t>HKB24217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HUKUM KETENAGAKERJAAN- PERSELISIHAN HUBUNGAN INDUSTRIAL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117794"/>
            <a:ext cx="770485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endParaRPr lang="id-ID" sz="1100" b="0" i="0" u="none" strike="noStrike" dirty="0">
              <a:solidFill>
                <a:srgbClr val="333333"/>
              </a:solidFill>
              <a:effectLst/>
              <a:latin typeface="Poppins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lang="id-ID" sz="1100" b="0" i="0" u="none" strike="noStrike" dirty="0">
                <a:solidFill>
                  <a:srgbClr val="333333"/>
                </a:solidFill>
                <a:effectLst/>
                <a:latin typeface="Poppins" pitchFamily="2" charset="77"/>
              </a:rPr>
              <a:t>HKB24217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HUKUM KETENAGAKERJAAN- PERSELISIHAN HUBUNGAN INDUSTRIAL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Industrial 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273297-BE2D-EFFD-E5E7-938846EEEAF5}"/>
              </a:ext>
            </a:extLst>
          </p:cNvPr>
          <p:cNvSpPr/>
          <p:nvPr/>
        </p:nvSpPr>
        <p:spPr>
          <a:xfrm>
            <a:off x="-684584" y="3326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2A48FC21-D569-72FA-BF40-E05671D06BF3}"/>
              </a:ext>
            </a:extLst>
          </p:cNvPr>
          <p:cNvSpPr/>
          <p:nvPr/>
        </p:nvSpPr>
        <p:spPr>
          <a:xfrm>
            <a:off x="638232" y="164986"/>
            <a:ext cx="7992888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ARBITRASE HUBUNGAN INDUSTRIAL  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97C6FED-5137-F2AC-3986-5E155FB8C3E3}"/>
              </a:ext>
            </a:extLst>
          </p:cNvPr>
          <p:cNvSpPr/>
          <p:nvPr/>
        </p:nvSpPr>
        <p:spPr>
          <a:xfrm>
            <a:off x="755576" y="2636912"/>
            <a:ext cx="2160240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PENGUSAHA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D488FF6-0AD1-CDB2-B4AF-EA57DBAA6BFE}"/>
              </a:ext>
            </a:extLst>
          </p:cNvPr>
          <p:cNvSpPr/>
          <p:nvPr/>
        </p:nvSpPr>
        <p:spPr>
          <a:xfrm>
            <a:off x="5898482" y="2561480"/>
            <a:ext cx="2633958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SERIKAT PEKERJA/BURUH</a:t>
            </a:r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A5289DA9-4126-8B69-5AD0-23A569C05880}"/>
              </a:ext>
            </a:extLst>
          </p:cNvPr>
          <p:cNvSpPr/>
          <p:nvPr/>
        </p:nvSpPr>
        <p:spPr>
          <a:xfrm>
            <a:off x="3491880" y="1024136"/>
            <a:ext cx="1800200" cy="125273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ARBITER</a:t>
            </a:r>
          </a:p>
        </p:txBody>
      </p:sp>
      <p:cxnSp>
        <p:nvCxnSpPr>
          <p:cNvPr id="9" name="Konektor Panah Lurus 8">
            <a:extLst>
              <a:ext uri="{FF2B5EF4-FFF2-40B4-BE49-F238E27FC236}">
                <a16:creationId xmlns:a16="http://schemas.microsoft.com/office/drawing/2014/main" id="{59040C86-76F8-23ED-DD4B-292C8ED146AE}"/>
              </a:ext>
            </a:extLst>
          </p:cNvPr>
          <p:cNvCxnSpPr>
            <a:endCxn id="2" idx="7"/>
          </p:cNvCxnSpPr>
          <p:nvPr/>
        </p:nvCxnSpPr>
        <p:spPr>
          <a:xfrm flipH="1">
            <a:off x="2599456" y="2276872"/>
            <a:ext cx="892424" cy="549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35928372-0BDF-F32D-5FE1-C0495DC50658}"/>
              </a:ext>
            </a:extLst>
          </p:cNvPr>
          <p:cNvCxnSpPr/>
          <p:nvPr/>
        </p:nvCxnSpPr>
        <p:spPr>
          <a:xfrm>
            <a:off x="5292080" y="2275676"/>
            <a:ext cx="864096" cy="577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Konektor Panah Lurus 17">
            <a:extLst>
              <a:ext uri="{FF2B5EF4-FFF2-40B4-BE49-F238E27FC236}">
                <a16:creationId xmlns:a16="http://schemas.microsoft.com/office/drawing/2014/main" id="{51C2C0F1-A257-A6CE-C9E8-67E6E96856BA}"/>
              </a:ext>
            </a:extLst>
          </p:cNvPr>
          <p:cNvCxnSpPr>
            <a:cxnSpLocks/>
          </p:cNvCxnSpPr>
          <p:nvPr/>
        </p:nvCxnSpPr>
        <p:spPr>
          <a:xfrm>
            <a:off x="2222800" y="3906848"/>
            <a:ext cx="1557112" cy="16103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Konektor Panah Lurus 20">
            <a:extLst>
              <a:ext uri="{FF2B5EF4-FFF2-40B4-BE49-F238E27FC236}">
                <a16:creationId xmlns:a16="http://schemas.microsoft.com/office/drawing/2014/main" id="{A2F9F0D5-F1B2-8DC9-4AB4-AE667F75321D}"/>
              </a:ext>
            </a:extLst>
          </p:cNvPr>
          <p:cNvCxnSpPr/>
          <p:nvPr/>
        </p:nvCxnSpPr>
        <p:spPr>
          <a:xfrm flipH="1">
            <a:off x="4794192" y="3906848"/>
            <a:ext cx="2154072" cy="16103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Persegi Panjang 21">
            <a:extLst>
              <a:ext uri="{FF2B5EF4-FFF2-40B4-BE49-F238E27FC236}">
                <a16:creationId xmlns:a16="http://schemas.microsoft.com/office/drawing/2014/main" id="{07A471D7-3E20-4C59-5B4C-58468B83BB24}"/>
              </a:ext>
            </a:extLst>
          </p:cNvPr>
          <p:cNvSpPr/>
          <p:nvPr/>
        </p:nvSpPr>
        <p:spPr>
          <a:xfrm>
            <a:off x="3245519" y="5567020"/>
            <a:ext cx="2046561" cy="11259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PERJANJIAN TERTULIS 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67559012-B416-939F-B592-1C4F4785FE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A6061625-CF43-E42A-3856-7CE3F215A6DA}"/>
              </a:ext>
            </a:extLst>
          </p:cNvPr>
          <p:cNvSpPr/>
          <p:nvPr/>
        </p:nvSpPr>
        <p:spPr>
          <a:xfrm>
            <a:off x="827584" y="116632"/>
            <a:ext cx="7632848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Pengadilan Hubungan Industrial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7C37FBD-5FA7-8CF3-C6D4-538939EE177F}"/>
              </a:ext>
            </a:extLst>
          </p:cNvPr>
          <p:cNvSpPr/>
          <p:nvPr/>
        </p:nvSpPr>
        <p:spPr>
          <a:xfrm>
            <a:off x="1043608" y="1844824"/>
            <a:ext cx="1728192" cy="158417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Pengusaha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42E123-F706-9B77-BF3C-A5807850633F}"/>
              </a:ext>
            </a:extLst>
          </p:cNvPr>
          <p:cNvSpPr/>
          <p:nvPr/>
        </p:nvSpPr>
        <p:spPr>
          <a:xfrm>
            <a:off x="1022688" y="4077072"/>
            <a:ext cx="1800200" cy="1752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Serikat pekerja/buruh </a:t>
            </a:r>
          </a:p>
        </p:txBody>
      </p:sp>
      <p:cxnSp>
        <p:nvCxnSpPr>
          <p:cNvPr id="7" name="Konektor Panah Lurus 6">
            <a:extLst>
              <a:ext uri="{FF2B5EF4-FFF2-40B4-BE49-F238E27FC236}">
                <a16:creationId xmlns:a16="http://schemas.microsoft.com/office/drawing/2014/main" id="{5B5A3C8D-E92B-57C5-7BAD-11C01D32C97D}"/>
              </a:ext>
            </a:extLst>
          </p:cNvPr>
          <p:cNvCxnSpPr/>
          <p:nvPr/>
        </p:nvCxnSpPr>
        <p:spPr>
          <a:xfrm>
            <a:off x="1619672" y="3429000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Konektor Panah Lurus 8">
            <a:extLst>
              <a:ext uri="{FF2B5EF4-FFF2-40B4-BE49-F238E27FC236}">
                <a16:creationId xmlns:a16="http://schemas.microsoft.com/office/drawing/2014/main" id="{A3D2D628-C749-E9FE-E283-A535EC14C943}"/>
              </a:ext>
            </a:extLst>
          </p:cNvPr>
          <p:cNvCxnSpPr/>
          <p:nvPr/>
        </p:nvCxnSpPr>
        <p:spPr>
          <a:xfrm flipV="1">
            <a:off x="2195736" y="3573016"/>
            <a:ext cx="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anah Kanan 9">
            <a:extLst>
              <a:ext uri="{FF2B5EF4-FFF2-40B4-BE49-F238E27FC236}">
                <a16:creationId xmlns:a16="http://schemas.microsoft.com/office/drawing/2014/main" id="{FEF6EFCB-79FC-8CA6-A37F-F1EEF73392DD}"/>
              </a:ext>
            </a:extLst>
          </p:cNvPr>
          <p:cNvSpPr/>
          <p:nvPr/>
        </p:nvSpPr>
        <p:spPr>
          <a:xfrm>
            <a:off x="3698225" y="3344416"/>
            <a:ext cx="1440150" cy="770384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Persegi Panjang 10">
            <a:extLst>
              <a:ext uri="{FF2B5EF4-FFF2-40B4-BE49-F238E27FC236}">
                <a16:creationId xmlns:a16="http://schemas.microsoft.com/office/drawing/2014/main" id="{ABCB1179-EEFC-3256-1BFC-27A4EB3DFBE1}"/>
              </a:ext>
            </a:extLst>
          </p:cNvPr>
          <p:cNvSpPr/>
          <p:nvPr/>
        </p:nvSpPr>
        <p:spPr>
          <a:xfrm>
            <a:off x="6013712" y="2971800"/>
            <a:ext cx="2878768" cy="14653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Pengadilan Hubungan Industrial </a:t>
            </a:r>
          </a:p>
        </p:txBody>
      </p:sp>
    </p:spTree>
    <p:extLst>
      <p:ext uri="{BB962C8B-B14F-4D97-AF65-F5344CB8AC3E}">
        <p14:creationId xmlns:p14="http://schemas.microsoft.com/office/powerpoint/2010/main" val="325477041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62E93EF-5D8F-DD07-5AF3-DA3F4322F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764704"/>
            <a:ext cx="8352928" cy="525658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Pihak yang Terlibat dalam Jaminan Sosial Kerja</a:t>
            </a:r>
          </a:p>
          <a:p>
            <a:pPr algn="l"/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A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. Pemerintah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Sebagai regulator dan pengawas dalam penyelenggaraan program jaminan sosial kerja.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Menetapkan kebijakan, hukum, dan peraturan terkait jaminan sosial kerja.</a:t>
            </a:r>
          </a:p>
          <a:p>
            <a:pPr algn="l"/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B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. Pengusaha/Perusahaan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Menjadi pihak yang wajib memberikan perlindungan jaminan sosial kepada pekerja.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Memungut dan menyetor iuran jaminan sosial pekerja.</a:t>
            </a:r>
          </a:p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C. Pekerja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Mendaftar dan mengikuti program jaminan sosial yang disediakan.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Menyumbang iuran untuk mendukung keberlanjutan program.</a:t>
            </a:r>
          </a:p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D. Lembaga Penyelenggara Jaminan Sosial (BPJS Ketenagakerjaan dan BPJS Kesehatan)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Mengelola dan menyelenggarakan program jaminan sosial kerja.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Menerima iuran dan menyalurkan manfaat kepada peserta yang berhak.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930677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568952" cy="4752528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END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THANK YOU</a:t>
            </a:r>
          </a:p>
          <a:p>
            <a:r>
              <a:rPr lang="en-US" sz="4000" dirty="0">
                <a:solidFill>
                  <a:schemeClr val="tx1"/>
                </a:solidFill>
              </a:rPr>
              <a:t>Culpae </a:t>
            </a:r>
            <a:r>
              <a:rPr lang="en-US" sz="4000" dirty="0" err="1">
                <a:solidFill>
                  <a:schemeClr val="tx1"/>
                </a:solidFill>
              </a:rPr>
              <a:t>Poena</a:t>
            </a:r>
            <a:r>
              <a:rPr lang="en-US" sz="4000" dirty="0">
                <a:solidFill>
                  <a:schemeClr val="tx1"/>
                </a:solidFill>
              </a:rPr>
              <a:t> Par </a:t>
            </a:r>
            <a:r>
              <a:rPr lang="en-US" sz="4000" dirty="0" err="1">
                <a:solidFill>
                  <a:schemeClr val="tx1"/>
                </a:solidFill>
              </a:rPr>
              <a:t>Esto</a:t>
            </a: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en-US" sz="4000" dirty="0" err="1">
                <a:solidFill>
                  <a:schemeClr val="tx1"/>
                </a:solidFill>
              </a:rPr>
              <a:t>Hukuman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harus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setimpal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dengan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kejahatan</a:t>
            </a:r>
            <a:r>
              <a:rPr lang="en-US" sz="4000" dirty="0">
                <a:solidFill>
                  <a:schemeClr val="tx1"/>
                </a:solidFill>
              </a:rPr>
              <a:t>)  </a:t>
            </a:r>
            <a:endParaRPr lang="en-ID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Perselisihan </a:t>
            </a:r>
            <a:r>
              <a:rPr lang="id-ID" sz="24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</a:t>
            </a:r>
            <a:r>
              <a:rPr kumimoji="0" lang="id-ID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ubungan</a:t>
            </a: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id-ID" sz="2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</a:t>
            </a:r>
            <a:r>
              <a:rPr kumimoji="0" lang="id-ID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ndustrial</a:t>
            </a: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v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319995A9-907D-0B47-7321-5F85AAD4A757}"/>
              </a:ext>
            </a:extLst>
          </p:cNvPr>
          <p:cNvSpPr txBox="1"/>
          <p:nvPr/>
        </p:nvSpPr>
        <p:spPr>
          <a:xfrm>
            <a:off x="323528" y="2777219"/>
            <a:ext cx="83632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rtl="0"/>
            <a:r>
              <a:rPr lang="id-ID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“Perselisihan Hubungan Industrial adalah perbedaan pendapat yang mengakibatkan</a:t>
            </a:r>
            <a:r>
              <a:rPr lang="id-ID" sz="24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d-ID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pertentangan antara pengusaha atau gabungan pengusaha dengan pekerja/buruh atau serikat pekerja/serikat buruh karena adanya perselisihan mengenai hak, perselisihan kepentingan, perselisihan pemutusan hubungan kerja dan perselisihan</a:t>
            </a:r>
            <a:r>
              <a:rPr lang="id-ID" sz="24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id-ID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antar serikat pekerja/</a:t>
            </a:r>
            <a:r>
              <a:rPr lang="id-ID" sz="24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serikatburuh</a:t>
            </a:r>
            <a:r>
              <a:rPr lang="id-ID" sz="24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dalam satu perusahaan”</a:t>
            </a: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B52C513A-A707-753F-2769-0A7309BA8EFB}"/>
              </a:ext>
            </a:extLst>
          </p:cNvPr>
          <p:cNvSpPr txBox="1"/>
          <p:nvPr/>
        </p:nvSpPr>
        <p:spPr>
          <a:xfrm>
            <a:off x="307152" y="1849682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Pasal 1 ayat 1 </a:t>
            </a:r>
            <a:r>
              <a:rPr lang="id-ID" dirty="0" err="1"/>
              <a:t>Undang-Undang</a:t>
            </a:r>
            <a:r>
              <a:rPr lang="id-ID" dirty="0"/>
              <a:t> Nomor 2 Tahun 2004 Tentang Penyelesaian Sengketa Hubungan Industrial: 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2EA1B615-9C72-1E6D-BC69-6C140D4A9B57}"/>
              </a:ext>
            </a:extLst>
          </p:cNvPr>
          <p:cNvSpPr/>
          <p:nvPr/>
        </p:nvSpPr>
        <p:spPr>
          <a:xfrm>
            <a:off x="808762" y="764704"/>
            <a:ext cx="8064896" cy="9361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Unsur unsur perselisihan hubungan </a:t>
            </a:r>
            <a:r>
              <a:rPr lang="id-ID" dirty="0" err="1"/>
              <a:t>industrial</a:t>
            </a:r>
            <a:r>
              <a:rPr lang="id-ID" dirty="0"/>
              <a:t> </a:t>
            </a:r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117F5606-020C-1DCD-D308-FA520EF4EEF4}"/>
              </a:ext>
            </a:extLst>
          </p:cNvPr>
          <p:cNvSpPr/>
          <p:nvPr/>
        </p:nvSpPr>
        <p:spPr>
          <a:xfrm>
            <a:off x="448722" y="1824777"/>
            <a:ext cx="8424936" cy="44644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id-ID" sz="2400" dirty="0"/>
              <a:t>Adanya perselisihan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2400" dirty="0"/>
              <a:t>Dalam hubungan kerja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2400" dirty="0"/>
              <a:t>Tidak ada kesesuaian pendapat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2400" dirty="0"/>
              <a:t>Pembuatan atau perubahan syarat-syarat kerja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2400" dirty="0"/>
              <a:t>Peraturan perusahaan atau Perjanjian Kerja Bersama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2400" dirty="0"/>
              <a:t>Pengakhiran Hubungan Kerja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2400" dirty="0"/>
              <a:t>Dilakukan salah satu pihak</a:t>
            </a:r>
          </a:p>
        </p:txBody>
      </p:sp>
    </p:spTree>
    <p:extLst>
      <p:ext uri="{BB962C8B-B14F-4D97-AF65-F5344CB8AC3E}">
        <p14:creationId xmlns:p14="http://schemas.microsoft.com/office/powerpoint/2010/main" val="8678070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8FB738-6201-8BC6-3021-AD38454953A0}"/>
              </a:ext>
            </a:extLst>
          </p:cNvPr>
          <p:cNvSpPr/>
          <p:nvPr/>
        </p:nvSpPr>
        <p:spPr>
          <a:xfrm>
            <a:off x="1439652" y="545131"/>
            <a:ext cx="6264696" cy="4929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O</a:t>
            </a:r>
            <a:r>
              <a:rPr lang="id-ID" kern="0" dirty="0">
                <a:solidFill>
                  <a:srgbClr val="00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bjek sengketa</a:t>
            </a:r>
            <a:r>
              <a:rPr lang="id-ID" sz="18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perselisihan hubungan </a:t>
            </a:r>
            <a:r>
              <a:rPr lang="id-ID" sz="1800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industrial</a:t>
            </a:r>
            <a:r>
              <a:rPr lang="id-ID" dirty="0">
                <a:effectLst/>
              </a:rPr>
              <a:t> </a:t>
            </a:r>
            <a:r>
              <a:rPr lang="en-US" dirty="0"/>
              <a:t>    </a:t>
            </a:r>
            <a:endParaRPr lang="en-ID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B54F0CA-1905-E6FC-61CC-918601119FE9}"/>
              </a:ext>
            </a:extLst>
          </p:cNvPr>
          <p:cNvSpPr/>
          <p:nvPr/>
        </p:nvSpPr>
        <p:spPr>
          <a:xfrm>
            <a:off x="3126512" y="3133331"/>
            <a:ext cx="2016224" cy="168058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Perselisihan hubungan </a:t>
            </a:r>
            <a:r>
              <a:rPr lang="id-ID" dirty="0" err="1"/>
              <a:t>industrial</a:t>
            </a:r>
            <a:r>
              <a:rPr lang="id-ID" dirty="0"/>
              <a:t> </a:t>
            </a:r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808581C4-3769-C4BE-5EBA-A94D085B5F74}"/>
              </a:ext>
            </a:extLst>
          </p:cNvPr>
          <p:cNvSpPr/>
          <p:nvPr/>
        </p:nvSpPr>
        <p:spPr>
          <a:xfrm>
            <a:off x="7164288" y="3429000"/>
            <a:ext cx="1440160" cy="104411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Pemutusan PHK </a:t>
            </a:r>
          </a:p>
        </p:txBody>
      </p:sp>
      <p:sp>
        <p:nvSpPr>
          <p:cNvPr id="11" name="Persegi Panjang 10">
            <a:extLst>
              <a:ext uri="{FF2B5EF4-FFF2-40B4-BE49-F238E27FC236}">
                <a16:creationId xmlns:a16="http://schemas.microsoft.com/office/drawing/2014/main" id="{6E63BB84-8744-2929-9EC2-3B66049DFBFF}"/>
              </a:ext>
            </a:extLst>
          </p:cNvPr>
          <p:cNvSpPr/>
          <p:nvPr/>
        </p:nvSpPr>
        <p:spPr>
          <a:xfrm>
            <a:off x="3481314" y="5708374"/>
            <a:ext cx="1404156" cy="10557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Perselisihan HAK </a:t>
            </a:r>
          </a:p>
        </p:txBody>
      </p:sp>
      <p:sp>
        <p:nvSpPr>
          <p:cNvPr id="12" name="Persegi Panjang 11">
            <a:extLst>
              <a:ext uri="{FF2B5EF4-FFF2-40B4-BE49-F238E27FC236}">
                <a16:creationId xmlns:a16="http://schemas.microsoft.com/office/drawing/2014/main" id="{1A9E3799-271D-31ED-03B5-7375FF7A48C9}"/>
              </a:ext>
            </a:extLst>
          </p:cNvPr>
          <p:cNvSpPr/>
          <p:nvPr/>
        </p:nvSpPr>
        <p:spPr>
          <a:xfrm>
            <a:off x="179512" y="3344506"/>
            <a:ext cx="1584176" cy="11286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Perselisihan Kepentingan </a:t>
            </a:r>
          </a:p>
        </p:txBody>
      </p:sp>
      <p:sp>
        <p:nvSpPr>
          <p:cNvPr id="13" name="Persegi Panjang 12">
            <a:extLst>
              <a:ext uri="{FF2B5EF4-FFF2-40B4-BE49-F238E27FC236}">
                <a16:creationId xmlns:a16="http://schemas.microsoft.com/office/drawing/2014/main" id="{FD6739BF-8E9C-8D9A-3EDD-AA6F30FE789E}"/>
              </a:ext>
            </a:extLst>
          </p:cNvPr>
          <p:cNvSpPr/>
          <p:nvPr/>
        </p:nvSpPr>
        <p:spPr>
          <a:xfrm>
            <a:off x="3319296" y="1172815"/>
            <a:ext cx="1566174" cy="10801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Perselisihan antar serikat pekerja </a:t>
            </a:r>
          </a:p>
        </p:txBody>
      </p:sp>
      <p:cxnSp>
        <p:nvCxnSpPr>
          <p:cNvPr id="17" name="Konektor Panah Lurus 16">
            <a:extLst>
              <a:ext uri="{FF2B5EF4-FFF2-40B4-BE49-F238E27FC236}">
                <a16:creationId xmlns:a16="http://schemas.microsoft.com/office/drawing/2014/main" id="{A9234F27-39A1-FB45-44AC-F55E4ECD8A13}"/>
              </a:ext>
            </a:extLst>
          </p:cNvPr>
          <p:cNvCxnSpPr/>
          <p:nvPr/>
        </p:nvCxnSpPr>
        <p:spPr>
          <a:xfrm>
            <a:off x="5142736" y="3976278"/>
            <a:ext cx="13681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Konektor Panah Lurus 18">
            <a:extLst>
              <a:ext uri="{FF2B5EF4-FFF2-40B4-BE49-F238E27FC236}">
                <a16:creationId xmlns:a16="http://schemas.microsoft.com/office/drawing/2014/main" id="{1B89B19A-F250-D53C-6E05-1DA55EFC0F11}"/>
              </a:ext>
            </a:extLst>
          </p:cNvPr>
          <p:cNvCxnSpPr>
            <a:cxnSpLocks/>
            <a:stCxn id="5" idx="2"/>
          </p:cNvCxnSpPr>
          <p:nvPr/>
        </p:nvCxnSpPr>
        <p:spPr>
          <a:xfrm flipH="1" flipV="1">
            <a:off x="1979712" y="3951058"/>
            <a:ext cx="1146800" cy="22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Konektor Panah Lurus 21">
            <a:extLst>
              <a:ext uri="{FF2B5EF4-FFF2-40B4-BE49-F238E27FC236}">
                <a16:creationId xmlns:a16="http://schemas.microsoft.com/office/drawing/2014/main" id="{B15E7D8A-2B59-89BB-ECC0-277A2ABCF25C}"/>
              </a:ext>
            </a:extLst>
          </p:cNvPr>
          <p:cNvCxnSpPr>
            <a:stCxn id="5" idx="0"/>
          </p:cNvCxnSpPr>
          <p:nvPr/>
        </p:nvCxnSpPr>
        <p:spPr>
          <a:xfrm flipV="1">
            <a:off x="4134624" y="2348880"/>
            <a:ext cx="0" cy="784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Konektor Panah Lurus 23">
            <a:extLst>
              <a:ext uri="{FF2B5EF4-FFF2-40B4-BE49-F238E27FC236}">
                <a16:creationId xmlns:a16="http://schemas.microsoft.com/office/drawing/2014/main" id="{81AC3536-8C44-76A3-C293-96106558D1D6}"/>
              </a:ext>
            </a:extLst>
          </p:cNvPr>
          <p:cNvCxnSpPr/>
          <p:nvPr/>
        </p:nvCxnSpPr>
        <p:spPr>
          <a:xfrm>
            <a:off x="4102383" y="4813913"/>
            <a:ext cx="0" cy="7753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15916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0F8FD385-54A4-791A-AEB8-69BA2A8D3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764704"/>
            <a:ext cx="8712968" cy="5400600"/>
          </a:xfrm>
        </p:spPr>
        <p:txBody>
          <a:bodyPr>
            <a:noAutofit/>
          </a:bodyPr>
          <a:lstStyle/>
          <a:p>
            <a:pPr algn="l"/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Penyebab Perselisihan Hubungan Industrial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1800" b="1" i="0" u="none" strike="noStrike" dirty="0" err="1">
                <a:solidFill>
                  <a:srgbClr val="000000"/>
                </a:solidFill>
                <a:effectLst/>
              </a:rPr>
              <a:t>A</a:t>
            </a: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. Faktor Ekonomi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Upah dan Tunjangan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Ketidakpuasan terhadap besaran upah atau tunjangan yang diberikan oleh perusahaan.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Kondisi Kerja dan Manfaat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Lingkungan kerja yang tidak aman atau tidak memenuhi standar kesehatan dan keselamatan kerja.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1800" b="1" i="0" u="none" strike="noStrike" dirty="0" err="1">
                <a:solidFill>
                  <a:srgbClr val="000000"/>
                </a:solidFill>
                <a:effectLst/>
              </a:rPr>
              <a:t>B</a:t>
            </a: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. Faktor Sosial dan Kultural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Perbedaan Kepentingan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Pekerja dan pengusaha memiliki kepentingan yang berbeda dalam hal kesejahteraan dan keuntungan perusahaan.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Perbedaan Komunikasi dan Pemahaman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 err="1">
                <a:solidFill>
                  <a:srgbClr val="000000"/>
                </a:solidFill>
                <a:effectLst/>
              </a:rPr>
              <a:t>Ketidaksepahaman</a:t>
            </a: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 antara manajemen dan pekerja mengenai kebijakan atau tindakan perusahaan</a:t>
            </a:r>
            <a:endParaRPr lang="id-ID" sz="1800" b="1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5609227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8C4B3C5C-2D0E-4BB0-722F-E856E09AB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568952" cy="4946104"/>
          </a:xfrm>
        </p:spPr>
        <p:txBody>
          <a:bodyPr>
            <a:normAutofit/>
          </a:bodyPr>
          <a:lstStyle/>
          <a:p>
            <a:pPr algn="l"/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C. Faktor Hukum dan Regulasi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 err="1">
                <a:solidFill>
                  <a:srgbClr val="000000"/>
                </a:solidFill>
                <a:effectLst/>
              </a:rPr>
              <a:t>Ketidakjelasan</a:t>
            </a: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 Regulasi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Peraturan ketenagakerjaan yang ambigu atau tidak jelas dapat memicu perselisihan.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Pelanggaran Hukum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Pelanggaran terhadap hak-hak pekerja atau ketentuan perundang-undangan yang menyebabkan konflik.</a:t>
            </a:r>
          </a:p>
          <a:p>
            <a:pPr algn="l"/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D. Faktor Psikologis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Ketidakpuasan Pekerja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Ketidakpuasan terhadap perlakuan atau keputusan yang dirasakan tidak adil oleh pekerja.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Persaingan Internal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id-ID" sz="1800" i="0" u="none" strike="noStrike" dirty="0">
                <a:solidFill>
                  <a:srgbClr val="000000"/>
                </a:solidFill>
                <a:effectLst/>
              </a:rPr>
              <a:t>Ketegangan antara pekerja akibat </a:t>
            </a:r>
            <a:r>
              <a:rPr lang="id-ID" sz="1800" i="0" u="none" strike="noStrike" dirty="0" err="1">
                <a:solidFill>
                  <a:srgbClr val="000000"/>
                </a:solidFill>
                <a:effectLst/>
              </a:rPr>
              <a:t>ketidak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2033860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395536" y="101048"/>
            <a:ext cx="8136904" cy="7920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756" y="245064"/>
            <a:ext cx="8112488" cy="50405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Lembaga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Penyelesaian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Perselisihan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Hubungan</a:t>
            </a:r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Industrial (LANJUTIN)  </a:t>
            </a:r>
            <a:endParaRPr lang="en-ID" b="1" dirty="0"/>
          </a:p>
        </p:txBody>
      </p:sp>
      <p:sp>
        <p:nvSpPr>
          <p:cNvPr id="2" name="Kotak Teks 1">
            <a:extLst>
              <a:ext uri="{FF2B5EF4-FFF2-40B4-BE49-F238E27FC236}">
                <a16:creationId xmlns:a16="http://schemas.microsoft.com/office/drawing/2014/main" id="{0667C58E-E8B4-C833-0782-BF4B4C0DED9D}"/>
              </a:ext>
            </a:extLst>
          </p:cNvPr>
          <p:cNvSpPr txBox="1"/>
          <p:nvPr/>
        </p:nvSpPr>
        <p:spPr>
          <a:xfrm>
            <a:off x="2267744" y="1268760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BIPARTIT (INTERNAL)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E1C067-D5C0-40EE-4936-231FFC1D2608}"/>
              </a:ext>
            </a:extLst>
          </p:cNvPr>
          <p:cNvSpPr/>
          <p:nvPr/>
        </p:nvSpPr>
        <p:spPr>
          <a:xfrm>
            <a:off x="971600" y="2564904"/>
            <a:ext cx="2160240" cy="144016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PENGUSAHA </a:t>
            </a:r>
          </a:p>
        </p:txBody>
      </p: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5B5CC9A7-2069-5BCF-3B34-46FE01298A4F}"/>
              </a:ext>
            </a:extLst>
          </p:cNvPr>
          <p:cNvSpPr/>
          <p:nvPr/>
        </p:nvSpPr>
        <p:spPr>
          <a:xfrm>
            <a:off x="6012160" y="2636912"/>
            <a:ext cx="2520280" cy="122413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SERIKAT PEKERJA/BURUH </a:t>
            </a:r>
          </a:p>
        </p:txBody>
      </p:sp>
      <p:sp>
        <p:nvSpPr>
          <p:cNvPr id="8" name="Panah Kanan 7">
            <a:extLst>
              <a:ext uri="{FF2B5EF4-FFF2-40B4-BE49-F238E27FC236}">
                <a16:creationId xmlns:a16="http://schemas.microsoft.com/office/drawing/2014/main" id="{0DCDFC13-5D56-4305-7C41-44DFF5BCB51E}"/>
              </a:ext>
            </a:extLst>
          </p:cNvPr>
          <p:cNvSpPr/>
          <p:nvPr/>
        </p:nvSpPr>
        <p:spPr>
          <a:xfrm>
            <a:off x="3563888" y="2780928"/>
            <a:ext cx="1800200" cy="432048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Panah Kiri 9">
            <a:extLst>
              <a:ext uri="{FF2B5EF4-FFF2-40B4-BE49-F238E27FC236}">
                <a16:creationId xmlns:a16="http://schemas.microsoft.com/office/drawing/2014/main" id="{325FE5CD-AFC5-A9B9-7F10-93C85EE75228}"/>
              </a:ext>
            </a:extLst>
          </p:cNvPr>
          <p:cNvSpPr/>
          <p:nvPr/>
        </p:nvSpPr>
        <p:spPr>
          <a:xfrm>
            <a:off x="3563888" y="3329936"/>
            <a:ext cx="1800200" cy="432048"/>
          </a:xfrm>
          <a:prstGeom prst="lef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Persegi Lengkung 10">
            <a:extLst>
              <a:ext uri="{FF2B5EF4-FFF2-40B4-BE49-F238E27FC236}">
                <a16:creationId xmlns:a16="http://schemas.microsoft.com/office/drawing/2014/main" id="{3CCF3AAC-A4D9-B677-42C6-BE3CE42B06EE}"/>
              </a:ext>
            </a:extLst>
          </p:cNvPr>
          <p:cNvSpPr/>
          <p:nvPr/>
        </p:nvSpPr>
        <p:spPr>
          <a:xfrm>
            <a:off x="3347864" y="5203256"/>
            <a:ext cx="2232248" cy="13837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PERJANJAN KERJA BERSAMA </a:t>
            </a:r>
          </a:p>
        </p:txBody>
      </p:sp>
      <p:cxnSp>
        <p:nvCxnSpPr>
          <p:cNvPr id="13" name="Konektor Panah Lurus 12">
            <a:extLst>
              <a:ext uri="{FF2B5EF4-FFF2-40B4-BE49-F238E27FC236}">
                <a16:creationId xmlns:a16="http://schemas.microsoft.com/office/drawing/2014/main" id="{C6217AE8-3B67-817D-E7CA-0DE30221305F}"/>
              </a:ext>
            </a:extLst>
          </p:cNvPr>
          <p:cNvCxnSpPr>
            <a:cxnSpLocks/>
          </p:cNvCxnSpPr>
          <p:nvPr/>
        </p:nvCxnSpPr>
        <p:spPr>
          <a:xfrm>
            <a:off x="4463988" y="3054856"/>
            <a:ext cx="0" cy="1670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Kotak Teks 14">
            <a:extLst>
              <a:ext uri="{FF2B5EF4-FFF2-40B4-BE49-F238E27FC236}">
                <a16:creationId xmlns:a16="http://schemas.microsoft.com/office/drawing/2014/main" id="{8F8B24B5-70F9-5A57-C560-66832862F12E}"/>
              </a:ext>
            </a:extLst>
          </p:cNvPr>
          <p:cNvSpPr txBox="1"/>
          <p:nvPr/>
        </p:nvSpPr>
        <p:spPr>
          <a:xfrm>
            <a:off x="4514170" y="414036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30 HARI </a:t>
            </a:r>
          </a:p>
        </p:txBody>
      </p:sp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CC9C1ABE-DE9E-E1DF-AF6C-ED824675989F}"/>
              </a:ext>
            </a:extLst>
          </p:cNvPr>
          <p:cNvSpPr/>
          <p:nvPr/>
        </p:nvSpPr>
        <p:spPr>
          <a:xfrm>
            <a:off x="827584" y="260648"/>
            <a:ext cx="7560840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KONSILIASI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12A0B1A-6151-DCE0-6BD5-2EC503E32554}"/>
              </a:ext>
            </a:extLst>
          </p:cNvPr>
          <p:cNvSpPr/>
          <p:nvPr/>
        </p:nvSpPr>
        <p:spPr>
          <a:xfrm>
            <a:off x="3275856" y="1709808"/>
            <a:ext cx="2232248" cy="18002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KONSILIATOR </a:t>
            </a:r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84DCC250-265C-D3CA-19FA-6FE91EE39606}"/>
              </a:ext>
            </a:extLst>
          </p:cNvPr>
          <p:cNvSpPr/>
          <p:nvPr/>
        </p:nvSpPr>
        <p:spPr>
          <a:xfrm>
            <a:off x="6891032" y="1961836"/>
            <a:ext cx="1872208" cy="129614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SERIKAT PEKERJA/BURUH</a:t>
            </a:r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A0555A0C-48B3-7527-1480-C66E1F6CC7E5}"/>
              </a:ext>
            </a:extLst>
          </p:cNvPr>
          <p:cNvSpPr/>
          <p:nvPr/>
        </p:nvSpPr>
        <p:spPr>
          <a:xfrm>
            <a:off x="348336" y="1961836"/>
            <a:ext cx="1800200" cy="14041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PENGUSAHA </a:t>
            </a:r>
          </a:p>
        </p:txBody>
      </p:sp>
      <p:sp>
        <p:nvSpPr>
          <p:cNvPr id="7" name="Panah Kiri 6">
            <a:extLst>
              <a:ext uri="{FF2B5EF4-FFF2-40B4-BE49-F238E27FC236}">
                <a16:creationId xmlns:a16="http://schemas.microsoft.com/office/drawing/2014/main" id="{583A5475-7484-129E-360A-A49163074DC6}"/>
              </a:ext>
            </a:extLst>
          </p:cNvPr>
          <p:cNvSpPr/>
          <p:nvPr/>
        </p:nvSpPr>
        <p:spPr>
          <a:xfrm>
            <a:off x="5783160" y="2258869"/>
            <a:ext cx="864096" cy="702078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Panah Kanan 7">
            <a:extLst>
              <a:ext uri="{FF2B5EF4-FFF2-40B4-BE49-F238E27FC236}">
                <a16:creationId xmlns:a16="http://schemas.microsoft.com/office/drawing/2014/main" id="{43AD541E-1DDE-0990-FFE4-E00685020D23}"/>
              </a:ext>
            </a:extLst>
          </p:cNvPr>
          <p:cNvSpPr/>
          <p:nvPr/>
        </p:nvSpPr>
        <p:spPr>
          <a:xfrm>
            <a:off x="2295984" y="2335377"/>
            <a:ext cx="792088" cy="657073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0" name="Konektor Panah Lurus 9">
            <a:extLst>
              <a:ext uri="{FF2B5EF4-FFF2-40B4-BE49-F238E27FC236}">
                <a16:creationId xmlns:a16="http://schemas.microsoft.com/office/drawing/2014/main" id="{38299C38-2692-B4C3-A1A3-2D5FBA5A8CD9}"/>
              </a:ext>
            </a:extLst>
          </p:cNvPr>
          <p:cNvCxnSpPr>
            <a:cxnSpLocks/>
            <a:stCxn id="4" idx="4"/>
          </p:cNvCxnSpPr>
          <p:nvPr/>
        </p:nvCxnSpPr>
        <p:spPr>
          <a:xfrm>
            <a:off x="4391980" y="3510008"/>
            <a:ext cx="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ersegi Panjang 11">
            <a:extLst>
              <a:ext uri="{FF2B5EF4-FFF2-40B4-BE49-F238E27FC236}">
                <a16:creationId xmlns:a16="http://schemas.microsoft.com/office/drawing/2014/main" id="{AF59EFA9-2034-E995-117B-8A32FDA0543C}"/>
              </a:ext>
            </a:extLst>
          </p:cNvPr>
          <p:cNvSpPr/>
          <p:nvPr/>
        </p:nvSpPr>
        <p:spPr>
          <a:xfrm>
            <a:off x="3275856" y="4960800"/>
            <a:ext cx="223224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Perjanjian bersama </a:t>
            </a:r>
          </a:p>
        </p:txBody>
      </p:sp>
      <p:sp>
        <p:nvSpPr>
          <p:cNvPr id="14" name="Persegi Panjang 13">
            <a:extLst>
              <a:ext uri="{FF2B5EF4-FFF2-40B4-BE49-F238E27FC236}">
                <a16:creationId xmlns:a16="http://schemas.microsoft.com/office/drawing/2014/main" id="{A555E664-9BC9-8166-BF20-BA793E34E230}"/>
              </a:ext>
            </a:extLst>
          </p:cNvPr>
          <p:cNvSpPr/>
          <p:nvPr/>
        </p:nvSpPr>
        <p:spPr>
          <a:xfrm>
            <a:off x="3275856" y="5796264"/>
            <a:ext cx="2232247" cy="8010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Di saksikan dan di tanda tangani oleh kedua belah pihak</a:t>
            </a:r>
          </a:p>
        </p:txBody>
      </p:sp>
    </p:spTree>
    <p:extLst>
      <p:ext uri="{BB962C8B-B14F-4D97-AF65-F5344CB8AC3E}">
        <p14:creationId xmlns:p14="http://schemas.microsoft.com/office/powerpoint/2010/main" val="306858527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784976" cy="6237312"/>
          </a:xfrm>
        </p:spPr>
        <p:txBody>
          <a:bodyPr>
            <a:normAutofit/>
          </a:bodyPr>
          <a:lstStyle/>
          <a:p>
            <a:pPr algn="just"/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416EDECE-80FE-3AB6-2436-F0AB1B7A5598}"/>
              </a:ext>
            </a:extLst>
          </p:cNvPr>
          <p:cNvSpPr/>
          <p:nvPr/>
        </p:nvSpPr>
        <p:spPr>
          <a:xfrm>
            <a:off x="827584" y="188640"/>
            <a:ext cx="7776864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MEDIASI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A3CA748-3C6B-2C3F-46D0-B38DEABDD52A}"/>
              </a:ext>
            </a:extLst>
          </p:cNvPr>
          <p:cNvSpPr/>
          <p:nvPr/>
        </p:nvSpPr>
        <p:spPr>
          <a:xfrm>
            <a:off x="827584" y="1628800"/>
            <a:ext cx="1800200" cy="12241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Pengusaha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314419A-BE5F-7FA1-A299-17BB0119E5BD}"/>
              </a:ext>
            </a:extLst>
          </p:cNvPr>
          <p:cNvSpPr/>
          <p:nvPr/>
        </p:nvSpPr>
        <p:spPr>
          <a:xfrm>
            <a:off x="647564" y="3986769"/>
            <a:ext cx="2160240" cy="122413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err="1"/>
              <a:t>serikatPekerja</a:t>
            </a:r>
            <a:r>
              <a:rPr lang="id-ID" dirty="0"/>
              <a:t>/buruh</a:t>
            </a:r>
          </a:p>
        </p:txBody>
      </p:sp>
      <p:cxnSp>
        <p:nvCxnSpPr>
          <p:cNvPr id="7" name="Konektor Panah Lurus 6">
            <a:extLst>
              <a:ext uri="{FF2B5EF4-FFF2-40B4-BE49-F238E27FC236}">
                <a16:creationId xmlns:a16="http://schemas.microsoft.com/office/drawing/2014/main" id="{27767AEA-8B4D-0933-6596-6B716B3F5F49}"/>
              </a:ext>
            </a:extLst>
          </p:cNvPr>
          <p:cNvCxnSpPr/>
          <p:nvPr/>
        </p:nvCxnSpPr>
        <p:spPr>
          <a:xfrm>
            <a:off x="1331640" y="3051056"/>
            <a:ext cx="0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Konektor Panah Lurus 8">
            <a:extLst>
              <a:ext uri="{FF2B5EF4-FFF2-40B4-BE49-F238E27FC236}">
                <a16:creationId xmlns:a16="http://schemas.microsoft.com/office/drawing/2014/main" id="{0506781C-6490-0C7B-C9F9-F626FAF5CB76}"/>
              </a:ext>
            </a:extLst>
          </p:cNvPr>
          <p:cNvCxnSpPr>
            <a:cxnSpLocks/>
          </p:cNvCxnSpPr>
          <p:nvPr/>
        </p:nvCxnSpPr>
        <p:spPr>
          <a:xfrm flipV="1">
            <a:off x="2051720" y="3051056"/>
            <a:ext cx="0" cy="557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ersegi Panjang 10">
            <a:extLst>
              <a:ext uri="{FF2B5EF4-FFF2-40B4-BE49-F238E27FC236}">
                <a16:creationId xmlns:a16="http://schemas.microsoft.com/office/drawing/2014/main" id="{2244E154-B2EC-D59A-B6E4-FFA7F8214916}"/>
              </a:ext>
            </a:extLst>
          </p:cNvPr>
          <p:cNvSpPr/>
          <p:nvPr/>
        </p:nvSpPr>
        <p:spPr>
          <a:xfrm>
            <a:off x="6228181" y="2421279"/>
            <a:ext cx="1368152" cy="127784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mediator</a:t>
            </a:r>
          </a:p>
        </p:txBody>
      </p:sp>
      <p:sp>
        <p:nvSpPr>
          <p:cNvPr id="12" name="Panah Kanan 11">
            <a:extLst>
              <a:ext uri="{FF2B5EF4-FFF2-40B4-BE49-F238E27FC236}">
                <a16:creationId xmlns:a16="http://schemas.microsoft.com/office/drawing/2014/main" id="{2D11E415-8439-4B79-3A70-96F28EBE6402}"/>
              </a:ext>
            </a:extLst>
          </p:cNvPr>
          <p:cNvSpPr/>
          <p:nvPr/>
        </p:nvSpPr>
        <p:spPr>
          <a:xfrm>
            <a:off x="3527883" y="2852936"/>
            <a:ext cx="1872208" cy="1133833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6A35940B-C6A3-A37C-7B47-061BC2919BDD}"/>
              </a:ext>
            </a:extLst>
          </p:cNvPr>
          <p:cNvCxnSpPr>
            <a:stCxn id="11" idx="2"/>
          </p:cNvCxnSpPr>
          <p:nvPr/>
        </p:nvCxnSpPr>
        <p:spPr>
          <a:xfrm>
            <a:off x="6912257" y="3699128"/>
            <a:ext cx="0" cy="873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ersegi Lengkung 14">
            <a:extLst>
              <a:ext uri="{FF2B5EF4-FFF2-40B4-BE49-F238E27FC236}">
                <a16:creationId xmlns:a16="http://schemas.microsoft.com/office/drawing/2014/main" id="{7EF703B2-946A-790B-6BD0-2F234104A5CE}"/>
              </a:ext>
            </a:extLst>
          </p:cNvPr>
          <p:cNvSpPr/>
          <p:nvPr/>
        </p:nvSpPr>
        <p:spPr>
          <a:xfrm>
            <a:off x="6228181" y="4801364"/>
            <a:ext cx="1656184" cy="954399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Pengadilan Hubungan Industrial </a:t>
            </a:r>
          </a:p>
        </p:txBody>
      </p:sp>
      <p:sp>
        <p:nvSpPr>
          <p:cNvPr id="16" name="Kotak Teks 15">
            <a:extLst>
              <a:ext uri="{FF2B5EF4-FFF2-40B4-BE49-F238E27FC236}">
                <a16:creationId xmlns:a16="http://schemas.microsoft.com/office/drawing/2014/main" id="{225848D1-72A5-B8A3-0657-4CDCFE1CFE4D}"/>
              </a:ext>
            </a:extLst>
          </p:cNvPr>
          <p:cNvSpPr txBox="1"/>
          <p:nvPr/>
        </p:nvSpPr>
        <p:spPr>
          <a:xfrm>
            <a:off x="5472099" y="3788581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Dibuatkan perjanjian bersama</a:t>
            </a:r>
          </a:p>
        </p:txBody>
      </p:sp>
      <p:sp>
        <p:nvSpPr>
          <p:cNvPr id="17" name="Kotak Teks 16">
            <a:extLst>
              <a:ext uri="{FF2B5EF4-FFF2-40B4-BE49-F238E27FC236}">
                <a16:creationId xmlns:a16="http://schemas.microsoft.com/office/drawing/2014/main" id="{3B90B8DB-033F-EA74-2787-3FD1791B990C}"/>
              </a:ext>
            </a:extLst>
          </p:cNvPr>
          <p:cNvSpPr txBox="1"/>
          <p:nvPr/>
        </p:nvSpPr>
        <p:spPr>
          <a:xfrm>
            <a:off x="7138904" y="4012665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Di daftarkan kepada </a:t>
            </a: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</TotalTime>
  <Words>467</Words>
  <Application>Microsoft Macintosh PowerPoint</Application>
  <PresentationFormat>Tampilan Layar (4:3)</PresentationFormat>
  <Paragraphs>87</Paragraphs>
  <Slides>13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13</vt:i4>
      </vt:variant>
    </vt:vector>
  </HeadingPairs>
  <TitlesOfParts>
    <vt:vector size="21" baseType="lpstr">
      <vt:lpstr>Arial</vt:lpstr>
      <vt:lpstr>Baloo Bhaijaan</vt:lpstr>
      <vt:lpstr>Calibri</vt:lpstr>
      <vt:lpstr>Cambria</vt:lpstr>
      <vt:lpstr>Poppins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506</cp:revision>
  <cp:lastPrinted>2017-08-29T02:54:51Z</cp:lastPrinted>
  <dcterms:created xsi:type="dcterms:W3CDTF">2010-04-18T12:06:30Z</dcterms:created>
  <dcterms:modified xsi:type="dcterms:W3CDTF">2025-01-03T08:06:50Z</dcterms:modified>
</cp:coreProperties>
</file>