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99" r:id="rId3"/>
    <p:sldId id="301" r:id="rId4"/>
    <p:sldId id="302" r:id="rId5"/>
    <p:sldId id="303" r:id="rId6"/>
    <p:sldId id="304" r:id="rId7"/>
    <p:sldId id="300" r:id="rId8"/>
  </p:sldIdLst>
  <p:sldSz cx="9144000" cy="6858000" type="screen4x3"/>
  <p:notesSz cx="7045325" cy="9345613"/>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omments" Target="../comments/commen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5" name="Picture 4" descr="D:\!!!DATA RETNO_QAC\ARSIP Internal Memo\LOGO IM.png"/>
          <p:cNvPicPr/>
          <p:nvPr/>
        </p:nvPicPr>
        <p:blipFill>
          <a:blip r:embed="rId4">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3" name="Kotak Teks 2">
            <a:extLst>
              <a:ext uri="{FF2B5EF4-FFF2-40B4-BE49-F238E27FC236}">
                <a16:creationId xmlns:a16="http://schemas.microsoft.com/office/drawing/2014/main" id="{92704288-E0DF-75D4-32BA-CC262AD36226}"/>
              </a:ext>
            </a:extLst>
          </p:cNvPr>
          <p:cNvSpPr txBox="1"/>
          <p:nvPr/>
        </p:nvSpPr>
        <p:spPr>
          <a:xfrm>
            <a:off x="827584" y="620688"/>
            <a:ext cx="6804248" cy="707886"/>
          </a:xfrm>
          <a:prstGeom prst="rect">
            <a:avLst/>
          </a:prstGeom>
          <a:noFill/>
        </p:spPr>
        <p:txBody>
          <a:bodyPr wrap="square">
            <a:spAutoFit/>
          </a:bodyPr>
          <a:lstStyle/>
          <a:p>
            <a:pPr algn="ctr"/>
            <a:r>
              <a:rPr lang="en-US" sz="4000" dirty="0" err="1">
                <a:effectLst/>
              </a:rPr>
              <a:t>Sumber</a:t>
            </a:r>
            <a:r>
              <a:rPr lang="en-US" sz="4000" spc="135" dirty="0">
                <a:effectLst/>
              </a:rPr>
              <a:t> </a:t>
            </a:r>
            <a:r>
              <a:rPr lang="en-US" sz="4000" dirty="0">
                <a:effectLst/>
              </a:rPr>
              <a:t>Daya</a:t>
            </a:r>
            <a:r>
              <a:rPr lang="en-US" sz="4000" spc="155" dirty="0">
                <a:effectLst/>
              </a:rPr>
              <a:t> </a:t>
            </a:r>
            <a:r>
              <a:rPr lang="en-US" sz="4000" dirty="0" err="1">
                <a:effectLst/>
              </a:rPr>
              <a:t>Pariwisata</a:t>
            </a:r>
            <a:endParaRPr lang="id-ID" sz="4000" dirty="0"/>
          </a:p>
        </p:txBody>
      </p:sp>
      <p:sp>
        <p:nvSpPr>
          <p:cNvPr id="7" name="Kotak Teks 6">
            <a:extLst>
              <a:ext uri="{FF2B5EF4-FFF2-40B4-BE49-F238E27FC236}">
                <a16:creationId xmlns:a16="http://schemas.microsoft.com/office/drawing/2014/main" id="{1AB01C16-C1E5-042F-97AB-CF6B65748359}"/>
              </a:ext>
            </a:extLst>
          </p:cNvPr>
          <p:cNvSpPr txBox="1"/>
          <p:nvPr/>
        </p:nvSpPr>
        <p:spPr>
          <a:xfrm>
            <a:off x="4067944" y="1628800"/>
            <a:ext cx="4824536" cy="4967514"/>
          </a:xfrm>
          <a:prstGeom prst="rect">
            <a:avLst/>
          </a:prstGeom>
          <a:noFill/>
        </p:spPr>
        <p:txBody>
          <a:bodyPr wrap="square">
            <a:spAutoFit/>
          </a:bodyPr>
          <a:lstStyle/>
          <a:p>
            <a:pPr marL="247015" marR="337820">
              <a:lnSpc>
                <a:spcPct val="90000"/>
              </a:lnSpc>
              <a:buFont typeface="Wingdings 3" charset="2"/>
              <a:buChar char=""/>
            </a:pPr>
            <a:r>
              <a:rPr lang="en-US" sz="2000" b="1" spc="-15" dirty="0">
                <a:solidFill>
                  <a:schemeClr val="tx1"/>
                </a:solidFill>
                <a:effectLst/>
              </a:rPr>
              <a:t>Cooper,</a:t>
            </a:r>
            <a:r>
              <a:rPr lang="en-US" sz="2000" b="1" spc="-55" dirty="0">
                <a:solidFill>
                  <a:schemeClr val="tx1"/>
                </a:solidFill>
                <a:effectLst/>
              </a:rPr>
              <a:t> </a:t>
            </a:r>
            <a:r>
              <a:rPr lang="en-US" sz="2000" b="1" spc="-15" dirty="0">
                <a:solidFill>
                  <a:schemeClr val="tx1"/>
                </a:solidFill>
                <a:effectLst/>
              </a:rPr>
              <a:t>Gilbert</a:t>
            </a:r>
            <a:r>
              <a:rPr lang="en-US" sz="2000" b="1" spc="-50" dirty="0">
                <a:solidFill>
                  <a:schemeClr val="tx1"/>
                </a:solidFill>
                <a:effectLst/>
              </a:rPr>
              <a:t> </a:t>
            </a:r>
            <a:r>
              <a:rPr lang="en-US" sz="2000" b="1" spc="-15" dirty="0">
                <a:solidFill>
                  <a:schemeClr val="tx1"/>
                </a:solidFill>
                <a:effectLst/>
              </a:rPr>
              <a:t>&amp;</a:t>
            </a:r>
            <a:r>
              <a:rPr lang="en-US" sz="2000" b="1" spc="-50" dirty="0">
                <a:solidFill>
                  <a:schemeClr val="tx1"/>
                </a:solidFill>
                <a:effectLst/>
              </a:rPr>
              <a:t> </a:t>
            </a:r>
            <a:r>
              <a:rPr lang="en-US" sz="2000" b="1" spc="-15" dirty="0" err="1">
                <a:solidFill>
                  <a:schemeClr val="tx1"/>
                </a:solidFill>
                <a:effectLst/>
              </a:rPr>
              <a:t>Winhill</a:t>
            </a:r>
            <a:r>
              <a:rPr lang="en-US" sz="2000" b="1" spc="-15" dirty="0">
                <a:solidFill>
                  <a:schemeClr val="tx1"/>
                </a:solidFill>
                <a:effectLst/>
              </a:rPr>
              <a:t>.</a:t>
            </a:r>
            <a:r>
              <a:rPr lang="en-US" sz="2000" b="1" spc="-50" dirty="0">
                <a:solidFill>
                  <a:schemeClr val="tx1"/>
                </a:solidFill>
                <a:effectLst/>
              </a:rPr>
              <a:t> </a:t>
            </a:r>
            <a:r>
              <a:rPr lang="en-US" sz="2000" b="1" spc="-15" dirty="0">
                <a:solidFill>
                  <a:schemeClr val="tx1"/>
                </a:solidFill>
                <a:effectLst/>
              </a:rPr>
              <a:t>(1995)</a:t>
            </a:r>
            <a:r>
              <a:rPr lang="en-US" sz="2000" b="1" spc="-50" dirty="0">
                <a:solidFill>
                  <a:schemeClr val="tx1"/>
                </a:solidFill>
                <a:effectLst/>
              </a:rPr>
              <a:t> </a:t>
            </a:r>
            <a:r>
              <a:rPr lang="en-US" sz="2000" b="1" spc="-15" dirty="0" err="1">
                <a:solidFill>
                  <a:schemeClr val="tx1"/>
                </a:solidFill>
                <a:effectLst/>
              </a:rPr>
              <a:t>menyatakan</a:t>
            </a:r>
            <a:r>
              <a:rPr lang="en-US" sz="2000" b="1" spc="-50" dirty="0">
                <a:solidFill>
                  <a:schemeClr val="tx1"/>
                </a:solidFill>
                <a:effectLst/>
              </a:rPr>
              <a:t> </a:t>
            </a:r>
            <a:r>
              <a:rPr lang="en-US" sz="2000" b="1" spc="-10" dirty="0" err="1">
                <a:solidFill>
                  <a:schemeClr val="tx1"/>
                </a:solidFill>
                <a:effectLst/>
              </a:rPr>
              <a:t>untuk</a:t>
            </a:r>
            <a:r>
              <a:rPr lang="en-US" sz="2000" b="1" spc="-50" dirty="0">
                <a:solidFill>
                  <a:schemeClr val="tx1"/>
                </a:solidFill>
                <a:effectLst/>
              </a:rPr>
              <a:t> </a:t>
            </a:r>
            <a:r>
              <a:rPr lang="en-US" sz="2000" b="1" spc="-10" dirty="0" err="1">
                <a:solidFill>
                  <a:schemeClr val="tx1"/>
                </a:solidFill>
                <a:effectLst/>
              </a:rPr>
              <a:t>meningkatkan</a:t>
            </a:r>
            <a:r>
              <a:rPr lang="en-US" sz="2000" b="1" spc="-50" dirty="0">
                <a:solidFill>
                  <a:schemeClr val="tx1"/>
                </a:solidFill>
                <a:effectLst/>
              </a:rPr>
              <a:t> </a:t>
            </a:r>
            <a:r>
              <a:rPr lang="en-US" sz="2000" b="1" spc="-10" dirty="0" err="1">
                <a:solidFill>
                  <a:schemeClr val="tx1"/>
                </a:solidFill>
                <a:effectLst/>
              </a:rPr>
              <a:t>kualitas</a:t>
            </a:r>
            <a:r>
              <a:rPr lang="en-US" sz="2000" b="1" spc="-265" dirty="0">
                <a:solidFill>
                  <a:schemeClr val="tx1"/>
                </a:solidFill>
                <a:effectLst/>
              </a:rPr>
              <a:t> </a:t>
            </a:r>
            <a:r>
              <a:rPr lang="en-US" sz="2000" b="1" spc="-30" dirty="0" err="1">
                <a:solidFill>
                  <a:schemeClr val="tx1"/>
                </a:solidFill>
                <a:effectLst/>
              </a:rPr>
              <a:t>destinasi</a:t>
            </a:r>
            <a:r>
              <a:rPr lang="en-US" sz="2000" b="1" spc="-65" dirty="0">
                <a:solidFill>
                  <a:schemeClr val="tx1"/>
                </a:solidFill>
                <a:effectLst/>
              </a:rPr>
              <a:t> </a:t>
            </a:r>
            <a:r>
              <a:rPr lang="en-US" sz="2000" b="1" spc="-30" dirty="0" err="1">
                <a:solidFill>
                  <a:schemeClr val="tx1"/>
                </a:solidFill>
                <a:effectLst/>
              </a:rPr>
              <a:t>wisata</a:t>
            </a:r>
            <a:r>
              <a:rPr lang="en-US" sz="2000" b="1" spc="-65" dirty="0">
                <a:solidFill>
                  <a:schemeClr val="tx1"/>
                </a:solidFill>
                <a:effectLst/>
              </a:rPr>
              <a:t> </a:t>
            </a:r>
            <a:r>
              <a:rPr lang="en-US" sz="2000" b="1" spc="-30" dirty="0" err="1">
                <a:solidFill>
                  <a:schemeClr val="tx1"/>
                </a:solidFill>
                <a:effectLst/>
              </a:rPr>
              <a:t>harus</a:t>
            </a:r>
            <a:r>
              <a:rPr lang="en-US" sz="2000" b="1" spc="-65" dirty="0">
                <a:solidFill>
                  <a:schemeClr val="tx1"/>
                </a:solidFill>
                <a:effectLst/>
              </a:rPr>
              <a:t> </a:t>
            </a:r>
            <a:r>
              <a:rPr lang="en-US" sz="2000" b="1" spc="-30" dirty="0" err="1">
                <a:solidFill>
                  <a:schemeClr val="tx1"/>
                </a:solidFill>
                <a:effectLst/>
              </a:rPr>
              <a:t>ada</a:t>
            </a:r>
            <a:r>
              <a:rPr lang="en-US" sz="2000" b="1" spc="-65" dirty="0">
                <a:solidFill>
                  <a:schemeClr val="tx1"/>
                </a:solidFill>
                <a:effectLst/>
              </a:rPr>
              <a:t> </a:t>
            </a:r>
            <a:r>
              <a:rPr lang="en-US" sz="2000" b="1" spc="-30" dirty="0">
                <a:solidFill>
                  <a:schemeClr val="tx1"/>
                </a:solidFill>
                <a:effectLst/>
              </a:rPr>
              <a:t>4</a:t>
            </a:r>
            <a:r>
              <a:rPr lang="en-US" sz="2000" b="1" spc="-65" dirty="0">
                <a:solidFill>
                  <a:schemeClr val="tx1"/>
                </a:solidFill>
                <a:effectLst/>
              </a:rPr>
              <a:t> </a:t>
            </a:r>
            <a:r>
              <a:rPr lang="en-US" sz="2000" b="1" spc="-30" dirty="0">
                <a:solidFill>
                  <a:schemeClr val="tx1"/>
                </a:solidFill>
                <a:effectLst/>
              </a:rPr>
              <a:t>(</a:t>
            </a:r>
            <a:r>
              <a:rPr lang="en-US" sz="2000" b="1" spc="-30" dirty="0" err="1">
                <a:solidFill>
                  <a:schemeClr val="tx1"/>
                </a:solidFill>
                <a:effectLst/>
              </a:rPr>
              <a:t>empat</a:t>
            </a:r>
            <a:r>
              <a:rPr lang="en-US" sz="2000" b="1" spc="-30" dirty="0">
                <a:solidFill>
                  <a:schemeClr val="tx1"/>
                </a:solidFill>
                <a:effectLst/>
              </a:rPr>
              <a:t>)</a:t>
            </a:r>
            <a:r>
              <a:rPr lang="en-US" sz="2000" b="1" spc="-60" dirty="0">
                <a:solidFill>
                  <a:schemeClr val="tx1"/>
                </a:solidFill>
                <a:effectLst/>
              </a:rPr>
              <a:t> </a:t>
            </a:r>
            <a:r>
              <a:rPr lang="en-US" sz="2000" b="1" spc="-30" dirty="0" err="1">
                <a:solidFill>
                  <a:schemeClr val="tx1"/>
                </a:solidFill>
                <a:effectLst/>
              </a:rPr>
              <a:t>hal</a:t>
            </a:r>
            <a:r>
              <a:rPr lang="en-US" sz="2000" b="1" spc="-60" dirty="0">
                <a:solidFill>
                  <a:schemeClr val="tx1"/>
                </a:solidFill>
                <a:effectLst/>
              </a:rPr>
              <a:t> </a:t>
            </a:r>
            <a:r>
              <a:rPr lang="en-US" sz="2000" b="1" spc="-30" dirty="0">
                <a:solidFill>
                  <a:schemeClr val="tx1"/>
                </a:solidFill>
                <a:effectLst/>
              </a:rPr>
              <a:t>yang</a:t>
            </a:r>
            <a:r>
              <a:rPr lang="en-US" sz="2000" b="1" spc="-65" dirty="0">
                <a:solidFill>
                  <a:schemeClr val="tx1"/>
                </a:solidFill>
                <a:effectLst/>
              </a:rPr>
              <a:t> </a:t>
            </a:r>
            <a:r>
              <a:rPr lang="en-US" sz="2000" b="1" spc="-25" dirty="0" err="1">
                <a:solidFill>
                  <a:schemeClr val="tx1"/>
                </a:solidFill>
                <a:effectLst/>
              </a:rPr>
              <a:t>harus</a:t>
            </a:r>
            <a:r>
              <a:rPr lang="en-US" sz="2000" b="1" spc="-65" dirty="0">
                <a:solidFill>
                  <a:schemeClr val="tx1"/>
                </a:solidFill>
                <a:effectLst/>
              </a:rPr>
              <a:t> </a:t>
            </a:r>
            <a:r>
              <a:rPr lang="en-US" sz="2000" b="1" spc="-25" dirty="0" err="1">
                <a:solidFill>
                  <a:schemeClr val="tx1"/>
                </a:solidFill>
                <a:effectLst/>
              </a:rPr>
              <a:t>diperhitungkan</a:t>
            </a:r>
            <a:r>
              <a:rPr lang="en-US" sz="2000" b="1" spc="-65" dirty="0">
                <a:solidFill>
                  <a:schemeClr val="tx1"/>
                </a:solidFill>
                <a:effectLst/>
              </a:rPr>
              <a:t> </a:t>
            </a:r>
            <a:r>
              <a:rPr lang="en-US" sz="2000" b="1" spc="-25" dirty="0" err="1">
                <a:solidFill>
                  <a:schemeClr val="tx1"/>
                </a:solidFill>
                <a:effectLst/>
              </a:rPr>
              <a:t>yaitu</a:t>
            </a:r>
            <a:r>
              <a:rPr lang="en-US" sz="2000" b="1" spc="-25" dirty="0">
                <a:solidFill>
                  <a:schemeClr val="tx1"/>
                </a:solidFill>
                <a:effectLst/>
              </a:rPr>
              <a:t>:</a:t>
            </a:r>
          </a:p>
          <a:p>
            <a:pPr marL="247015" marR="337820">
              <a:lnSpc>
                <a:spcPct val="90000"/>
              </a:lnSpc>
            </a:pPr>
            <a:endParaRPr lang="en-US" sz="1800" dirty="0">
              <a:solidFill>
                <a:schemeClr val="tx1"/>
              </a:solidFill>
              <a:effectLst/>
            </a:endParaRPr>
          </a:p>
          <a:p>
            <a:pPr marL="342900" marR="337820" lvl="0" indent="-342900">
              <a:lnSpc>
                <a:spcPct val="90000"/>
              </a:lnSpc>
              <a:buFont typeface="Wingdings 3" charset="2"/>
              <a:buChar char=""/>
              <a:tabLst>
                <a:tab pos="476250" algn="l"/>
              </a:tabLst>
            </a:pPr>
            <a:r>
              <a:rPr lang="en-US" sz="1800" spc="-5" dirty="0" err="1">
                <a:solidFill>
                  <a:schemeClr val="tx1"/>
                </a:solidFill>
                <a:effectLst/>
              </a:rPr>
              <a:t>Atraksi</a:t>
            </a:r>
            <a:r>
              <a:rPr lang="en-US" sz="1800" spc="5" dirty="0">
                <a:solidFill>
                  <a:schemeClr val="tx1"/>
                </a:solidFill>
                <a:effectLst/>
              </a:rPr>
              <a:t> </a:t>
            </a:r>
            <a:r>
              <a:rPr lang="en-US" sz="1800" spc="-5" dirty="0">
                <a:solidFill>
                  <a:schemeClr val="tx1"/>
                </a:solidFill>
                <a:effectLst/>
              </a:rPr>
              <a:t>(attraction),</a:t>
            </a:r>
            <a:r>
              <a:rPr lang="en-US" sz="1800" spc="5" dirty="0">
                <a:solidFill>
                  <a:schemeClr val="tx1"/>
                </a:solidFill>
                <a:effectLst/>
              </a:rPr>
              <a:t> </a:t>
            </a:r>
            <a:r>
              <a:rPr lang="en-US" sz="1800" spc="-5" dirty="0" err="1">
                <a:solidFill>
                  <a:schemeClr val="tx1"/>
                </a:solidFill>
                <a:effectLst/>
              </a:rPr>
              <a:t>yaitu</a:t>
            </a:r>
            <a:r>
              <a:rPr lang="en-US" sz="1800" spc="5" dirty="0">
                <a:solidFill>
                  <a:schemeClr val="tx1"/>
                </a:solidFill>
                <a:effectLst/>
              </a:rPr>
              <a:t> </a:t>
            </a:r>
            <a:r>
              <a:rPr lang="en-US" sz="1800" spc="-5" dirty="0" err="1">
                <a:solidFill>
                  <a:schemeClr val="tx1"/>
                </a:solidFill>
                <a:effectLst/>
              </a:rPr>
              <a:t>sumber</a:t>
            </a:r>
            <a:r>
              <a:rPr lang="en-US" sz="1800" spc="5" dirty="0">
                <a:solidFill>
                  <a:schemeClr val="tx1"/>
                </a:solidFill>
                <a:effectLst/>
              </a:rPr>
              <a:t> </a:t>
            </a:r>
            <a:r>
              <a:rPr lang="en-US" sz="1800" spc="-5" dirty="0" err="1">
                <a:solidFill>
                  <a:schemeClr val="tx1"/>
                </a:solidFill>
                <a:effectLst/>
              </a:rPr>
              <a:t>daya</a:t>
            </a:r>
            <a:r>
              <a:rPr lang="en-US" sz="1800" spc="5" dirty="0">
                <a:solidFill>
                  <a:schemeClr val="tx1"/>
                </a:solidFill>
                <a:effectLst/>
              </a:rPr>
              <a:t> </a:t>
            </a:r>
            <a:r>
              <a:rPr lang="en-US" sz="1800" spc="-5" dirty="0" err="1">
                <a:solidFill>
                  <a:schemeClr val="tx1"/>
                </a:solidFill>
                <a:effectLst/>
              </a:rPr>
              <a:t>alam</a:t>
            </a:r>
            <a:r>
              <a:rPr lang="en-US" sz="1800" spc="5" dirty="0">
                <a:solidFill>
                  <a:schemeClr val="tx1"/>
                </a:solidFill>
                <a:effectLst/>
              </a:rPr>
              <a:t> </a:t>
            </a:r>
            <a:r>
              <a:rPr lang="en-US" sz="1800" spc="-5" dirty="0">
                <a:solidFill>
                  <a:schemeClr val="tx1"/>
                </a:solidFill>
                <a:effectLst/>
              </a:rPr>
              <a:t>yang</a:t>
            </a:r>
            <a:r>
              <a:rPr lang="en-US" sz="1800" spc="5" dirty="0">
                <a:solidFill>
                  <a:schemeClr val="tx1"/>
                </a:solidFill>
                <a:effectLst/>
              </a:rPr>
              <a:t> </a:t>
            </a:r>
            <a:r>
              <a:rPr lang="en-US" sz="1800" spc="-5" dirty="0" err="1">
                <a:solidFill>
                  <a:schemeClr val="tx1"/>
                </a:solidFill>
                <a:effectLst/>
              </a:rPr>
              <a:t>menarik</a:t>
            </a:r>
            <a:r>
              <a:rPr lang="en-US" sz="1800" spc="-5" dirty="0">
                <a:solidFill>
                  <a:schemeClr val="tx1"/>
                </a:solidFill>
                <a:effectLst/>
              </a:rPr>
              <a:t>,</a:t>
            </a:r>
            <a:r>
              <a:rPr lang="en-US" sz="1800" spc="5" dirty="0">
                <a:solidFill>
                  <a:schemeClr val="tx1"/>
                </a:solidFill>
                <a:effectLst/>
              </a:rPr>
              <a:t> </a:t>
            </a:r>
            <a:r>
              <a:rPr lang="en-US" sz="1800" spc="-5" dirty="0" err="1">
                <a:solidFill>
                  <a:schemeClr val="tx1"/>
                </a:solidFill>
                <a:effectLst/>
              </a:rPr>
              <a:t>kebudayaan</a:t>
            </a:r>
            <a:r>
              <a:rPr lang="en-US" sz="1800" spc="-10" dirty="0">
                <a:solidFill>
                  <a:schemeClr val="tx1"/>
                </a:solidFill>
                <a:effectLst/>
              </a:rPr>
              <a:t> </a:t>
            </a:r>
            <a:r>
              <a:rPr lang="en-US" sz="1800" spc="-5" dirty="0" err="1">
                <a:solidFill>
                  <a:schemeClr val="tx1"/>
                </a:solidFill>
                <a:effectLst/>
              </a:rPr>
              <a:t>daerah</a:t>
            </a:r>
            <a:r>
              <a:rPr lang="en-US" sz="1800" spc="-10" dirty="0">
                <a:solidFill>
                  <a:schemeClr val="tx1"/>
                </a:solidFill>
                <a:effectLst/>
              </a:rPr>
              <a:t> </a:t>
            </a:r>
            <a:r>
              <a:rPr lang="en-US" sz="1800" spc="-5" dirty="0">
                <a:solidFill>
                  <a:schemeClr val="tx1"/>
                </a:solidFill>
                <a:effectLst/>
              </a:rPr>
              <a:t>yang</a:t>
            </a:r>
            <a:r>
              <a:rPr lang="en-US" sz="1800" spc="-10" dirty="0">
                <a:solidFill>
                  <a:schemeClr val="tx1"/>
                </a:solidFill>
                <a:effectLst/>
              </a:rPr>
              <a:t> </a:t>
            </a:r>
            <a:r>
              <a:rPr lang="en-US" sz="1800" spc="-5" dirty="0" err="1">
                <a:solidFill>
                  <a:schemeClr val="tx1"/>
                </a:solidFill>
                <a:effectLst/>
              </a:rPr>
              <a:t>menawan</a:t>
            </a:r>
            <a:r>
              <a:rPr lang="en-US" sz="1800" spc="-10" dirty="0">
                <a:solidFill>
                  <a:schemeClr val="tx1"/>
                </a:solidFill>
                <a:effectLst/>
              </a:rPr>
              <a:t> </a:t>
            </a:r>
            <a:r>
              <a:rPr lang="en-US" sz="1800" spc="-5" dirty="0">
                <a:solidFill>
                  <a:schemeClr val="tx1"/>
                </a:solidFill>
                <a:effectLst/>
              </a:rPr>
              <a:t>dan</a:t>
            </a:r>
            <a:r>
              <a:rPr lang="en-US" sz="1800" spc="-10" dirty="0">
                <a:solidFill>
                  <a:schemeClr val="tx1"/>
                </a:solidFill>
                <a:effectLst/>
              </a:rPr>
              <a:t> </a:t>
            </a:r>
            <a:r>
              <a:rPr lang="en-US" sz="1800" spc="-5" dirty="0" err="1">
                <a:solidFill>
                  <a:schemeClr val="tx1"/>
                </a:solidFill>
                <a:effectLst/>
              </a:rPr>
              <a:t>seni</a:t>
            </a:r>
            <a:r>
              <a:rPr lang="en-US" sz="1800" spc="-5" dirty="0">
                <a:solidFill>
                  <a:schemeClr val="tx1"/>
                </a:solidFill>
                <a:effectLst/>
              </a:rPr>
              <a:t> </a:t>
            </a:r>
            <a:r>
              <a:rPr lang="en-US" sz="1800" spc="-5" dirty="0" err="1">
                <a:solidFill>
                  <a:schemeClr val="tx1"/>
                </a:solidFill>
                <a:effectLst/>
              </a:rPr>
              <a:t>pertunjukan</a:t>
            </a:r>
            <a:r>
              <a:rPr lang="en-US" sz="1800" spc="-5" dirty="0">
                <a:solidFill>
                  <a:schemeClr val="tx1"/>
                </a:solidFill>
                <a:effectLst/>
              </a:rPr>
              <a:t>;</a:t>
            </a:r>
          </a:p>
          <a:p>
            <a:pPr marL="342900" marR="337820" lvl="0" indent="-342900">
              <a:lnSpc>
                <a:spcPct val="90000"/>
              </a:lnSpc>
              <a:buFont typeface="Wingdings 3" charset="2"/>
              <a:buChar char=""/>
              <a:tabLst>
                <a:tab pos="476250" algn="l"/>
              </a:tabLst>
            </a:pPr>
            <a:r>
              <a:rPr lang="en-US" sz="1800" spc="-5" dirty="0" err="1">
                <a:solidFill>
                  <a:schemeClr val="tx1"/>
                </a:solidFill>
                <a:effectLst/>
              </a:rPr>
              <a:t>Aksesibilitas</a:t>
            </a:r>
            <a:r>
              <a:rPr lang="en-US" sz="1800" spc="-5" dirty="0">
                <a:solidFill>
                  <a:schemeClr val="tx1"/>
                </a:solidFill>
                <a:effectLst/>
              </a:rPr>
              <a:t> (accessibilities) </a:t>
            </a:r>
            <a:r>
              <a:rPr lang="en-US" sz="1800" spc="-5" dirty="0" err="1">
                <a:solidFill>
                  <a:schemeClr val="tx1"/>
                </a:solidFill>
                <a:effectLst/>
              </a:rPr>
              <a:t>seperti</a:t>
            </a:r>
            <a:r>
              <a:rPr lang="en-US" sz="1800" spc="-5" dirty="0">
                <a:solidFill>
                  <a:schemeClr val="tx1"/>
                </a:solidFill>
                <a:effectLst/>
              </a:rPr>
              <a:t> </a:t>
            </a:r>
            <a:r>
              <a:rPr lang="en-US" sz="1800" spc="-5" dirty="0" err="1">
                <a:solidFill>
                  <a:schemeClr val="tx1"/>
                </a:solidFill>
                <a:effectLst/>
              </a:rPr>
              <a:t>transportasi</a:t>
            </a:r>
            <a:r>
              <a:rPr lang="en-US" sz="1800" spc="-5" dirty="0">
                <a:solidFill>
                  <a:schemeClr val="tx1"/>
                </a:solidFill>
                <a:effectLst/>
              </a:rPr>
              <a:t> </a:t>
            </a:r>
            <a:r>
              <a:rPr lang="en-US" sz="1800" spc="-5" dirty="0" err="1">
                <a:solidFill>
                  <a:schemeClr val="tx1"/>
                </a:solidFill>
                <a:effectLst/>
              </a:rPr>
              <a:t>lokal</a:t>
            </a:r>
            <a:r>
              <a:rPr lang="en-US" sz="1800" spc="-5" dirty="0">
                <a:solidFill>
                  <a:schemeClr val="tx1"/>
                </a:solidFill>
                <a:effectLst/>
              </a:rPr>
              <a:t> dan </a:t>
            </a:r>
            <a:r>
              <a:rPr lang="en-US" sz="1800" spc="-5" dirty="0" err="1">
                <a:solidFill>
                  <a:schemeClr val="tx1"/>
                </a:solidFill>
                <a:effectLst/>
              </a:rPr>
              <a:t>adanya</a:t>
            </a:r>
            <a:r>
              <a:rPr lang="en-US" sz="1800" spc="5" dirty="0">
                <a:solidFill>
                  <a:schemeClr val="tx1"/>
                </a:solidFill>
                <a:effectLst/>
              </a:rPr>
              <a:t> </a:t>
            </a:r>
            <a:r>
              <a:rPr lang="en-US" sz="1800" spc="-5" dirty="0">
                <a:solidFill>
                  <a:schemeClr val="tx1"/>
                </a:solidFill>
                <a:effectLst/>
              </a:rPr>
              <a:t>terminal;</a:t>
            </a:r>
          </a:p>
          <a:p>
            <a:pPr marL="342900" marR="337820" lvl="0" indent="-342900">
              <a:lnSpc>
                <a:spcPct val="90000"/>
              </a:lnSpc>
              <a:buFont typeface="Wingdings 3" charset="2"/>
              <a:buChar char=""/>
              <a:tabLst>
                <a:tab pos="476250" algn="l"/>
              </a:tabLst>
            </a:pPr>
            <a:r>
              <a:rPr lang="en-US" sz="1800" spc="-5" dirty="0" err="1">
                <a:solidFill>
                  <a:schemeClr val="tx1"/>
                </a:solidFill>
                <a:effectLst/>
              </a:rPr>
              <a:t>Amenitas</a:t>
            </a:r>
            <a:r>
              <a:rPr lang="en-US" sz="1800" spc="5" dirty="0">
                <a:solidFill>
                  <a:schemeClr val="tx1"/>
                </a:solidFill>
                <a:effectLst/>
              </a:rPr>
              <a:t> </a:t>
            </a:r>
            <a:r>
              <a:rPr lang="en-US" sz="1800" spc="-5" dirty="0" err="1">
                <a:solidFill>
                  <a:schemeClr val="tx1"/>
                </a:solidFill>
                <a:effectLst/>
              </a:rPr>
              <a:t>atau</a:t>
            </a:r>
            <a:r>
              <a:rPr lang="en-US" sz="1800" spc="5" dirty="0">
                <a:solidFill>
                  <a:schemeClr val="tx1"/>
                </a:solidFill>
                <a:effectLst/>
              </a:rPr>
              <a:t> </a:t>
            </a:r>
            <a:r>
              <a:rPr lang="en-US" sz="1800" spc="-5" dirty="0" err="1">
                <a:solidFill>
                  <a:schemeClr val="tx1"/>
                </a:solidFill>
                <a:effectLst/>
              </a:rPr>
              <a:t>fasilitas</a:t>
            </a:r>
            <a:r>
              <a:rPr lang="en-US" sz="1800" spc="5" dirty="0">
                <a:solidFill>
                  <a:schemeClr val="tx1"/>
                </a:solidFill>
                <a:effectLst/>
              </a:rPr>
              <a:t> </a:t>
            </a:r>
            <a:r>
              <a:rPr lang="en-US" sz="1800" spc="-5" dirty="0">
                <a:solidFill>
                  <a:schemeClr val="tx1"/>
                </a:solidFill>
                <a:effectLst/>
              </a:rPr>
              <a:t>(amenities)</a:t>
            </a:r>
            <a:r>
              <a:rPr lang="en-US" sz="1800" spc="5" dirty="0">
                <a:solidFill>
                  <a:schemeClr val="tx1"/>
                </a:solidFill>
                <a:effectLst/>
              </a:rPr>
              <a:t> </a:t>
            </a:r>
            <a:r>
              <a:rPr lang="en-US" sz="1800" spc="-5" dirty="0" err="1">
                <a:solidFill>
                  <a:schemeClr val="tx1"/>
                </a:solidFill>
                <a:effectLst/>
              </a:rPr>
              <a:t>seperti</a:t>
            </a:r>
            <a:r>
              <a:rPr lang="en-US" sz="1800" spc="5" dirty="0">
                <a:solidFill>
                  <a:schemeClr val="tx1"/>
                </a:solidFill>
                <a:effectLst/>
              </a:rPr>
              <a:t> </a:t>
            </a:r>
            <a:r>
              <a:rPr lang="en-US" sz="1800" spc="-5" dirty="0" err="1">
                <a:solidFill>
                  <a:schemeClr val="tx1"/>
                </a:solidFill>
                <a:effectLst/>
              </a:rPr>
              <a:t>tersedianya</a:t>
            </a:r>
            <a:r>
              <a:rPr lang="en-US" sz="1800" spc="5" dirty="0">
                <a:solidFill>
                  <a:schemeClr val="tx1"/>
                </a:solidFill>
                <a:effectLst/>
              </a:rPr>
              <a:t> </a:t>
            </a:r>
            <a:r>
              <a:rPr lang="en-US" sz="1800" spc="-5" dirty="0" err="1">
                <a:solidFill>
                  <a:schemeClr val="tx1"/>
                </a:solidFill>
                <a:effectLst/>
              </a:rPr>
              <a:t>akomodasi</a:t>
            </a:r>
            <a:r>
              <a:rPr lang="en-US" sz="1800" spc="-5" dirty="0">
                <a:solidFill>
                  <a:schemeClr val="tx1"/>
                </a:solidFill>
                <a:effectLst/>
              </a:rPr>
              <a:t>,</a:t>
            </a:r>
            <a:r>
              <a:rPr lang="en-US" sz="1800" spc="-260" dirty="0">
                <a:solidFill>
                  <a:schemeClr val="tx1"/>
                </a:solidFill>
                <a:effectLst/>
              </a:rPr>
              <a:t> </a:t>
            </a:r>
            <a:r>
              <a:rPr lang="en-US" sz="1800" spc="-5" dirty="0" err="1">
                <a:solidFill>
                  <a:schemeClr val="tx1"/>
                </a:solidFill>
                <a:effectLst/>
              </a:rPr>
              <a:t>rumah</a:t>
            </a:r>
            <a:r>
              <a:rPr lang="en-US" sz="1800" spc="-10" dirty="0">
                <a:solidFill>
                  <a:schemeClr val="tx1"/>
                </a:solidFill>
                <a:effectLst/>
              </a:rPr>
              <a:t> </a:t>
            </a:r>
            <a:r>
              <a:rPr lang="en-US" sz="1800" spc="-5" dirty="0" err="1">
                <a:solidFill>
                  <a:schemeClr val="tx1"/>
                </a:solidFill>
                <a:effectLst/>
              </a:rPr>
              <a:t>makan</a:t>
            </a:r>
            <a:r>
              <a:rPr lang="en-US" sz="1800" spc="-5" dirty="0">
                <a:solidFill>
                  <a:schemeClr val="tx1"/>
                </a:solidFill>
                <a:effectLst/>
              </a:rPr>
              <a:t>, dan </a:t>
            </a:r>
            <a:r>
              <a:rPr lang="en-US" sz="1800" spc="-5" dirty="0" err="1">
                <a:solidFill>
                  <a:schemeClr val="tx1"/>
                </a:solidFill>
                <a:effectLst/>
              </a:rPr>
              <a:t>agen</a:t>
            </a:r>
            <a:r>
              <a:rPr lang="en-US" sz="1800" spc="-5" dirty="0">
                <a:solidFill>
                  <a:schemeClr val="tx1"/>
                </a:solidFill>
                <a:effectLst/>
              </a:rPr>
              <a:t> </a:t>
            </a:r>
            <a:r>
              <a:rPr lang="en-US" sz="1800" spc="-5" dirty="0" err="1">
                <a:solidFill>
                  <a:schemeClr val="tx1"/>
                </a:solidFill>
                <a:effectLst/>
              </a:rPr>
              <a:t>perjalanan</a:t>
            </a:r>
            <a:r>
              <a:rPr lang="en-US" sz="1800" spc="-5" dirty="0">
                <a:solidFill>
                  <a:schemeClr val="tx1"/>
                </a:solidFill>
                <a:effectLst/>
              </a:rPr>
              <a:t>;</a:t>
            </a:r>
          </a:p>
          <a:p>
            <a:pPr marL="342900" marR="337820" lvl="0" indent="-342900">
              <a:lnSpc>
                <a:spcPct val="90000"/>
              </a:lnSpc>
              <a:buFont typeface="Wingdings 3" charset="2"/>
              <a:buChar char=""/>
              <a:tabLst>
                <a:tab pos="476250" algn="l"/>
              </a:tabLst>
            </a:pPr>
            <a:r>
              <a:rPr lang="en-US" sz="1800" spc="-5" dirty="0">
                <a:solidFill>
                  <a:schemeClr val="tx1"/>
                </a:solidFill>
                <a:effectLst/>
              </a:rPr>
              <a:t>Ancillary services </a:t>
            </a:r>
            <a:r>
              <a:rPr lang="en-US" sz="1800" spc="-5" dirty="0" err="1">
                <a:solidFill>
                  <a:schemeClr val="tx1"/>
                </a:solidFill>
                <a:effectLst/>
              </a:rPr>
              <a:t>yaitu</a:t>
            </a:r>
            <a:r>
              <a:rPr lang="en-US" sz="1800" spc="-5" dirty="0">
                <a:solidFill>
                  <a:schemeClr val="tx1"/>
                </a:solidFill>
                <a:effectLst/>
              </a:rPr>
              <a:t> </a:t>
            </a:r>
            <a:r>
              <a:rPr lang="en-US" sz="1800" spc="-5" dirty="0" err="1">
                <a:solidFill>
                  <a:schemeClr val="tx1"/>
                </a:solidFill>
                <a:effectLst/>
              </a:rPr>
              <a:t>organisasi</a:t>
            </a:r>
            <a:r>
              <a:rPr lang="en-US" sz="1800" spc="-5" dirty="0">
                <a:solidFill>
                  <a:schemeClr val="tx1"/>
                </a:solidFill>
                <a:effectLst/>
              </a:rPr>
              <a:t> </a:t>
            </a:r>
            <a:r>
              <a:rPr lang="en-US" sz="1800" spc="-5" dirty="0" err="1">
                <a:solidFill>
                  <a:schemeClr val="tx1"/>
                </a:solidFill>
                <a:effectLst/>
              </a:rPr>
              <a:t>kepariwisataan</a:t>
            </a:r>
            <a:r>
              <a:rPr lang="en-US" sz="1800" spc="-5" dirty="0">
                <a:solidFill>
                  <a:schemeClr val="tx1"/>
                </a:solidFill>
                <a:effectLst/>
              </a:rPr>
              <a:t> yang </a:t>
            </a:r>
            <a:r>
              <a:rPr lang="en-US" sz="1800" spc="-5" dirty="0" err="1">
                <a:solidFill>
                  <a:schemeClr val="tx1"/>
                </a:solidFill>
                <a:effectLst/>
              </a:rPr>
              <a:t>dibutuhkan</a:t>
            </a:r>
            <a:r>
              <a:rPr lang="en-US" sz="1800" spc="5" dirty="0">
                <a:solidFill>
                  <a:schemeClr val="tx1"/>
                </a:solidFill>
                <a:effectLst/>
              </a:rPr>
              <a:t> </a:t>
            </a:r>
            <a:r>
              <a:rPr lang="en-US" sz="1800" spc="-5" dirty="0" err="1">
                <a:solidFill>
                  <a:schemeClr val="tx1"/>
                </a:solidFill>
                <a:effectLst/>
              </a:rPr>
              <a:t>untuk</a:t>
            </a:r>
            <a:r>
              <a:rPr lang="en-US" sz="1800" spc="-5" dirty="0">
                <a:solidFill>
                  <a:schemeClr val="tx1"/>
                </a:solidFill>
                <a:effectLst/>
              </a:rPr>
              <a:t> </a:t>
            </a:r>
            <a:r>
              <a:rPr lang="en-US" sz="1800" spc="-5" dirty="0" err="1">
                <a:solidFill>
                  <a:schemeClr val="tx1"/>
                </a:solidFill>
                <a:effectLst/>
              </a:rPr>
              <a:t>pelayanan</a:t>
            </a:r>
            <a:r>
              <a:rPr lang="en-US" sz="1800" spc="-5" dirty="0">
                <a:solidFill>
                  <a:schemeClr val="tx1"/>
                </a:solidFill>
                <a:effectLst/>
              </a:rPr>
              <a:t> </a:t>
            </a:r>
            <a:r>
              <a:rPr lang="en-US" sz="1800" spc="-5" dirty="0" err="1">
                <a:solidFill>
                  <a:schemeClr val="tx1"/>
                </a:solidFill>
                <a:effectLst/>
              </a:rPr>
              <a:t>wisata</a:t>
            </a:r>
            <a:r>
              <a:rPr lang="en-US" sz="1800" spc="-5" dirty="0">
                <a:solidFill>
                  <a:schemeClr val="tx1"/>
                </a:solidFill>
                <a:effectLst/>
              </a:rPr>
              <a:t> </a:t>
            </a:r>
            <a:r>
              <a:rPr lang="en-US" sz="1800" spc="-5" dirty="0" err="1">
                <a:solidFill>
                  <a:schemeClr val="tx1"/>
                </a:solidFill>
                <a:effectLst/>
              </a:rPr>
              <a:t>seperti</a:t>
            </a:r>
            <a:r>
              <a:rPr lang="en-US" sz="1800" spc="-5" dirty="0">
                <a:solidFill>
                  <a:schemeClr val="tx1"/>
                </a:solidFill>
                <a:effectLst/>
              </a:rPr>
              <a:t> destination marketing management</a:t>
            </a:r>
            <a:r>
              <a:rPr lang="en-US" sz="1800" spc="5" dirty="0">
                <a:solidFill>
                  <a:schemeClr val="tx1"/>
                </a:solidFill>
                <a:effectLst/>
              </a:rPr>
              <a:t> </a:t>
            </a:r>
            <a:r>
              <a:rPr lang="en-US" sz="1800" spc="-5" dirty="0">
                <a:solidFill>
                  <a:schemeClr val="tx1"/>
                </a:solidFill>
                <a:effectLst/>
              </a:rPr>
              <a:t>organization,</a:t>
            </a:r>
            <a:r>
              <a:rPr lang="en-US" sz="1800" spc="-10" dirty="0">
                <a:solidFill>
                  <a:schemeClr val="tx1"/>
                </a:solidFill>
                <a:effectLst/>
              </a:rPr>
              <a:t> </a:t>
            </a:r>
            <a:r>
              <a:rPr lang="en-US" sz="1800" spc="-5" dirty="0">
                <a:solidFill>
                  <a:schemeClr val="tx1"/>
                </a:solidFill>
                <a:effectLst/>
              </a:rPr>
              <a:t>conventional</a:t>
            </a:r>
            <a:r>
              <a:rPr lang="en-US" sz="1800" spc="-10" dirty="0">
                <a:solidFill>
                  <a:schemeClr val="tx1"/>
                </a:solidFill>
                <a:effectLst/>
              </a:rPr>
              <a:t> </a:t>
            </a:r>
            <a:r>
              <a:rPr lang="en-US" sz="1800" spc="-5" dirty="0">
                <a:solidFill>
                  <a:schemeClr val="tx1"/>
                </a:solidFill>
                <a:effectLst/>
              </a:rPr>
              <a:t>and visitor</a:t>
            </a:r>
            <a:r>
              <a:rPr lang="en-US" sz="1800" spc="-10" dirty="0">
                <a:solidFill>
                  <a:schemeClr val="tx1"/>
                </a:solidFill>
                <a:effectLst/>
              </a:rPr>
              <a:t> </a:t>
            </a:r>
            <a:r>
              <a:rPr lang="en-US" sz="1800" spc="-5" dirty="0">
                <a:solidFill>
                  <a:schemeClr val="tx1"/>
                </a:solidFill>
                <a:effectLst/>
              </a:rPr>
              <a:t>bureau.</a:t>
            </a:r>
          </a:p>
        </p:txBody>
      </p:sp>
      <p:pic>
        <p:nvPicPr>
          <p:cNvPr id="8" name="Picture 2" descr="Petugas Objek Wisata Masih Kurang Berikan Informasi">
            <a:extLst>
              <a:ext uri="{FF2B5EF4-FFF2-40B4-BE49-F238E27FC236}">
                <a16:creationId xmlns:a16="http://schemas.microsoft.com/office/drawing/2014/main" id="{9C30B1B7-E6C2-6FC2-1F7E-238C4CCED05A}"/>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0473" r="29141" b="-2"/>
          <a:stretch/>
        </p:blipFill>
        <p:spPr bwMode="auto">
          <a:xfrm>
            <a:off x="0" y="1483079"/>
            <a:ext cx="4067944" cy="5374921"/>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557808"/>
            <a:ext cx="8229600" cy="556835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000" b="1" i="0" dirty="0">
                <a:solidFill>
                  <a:schemeClr val="tx1"/>
                </a:solidFill>
                <a:effectLst/>
                <a:latin typeface="Google Sans"/>
              </a:rPr>
              <a:t>Sumber daya pariwisata adalah segala sesuatu yang di manfaatkan untuk bisa menarik minat wisatawan mengunjungi dan belajar tentang daerah itu sendiri. Natural Resources adalah sumber daya alam yang bisa di manfaatkan dan menjadi kebutuhan hidup manusia yang diambil dari alam itu sendiri</a:t>
            </a:r>
            <a:r>
              <a:rPr lang="id-ID" sz="2000" b="0" i="0" dirty="0">
                <a:solidFill>
                  <a:schemeClr val="tx1"/>
                </a:solidFill>
                <a:effectLst/>
                <a:latin typeface="Google Sans"/>
              </a:rPr>
              <a:t>.</a:t>
            </a:r>
            <a:endParaRPr lang="en-US" sz="2000" dirty="0">
              <a:solidFill>
                <a:schemeClr val="tx1"/>
              </a:solidFill>
              <a:latin typeface="Google Sans"/>
            </a:endParaRPr>
          </a:p>
          <a:p>
            <a:endParaRPr lang="en-US" sz="2000" dirty="0">
              <a:solidFill>
                <a:schemeClr val="tx1"/>
              </a:solidFill>
              <a:latin typeface="Google Sans"/>
            </a:endParaRPr>
          </a:p>
          <a:p>
            <a:pPr marL="247015" marR="0">
              <a:spcBef>
                <a:spcPts val="0"/>
              </a:spcBef>
              <a:spcAft>
                <a:spcPts val="0"/>
              </a:spcAft>
            </a:pPr>
            <a:r>
              <a:rPr lang="ms-MY" sz="2000" spc="-30" dirty="0">
                <a:solidFill>
                  <a:schemeClr val="tx1"/>
                </a:solidFill>
                <a:effectLst/>
                <a:latin typeface="Times New Roman" panose="02020603050405020304" pitchFamily="18" charset="0"/>
                <a:ea typeface="Times New Roman" panose="02020603050405020304" pitchFamily="18" charset="0"/>
              </a:rPr>
              <a:t>Damanik dan Weber (2006) </a:t>
            </a:r>
            <a:r>
              <a:rPr lang="ms-MY" sz="2000" spc="-25" dirty="0">
                <a:solidFill>
                  <a:schemeClr val="tx1"/>
                </a:solidFill>
                <a:effectLst/>
                <a:latin typeface="Times New Roman" panose="02020603050405020304" pitchFamily="18" charset="0"/>
                <a:ea typeface="Times New Roman" panose="02020603050405020304" pitchFamily="18" charset="0"/>
              </a:rPr>
              <a:t>menyatakan bahwa sumber daya alam yang dapat</a:t>
            </a:r>
            <a:r>
              <a:rPr lang="ms-MY" sz="2000" spc="-260"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dikembangkan</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menjadi</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objek</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wisata</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atau</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30" dirty="0">
                <a:solidFill>
                  <a:schemeClr val="tx1"/>
                </a:solidFill>
                <a:effectLst/>
                <a:latin typeface="Times New Roman" panose="02020603050405020304" pitchFamily="18" charset="0"/>
                <a:ea typeface="Times New Roman" panose="02020603050405020304" pitchFamily="18" charset="0"/>
              </a:rPr>
              <a:t>daya</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25" dirty="0">
                <a:solidFill>
                  <a:schemeClr val="tx1"/>
                </a:solidFill>
                <a:effectLst/>
                <a:latin typeface="Times New Roman" panose="02020603050405020304" pitchFamily="18" charset="0"/>
                <a:ea typeface="Times New Roman" panose="02020603050405020304" pitchFamily="18" charset="0"/>
              </a:rPr>
              <a:t>tarik</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25" dirty="0">
                <a:solidFill>
                  <a:schemeClr val="tx1"/>
                </a:solidFill>
                <a:effectLst/>
                <a:latin typeface="Times New Roman" panose="02020603050405020304" pitchFamily="18" charset="0"/>
                <a:ea typeface="Times New Roman" panose="02020603050405020304" pitchFamily="18" charset="0"/>
              </a:rPr>
              <a:t>wisata</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25" dirty="0">
                <a:solidFill>
                  <a:schemeClr val="tx1"/>
                </a:solidFill>
                <a:effectLst/>
                <a:latin typeface="Times New Roman" panose="02020603050405020304" pitchFamily="18" charset="0"/>
                <a:ea typeface="Times New Roman" panose="02020603050405020304" pitchFamily="18" charset="0"/>
              </a:rPr>
              <a:t>alam</a:t>
            </a:r>
            <a:r>
              <a:rPr lang="ms-MY" sz="2000" spc="-65" dirty="0">
                <a:solidFill>
                  <a:schemeClr val="tx1"/>
                </a:solidFill>
                <a:effectLst/>
                <a:latin typeface="Times New Roman" panose="02020603050405020304" pitchFamily="18" charset="0"/>
                <a:ea typeface="Times New Roman" panose="02020603050405020304" pitchFamily="18" charset="0"/>
              </a:rPr>
              <a:t> </a:t>
            </a:r>
            <a:r>
              <a:rPr lang="ms-MY" sz="2000" spc="-25" dirty="0">
                <a:solidFill>
                  <a:schemeClr val="tx1"/>
                </a:solidFill>
                <a:effectLst/>
                <a:latin typeface="Times New Roman" panose="02020603050405020304" pitchFamily="18" charset="0"/>
                <a:ea typeface="Times New Roman" panose="02020603050405020304" pitchFamily="18" charset="0"/>
              </a:rPr>
              <a:t>adalah:</a:t>
            </a:r>
            <a:endParaRPr lang="id-ID" sz="2000"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615"/>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Keajaiban</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keindahan</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alam</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(topografi);</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Keragaman</a:t>
            </a:r>
            <a:r>
              <a:rPr lang="ms-MY" sz="2000" spc="-4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flora,</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195"/>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Keragaman</a:t>
            </a:r>
            <a:r>
              <a:rPr lang="ms-MY" sz="2000" spc="-4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fauna</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175"/>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Kehidupan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satwa</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liar</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Vegetasi</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alam</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Ekosistem</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yang</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belum</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terjamah</a:t>
            </a:r>
            <a:r>
              <a:rPr lang="ms-MY" sz="2000" spc="-1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manusia</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Rekreasi</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perairan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(danau,</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sungai,</a:t>
            </a:r>
            <a:r>
              <a:rPr lang="ms-MY" sz="2000" spc="-1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air</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terjun,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pantai)</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Lintas</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alam</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(trekking,</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rafting,</a:t>
            </a:r>
            <a:r>
              <a:rPr lang="ms-MY" sz="2000" spc="-1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lain-lain)</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195"/>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Objek</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megalitik</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Suhu</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kelembaban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udara</a:t>
            </a:r>
            <a:r>
              <a:rPr lang="ms-MY" sz="2000" spc="-1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yang</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nyaman,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t>
            </a:r>
            <a:endParaRPr lang="id-ID" sz="2000" spc="-5" dirty="0">
              <a:solidFill>
                <a:schemeClr val="tx1"/>
              </a:solidFill>
              <a:effectLst/>
              <a:latin typeface="Times New Roman" panose="02020603050405020304" pitchFamily="18" charset="0"/>
              <a:ea typeface="Times New Roman" panose="02020603050405020304" pitchFamily="18" charset="0"/>
            </a:endParaRPr>
          </a:p>
          <a:p>
            <a:pPr marL="342900" marR="0" lvl="0" indent="-342900">
              <a:spcBef>
                <a:spcPts val="200"/>
              </a:spcBef>
              <a:spcAft>
                <a:spcPts val="0"/>
              </a:spcAft>
              <a:buSzPts val="1100"/>
              <a:buFont typeface="Times New Roman" panose="02020603050405020304" pitchFamily="18" charset="0"/>
              <a:buAutoNum type="arabicPeriod"/>
              <a:tabLst>
                <a:tab pos="476250" algn="l"/>
              </a:tabLst>
            </a:pPr>
            <a:r>
              <a:rPr lang="ms-MY" sz="2000" spc="-5" dirty="0">
                <a:solidFill>
                  <a:schemeClr val="tx1"/>
                </a:solidFill>
                <a:effectLst/>
                <a:latin typeface="Times New Roman" panose="02020603050405020304" pitchFamily="18" charset="0"/>
                <a:ea typeface="Times New Roman" panose="02020603050405020304" pitchFamily="18" charset="0"/>
              </a:rPr>
              <a:t>Curah</a:t>
            </a:r>
            <a:r>
              <a:rPr lang="ms-MY" sz="2000" spc="-25"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hujan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yang</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normal,</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dan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lain</a:t>
            </a:r>
            <a:r>
              <a:rPr lang="ms-MY" sz="2000" spc="-20" dirty="0">
                <a:solidFill>
                  <a:schemeClr val="tx1"/>
                </a:solidFill>
                <a:effectLst/>
                <a:latin typeface="Times New Roman" panose="02020603050405020304" pitchFamily="18" charset="0"/>
                <a:ea typeface="Times New Roman" panose="02020603050405020304" pitchFamily="18" charset="0"/>
              </a:rPr>
              <a:t> </a:t>
            </a:r>
            <a:r>
              <a:rPr lang="ms-MY" sz="2000" spc="-5" dirty="0">
                <a:solidFill>
                  <a:schemeClr val="tx1"/>
                </a:solidFill>
                <a:effectLst/>
                <a:latin typeface="Times New Roman" panose="02020603050405020304" pitchFamily="18" charset="0"/>
                <a:ea typeface="Times New Roman" panose="02020603050405020304" pitchFamily="18" charset="0"/>
              </a:rPr>
              <a:t>sebagainya.</a:t>
            </a:r>
            <a:endParaRPr lang="id-ID" sz="2000" dirty="0">
              <a:solidFill>
                <a:schemeClr val="tx1"/>
              </a:solidFill>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Kotak Teks 4">
            <a:extLst>
              <a:ext uri="{FF2B5EF4-FFF2-40B4-BE49-F238E27FC236}">
                <a16:creationId xmlns:a16="http://schemas.microsoft.com/office/drawing/2014/main" id="{E7D6AF03-A7FE-A252-D784-D7448874EFD4}"/>
              </a:ext>
            </a:extLst>
          </p:cNvPr>
          <p:cNvSpPr txBox="1"/>
          <p:nvPr/>
        </p:nvSpPr>
        <p:spPr>
          <a:xfrm>
            <a:off x="457200" y="692696"/>
            <a:ext cx="8383960" cy="4434355"/>
          </a:xfrm>
          <a:prstGeom prst="rect">
            <a:avLst/>
          </a:prstGeom>
          <a:noFill/>
        </p:spPr>
        <p:txBody>
          <a:bodyPr wrap="square">
            <a:spAutoFit/>
          </a:bodyPr>
          <a:lstStyle/>
          <a:p>
            <a:pPr marL="247015" marR="337820" algn="just">
              <a:spcBef>
                <a:spcPts val="625"/>
              </a:spcBef>
              <a:spcAft>
                <a:spcPts val="0"/>
              </a:spcAft>
            </a:pPr>
            <a:r>
              <a:rPr lang="ms-MY" sz="2400" spc="-30" dirty="0">
                <a:effectLst/>
                <a:latin typeface="Times New Roman" panose="02020603050405020304" pitchFamily="18" charset="0"/>
                <a:ea typeface="Times New Roman" panose="02020603050405020304" pitchFamily="18" charset="0"/>
              </a:rPr>
              <a:t>Soekadijo (2012) menguraikan beberapa alasan penting mengapa </a:t>
            </a:r>
            <a:r>
              <a:rPr lang="ms-MY" sz="2400" spc="-25" dirty="0">
                <a:effectLst/>
                <a:latin typeface="Times New Roman" panose="02020603050405020304" pitchFamily="18" charset="0"/>
                <a:ea typeface="Times New Roman" panose="02020603050405020304" pitchFamily="18" charset="0"/>
              </a:rPr>
              <a:t>sumber daya</a:t>
            </a:r>
            <a:r>
              <a:rPr lang="ms-MY" sz="2400" spc="-260"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alam</a:t>
            </a:r>
            <a:r>
              <a:rPr lang="ms-MY" sz="2400" spc="-65"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pariwisata</a:t>
            </a:r>
            <a:r>
              <a:rPr lang="ms-MY" sz="2400" spc="-65"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merupakan</a:t>
            </a:r>
            <a:r>
              <a:rPr lang="ms-MY" sz="2400" spc="-65"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destinasi</a:t>
            </a:r>
            <a:r>
              <a:rPr lang="ms-MY" sz="2400" spc="-65"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wisata</a:t>
            </a:r>
            <a:r>
              <a:rPr lang="ms-MY" sz="2400" spc="-65" dirty="0">
                <a:effectLst/>
                <a:latin typeface="Times New Roman" panose="02020603050405020304" pitchFamily="18" charset="0"/>
                <a:ea typeface="Times New Roman" panose="02020603050405020304" pitchFamily="18" charset="0"/>
              </a:rPr>
              <a:t> </a:t>
            </a:r>
            <a:r>
              <a:rPr lang="ms-MY" sz="2400" spc="-30" dirty="0">
                <a:effectLst/>
                <a:latin typeface="Times New Roman" panose="02020603050405020304" pitchFamily="18" charset="0"/>
                <a:ea typeface="Times New Roman" panose="02020603050405020304" pitchFamily="18" charset="0"/>
              </a:rPr>
              <a:t>yang</a:t>
            </a:r>
            <a:r>
              <a:rPr lang="ms-MY" sz="2400" spc="-65" dirty="0">
                <a:effectLst/>
                <a:latin typeface="Times New Roman" panose="02020603050405020304" pitchFamily="18" charset="0"/>
                <a:ea typeface="Times New Roman" panose="02020603050405020304" pitchFamily="18" charset="0"/>
              </a:rPr>
              <a:t> </a:t>
            </a:r>
            <a:r>
              <a:rPr lang="ms-MY" sz="2400" spc="-25" dirty="0">
                <a:effectLst/>
                <a:latin typeface="Times New Roman" panose="02020603050405020304" pitchFamily="18" charset="0"/>
                <a:ea typeface="Times New Roman" panose="02020603050405020304" pitchFamily="18" charset="0"/>
              </a:rPr>
              <a:t>menarik</a:t>
            </a:r>
            <a:r>
              <a:rPr lang="ms-MY" sz="2400" spc="-65" dirty="0">
                <a:effectLst/>
                <a:latin typeface="Times New Roman" panose="02020603050405020304" pitchFamily="18" charset="0"/>
                <a:ea typeface="Times New Roman" panose="02020603050405020304" pitchFamily="18" charset="0"/>
              </a:rPr>
              <a:t> </a:t>
            </a:r>
            <a:r>
              <a:rPr lang="ms-MY" sz="2400" spc="-25" dirty="0">
                <a:effectLst/>
                <a:latin typeface="Times New Roman" panose="02020603050405020304" pitchFamily="18" charset="0"/>
                <a:ea typeface="Times New Roman" panose="02020603050405020304" pitchFamily="18" charset="0"/>
              </a:rPr>
              <a:t>yaitu:</a:t>
            </a:r>
            <a:endParaRPr lang="id-ID" sz="1800" dirty="0">
              <a:effectLst/>
              <a:latin typeface="Times New Roman" panose="02020603050405020304" pitchFamily="18" charset="0"/>
              <a:ea typeface="Times New Roman" panose="02020603050405020304" pitchFamily="18" charset="0"/>
            </a:endParaRPr>
          </a:p>
          <a:p>
            <a:pPr marL="342900" marR="337185" lvl="0" indent="-342900" algn="just">
              <a:lnSpc>
                <a:spcPct val="115000"/>
              </a:lnSpc>
              <a:spcBef>
                <a:spcPts val="615"/>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Dari alam maka akan banyak wisatawan tertarik dengan kegiatan-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kegiatan yang dapat dilakukan di alam terbuka. Daerah terpenting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untuk para wisatawan antara lain pegunungan, hutan, wilayah pesisir,</a:t>
            </a:r>
            <a:r>
              <a:rPr lang="ms-MY" sz="2000" spc="-26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dan</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laut.</a:t>
            </a:r>
            <a:endParaRPr lang="id-ID" sz="2000" spc="-5"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Dalam masa liburan maka orang akan menikmati berbagai potensi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alam</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yang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dituju</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seperti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melihat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pemandangan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daerah</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pedesaan,</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atau kehidupan di</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luar kota.</a:t>
            </a:r>
            <a:endParaRPr lang="id-ID" sz="2000" spc="-5"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Banyak</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wisatawan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yang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menikmati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ketenangan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tengah</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alam</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terbuka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yang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iklimnya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nyaman,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suasananya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yang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tentram,</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pemandangannya</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bagus dan</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terbuka luas.</a:t>
            </a:r>
            <a:endParaRPr lang="id-ID" sz="2000" spc="-5" dirty="0">
              <a:effectLst/>
              <a:latin typeface="Times New Roman" panose="02020603050405020304" pitchFamily="18" charset="0"/>
              <a:ea typeface="Times New Roman" panose="02020603050405020304" pitchFamily="18" charset="0"/>
            </a:endParaRPr>
          </a:p>
        </p:txBody>
      </p:sp>
      <p:pic>
        <p:nvPicPr>
          <p:cNvPr id="1026" name="Picture 2" descr="Kementerian Pariwisata dan Ekonomi Kreatif">
            <a:extLst>
              <a:ext uri="{FF2B5EF4-FFF2-40B4-BE49-F238E27FC236}">
                <a16:creationId xmlns:a16="http://schemas.microsoft.com/office/drawing/2014/main" id="{88024C49-029C-B760-4F05-FA320A8D5C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13176"/>
            <a:ext cx="9144000" cy="1972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470DFC1-9AC3-DFB2-DCEA-C204EC3132A5}"/>
              </a:ext>
            </a:extLst>
          </p:cNvPr>
          <p:cNvSpPr>
            <a:spLocks noGrp="1"/>
          </p:cNvSpPr>
          <p:nvPr>
            <p:ph type="subTitle" idx="1"/>
          </p:nvPr>
        </p:nvSpPr>
        <p:spPr>
          <a:xfrm>
            <a:off x="-2244089" y="5993324"/>
            <a:ext cx="15572192" cy="2216912"/>
          </a:xfrm>
        </p:spPr>
        <p:txBody>
          <a:bodyPr/>
          <a:lstStyle/>
          <a:p>
            <a:endParaRPr lang="id-ID" dirty="0"/>
          </a:p>
        </p:txBody>
      </p:sp>
      <p:sp>
        <p:nvSpPr>
          <p:cNvPr id="4" name="Kotak Teks 3">
            <a:extLst>
              <a:ext uri="{FF2B5EF4-FFF2-40B4-BE49-F238E27FC236}">
                <a16:creationId xmlns:a16="http://schemas.microsoft.com/office/drawing/2014/main" id="{98970136-3352-63C2-2D89-0E6D407F8B2D}"/>
              </a:ext>
            </a:extLst>
          </p:cNvPr>
          <p:cNvSpPr txBox="1"/>
          <p:nvPr/>
        </p:nvSpPr>
        <p:spPr>
          <a:xfrm>
            <a:off x="323528" y="764704"/>
            <a:ext cx="8640960" cy="3957302"/>
          </a:xfrm>
          <a:prstGeom prst="rect">
            <a:avLst/>
          </a:prstGeom>
          <a:noFill/>
        </p:spPr>
        <p:txBody>
          <a:bodyPr wrap="square">
            <a:spAutoFit/>
          </a:bodyPr>
          <a:lstStyle/>
          <a:p>
            <a:pPr marR="337820" lvl="0" algn="just">
              <a:lnSpc>
                <a:spcPct val="115000"/>
              </a:lnSpc>
              <a:spcBef>
                <a:spcPts val="0"/>
              </a:spcBef>
              <a:spcAft>
                <a:spcPts val="0"/>
              </a:spcAft>
              <a:buSzPts val="1100"/>
              <a:tabLst>
                <a:tab pos="476250" algn="l"/>
              </a:tabLst>
            </a:pPr>
            <a:r>
              <a:rPr lang="ms-MY" sz="2000" spc="-5" dirty="0">
                <a:effectLst/>
                <a:latin typeface="Times New Roman" panose="02020603050405020304" pitchFamily="18" charset="0"/>
                <a:ea typeface="Times New Roman" panose="02020603050405020304" pitchFamily="18" charset="0"/>
              </a:rPr>
              <a:t>4. Wisatawan akan menyukai tempat-tempat tertentu dan setiap kali ada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kesempatan untuk pergi maka mereka akan kembali ke tempat-tempat</a:t>
            </a:r>
            <a:r>
              <a:rPr lang="ms-MY" sz="2000" spc="-26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tersebut. Biasanya model wisatawan seperti ini adalah mereka yang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menginginkan di daerah tujuan wisata ada bungalow atau mendirikan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tenda 	ditempat-tempat tertentu ataupun menginap di salah satu rumah</a:t>
            </a:r>
            <a:r>
              <a:rPr lang="ms-MY" sz="2000" spc="-26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penduduk.</a:t>
            </a:r>
            <a:endParaRPr lang="id-ID" sz="2000" spc="-5" dirty="0">
              <a:effectLst/>
              <a:latin typeface="Times New Roman" panose="02020603050405020304" pitchFamily="18" charset="0"/>
              <a:ea typeface="Times New Roman" panose="02020603050405020304" pitchFamily="18" charset="0"/>
            </a:endParaRPr>
          </a:p>
          <a:p>
            <a:pPr marR="337820" lvl="0" algn="just">
              <a:lnSpc>
                <a:spcPct val="115000"/>
              </a:lnSpc>
              <a:spcBef>
                <a:spcPts val="15"/>
              </a:spcBef>
              <a:spcAft>
                <a:spcPts val="0"/>
              </a:spcAft>
              <a:buSzPts val="1100"/>
              <a:tabLst>
                <a:tab pos="476250" algn="l"/>
              </a:tabLst>
            </a:pPr>
            <a:r>
              <a:rPr lang="ms-MY" sz="2000" spc="-5" dirty="0">
                <a:effectLst/>
                <a:latin typeface="Times New Roman" panose="02020603050405020304" pitchFamily="18" charset="0"/>
                <a:ea typeface="Times New Roman" panose="02020603050405020304" pitchFamily="18" charset="0"/>
              </a:rPr>
              <a:t>5.	Di alam juga sering menjadi bahan studi untuk wisatawan budaya,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khususnya dalam widya wisata. Untuk keperluan ini yang penting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terutama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ialah</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daerah</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tujuan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wisata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dengan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dengan</a:t>
            </a:r>
            <a:r>
              <a:rPr lang="ms-MY" sz="2000" spc="27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menyediakan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jenis flora dan 	fauna yang khas dan langka yang sering dilindungi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dalam</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bentuk</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cagar</a:t>
            </a:r>
            <a:r>
              <a:rPr lang="ms-MY" sz="2000" spc="23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alam.</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Hutan</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dan</a:t>
            </a:r>
            <a:r>
              <a:rPr lang="ms-MY" sz="2000" spc="23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pantai</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adalah</a:t>
            </a:r>
            <a:r>
              <a:rPr lang="ms-MY" sz="2000" spc="22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penting</a:t>
            </a:r>
            <a:r>
              <a:rPr lang="ms-MY" sz="2000" spc="23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untuk</a:t>
            </a:r>
            <a:r>
              <a:rPr lang="en-US" sz="2000" spc="-5" dirty="0">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wisata</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tipe</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ini,</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juga</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pulau-	pulau</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yang</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keasrian</a:t>
            </a:r>
            <a:r>
              <a:rPr lang="ms-MY" sz="2000" spc="120"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alamnya</a:t>
            </a:r>
            <a:r>
              <a:rPr lang="ms-MY" sz="2000" spc="125"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cukup</a:t>
            </a:r>
            <a:r>
              <a:rPr lang="ms-MY" sz="2000" spc="-260" dirty="0">
                <a:effectLst/>
                <a:latin typeface="Times New Roman" panose="02020603050405020304" pitchFamily="18" charset="0"/>
                <a:ea typeface="Times New Roman" panose="02020603050405020304" pitchFamily="18" charset="0"/>
              </a:rPr>
              <a:t> </a:t>
            </a:r>
            <a:r>
              <a:rPr lang="ms-MY" sz="2000" dirty="0">
                <a:effectLst/>
                <a:latin typeface="Times New Roman" panose="02020603050405020304" pitchFamily="18" charset="0"/>
                <a:ea typeface="Times New Roman" panose="02020603050405020304" pitchFamily="18" charset="0"/>
              </a:rPr>
              <a:t>terpelihara.</a:t>
            </a:r>
            <a:endParaRPr lang="id-ID" sz="2000" dirty="0">
              <a:effectLst/>
              <a:latin typeface="Times New Roman" panose="02020603050405020304" pitchFamily="18" charset="0"/>
              <a:ea typeface="Times New Roman" panose="02020603050405020304" pitchFamily="18" charset="0"/>
            </a:endParaRPr>
          </a:p>
        </p:txBody>
      </p:sp>
      <p:pic>
        <p:nvPicPr>
          <p:cNvPr id="2050" name="Picture 2" descr="Jadi Kekuatan Baru Ekonomi, Pariwisata Bisa Tekan Defisit - Jateng Pos">
            <a:extLst>
              <a:ext uri="{FF2B5EF4-FFF2-40B4-BE49-F238E27FC236}">
                <a16:creationId xmlns:a16="http://schemas.microsoft.com/office/drawing/2014/main" id="{914E5434-1FD6-7E8B-92D9-4A152CFF61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653136"/>
            <a:ext cx="9144000" cy="2204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842489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58398309-6CD9-6766-8D35-64158FAFFF28}"/>
              </a:ext>
            </a:extLst>
          </p:cNvPr>
          <p:cNvSpPr>
            <a:spLocks noGrp="1"/>
          </p:cNvSpPr>
          <p:nvPr>
            <p:ph type="subTitle" idx="1"/>
          </p:nvPr>
        </p:nvSpPr>
        <p:spPr/>
        <p:txBody>
          <a:bodyPr/>
          <a:lstStyle/>
          <a:p>
            <a:endParaRPr lang="id-ID"/>
          </a:p>
        </p:txBody>
      </p:sp>
      <p:sp>
        <p:nvSpPr>
          <p:cNvPr id="4" name="Kotak Teks 3">
            <a:extLst>
              <a:ext uri="{FF2B5EF4-FFF2-40B4-BE49-F238E27FC236}">
                <a16:creationId xmlns:a16="http://schemas.microsoft.com/office/drawing/2014/main" id="{D00FD2B3-ED64-D845-6192-B39AAB57ED82}"/>
              </a:ext>
            </a:extLst>
          </p:cNvPr>
          <p:cNvSpPr txBox="1"/>
          <p:nvPr/>
        </p:nvSpPr>
        <p:spPr>
          <a:xfrm>
            <a:off x="323528" y="764704"/>
            <a:ext cx="4752528" cy="5729902"/>
          </a:xfrm>
          <a:prstGeom prst="rect">
            <a:avLst/>
          </a:prstGeom>
          <a:noFill/>
        </p:spPr>
        <p:txBody>
          <a:bodyPr wrap="square">
            <a:spAutoFit/>
          </a:bodyPr>
          <a:lstStyle/>
          <a:p>
            <a:pPr marL="247015" marR="337820" algn="just">
              <a:spcBef>
                <a:spcPts val="650"/>
              </a:spcBef>
              <a:spcAft>
                <a:spcPts val="0"/>
              </a:spcAft>
            </a:pPr>
            <a:r>
              <a:rPr lang="ms-MY" sz="2400" b="1" spc="-5" dirty="0">
                <a:effectLst/>
                <a:latin typeface="Times New Roman" panose="02020603050405020304" pitchFamily="18" charset="0"/>
                <a:ea typeface="Times New Roman" panose="02020603050405020304" pitchFamily="18" charset="0"/>
              </a:rPr>
              <a:t>Selanjutnya, Pitana dan Diarta (2009) menambahkan </a:t>
            </a:r>
            <a:r>
              <a:rPr lang="ms-MY" sz="2400" b="1" dirty="0">
                <a:effectLst/>
                <a:latin typeface="Times New Roman" panose="02020603050405020304" pitchFamily="18" charset="0"/>
                <a:ea typeface="Times New Roman" panose="02020603050405020304" pitchFamily="18" charset="0"/>
              </a:rPr>
              <a:t>bahwa sumber daya</a:t>
            </a:r>
            <a:r>
              <a:rPr lang="ms-MY" sz="2400" b="1" spc="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budaya</a:t>
            </a:r>
            <a:r>
              <a:rPr lang="ms-MY" sz="2400" b="1" spc="-6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yang</a:t>
            </a:r>
            <a:r>
              <a:rPr lang="ms-MY" sz="2400" b="1" spc="-6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dapat</a:t>
            </a:r>
            <a:r>
              <a:rPr lang="ms-MY" sz="2400" b="1" spc="-6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dikembangkan</a:t>
            </a:r>
            <a:r>
              <a:rPr lang="ms-MY" sz="2400" b="1" spc="-6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menjadi</a:t>
            </a:r>
            <a:r>
              <a:rPr lang="ms-MY" sz="2400" b="1" spc="-65" dirty="0">
                <a:effectLst/>
                <a:latin typeface="Times New Roman" panose="02020603050405020304" pitchFamily="18" charset="0"/>
                <a:ea typeface="Times New Roman" panose="02020603050405020304" pitchFamily="18" charset="0"/>
              </a:rPr>
              <a:t> </a:t>
            </a:r>
            <a:r>
              <a:rPr lang="ms-MY" sz="2400" b="1" spc="-30" dirty="0">
                <a:effectLst/>
                <a:latin typeface="Times New Roman" panose="02020603050405020304" pitchFamily="18" charset="0"/>
                <a:ea typeface="Times New Roman" panose="02020603050405020304" pitchFamily="18" charset="0"/>
              </a:rPr>
              <a:t>daya</a:t>
            </a:r>
            <a:r>
              <a:rPr lang="ms-MY" sz="2400" b="1" spc="-65" dirty="0">
                <a:effectLst/>
                <a:latin typeface="Times New Roman" panose="02020603050405020304" pitchFamily="18" charset="0"/>
                <a:ea typeface="Times New Roman" panose="02020603050405020304" pitchFamily="18" charset="0"/>
              </a:rPr>
              <a:t> </a:t>
            </a:r>
            <a:r>
              <a:rPr lang="ms-MY" sz="2400" b="1" spc="-25" dirty="0">
                <a:effectLst/>
                <a:latin typeface="Times New Roman" panose="02020603050405020304" pitchFamily="18" charset="0"/>
                <a:ea typeface="Times New Roman" panose="02020603050405020304" pitchFamily="18" charset="0"/>
              </a:rPr>
              <a:t>tarik</a:t>
            </a:r>
            <a:r>
              <a:rPr lang="ms-MY" sz="2400" b="1" spc="-65" dirty="0">
                <a:effectLst/>
                <a:latin typeface="Times New Roman" panose="02020603050405020304" pitchFamily="18" charset="0"/>
                <a:ea typeface="Times New Roman" panose="02020603050405020304" pitchFamily="18" charset="0"/>
              </a:rPr>
              <a:t> </a:t>
            </a:r>
            <a:r>
              <a:rPr lang="ms-MY" sz="2400" b="1" spc="-25" dirty="0">
                <a:effectLst/>
                <a:latin typeface="Times New Roman" panose="02020603050405020304" pitchFamily="18" charset="0"/>
                <a:ea typeface="Times New Roman" panose="02020603050405020304" pitchFamily="18" charset="0"/>
              </a:rPr>
              <a:t>wisata</a:t>
            </a:r>
            <a:r>
              <a:rPr lang="ms-MY" sz="2400" b="1" spc="-65" dirty="0">
                <a:effectLst/>
                <a:latin typeface="Times New Roman" panose="02020603050405020304" pitchFamily="18" charset="0"/>
                <a:ea typeface="Times New Roman" panose="02020603050405020304" pitchFamily="18" charset="0"/>
              </a:rPr>
              <a:t> </a:t>
            </a:r>
            <a:r>
              <a:rPr lang="ms-MY" sz="2400" b="1" spc="-25" dirty="0">
                <a:effectLst/>
                <a:latin typeface="Times New Roman" panose="02020603050405020304" pitchFamily="18" charset="0"/>
                <a:ea typeface="Times New Roman" panose="02020603050405020304" pitchFamily="18" charset="0"/>
              </a:rPr>
              <a:t>adalah:</a:t>
            </a:r>
            <a:endParaRPr lang="id-ID" sz="2400" b="1" dirty="0">
              <a:effectLst/>
              <a:latin typeface="Times New Roman" panose="02020603050405020304" pitchFamily="18" charset="0"/>
              <a:ea typeface="Times New Roman" panose="02020603050405020304" pitchFamily="18" charset="0"/>
            </a:endParaRPr>
          </a:p>
          <a:p>
            <a:pPr marL="342900" marR="563880" lvl="0" indent="-342900">
              <a:lnSpc>
                <a:spcPct val="115000"/>
              </a:lnSpc>
              <a:spcBef>
                <a:spcPts val="615"/>
              </a:spcBef>
              <a:spcAft>
                <a:spcPts val="0"/>
              </a:spcAft>
              <a:buSzPts val="1100"/>
              <a:buFont typeface="Times New Roman" panose="02020603050405020304" pitchFamily="18" charset="0"/>
              <a:buAutoNum type="arabicPeriod"/>
              <a:tabLst>
                <a:tab pos="476250" algn="l"/>
              </a:tabLst>
            </a:pPr>
            <a:r>
              <a:rPr lang="ms-MY" sz="1800" b="1" spc="-5" dirty="0">
                <a:effectLst/>
                <a:latin typeface="Times New Roman" panose="02020603050405020304" pitchFamily="18" charset="0"/>
                <a:ea typeface="Times New Roman" panose="02020603050405020304" pitchFamily="18" charset="0"/>
              </a:rPr>
              <a:t>Bangunan bersejarah</a:t>
            </a:r>
            <a:r>
              <a:rPr lang="ms-MY" sz="1800" spc="-5" dirty="0">
                <a:effectLst/>
                <a:latin typeface="Times New Roman" panose="02020603050405020304" pitchFamily="18" charset="0"/>
                <a:ea typeface="Times New Roman" panose="02020603050405020304" pitchFamily="18" charset="0"/>
              </a:rPr>
              <a:t>, situs, monument, museum, galeri seni, situs</a:t>
            </a:r>
            <a:r>
              <a:rPr lang="ms-MY" sz="1800" spc="-26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budaya</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kuno dan sebagainya.</a:t>
            </a:r>
            <a:endParaRPr lang="id-ID" sz="1800" spc="-5" dirty="0">
              <a:effectLst/>
              <a:latin typeface="Times New Roman" panose="02020603050405020304" pitchFamily="18" charset="0"/>
              <a:ea typeface="Times New Roman" panose="02020603050405020304" pitchFamily="18" charset="0"/>
            </a:endParaRPr>
          </a:p>
          <a:p>
            <a:pPr marL="0" marR="0">
              <a:spcBef>
                <a:spcPts val="25"/>
              </a:spcBef>
              <a:spcAft>
                <a:spcPts val="0"/>
              </a:spcAft>
            </a:pPr>
            <a:r>
              <a:rPr lang="ms-MY" sz="1200" dirty="0">
                <a:effectLst/>
                <a:latin typeface="Times New Roman" panose="02020603050405020304" pitchFamily="18" charset="0"/>
                <a:ea typeface="Times New Roman" panose="02020603050405020304" pitchFamily="18" charset="0"/>
              </a:rPr>
              <a:t> </a:t>
            </a:r>
            <a:endParaRPr lang="id-ID" sz="1800"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1800" b="1" spc="-5" dirty="0">
                <a:effectLst/>
                <a:latin typeface="Times New Roman" panose="02020603050405020304" pitchFamily="18" charset="0"/>
                <a:ea typeface="Times New Roman" panose="02020603050405020304" pitchFamily="18" charset="0"/>
              </a:rPr>
              <a:t>Seni</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dan</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patung</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kontemporer</a:t>
            </a:r>
            <a:r>
              <a:rPr lang="ms-MY" sz="1800" spc="-5" dirty="0">
                <a:effectLst/>
                <a:latin typeface="Times New Roman" panose="02020603050405020304" pitchFamily="18" charset="0"/>
                <a:ea typeface="Times New Roman" panose="02020603050405020304" pitchFamily="18" charset="0"/>
              </a:rPr>
              <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arsitektur,</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tekstil,</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pusat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kerajinan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tangan dan seni, pusat desain, studio artis, industri film dan penerbit,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sebagainya.</a:t>
            </a:r>
            <a:endParaRPr lang="id-ID" sz="1800" spc="-5"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1800" b="1" spc="-5" dirty="0">
                <a:effectLst/>
                <a:latin typeface="Times New Roman" panose="02020603050405020304" pitchFamily="18" charset="0"/>
                <a:ea typeface="Times New Roman" panose="02020603050405020304" pitchFamily="18" charset="0"/>
              </a:rPr>
              <a:t>Seni</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pertunjukan,</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drama</a:t>
            </a:r>
            <a:r>
              <a:rPr lang="ms-MY" sz="1800" spc="-5" dirty="0">
                <a:effectLst/>
                <a:latin typeface="Times New Roman" panose="02020603050405020304" pitchFamily="18" charset="0"/>
                <a:ea typeface="Times New Roman" panose="02020603050405020304" pitchFamily="18" charset="0"/>
              </a:rPr>
              <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sendratari,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lagu</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daerah,</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teater</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jalanan,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eksibisi</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foto, festival, dan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even khusus</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lainnya.</a:t>
            </a:r>
            <a:endParaRPr lang="id-ID" sz="1800" spc="-5" dirty="0">
              <a:effectLst/>
              <a:latin typeface="Times New Roman" panose="02020603050405020304" pitchFamily="18" charset="0"/>
              <a:ea typeface="Times New Roman" panose="02020603050405020304" pitchFamily="18" charset="0"/>
            </a:endParaRPr>
          </a:p>
        </p:txBody>
      </p:sp>
      <p:pic>
        <p:nvPicPr>
          <p:cNvPr id="5" name="Picture 2" descr="Pariwisata Indonesia ditinjau dari sudut pandang HI | Masih Kuliah">
            <a:extLst>
              <a:ext uri="{FF2B5EF4-FFF2-40B4-BE49-F238E27FC236}">
                <a16:creationId xmlns:a16="http://schemas.microsoft.com/office/drawing/2014/main" id="{67F41B32-9382-9D94-50F8-A7F2BAA54D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32657"/>
            <a:ext cx="4067944" cy="6662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06682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94BC63EC-6D70-09AC-FC42-0D081D90803C}"/>
              </a:ext>
            </a:extLst>
          </p:cNvPr>
          <p:cNvSpPr>
            <a:spLocks noGrp="1"/>
          </p:cNvSpPr>
          <p:nvPr>
            <p:ph type="subTitle" idx="1"/>
          </p:nvPr>
        </p:nvSpPr>
        <p:spPr/>
        <p:txBody>
          <a:bodyPr/>
          <a:lstStyle/>
          <a:p>
            <a:endParaRPr lang="id-ID"/>
          </a:p>
        </p:txBody>
      </p:sp>
      <p:sp>
        <p:nvSpPr>
          <p:cNvPr id="4" name="Kotak Teks 3">
            <a:extLst>
              <a:ext uri="{FF2B5EF4-FFF2-40B4-BE49-F238E27FC236}">
                <a16:creationId xmlns:a16="http://schemas.microsoft.com/office/drawing/2014/main" id="{27662FF3-3DB6-6AB0-8002-53C8F7F30448}"/>
              </a:ext>
            </a:extLst>
          </p:cNvPr>
          <p:cNvSpPr txBox="1"/>
          <p:nvPr/>
        </p:nvSpPr>
        <p:spPr>
          <a:xfrm>
            <a:off x="457200" y="620688"/>
            <a:ext cx="4834880" cy="5379037"/>
          </a:xfrm>
          <a:prstGeom prst="rect">
            <a:avLst/>
          </a:prstGeom>
          <a:noFill/>
        </p:spPr>
        <p:txBody>
          <a:bodyPr wrap="square">
            <a:spAutoFit/>
          </a:bodyPr>
          <a:lstStyle/>
          <a:p>
            <a:pPr marL="342900" marR="337820" lvl="0" indent="-342900" algn="just">
              <a:lnSpc>
                <a:spcPct val="115000"/>
              </a:lnSpc>
              <a:spcBef>
                <a:spcPts val="5"/>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Kegiatan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cara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hidup</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masyarakat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lokal,</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sistem</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pendidikan,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sanggar,</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teknologi</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tradisional,</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cara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kerja,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sistem</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kehidupan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setempat.</a:t>
            </a:r>
          </a:p>
          <a:p>
            <a:pPr marR="337820" lvl="0" algn="just">
              <a:lnSpc>
                <a:spcPct val="115000"/>
              </a:lnSpc>
              <a:spcBef>
                <a:spcPts val="5"/>
              </a:spcBef>
              <a:spcAft>
                <a:spcPts val="0"/>
              </a:spcAft>
              <a:buSzPts val="1100"/>
              <a:tabLst>
                <a:tab pos="476250" algn="l"/>
              </a:tabLst>
            </a:pPr>
            <a:endParaRPr lang="id-ID" sz="2000" spc="-5"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Perjalanan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(trekking)</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ke</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tempat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bersejarah</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menggunakan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alat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transportasi</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unik</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(berkuda, dokar,</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cikar,</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dan</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sebagainya).</a:t>
            </a:r>
          </a:p>
          <a:p>
            <a:pPr marR="337820" lvl="0" algn="just">
              <a:lnSpc>
                <a:spcPct val="115000"/>
              </a:lnSpc>
              <a:spcBef>
                <a:spcPts val="0"/>
              </a:spcBef>
              <a:spcAft>
                <a:spcPts val="0"/>
              </a:spcAft>
              <a:buSzPts val="1100"/>
              <a:tabLst>
                <a:tab pos="476250" algn="l"/>
              </a:tabLst>
            </a:pPr>
            <a:endParaRPr lang="id-ID" sz="2000" spc="-5" dirty="0">
              <a:effectLst/>
              <a:latin typeface="Times New Roman" panose="02020603050405020304" pitchFamily="18" charset="0"/>
              <a:ea typeface="Times New Roman" panose="02020603050405020304" pitchFamily="18" charset="0"/>
            </a:endParaRPr>
          </a:p>
          <a:p>
            <a:pPr marL="342900" marR="337820" lvl="0" indent="-342900" algn="just">
              <a:lnSpc>
                <a:spcPct val="115000"/>
              </a:lnSpc>
              <a:spcBef>
                <a:spcPts val="0"/>
              </a:spcBef>
              <a:spcAft>
                <a:spcPts val="0"/>
              </a:spcAft>
              <a:buSzPts val="1100"/>
              <a:buFont typeface="Times New Roman" panose="02020603050405020304" pitchFamily="18" charset="0"/>
              <a:buAutoNum type="arabicPeriod"/>
              <a:tabLst>
                <a:tab pos="476250" algn="l"/>
              </a:tabLst>
            </a:pPr>
            <a:r>
              <a:rPr lang="ms-MY" sz="2000" spc="-5" dirty="0">
                <a:effectLst/>
                <a:latin typeface="Times New Roman" panose="02020603050405020304" pitchFamily="18" charset="0"/>
                <a:ea typeface="Times New Roman" panose="02020603050405020304" pitchFamily="18" charset="0"/>
              </a:rPr>
              <a:t>Mencoba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kuliner</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(masakan)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setempat.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Melihat</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persiapan,</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cara</a:t>
            </a:r>
            <a:r>
              <a:rPr lang="ms-MY" sz="2000" spc="-26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membuat, menyajikan, dan menyantapnya merupakan atraksi budaya</a:t>
            </a:r>
            <a:r>
              <a:rPr lang="ms-MY" sz="2000" spc="5"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yang</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sangat menarik bagi</a:t>
            </a:r>
            <a:r>
              <a:rPr lang="ms-MY" sz="2000" spc="-10" dirty="0">
                <a:effectLst/>
                <a:latin typeface="Times New Roman" panose="02020603050405020304" pitchFamily="18" charset="0"/>
                <a:ea typeface="Times New Roman" panose="02020603050405020304" pitchFamily="18" charset="0"/>
              </a:rPr>
              <a:t> </a:t>
            </a:r>
            <a:r>
              <a:rPr lang="ms-MY" sz="2000" spc="-5" dirty="0">
                <a:effectLst/>
                <a:latin typeface="Times New Roman" panose="02020603050405020304" pitchFamily="18" charset="0"/>
                <a:ea typeface="Times New Roman" panose="02020603050405020304" pitchFamily="18" charset="0"/>
              </a:rPr>
              <a:t>wisa</a:t>
            </a:r>
            <a:endParaRPr lang="id-ID" sz="2000" dirty="0"/>
          </a:p>
        </p:txBody>
      </p:sp>
      <p:pic>
        <p:nvPicPr>
          <p:cNvPr id="5" name="Picture 2" descr="Potensi dan Persebaran Sumberdaya Pariwisata - GeoHepi">
            <a:extLst>
              <a:ext uri="{FF2B5EF4-FFF2-40B4-BE49-F238E27FC236}">
                <a16:creationId xmlns:a16="http://schemas.microsoft.com/office/drawing/2014/main" id="{D62A1315-1330-284F-5B60-688DD4D85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2789"/>
            <a:ext cx="3995936" cy="6799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569491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2962</TotalTime>
  <Words>624</Words>
  <Application>Microsoft Office PowerPoint</Application>
  <PresentationFormat>Tampilan Layar (4:3)</PresentationFormat>
  <Paragraphs>41</Paragraphs>
  <Slides>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7</vt:i4>
      </vt:variant>
    </vt:vector>
  </HeadingPairs>
  <TitlesOfParts>
    <vt:vector size="13" baseType="lpstr">
      <vt:lpstr>Arial</vt:lpstr>
      <vt:lpstr>Calibri</vt:lpstr>
      <vt:lpstr>Google Sans</vt:lpstr>
      <vt:lpstr>Times New Roman</vt:lpstr>
      <vt:lpstr>Wingdings 3</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444</cp:revision>
  <cp:lastPrinted>2017-08-29T02:54:51Z</cp:lastPrinted>
  <dcterms:created xsi:type="dcterms:W3CDTF">2010-04-18T12:06:30Z</dcterms:created>
  <dcterms:modified xsi:type="dcterms:W3CDTF">2023-12-11T09:49:06Z</dcterms:modified>
</cp:coreProperties>
</file>