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1" r:id="rId44"/>
    <p:sldId id="300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</p:sldIdLst>
  <p:sldSz cx="9144000" cy="6858000" type="screen4x3"/>
  <p:notesSz cx="6858000" cy="9144000"/>
  <p:custDataLst>
    <p:tags r:id="rId5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BB0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08BB12-366F-45F5-A55A-57F040996A22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88238F8-0D5C-4934-B317-136C543B85BC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4525DEBF-F78B-4868-A38B-9475C1D63306}" type="sibTrans" cxnId="{59FFE4F1-C235-4299-B87A-F2DA7A25BD14}">
      <dgm:prSet/>
      <dgm:spPr/>
      <dgm:t>
        <a:bodyPr/>
        <a:lstStyle/>
        <a:p>
          <a:endParaRPr lang="en-US"/>
        </a:p>
      </dgm:t>
    </dgm:pt>
    <dgm:pt modelId="{9AB72448-A51B-410A-8ED2-0C30C5B64FF1}" type="parTrans" cxnId="{59FFE4F1-C235-4299-B87A-F2DA7A25BD14}">
      <dgm:prSet/>
      <dgm:spPr/>
      <dgm:t>
        <a:bodyPr/>
        <a:lstStyle/>
        <a:p>
          <a:endParaRPr lang="en-US"/>
        </a:p>
      </dgm:t>
    </dgm:pt>
    <dgm:pt modelId="{0F483FCB-F706-43F5-9F7E-602F9C6E0789}">
      <dgm:prSet phldrT="[Text]" custT="1"/>
      <dgm:spPr/>
      <dgm:t>
        <a:bodyPr/>
        <a:lstStyle/>
        <a:p>
          <a:r>
            <a:rPr lang="en-US" sz="2400" dirty="0" err="1"/>
            <a:t>Huruf</a:t>
          </a:r>
          <a:r>
            <a:rPr lang="en-US" sz="2400" dirty="0"/>
            <a:t> / </a:t>
          </a:r>
          <a:r>
            <a:rPr lang="en-US" sz="2400" dirty="0" err="1"/>
            <a:t>Tipografi</a:t>
          </a:r>
          <a:endParaRPr lang="en-US" sz="2400" dirty="0">
            <a:latin typeface="Cambria" pitchFamily="18" charset="0"/>
          </a:endParaRPr>
        </a:p>
      </dgm:t>
    </dgm:pt>
    <dgm:pt modelId="{145DC031-1E79-4830-9D12-AC22E9CD0EAB}">
      <dgm:prSet phldrT="[Text]" custT="1"/>
      <dgm:spPr/>
      <dgm:t>
        <a:bodyPr/>
        <a:lstStyle/>
        <a:p>
          <a:r>
            <a:rPr lang="en-US" sz="2400" dirty="0" err="1">
              <a:latin typeface="Cambria" pitchFamily="18" charset="0"/>
            </a:rPr>
            <a:t>Warna</a:t>
          </a:r>
          <a:r>
            <a:rPr lang="en-US" sz="2400" dirty="0">
              <a:latin typeface="Cambria" pitchFamily="18" charset="0"/>
            </a:rPr>
            <a:t> Part 2</a:t>
          </a:r>
        </a:p>
      </dgm:t>
    </dgm:pt>
    <dgm:pt modelId="{E2941F96-49E3-4AFC-B539-90CC0D25AAA2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5B71D022-6DA9-4C5C-A697-ECA03CD4C8F5}" type="sibTrans" cxnId="{E72B7534-49EA-4B3C-9138-AC820FC85313}">
      <dgm:prSet/>
      <dgm:spPr/>
      <dgm:t>
        <a:bodyPr/>
        <a:lstStyle/>
        <a:p>
          <a:endParaRPr lang="en-US"/>
        </a:p>
      </dgm:t>
    </dgm:pt>
    <dgm:pt modelId="{BE57920F-9F34-45A7-B3A1-21BB6E03B3E7}" type="parTrans" cxnId="{E72B7534-49EA-4B3C-9138-AC820FC85313}">
      <dgm:prSet/>
      <dgm:spPr/>
      <dgm:t>
        <a:bodyPr/>
        <a:lstStyle/>
        <a:p>
          <a:endParaRPr lang="en-US"/>
        </a:p>
      </dgm:t>
    </dgm:pt>
    <dgm:pt modelId="{8F88C6C1-BEDF-4BF1-927B-6DE7A63F0EA7}" type="sibTrans" cxnId="{1DC5281C-047B-46B9-B162-0D30E2777326}">
      <dgm:prSet/>
      <dgm:spPr/>
      <dgm:t>
        <a:bodyPr/>
        <a:lstStyle/>
        <a:p>
          <a:endParaRPr lang="en-US"/>
        </a:p>
      </dgm:t>
    </dgm:pt>
    <dgm:pt modelId="{0C1C35AB-AAC9-4118-AD4D-9CBCE5B96026}" type="parTrans" cxnId="{1DC5281C-047B-46B9-B162-0D30E2777326}">
      <dgm:prSet/>
      <dgm:spPr/>
      <dgm:t>
        <a:bodyPr/>
        <a:lstStyle/>
        <a:p>
          <a:endParaRPr lang="en-US"/>
        </a:p>
      </dgm:t>
    </dgm:pt>
    <dgm:pt modelId="{0C4EA4CD-FB29-4B9E-954C-AA4CAF7F924B}" type="sibTrans" cxnId="{C38DA766-7C05-4B47-83CB-19A48B9925BF}">
      <dgm:prSet/>
      <dgm:spPr/>
      <dgm:t>
        <a:bodyPr/>
        <a:lstStyle/>
        <a:p>
          <a:endParaRPr lang="en-US"/>
        </a:p>
      </dgm:t>
    </dgm:pt>
    <dgm:pt modelId="{92AB5796-B02B-41E6-8F49-1B6CD6CCBFEF}" type="parTrans" cxnId="{C38DA766-7C05-4B47-83CB-19A48B9925BF}">
      <dgm:prSet/>
      <dgm:spPr/>
      <dgm:t>
        <a:bodyPr/>
        <a:lstStyle/>
        <a:p>
          <a:endParaRPr lang="en-US"/>
        </a:p>
      </dgm:t>
    </dgm:pt>
    <dgm:pt modelId="{150D58A0-1506-40AC-BD41-EE840333153C}">
      <dgm:prSet phldrT="[Text]" custT="1"/>
      <dgm:spPr/>
      <dgm:t>
        <a:bodyPr/>
        <a:lstStyle/>
        <a:p>
          <a:r>
            <a:rPr lang="en-US" sz="2400" dirty="0" err="1">
              <a:latin typeface="Cambria" pitchFamily="18" charset="0"/>
            </a:rPr>
            <a:t>Komponen</a:t>
          </a:r>
          <a:r>
            <a:rPr lang="en-US" sz="2400" dirty="0">
              <a:latin typeface="Cambria" pitchFamily="18" charset="0"/>
            </a:rPr>
            <a:t> Design </a:t>
          </a:r>
          <a:r>
            <a:rPr lang="en-US" sz="2400" dirty="0" err="1">
              <a:latin typeface="Cambria" pitchFamily="18" charset="0"/>
            </a:rPr>
            <a:t>Grafis</a:t>
          </a:r>
          <a:endParaRPr lang="en-US" sz="2400" dirty="0">
            <a:latin typeface="Cambria" pitchFamily="18" charset="0"/>
          </a:endParaRPr>
        </a:p>
      </dgm:t>
    </dgm:pt>
    <dgm:pt modelId="{A3F01BF0-8570-4B23-8A6C-0692FFF70330}">
      <dgm:prSet phldrT="[Text]" custT="1"/>
      <dgm:spPr/>
      <dgm:t>
        <a:bodyPr/>
        <a:lstStyle/>
        <a:p>
          <a:r>
            <a:rPr lang="en-US" sz="2400" dirty="0">
              <a:latin typeface="Cambria" pitchFamily="18" charset="0"/>
            </a:rPr>
            <a:t>Ice breaking</a:t>
          </a:r>
        </a:p>
      </dgm:t>
    </dgm:pt>
    <dgm:pt modelId="{DF87A141-7BB6-4AFE-8962-80013048A75C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39F904AF-C194-4557-9108-5EF146B5E91F}" type="sibTrans" cxnId="{5E436283-D428-408C-AA69-8CEF971B8ECD}">
      <dgm:prSet/>
      <dgm:spPr/>
      <dgm:t>
        <a:bodyPr/>
        <a:lstStyle/>
        <a:p>
          <a:endParaRPr lang="en-US"/>
        </a:p>
      </dgm:t>
    </dgm:pt>
    <dgm:pt modelId="{553AEA92-1036-4609-A610-D5F23044D5D4}" type="parTrans" cxnId="{5E436283-D428-408C-AA69-8CEF971B8ECD}">
      <dgm:prSet/>
      <dgm:spPr/>
      <dgm:t>
        <a:bodyPr/>
        <a:lstStyle/>
        <a:p>
          <a:endParaRPr lang="en-US"/>
        </a:p>
      </dgm:t>
    </dgm:pt>
    <dgm:pt modelId="{5E15C2A5-E4F1-4F2F-9AC9-12431C47612B}" type="sibTrans" cxnId="{4867D006-4655-4301-9BAD-87BB32C8B8D1}">
      <dgm:prSet/>
      <dgm:spPr/>
      <dgm:t>
        <a:bodyPr/>
        <a:lstStyle/>
        <a:p>
          <a:endParaRPr lang="en-US"/>
        </a:p>
      </dgm:t>
    </dgm:pt>
    <dgm:pt modelId="{EF8D97C0-D27B-4D52-9EF7-0322507A3A3A}" type="parTrans" cxnId="{4867D006-4655-4301-9BAD-87BB32C8B8D1}">
      <dgm:prSet/>
      <dgm:spPr/>
      <dgm:t>
        <a:bodyPr/>
        <a:lstStyle/>
        <a:p>
          <a:endParaRPr lang="en-US"/>
        </a:p>
      </dgm:t>
    </dgm:pt>
    <dgm:pt modelId="{53192255-5ED2-46D0-A4EF-081F54250105}" type="sibTrans" cxnId="{1B06E026-3EBB-42A3-AB4A-4188959CAB38}">
      <dgm:prSet/>
      <dgm:spPr/>
      <dgm:t>
        <a:bodyPr/>
        <a:lstStyle/>
        <a:p>
          <a:endParaRPr lang="en-US"/>
        </a:p>
      </dgm:t>
    </dgm:pt>
    <dgm:pt modelId="{E86EBB63-9D54-4532-9FD0-AE18F0DA117F}" type="parTrans" cxnId="{1B06E026-3EBB-42A3-AB4A-4188959CAB38}">
      <dgm:prSet/>
      <dgm:spPr/>
      <dgm:t>
        <a:bodyPr/>
        <a:lstStyle/>
        <a:p>
          <a:endParaRPr lang="en-US"/>
        </a:p>
      </dgm:t>
    </dgm:pt>
    <dgm:pt modelId="{516EF4A7-BA86-466E-BDE0-1F2C5C278FBB}">
      <dgm:prSet phldrT="[Text]" custT="1"/>
      <dgm:spPr/>
      <dgm:t>
        <a:bodyPr/>
        <a:lstStyle/>
        <a:p>
          <a:endParaRPr lang="en-US" sz="2400" dirty="0">
            <a:latin typeface="Cambria" pitchFamily="18" charset="0"/>
          </a:endParaRPr>
        </a:p>
      </dgm:t>
    </dgm:pt>
    <dgm:pt modelId="{BA2262C0-4AB0-4E70-A7F1-F356FA1DB468}" type="parTrans" cxnId="{E423D6CB-E7F8-4FD1-BE02-382C38658D4B}">
      <dgm:prSet/>
      <dgm:spPr/>
    </dgm:pt>
    <dgm:pt modelId="{FD8B2056-D876-4DEE-A752-F6126ED785CE}" type="sibTrans" cxnId="{E423D6CB-E7F8-4FD1-BE02-382C38658D4B}">
      <dgm:prSet/>
      <dgm:spPr/>
    </dgm:pt>
    <dgm:pt modelId="{EC7D29BC-18EB-4604-9980-58F4867C63D6}">
      <dgm:prSet phldrT="[Text]" custT="1"/>
      <dgm:spPr/>
      <dgm:t>
        <a:bodyPr/>
        <a:lstStyle/>
        <a:p>
          <a:r>
            <a:rPr lang="en-US" sz="2400" dirty="0" err="1">
              <a:latin typeface="Cambria" pitchFamily="18" charset="0"/>
            </a:rPr>
            <a:t>Ruang</a:t>
          </a:r>
          <a:r>
            <a:rPr lang="en-US" sz="2400" dirty="0">
              <a:latin typeface="Cambria" pitchFamily="18" charset="0"/>
            </a:rPr>
            <a:t> (Space)</a:t>
          </a:r>
        </a:p>
      </dgm:t>
    </dgm:pt>
    <dgm:pt modelId="{F906CDF9-9033-4C4D-9CB3-9053EB35AA39}" type="parTrans" cxnId="{051BFC8E-4BBD-4FC8-8AF7-CCC6D806CC8D}">
      <dgm:prSet/>
      <dgm:spPr/>
    </dgm:pt>
    <dgm:pt modelId="{3614612D-6B48-4C24-B2EB-D0AAB82269D4}" type="sibTrans" cxnId="{051BFC8E-4BBD-4FC8-8AF7-CCC6D806CC8D}">
      <dgm:prSet/>
      <dgm:spPr/>
    </dgm:pt>
    <dgm:pt modelId="{AFB82190-8028-4D32-8AEA-5BB8C265E6AE}">
      <dgm:prSet phldrT="[Text]" custT="1"/>
      <dgm:spPr/>
      <dgm:t>
        <a:bodyPr/>
        <a:lstStyle/>
        <a:p>
          <a:endParaRPr lang="en-US" sz="2400" dirty="0">
            <a:latin typeface="Cambria" pitchFamily="18" charset="0"/>
          </a:endParaRPr>
        </a:p>
      </dgm:t>
    </dgm:pt>
    <dgm:pt modelId="{A277F2AE-3116-4FE8-AACD-CB9513CC7AEA}" type="parTrans" cxnId="{4F059701-58F5-4469-A0FA-425F54E55849}">
      <dgm:prSet/>
      <dgm:spPr/>
    </dgm:pt>
    <dgm:pt modelId="{C04ED1C2-ECA2-4947-B626-E5B2ED0D8F08}" type="sibTrans" cxnId="{4F059701-58F5-4469-A0FA-425F54E55849}">
      <dgm:prSet/>
      <dgm:spPr/>
    </dgm:pt>
    <dgm:pt modelId="{24EA9C92-5927-4BF8-8F65-5814EF1CBB16}" type="pres">
      <dgm:prSet presAssocID="{1108BB12-366F-45F5-A55A-57F040996A22}" presName="linearFlow" presStyleCnt="0">
        <dgm:presLayoutVars>
          <dgm:dir/>
          <dgm:animLvl val="lvl"/>
          <dgm:resizeHandles val="exact"/>
        </dgm:presLayoutVars>
      </dgm:prSet>
      <dgm:spPr/>
    </dgm:pt>
    <dgm:pt modelId="{8E744231-A7EA-4295-9EDE-4D462C3FA748}" type="pres">
      <dgm:prSet presAssocID="{DF87A141-7BB6-4AFE-8962-80013048A75C}" presName="composite" presStyleCnt="0"/>
      <dgm:spPr/>
    </dgm:pt>
    <dgm:pt modelId="{4DD52B0C-5A79-4DB5-B793-68FD0FBDB795}" type="pres">
      <dgm:prSet presAssocID="{DF87A141-7BB6-4AFE-8962-80013048A75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D3A3D38-F3FC-4308-A930-4A7BDC8CBF97}" type="pres">
      <dgm:prSet presAssocID="{DF87A141-7BB6-4AFE-8962-80013048A75C}" presName="descendantText" presStyleLbl="alignAcc1" presStyleIdx="0" presStyleCnt="3">
        <dgm:presLayoutVars>
          <dgm:bulletEnabled val="1"/>
        </dgm:presLayoutVars>
      </dgm:prSet>
      <dgm:spPr/>
    </dgm:pt>
    <dgm:pt modelId="{05FCC83A-2D23-42BC-B5BE-051DAC83F8A9}" type="pres">
      <dgm:prSet presAssocID="{39F904AF-C194-4557-9108-5EF146B5E91F}" presName="sp" presStyleCnt="0"/>
      <dgm:spPr/>
    </dgm:pt>
    <dgm:pt modelId="{2BEACD35-E200-4D12-9A91-E3731B6B3F16}" type="pres">
      <dgm:prSet presAssocID="{E2941F96-49E3-4AFC-B539-90CC0D25AAA2}" presName="composite" presStyleCnt="0"/>
      <dgm:spPr/>
    </dgm:pt>
    <dgm:pt modelId="{68B311B7-E6FF-45B8-8885-2D84BE30AB0B}" type="pres">
      <dgm:prSet presAssocID="{E2941F96-49E3-4AFC-B539-90CC0D25AAA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FA8D11B-E4CF-474B-9B23-B2E3FCAA156D}" type="pres">
      <dgm:prSet presAssocID="{E2941F96-49E3-4AFC-B539-90CC0D25AAA2}" presName="descendantText" presStyleLbl="alignAcc1" presStyleIdx="1" presStyleCnt="3">
        <dgm:presLayoutVars>
          <dgm:bulletEnabled val="1"/>
        </dgm:presLayoutVars>
      </dgm:prSet>
      <dgm:spPr/>
    </dgm:pt>
    <dgm:pt modelId="{8035DE62-4EE9-41E0-BCA4-B9700BE8B510}" type="pres">
      <dgm:prSet presAssocID="{5B71D022-6DA9-4C5C-A697-ECA03CD4C8F5}" presName="sp" presStyleCnt="0"/>
      <dgm:spPr/>
    </dgm:pt>
    <dgm:pt modelId="{3AF31528-10F8-41F0-825F-56A4A8F026D4}" type="pres">
      <dgm:prSet presAssocID="{588238F8-0D5C-4934-B317-136C543B85BC}" presName="composite" presStyleCnt="0"/>
      <dgm:spPr/>
    </dgm:pt>
    <dgm:pt modelId="{F480FA5A-476D-4FF2-948C-4ACAAB930449}" type="pres">
      <dgm:prSet presAssocID="{588238F8-0D5C-4934-B317-136C543B85B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0629B7F-89C0-49B2-AE3F-23B8EAC84863}" type="pres">
      <dgm:prSet presAssocID="{588238F8-0D5C-4934-B317-136C543B85B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F059701-58F5-4469-A0FA-425F54E55849}" srcId="{588238F8-0D5C-4934-B317-136C543B85BC}" destId="{AFB82190-8028-4D32-8AEA-5BB8C265E6AE}" srcOrd="0" destOrd="0" parTransId="{A277F2AE-3116-4FE8-AACD-CB9513CC7AEA}" sibTransId="{C04ED1C2-ECA2-4947-B626-E5B2ED0D8F08}"/>
    <dgm:cxn modelId="{B2EEDE05-D3D9-4064-860E-F26F49D8282E}" type="presOf" srcId="{1108BB12-366F-45F5-A55A-57F040996A22}" destId="{24EA9C92-5927-4BF8-8F65-5814EF1CBB16}" srcOrd="0" destOrd="0" presId="urn:microsoft.com/office/officeart/2005/8/layout/chevron2"/>
    <dgm:cxn modelId="{4867D006-4655-4301-9BAD-87BB32C8B8D1}" srcId="{DF87A141-7BB6-4AFE-8962-80013048A75C}" destId="{150D58A0-1506-40AC-BD41-EE840333153C}" srcOrd="1" destOrd="0" parTransId="{EF8D97C0-D27B-4D52-9EF7-0322507A3A3A}" sibTransId="{5E15C2A5-E4F1-4F2F-9AC9-12431C47612B}"/>
    <dgm:cxn modelId="{0EA8CE13-D1D5-4532-B756-DBB74CCEF401}" type="presOf" srcId="{145DC031-1E79-4830-9D12-AC22E9CD0EAB}" destId="{4FA8D11B-E4CF-474B-9B23-B2E3FCAA156D}" srcOrd="0" destOrd="0" presId="urn:microsoft.com/office/officeart/2005/8/layout/chevron2"/>
    <dgm:cxn modelId="{1DC5281C-047B-46B9-B162-0D30E2777326}" srcId="{E2941F96-49E3-4AFC-B539-90CC0D25AAA2}" destId="{0F483FCB-F706-43F5-9F7E-602F9C6E0789}" srcOrd="1" destOrd="0" parTransId="{0C1C35AB-AAC9-4118-AD4D-9CBCE5B96026}" sibTransId="{8F88C6C1-BEDF-4BF1-927B-6DE7A63F0EA7}"/>
    <dgm:cxn modelId="{1B06E026-3EBB-42A3-AB4A-4188959CAB38}" srcId="{DF87A141-7BB6-4AFE-8962-80013048A75C}" destId="{A3F01BF0-8570-4B23-8A6C-0692FFF70330}" srcOrd="0" destOrd="0" parTransId="{E86EBB63-9D54-4532-9FD0-AE18F0DA117F}" sibTransId="{53192255-5ED2-46D0-A4EF-081F54250105}"/>
    <dgm:cxn modelId="{E72B7534-49EA-4B3C-9138-AC820FC85313}" srcId="{1108BB12-366F-45F5-A55A-57F040996A22}" destId="{E2941F96-49E3-4AFC-B539-90CC0D25AAA2}" srcOrd="1" destOrd="0" parTransId="{BE57920F-9F34-45A7-B3A1-21BB6E03B3E7}" sibTransId="{5B71D022-6DA9-4C5C-A697-ECA03CD4C8F5}"/>
    <dgm:cxn modelId="{14510C3D-64CC-4840-B078-014FA0DA86AF}" type="presOf" srcId="{E2941F96-49E3-4AFC-B539-90CC0D25AAA2}" destId="{68B311B7-E6FF-45B8-8885-2D84BE30AB0B}" srcOrd="0" destOrd="0" presId="urn:microsoft.com/office/officeart/2005/8/layout/chevron2"/>
    <dgm:cxn modelId="{09A9F659-D771-4812-96C2-C88B76B60E77}" type="presOf" srcId="{588238F8-0D5C-4934-B317-136C543B85BC}" destId="{F480FA5A-476D-4FF2-948C-4ACAAB930449}" srcOrd="0" destOrd="0" presId="urn:microsoft.com/office/officeart/2005/8/layout/chevron2"/>
    <dgm:cxn modelId="{C38DA766-7C05-4B47-83CB-19A48B9925BF}" srcId="{E2941F96-49E3-4AFC-B539-90CC0D25AAA2}" destId="{145DC031-1E79-4830-9D12-AC22E9CD0EAB}" srcOrd="0" destOrd="0" parTransId="{92AB5796-B02B-41E6-8F49-1B6CD6CCBFEF}" sibTransId="{0C4EA4CD-FB29-4B9E-954C-AA4CAF7F924B}"/>
    <dgm:cxn modelId="{06137B6B-AFE0-46D5-9EC7-11EF8BB66957}" type="presOf" srcId="{DF87A141-7BB6-4AFE-8962-80013048A75C}" destId="{4DD52B0C-5A79-4DB5-B793-68FD0FBDB795}" srcOrd="0" destOrd="0" presId="urn:microsoft.com/office/officeart/2005/8/layout/chevron2"/>
    <dgm:cxn modelId="{5E436283-D428-408C-AA69-8CEF971B8ECD}" srcId="{1108BB12-366F-45F5-A55A-57F040996A22}" destId="{DF87A141-7BB6-4AFE-8962-80013048A75C}" srcOrd="0" destOrd="0" parTransId="{553AEA92-1036-4609-A610-D5F23044D5D4}" sibTransId="{39F904AF-C194-4557-9108-5EF146B5E91F}"/>
    <dgm:cxn modelId="{051BFC8E-4BBD-4FC8-8AF7-CCC6D806CC8D}" srcId="{588238F8-0D5C-4934-B317-136C543B85BC}" destId="{EC7D29BC-18EB-4604-9980-58F4867C63D6}" srcOrd="1" destOrd="0" parTransId="{F906CDF9-9033-4C4D-9CB3-9053EB35AA39}" sibTransId="{3614612D-6B48-4C24-B2EB-D0AAB82269D4}"/>
    <dgm:cxn modelId="{40CE38A3-67A9-42F1-A4B5-6A25C3CEDA9F}" type="presOf" srcId="{EC7D29BC-18EB-4604-9980-58F4867C63D6}" destId="{70629B7F-89C0-49B2-AE3F-23B8EAC84863}" srcOrd="0" destOrd="1" presId="urn:microsoft.com/office/officeart/2005/8/layout/chevron2"/>
    <dgm:cxn modelId="{62B15EA3-45AE-4C05-9568-26327DD00BCB}" type="presOf" srcId="{AFB82190-8028-4D32-8AEA-5BB8C265E6AE}" destId="{70629B7F-89C0-49B2-AE3F-23B8EAC84863}" srcOrd="0" destOrd="0" presId="urn:microsoft.com/office/officeart/2005/8/layout/chevron2"/>
    <dgm:cxn modelId="{BD845BAC-7F3C-4538-B901-85C0558EF8A8}" type="presOf" srcId="{0F483FCB-F706-43F5-9F7E-602F9C6E0789}" destId="{4FA8D11B-E4CF-474B-9B23-B2E3FCAA156D}" srcOrd="0" destOrd="1" presId="urn:microsoft.com/office/officeart/2005/8/layout/chevron2"/>
    <dgm:cxn modelId="{E423D6CB-E7F8-4FD1-BE02-382C38658D4B}" srcId="{588238F8-0D5C-4934-B317-136C543B85BC}" destId="{516EF4A7-BA86-466E-BDE0-1F2C5C278FBB}" srcOrd="2" destOrd="0" parTransId="{BA2262C0-4AB0-4E70-A7F1-F356FA1DB468}" sibTransId="{FD8B2056-D876-4DEE-A752-F6126ED785CE}"/>
    <dgm:cxn modelId="{366FACCE-4655-4DF5-BDAD-10EE71265ACA}" type="presOf" srcId="{150D58A0-1506-40AC-BD41-EE840333153C}" destId="{2D3A3D38-F3FC-4308-A930-4A7BDC8CBF97}" srcOrd="0" destOrd="1" presId="urn:microsoft.com/office/officeart/2005/8/layout/chevron2"/>
    <dgm:cxn modelId="{32128EEB-BEDC-42FD-A172-AF087EEB3AA4}" type="presOf" srcId="{A3F01BF0-8570-4B23-8A6C-0692FFF70330}" destId="{2D3A3D38-F3FC-4308-A930-4A7BDC8CBF97}" srcOrd="0" destOrd="0" presId="urn:microsoft.com/office/officeart/2005/8/layout/chevron2"/>
    <dgm:cxn modelId="{59FFE4F1-C235-4299-B87A-F2DA7A25BD14}" srcId="{1108BB12-366F-45F5-A55A-57F040996A22}" destId="{588238F8-0D5C-4934-B317-136C543B85BC}" srcOrd="2" destOrd="0" parTransId="{9AB72448-A51B-410A-8ED2-0C30C5B64FF1}" sibTransId="{4525DEBF-F78B-4868-A38B-9475C1D63306}"/>
    <dgm:cxn modelId="{B940EAF7-9966-4DAD-A21E-3876DE7C1E28}" type="presOf" srcId="{516EF4A7-BA86-466E-BDE0-1F2C5C278FBB}" destId="{70629B7F-89C0-49B2-AE3F-23B8EAC84863}" srcOrd="0" destOrd="2" presId="urn:microsoft.com/office/officeart/2005/8/layout/chevron2"/>
    <dgm:cxn modelId="{5DD10353-E708-4C32-9DCE-51C67719F2D8}" type="presParOf" srcId="{24EA9C92-5927-4BF8-8F65-5814EF1CBB16}" destId="{8E744231-A7EA-4295-9EDE-4D462C3FA748}" srcOrd="0" destOrd="0" presId="urn:microsoft.com/office/officeart/2005/8/layout/chevron2"/>
    <dgm:cxn modelId="{BC60BE0B-7D59-404E-AD70-9EC3EF88517F}" type="presParOf" srcId="{8E744231-A7EA-4295-9EDE-4D462C3FA748}" destId="{4DD52B0C-5A79-4DB5-B793-68FD0FBDB795}" srcOrd="0" destOrd="0" presId="urn:microsoft.com/office/officeart/2005/8/layout/chevron2"/>
    <dgm:cxn modelId="{5E1A0455-1030-45C0-B4D8-2DB95CC7A53C}" type="presParOf" srcId="{8E744231-A7EA-4295-9EDE-4D462C3FA748}" destId="{2D3A3D38-F3FC-4308-A930-4A7BDC8CBF97}" srcOrd="1" destOrd="0" presId="urn:microsoft.com/office/officeart/2005/8/layout/chevron2"/>
    <dgm:cxn modelId="{E8EF4DF3-56C5-466A-8863-7ECC0E86A3E1}" type="presParOf" srcId="{24EA9C92-5927-4BF8-8F65-5814EF1CBB16}" destId="{05FCC83A-2D23-42BC-B5BE-051DAC83F8A9}" srcOrd="1" destOrd="0" presId="urn:microsoft.com/office/officeart/2005/8/layout/chevron2"/>
    <dgm:cxn modelId="{93871B4E-0F10-455B-B798-0351CF4AD8C8}" type="presParOf" srcId="{24EA9C92-5927-4BF8-8F65-5814EF1CBB16}" destId="{2BEACD35-E200-4D12-9A91-E3731B6B3F16}" srcOrd="2" destOrd="0" presId="urn:microsoft.com/office/officeart/2005/8/layout/chevron2"/>
    <dgm:cxn modelId="{BDE90417-0243-4EA6-AE65-859D0E529D94}" type="presParOf" srcId="{2BEACD35-E200-4D12-9A91-E3731B6B3F16}" destId="{68B311B7-E6FF-45B8-8885-2D84BE30AB0B}" srcOrd="0" destOrd="0" presId="urn:microsoft.com/office/officeart/2005/8/layout/chevron2"/>
    <dgm:cxn modelId="{8ED9DB11-4145-401F-89B6-C6F93BB7484B}" type="presParOf" srcId="{2BEACD35-E200-4D12-9A91-E3731B6B3F16}" destId="{4FA8D11B-E4CF-474B-9B23-B2E3FCAA156D}" srcOrd="1" destOrd="0" presId="urn:microsoft.com/office/officeart/2005/8/layout/chevron2"/>
    <dgm:cxn modelId="{D6FE2AF6-9EE2-428D-B460-FDA29801C56A}" type="presParOf" srcId="{24EA9C92-5927-4BF8-8F65-5814EF1CBB16}" destId="{8035DE62-4EE9-41E0-BCA4-B9700BE8B510}" srcOrd="3" destOrd="0" presId="urn:microsoft.com/office/officeart/2005/8/layout/chevron2"/>
    <dgm:cxn modelId="{F6601C2C-25A6-46AC-97C8-9C612AFE756C}" type="presParOf" srcId="{24EA9C92-5927-4BF8-8F65-5814EF1CBB16}" destId="{3AF31528-10F8-41F0-825F-56A4A8F026D4}" srcOrd="4" destOrd="0" presId="urn:microsoft.com/office/officeart/2005/8/layout/chevron2"/>
    <dgm:cxn modelId="{F4970783-8CF6-4BF2-928D-2AA8A93D1B78}" type="presParOf" srcId="{3AF31528-10F8-41F0-825F-56A4A8F026D4}" destId="{F480FA5A-476D-4FF2-948C-4ACAAB930449}" srcOrd="0" destOrd="0" presId="urn:microsoft.com/office/officeart/2005/8/layout/chevron2"/>
    <dgm:cxn modelId="{BC4DEB6C-BBD0-48C3-BEC3-4D04DE5B4CE7}" type="presParOf" srcId="{3AF31528-10F8-41F0-825F-56A4A8F026D4}" destId="{70629B7F-89C0-49B2-AE3F-23B8EAC848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52B0C-5A79-4DB5-B793-68FD0FBDB795}">
      <dsp:nvSpPr>
        <dsp:cNvPr id="0" name=""/>
        <dsp:cNvSpPr/>
      </dsp:nvSpPr>
      <dsp:spPr>
        <a:xfrm rot="5400000">
          <a:off x="-245395" y="248052"/>
          <a:ext cx="1635968" cy="114517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1</a:t>
          </a:r>
        </a:p>
      </dsp:txBody>
      <dsp:txXfrm rot="-5400000">
        <a:off x="1" y="575246"/>
        <a:ext cx="1145177" cy="490791"/>
      </dsp:txXfrm>
    </dsp:sp>
    <dsp:sp modelId="{2D3A3D38-F3FC-4308-A930-4A7BDC8CBF97}">
      <dsp:nvSpPr>
        <dsp:cNvPr id="0" name=""/>
        <dsp:cNvSpPr/>
      </dsp:nvSpPr>
      <dsp:spPr>
        <a:xfrm rot="5400000">
          <a:off x="4155699" y="-3007863"/>
          <a:ext cx="1063379" cy="7084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Cambria" pitchFamily="18" charset="0"/>
            </a:rPr>
            <a:t>Ice breaking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Cambria" pitchFamily="18" charset="0"/>
            </a:rPr>
            <a:t>Komponen</a:t>
          </a:r>
          <a:r>
            <a:rPr lang="en-US" sz="2400" kern="1200" dirty="0">
              <a:latin typeface="Cambria" pitchFamily="18" charset="0"/>
            </a:rPr>
            <a:t> Design </a:t>
          </a:r>
          <a:r>
            <a:rPr lang="en-US" sz="2400" kern="1200" dirty="0" err="1">
              <a:latin typeface="Cambria" pitchFamily="18" charset="0"/>
            </a:rPr>
            <a:t>Grafis</a:t>
          </a:r>
          <a:endParaRPr lang="en-US" sz="2400" kern="1200" dirty="0">
            <a:latin typeface="Cambria" pitchFamily="18" charset="0"/>
          </a:endParaRPr>
        </a:p>
      </dsp:txBody>
      <dsp:txXfrm rot="-5400000">
        <a:off x="1145178" y="54568"/>
        <a:ext cx="7032512" cy="959559"/>
      </dsp:txXfrm>
    </dsp:sp>
    <dsp:sp modelId="{68B311B7-E6FF-45B8-8885-2D84BE30AB0B}">
      <dsp:nvSpPr>
        <dsp:cNvPr id="0" name=""/>
        <dsp:cNvSpPr/>
      </dsp:nvSpPr>
      <dsp:spPr>
        <a:xfrm rot="5400000">
          <a:off x="-245395" y="1690392"/>
          <a:ext cx="1635968" cy="1145177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1905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2</a:t>
          </a:r>
        </a:p>
      </dsp:txBody>
      <dsp:txXfrm rot="-5400000">
        <a:off x="1" y="2017586"/>
        <a:ext cx="1145177" cy="490791"/>
      </dsp:txXfrm>
    </dsp:sp>
    <dsp:sp modelId="{4FA8D11B-E4CF-474B-9B23-B2E3FCAA156D}">
      <dsp:nvSpPr>
        <dsp:cNvPr id="0" name=""/>
        <dsp:cNvSpPr/>
      </dsp:nvSpPr>
      <dsp:spPr>
        <a:xfrm rot="5400000">
          <a:off x="4155699" y="-1565524"/>
          <a:ext cx="1063379" cy="7084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Cambria" pitchFamily="18" charset="0"/>
            </a:rPr>
            <a:t>Warna</a:t>
          </a:r>
          <a:r>
            <a:rPr lang="en-US" sz="2400" kern="1200" dirty="0">
              <a:latin typeface="Cambria" pitchFamily="18" charset="0"/>
            </a:rPr>
            <a:t> Part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Huruf</a:t>
          </a:r>
          <a:r>
            <a:rPr lang="en-US" sz="2400" kern="1200" dirty="0"/>
            <a:t> / </a:t>
          </a:r>
          <a:r>
            <a:rPr lang="en-US" sz="2400" kern="1200" dirty="0" err="1"/>
            <a:t>Tipografi</a:t>
          </a:r>
          <a:endParaRPr lang="en-US" sz="2400" kern="1200" dirty="0">
            <a:latin typeface="Cambria" pitchFamily="18" charset="0"/>
          </a:endParaRPr>
        </a:p>
      </dsp:txBody>
      <dsp:txXfrm rot="-5400000">
        <a:off x="1145178" y="1496907"/>
        <a:ext cx="7032512" cy="959559"/>
      </dsp:txXfrm>
    </dsp:sp>
    <dsp:sp modelId="{F480FA5A-476D-4FF2-948C-4ACAAB930449}">
      <dsp:nvSpPr>
        <dsp:cNvPr id="0" name=""/>
        <dsp:cNvSpPr/>
      </dsp:nvSpPr>
      <dsp:spPr>
        <a:xfrm rot="5400000">
          <a:off x="-245395" y="3132732"/>
          <a:ext cx="1635968" cy="1145177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905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3</a:t>
          </a:r>
        </a:p>
      </dsp:txBody>
      <dsp:txXfrm rot="-5400000">
        <a:off x="1" y="3459926"/>
        <a:ext cx="1145177" cy="490791"/>
      </dsp:txXfrm>
    </dsp:sp>
    <dsp:sp modelId="{70629B7F-89C0-49B2-AE3F-23B8EAC84863}">
      <dsp:nvSpPr>
        <dsp:cNvPr id="0" name=""/>
        <dsp:cNvSpPr/>
      </dsp:nvSpPr>
      <dsp:spPr>
        <a:xfrm rot="5400000">
          <a:off x="4155699" y="-123184"/>
          <a:ext cx="1063379" cy="7084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>
            <a:latin typeface="Cambria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Cambria" pitchFamily="18" charset="0"/>
            </a:rPr>
            <a:t>Ruang</a:t>
          </a:r>
          <a:r>
            <a:rPr lang="en-US" sz="2400" kern="1200" dirty="0">
              <a:latin typeface="Cambria" pitchFamily="18" charset="0"/>
            </a:rPr>
            <a:t> (Space)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>
            <a:latin typeface="Cambria" pitchFamily="18" charset="0"/>
          </a:endParaRPr>
        </a:p>
      </dsp:txBody>
      <dsp:txXfrm rot="-5400000">
        <a:off x="1145178" y="2939247"/>
        <a:ext cx="7032512" cy="959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E3A13-7954-48EA-B35E-647B952ED53B}" type="datetimeFigureOut">
              <a:rPr lang="en-US" smtClean="0"/>
              <a:pPr/>
              <a:t>1/3/23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34EA0-3660-46F5-90F0-C19B35245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411FD-F43C-4FF7-B995-F1761E0439FC}" type="datetimeFigureOut">
              <a:rPr lang="en-US" smtClean="0"/>
              <a:pPr/>
              <a:t>1/3/23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ambria" pitchFamily="18" charset="0"/>
              </a:rPr>
              <a:t>UI-UX</a:t>
            </a:r>
          </a:p>
        </p:txBody>
      </p:sp>
      <p:pic>
        <p:nvPicPr>
          <p:cNvPr id="1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142852"/>
            <a:ext cx="1244319" cy="1244320"/>
          </a:xfrm>
          <a:prstGeom prst="rect">
            <a:avLst/>
          </a:prstGeom>
          <a:noFill/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/>
              <a:t>14/2/2011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365125"/>
          </a:xfrm>
        </p:spPr>
        <p:txBody>
          <a:bodyPr/>
          <a:lstStyle/>
          <a:p>
            <a:fld id="{DA80A70C-902A-499B-8946-FDFF5F57561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/>
              <a:t>Revisi 01 Design Grafis and Multimedia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Contoh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Tipografi</a:t>
            </a:r>
            <a:r>
              <a:rPr lang="en-US" dirty="0">
                <a:latin typeface="Cambria" pitchFamily="18" charset="0"/>
              </a:rPr>
              <a:t> yang </a:t>
            </a:r>
            <a:r>
              <a:rPr lang="en-US" dirty="0" err="1">
                <a:latin typeface="Cambria" pitchFamily="18" charset="0"/>
              </a:rPr>
              <a:t>Baik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Content Placeholder 8" descr="TheCore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1357298"/>
            <a:ext cx="3343292" cy="4725186"/>
          </a:xfrm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Prinsip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Utama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Tipografi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Tipografi</a:t>
            </a:r>
            <a:r>
              <a:rPr lang="en-US" dirty="0">
                <a:latin typeface="Cambria" pitchFamily="18" charset="0"/>
              </a:rPr>
              <a:t> yang </a:t>
            </a:r>
            <a:r>
              <a:rPr lang="en-US" dirty="0" err="1">
                <a:latin typeface="Cambria" pitchFamily="18" charset="0"/>
              </a:rPr>
              <a:t>baik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dapat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memenjara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pembaca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dalam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teks</a:t>
            </a:r>
            <a:r>
              <a:rPr lang="en-US" dirty="0">
                <a:latin typeface="Cambria" pitchFamily="18" charset="0"/>
              </a:rPr>
              <a:t>: </a:t>
            </a:r>
            <a:r>
              <a:rPr lang="en-US" dirty="0" err="1">
                <a:latin typeface="Cambria" pitchFamily="18" charset="0"/>
              </a:rPr>
              <a:t>sekali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pembaca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mulai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membaca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berhenti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membaca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melakukan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hal</a:t>
            </a:r>
            <a:r>
              <a:rPr lang="en-US" dirty="0">
                <a:latin typeface="Cambria" pitchFamily="18" charset="0"/>
              </a:rPr>
              <a:t> lain </a:t>
            </a:r>
            <a:r>
              <a:rPr lang="en-US" dirty="0" err="1">
                <a:latin typeface="Cambria" pitchFamily="18" charset="0"/>
              </a:rPr>
              <a:t>akan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menjadi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sulit</a:t>
            </a:r>
            <a:r>
              <a:rPr lang="en-US" dirty="0">
                <a:latin typeface="Cambria" pitchFamily="18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Prinsip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Utama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Tipografi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Cambria" pitchFamily="18" charset="0"/>
              </a:rPr>
              <a:t>Pada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dasarnya</a:t>
            </a:r>
            <a:r>
              <a:rPr lang="en-US" sz="2800" dirty="0">
                <a:latin typeface="Cambria" pitchFamily="18" charset="0"/>
              </a:rPr>
              <a:t>, </a:t>
            </a:r>
            <a:r>
              <a:rPr lang="en-US" sz="2800" dirty="0" err="1">
                <a:latin typeface="Cambria" pitchFamily="18" charset="0"/>
              </a:rPr>
              <a:t>Tipografi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diciptakan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untuk</a:t>
            </a:r>
            <a:r>
              <a:rPr lang="en-US" sz="2800" dirty="0">
                <a:latin typeface="Cambria" pitchFamily="18" charset="0"/>
              </a:rPr>
              <a:t> </a:t>
            </a:r>
            <a:r>
              <a:rPr lang="en-US" sz="2800" i="1" dirty="0" err="1">
                <a:latin typeface="Cambria" pitchFamily="18" charset="0"/>
              </a:rPr>
              <a:t>menghargai</a:t>
            </a:r>
            <a:r>
              <a:rPr lang="en-US" sz="2800" dirty="0">
                <a:latin typeface="Cambria" pitchFamily="18" charset="0"/>
              </a:rPr>
              <a:t> </a:t>
            </a:r>
            <a:r>
              <a:rPr lang="en-US" sz="2800" dirty="0" err="1">
                <a:latin typeface="Cambria" pitchFamily="18" charset="0"/>
              </a:rPr>
              <a:t>konten</a:t>
            </a:r>
            <a:r>
              <a:rPr lang="en-US" sz="2800" dirty="0">
                <a:latin typeface="Cambria" pitchFamily="18" charset="0"/>
              </a:rPr>
              <a:t> (</a:t>
            </a:r>
            <a:r>
              <a:rPr lang="en-US" sz="2800" dirty="0" err="1">
                <a:latin typeface="Cambria" pitchFamily="18" charset="0"/>
              </a:rPr>
              <a:t>teks</a:t>
            </a:r>
            <a:r>
              <a:rPr lang="en-US" sz="2800" dirty="0">
                <a:latin typeface="Cambria" pitchFamily="18" charset="0"/>
              </a:rPr>
              <a:t>) </a:t>
            </a:r>
            <a:r>
              <a:rPr lang="en-US" sz="2800" dirty="0" err="1">
                <a:latin typeface="Cambria" pitchFamily="18" charset="0"/>
              </a:rPr>
              <a:t>dengan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memaksimalkan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penampilan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koten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tersebut</a:t>
            </a:r>
            <a:r>
              <a:rPr lang="en-US" sz="2800" dirty="0">
                <a:latin typeface="Cambria" pitchFamily="18" charset="0"/>
              </a:rPr>
              <a:t>, </a:t>
            </a:r>
            <a:r>
              <a:rPr lang="en-US" sz="2800" dirty="0" err="1">
                <a:latin typeface="Cambria" pitchFamily="18" charset="0"/>
              </a:rPr>
              <a:t>dan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tipografi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diciptakan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untuk</a:t>
            </a:r>
            <a:r>
              <a:rPr lang="en-US" sz="2800" dirty="0">
                <a:latin typeface="Cambria" pitchFamily="18" charset="0"/>
              </a:rPr>
              <a:t> </a:t>
            </a:r>
            <a:r>
              <a:rPr lang="en-US" sz="2800" i="1" dirty="0" err="1">
                <a:latin typeface="Cambria" pitchFamily="18" charset="0"/>
              </a:rPr>
              <a:t>memanjakan</a:t>
            </a:r>
            <a:r>
              <a:rPr lang="en-US" sz="2800" dirty="0">
                <a:latin typeface="Cambria" pitchFamily="18" charset="0"/>
              </a:rPr>
              <a:t> </a:t>
            </a:r>
            <a:r>
              <a:rPr lang="en-US" sz="2800" dirty="0" err="1">
                <a:latin typeface="Cambria" pitchFamily="18" charset="0"/>
              </a:rPr>
              <a:t>pembaca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dengan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memberikan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pengalaman</a:t>
            </a:r>
            <a:r>
              <a:rPr lang="en-US" sz="2800" dirty="0">
                <a:latin typeface="Cambria" pitchFamily="18" charset="0"/>
              </a:rPr>
              <a:t> yang </a:t>
            </a:r>
            <a:r>
              <a:rPr lang="en-US" sz="2800" dirty="0" err="1">
                <a:latin typeface="Cambria" pitchFamily="18" charset="0"/>
              </a:rPr>
              <a:t>menarik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dalam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membaca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teks</a:t>
            </a:r>
            <a:r>
              <a:rPr lang="en-US" sz="2800" dirty="0">
                <a:latin typeface="Cambria" pitchFamily="18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Typeface </a:t>
            </a:r>
            <a:r>
              <a:rPr lang="en-US" dirty="0" err="1">
                <a:latin typeface="Cambria" pitchFamily="18" charset="0"/>
              </a:rPr>
              <a:t>vs</a:t>
            </a:r>
            <a:r>
              <a:rPr lang="en-US" dirty="0">
                <a:latin typeface="Cambria" pitchFamily="18" charset="0"/>
              </a:rPr>
              <a:t>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Typeface </a:t>
            </a:r>
            <a:r>
              <a:rPr lang="en-US" dirty="0" err="1">
                <a:latin typeface="Cambria" pitchFamily="18" charset="0"/>
              </a:rPr>
              <a:t>merupakan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karakter-karakter</a:t>
            </a:r>
            <a:r>
              <a:rPr lang="en-US" dirty="0">
                <a:latin typeface="Cambria" pitchFamily="18" charset="0"/>
              </a:rPr>
              <a:t> yang </a:t>
            </a:r>
            <a:r>
              <a:rPr lang="en-US" dirty="0" err="1">
                <a:latin typeface="Cambria" pitchFamily="18" charset="0"/>
              </a:rPr>
              <a:t>dirancang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secara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khusus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untuk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digunakan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bersama-sama</a:t>
            </a:r>
            <a:r>
              <a:rPr lang="en-US" dirty="0">
                <a:latin typeface="Cambria" pitchFamily="18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Typeface </a:t>
            </a:r>
            <a:r>
              <a:rPr lang="en-US" dirty="0" err="1">
                <a:latin typeface="Cambria" pitchFamily="18" charset="0"/>
              </a:rPr>
              <a:t>vs</a:t>
            </a:r>
            <a:r>
              <a:rPr lang="en-US" dirty="0">
                <a:latin typeface="Cambria" pitchFamily="18" charset="0"/>
              </a:rPr>
              <a:t>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Adapun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beberapa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contoh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dari</a:t>
            </a:r>
            <a:r>
              <a:rPr lang="en-US" dirty="0">
                <a:latin typeface="Cambria" pitchFamily="18" charset="0"/>
              </a:rPr>
              <a:t> typeface yang </a:t>
            </a:r>
            <a:r>
              <a:rPr lang="en-US" dirty="0" err="1">
                <a:latin typeface="Cambria" pitchFamily="18" charset="0"/>
              </a:rPr>
              <a:t>umum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ditemukan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yaitu</a:t>
            </a:r>
            <a:r>
              <a:rPr lang="en-US" dirty="0">
                <a:latin typeface="Cambria" pitchFamily="18" charset="0"/>
              </a:rPr>
              <a:t>: “Times New Roman”, “Arial”, “Helvetica”, “Courier New”, </a:t>
            </a:r>
            <a:r>
              <a:rPr lang="en-US" dirty="0" err="1">
                <a:latin typeface="Cambria" pitchFamily="18" charset="0"/>
              </a:rPr>
              <a:t>dan</a:t>
            </a:r>
            <a:r>
              <a:rPr lang="en-US" dirty="0">
                <a:latin typeface="Cambria" pitchFamily="18" charset="0"/>
              </a:rPr>
              <a:t> “Calibri”. 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Typeface </a:t>
            </a:r>
            <a:r>
              <a:rPr lang="en-US" dirty="0" err="1">
                <a:latin typeface="Cambria" pitchFamily="18" charset="0"/>
              </a:rPr>
              <a:t>vs</a:t>
            </a:r>
            <a:r>
              <a:rPr lang="en-US" dirty="0">
                <a:latin typeface="Cambria" pitchFamily="18" charset="0"/>
              </a:rPr>
              <a:t>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Perlu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diperhatikan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juga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bahwa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sebuah</a:t>
            </a:r>
            <a:r>
              <a:rPr lang="en-US" dirty="0">
                <a:latin typeface="Cambria" pitchFamily="18" charset="0"/>
              </a:rPr>
              <a:t> typeface </a:t>
            </a:r>
            <a:r>
              <a:rPr lang="en-US" dirty="0" err="1">
                <a:latin typeface="Cambria" pitchFamily="18" charset="0"/>
              </a:rPr>
              <a:t>juga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mencakup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ketebalan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kemiringan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lebar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dan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pembuat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dari</a:t>
            </a:r>
            <a:r>
              <a:rPr lang="en-US" dirty="0">
                <a:latin typeface="Cambria" pitchFamily="18" charset="0"/>
              </a:rPr>
              <a:t> typeface </a:t>
            </a:r>
            <a:r>
              <a:rPr lang="en-US" dirty="0" err="1">
                <a:latin typeface="Cambria" pitchFamily="18" charset="0"/>
              </a:rPr>
              <a:t>tersebut</a:t>
            </a:r>
            <a:r>
              <a:rPr lang="en-US" dirty="0">
                <a:latin typeface="Cambria" pitchFamily="18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Typeface </a:t>
            </a:r>
            <a:r>
              <a:rPr lang="en-US" dirty="0" err="1">
                <a:latin typeface="Cambria" pitchFamily="18" charset="0"/>
              </a:rPr>
              <a:t>vs</a:t>
            </a:r>
            <a:r>
              <a:rPr lang="en-US" dirty="0">
                <a:latin typeface="Cambria" pitchFamily="18" charset="0"/>
              </a:rPr>
              <a:t>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Contoh</a:t>
            </a:r>
            <a:r>
              <a:rPr lang="en-US" dirty="0">
                <a:latin typeface="Cambria" pitchFamily="18" charset="0"/>
              </a:rPr>
              <a:t>: “Helvetica” </a:t>
            </a:r>
            <a:r>
              <a:rPr lang="en-US" dirty="0" err="1">
                <a:latin typeface="Cambria" pitchFamily="18" charset="0"/>
              </a:rPr>
              <a:t>dan</a:t>
            </a:r>
            <a:r>
              <a:rPr lang="en-US" dirty="0">
                <a:latin typeface="Cambria" pitchFamily="18" charset="0"/>
              </a:rPr>
              <a:t> “Helvetica Bold” </a:t>
            </a:r>
            <a:r>
              <a:rPr lang="en-US" dirty="0" err="1">
                <a:latin typeface="Cambria" pitchFamily="18" charset="0"/>
              </a:rPr>
              <a:t>merupakan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dua</a:t>
            </a:r>
            <a:r>
              <a:rPr lang="en-US" dirty="0">
                <a:latin typeface="Cambria" pitchFamily="18" charset="0"/>
              </a:rPr>
              <a:t> typeface yang </a:t>
            </a:r>
            <a:r>
              <a:rPr lang="en-US" dirty="0" err="1">
                <a:latin typeface="Cambria" pitchFamily="18" charset="0"/>
              </a:rPr>
              <a:t>berbeda</a:t>
            </a:r>
            <a:r>
              <a:rPr lang="en-US" dirty="0">
                <a:latin typeface="Cambria" pitchFamily="18" charset="0"/>
              </a:rPr>
              <a:t>, yang </a:t>
            </a:r>
            <a:r>
              <a:rPr lang="en-US" dirty="0" err="1">
                <a:latin typeface="Cambria" pitchFamily="18" charset="0"/>
              </a:rPr>
              <a:t>juga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berbeda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dengan</a:t>
            </a:r>
            <a:r>
              <a:rPr lang="en-US" dirty="0">
                <a:latin typeface="Cambria" pitchFamily="18" charset="0"/>
              </a:rPr>
              <a:t> “Adobe Helvetica” </a:t>
            </a:r>
            <a:r>
              <a:rPr lang="en-US" dirty="0" err="1">
                <a:latin typeface="Cambria" pitchFamily="18" charset="0"/>
              </a:rPr>
              <a:t>atau</a:t>
            </a:r>
            <a:r>
              <a:rPr lang="en-US" dirty="0">
                <a:latin typeface="Cambria" pitchFamily="18" charset="0"/>
              </a:rPr>
              <a:t> “ITC Helvetica”.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Typeface </a:t>
            </a:r>
            <a:r>
              <a:rPr lang="en-US" dirty="0" err="1">
                <a:latin typeface="Cambria" pitchFamily="18" charset="0"/>
              </a:rPr>
              <a:t>vs</a:t>
            </a:r>
            <a:r>
              <a:rPr lang="en-US" dirty="0">
                <a:latin typeface="Cambria" pitchFamily="18" charset="0"/>
              </a:rPr>
              <a:t>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Cambria" pitchFamily="18" charset="0"/>
              </a:rPr>
              <a:t>Pemilihan</a:t>
            </a:r>
            <a:r>
              <a:rPr lang="en-US" sz="2800" dirty="0">
                <a:latin typeface="Cambria" pitchFamily="18" charset="0"/>
              </a:rPr>
              <a:t> typeface </a:t>
            </a:r>
            <a:r>
              <a:rPr lang="en-US" sz="2800" dirty="0" err="1">
                <a:latin typeface="Cambria" pitchFamily="18" charset="0"/>
              </a:rPr>
              <a:t>pada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sebuah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teks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akan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sangat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berpengaruh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terhadap</a:t>
            </a:r>
            <a:r>
              <a:rPr lang="en-US" sz="2800" dirty="0">
                <a:latin typeface="Cambria" pitchFamily="18" charset="0"/>
              </a:rPr>
              <a:t> </a:t>
            </a:r>
            <a:r>
              <a:rPr lang="en-US" sz="2800" i="1" dirty="0">
                <a:latin typeface="Cambria" pitchFamily="18" charset="0"/>
              </a:rPr>
              <a:t>mood</a:t>
            </a:r>
            <a:r>
              <a:rPr lang="en-US" sz="2800" dirty="0">
                <a:latin typeface="Cambria" pitchFamily="18" charset="0"/>
              </a:rPr>
              <a:t> </a:t>
            </a:r>
            <a:r>
              <a:rPr lang="en-US" sz="2800" dirty="0" err="1">
                <a:latin typeface="Cambria" pitchFamily="18" charset="0"/>
              </a:rPr>
              <a:t>pembaca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ketika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membaca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atau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melihat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teks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tersebut</a:t>
            </a:r>
            <a:r>
              <a:rPr lang="en-US" sz="2800" dirty="0">
                <a:latin typeface="Cambria" pitchFamily="18" charset="0"/>
              </a:rPr>
              <a:t>. </a:t>
            </a:r>
            <a:r>
              <a:rPr lang="en-US" sz="2800" dirty="0" err="1">
                <a:latin typeface="Cambria" pitchFamily="18" charset="0"/>
              </a:rPr>
              <a:t>Perhatikan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gambar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di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bawah</a:t>
            </a:r>
            <a:r>
              <a:rPr lang="en-US" sz="2800" dirty="0">
                <a:latin typeface="Cambria" pitchFamily="18" charset="0"/>
              </a:rPr>
              <a:t>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 descr="TypefaceAndMoo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714752"/>
            <a:ext cx="7858180" cy="2033611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Typeface </a:t>
            </a:r>
            <a:r>
              <a:rPr lang="en-US" dirty="0" err="1">
                <a:latin typeface="Cambria" pitchFamily="18" charset="0"/>
              </a:rPr>
              <a:t>vs</a:t>
            </a:r>
            <a:r>
              <a:rPr lang="en-US" dirty="0">
                <a:latin typeface="Cambria" pitchFamily="18" charset="0"/>
              </a:rPr>
              <a:t>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Cambria" pitchFamily="18" charset="0"/>
              </a:rPr>
              <a:t>Sebagai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teks</a:t>
            </a:r>
            <a:r>
              <a:rPr lang="en-US" sz="2800" dirty="0">
                <a:latin typeface="Cambria" pitchFamily="18" charset="0"/>
              </a:rPr>
              <a:t> yang </a:t>
            </a:r>
            <a:r>
              <a:rPr lang="en-US" sz="2800" dirty="0" err="1">
                <a:latin typeface="Cambria" pitchFamily="18" charset="0"/>
              </a:rPr>
              <a:t>memberikan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peringatan</a:t>
            </a:r>
            <a:r>
              <a:rPr lang="en-US" sz="2800" dirty="0">
                <a:latin typeface="Cambria" pitchFamily="18" charset="0"/>
              </a:rPr>
              <a:t>, </a:t>
            </a:r>
            <a:r>
              <a:rPr lang="en-US" sz="2800" dirty="0" err="1">
                <a:latin typeface="Cambria" pitchFamily="18" charset="0"/>
              </a:rPr>
              <a:t>tentunya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kita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dapat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melihat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bagaimana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teks</a:t>
            </a:r>
            <a:r>
              <a:rPr lang="en-US" sz="2800" dirty="0">
                <a:latin typeface="Cambria" pitchFamily="18" charset="0"/>
              </a:rPr>
              <a:t> yang </a:t>
            </a:r>
            <a:r>
              <a:rPr lang="en-US" sz="2800" dirty="0" err="1">
                <a:latin typeface="Cambria" pitchFamily="18" charset="0"/>
              </a:rPr>
              <a:t>berada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di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bagian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atas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lebih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tidak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terkesan</a:t>
            </a:r>
            <a:r>
              <a:rPr lang="en-US" sz="2800" dirty="0">
                <a:latin typeface="Cambria" pitchFamily="18" charset="0"/>
              </a:rPr>
              <a:t> “</a:t>
            </a:r>
            <a:r>
              <a:rPr lang="en-US" sz="2800" dirty="0" err="1">
                <a:latin typeface="Cambria" pitchFamily="18" charset="0"/>
              </a:rPr>
              <a:t>mengancam</a:t>
            </a:r>
            <a:r>
              <a:rPr lang="en-US" sz="2800" dirty="0">
                <a:latin typeface="Cambria" pitchFamily="18" charset="0"/>
              </a:rPr>
              <a:t>” </a:t>
            </a:r>
            <a:r>
              <a:rPr lang="en-US" sz="2800" dirty="0" err="1">
                <a:latin typeface="Cambria" pitchFamily="18" charset="0"/>
              </a:rPr>
              <a:t>dibandingkan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teks</a:t>
            </a:r>
            <a:r>
              <a:rPr lang="en-US" sz="2800" dirty="0">
                <a:latin typeface="Cambria" pitchFamily="18" charset="0"/>
              </a:rPr>
              <a:t> yang </a:t>
            </a:r>
            <a:r>
              <a:rPr lang="en-US" sz="2800" dirty="0" err="1">
                <a:latin typeface="Cambria" pitchFamily="18" charset="0"/>
              </a:rPr>
              <a:t>berada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di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bawah</a:t>
            </a:r>
            <a:r>
              <a:rPr lang="en-US" sz="2800" dirty="0">
                <a:latin typeface="Cambria" pitchFamily="18" charset="0"/>
              </a:rPr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Typeface </a:t>
            </a:r>
            <a:r>
              <a:rPr lang="en-US" dirty="0" err="1">
                <a:latin typeface="Cambria" pitchFamily="18" charset="0"/>
              </a:rPr>
              <a:t>vs</a:t>
            </a:r>
            <a:r>
              <a:rPr lang="en-US" dirty="0">
                <a:latin typeface="Cambria" pitchFamily="18" charset="0"/>
              </a:rPr>
              <a:t>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Cambria" pitchFamily="18" charset="0"/>
              </a:rPr>
              <a:t>Jadi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ingat</a:t>
            </a:r>
            <a:r>
              <a:rPr lang="en-US" sz="2800" dirty="0">
                <a:latin typeface="Cambria" pitchFamily="18" charset="0"/>
              </a:rPr>
              <a:t>, </a:t>
            </a:r>
            <a:r>
              <a:rPr lang="en-US" sz="2800" dirty="0" err="1">
                <a:latin typeface="Cambria" pitchFamily="18" charset="0"/>
              </a:rPr>
              <a:t>pemilihan</a:t>
            </a:r>
            <a:r>
              <a:rPr lang="en-US" sz="2800" dirty="0">
                <a:latin typeface="Cambria" pitchFamily="18" charset="0"/>
              </a:rPr>
              <a:t> typeface yang </a:t>
            </a:r>
            <a:r>
              <a:rPr lang="en-US" sz="2800" dirty="0" err="1">
                <a:latin typeface="Cambria" pitchFamily="18" charset="0"/>
              </a:rPr>
              <a:t>tepat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untuk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dokumen</a:t>
            </a:r>
            <a:r>
              <a:rPr lang="en-US" sz="2800" dirty="0">
                <a:latin typeface="Cambria" pitchFamily="18" charset="0"/>
              </a:rPr>
              <a:t> web yang </a:t>
            </a:r>
            <a:r>
              <a:rPr lang="en-US" sz="2800" dirty="0" err="1">
                <a:latin typeface="Cambria" pitchFamily="18" charset="0"/>
              </a:rPr>
              <a:t>anda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rancang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akan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sangat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penting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dalam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membangun</a:t>
            </a:r>
            <a:r>
              <a:rPr lang="en-US" sz="2800" dirty="0">
                <a:latin typeface="Cambria" pitchFamily="18" charset="0"/>
              </a:rPr>
              <a:t> </a:t>
            </a:r>
            <a:r>
              <a:rPr lang="en-US" sz="2800" i="1" dirty="0">
                <a:latin typeface="Cambria" pitchFamily="18" charset="0"/>
              </a:rPr>
              <a:t>mood</a:t>
            </a:r>
            <a:r>
              <a:rPr lang="en-US" sz="2800" dirty="0">
                <a:latin typeface="Cambria" pitchFamily="18" charset="0"/>
              </a:rPr>
              <a:t> </a:t>
            </a:r>
            <a:r>
              <a:rPr lang="en-US" sz="2800" dirty="0" err="1">
                <a:latin typeface="Cambria" pitchFamily="18" charset="0"/>
              </a:rPr>
              <a:t>pembaca</a:t>
            </a:r>
            <a:r>
              <a:rPr lang="en-US" sz="2800" dirty="0">
                <a:latin typeface="Cambria" pitchFamily="18" charset="0"/>
              </a:rPr>
              <a:t>. </a:t>
            </a:r>
            <a:r>
              <a:rPr lang="en-US" sz="2800" dirty="0" err="1">
                <a:latin typeface="Cambria" pitchFamily="18" charset="0"/>
              </a:rPr>
              <a:t>Ingat</a:t>
            </a:r>
            <a:r>
              <a:rPr lang="en-US" sz="2800" dirty="0">
                <a:latin typeface="Cambria" pitchFamily="18" charset="0"/>
              </a:rPr>
              <a:t>, </a:t>
            </a:r>
            <a:r>
              <a:rPr lang="en-US" sz="2800" i="1" dirty="0">
                <a:latin typeface="Cambria" pitchFamily="18" charset="0"/>
              </a:rPr>
              <a:t>respect the text, respect the reader, respect the type</a:t>
            </a:r>
            <a:r>
              <a:rPr lang="en-US" sz="2800" dirty="0">
                <a:latin typeface="Cambria" pitchFamily="18" charset="0"/>
              </a:rPr>
              <a:t>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mbria" pitchFamily="18" charset="0"/>
              </a:rPr>
              <a:t>Brainstorming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00034" y="14287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Typeface </a:t>
            </a:r>
            <a:r>
              <a:rPr lang="en-US" dirty="0" err="1">
                <a:latin typeface="Cambria" pitchFamily="18" charset="0"/>
              </a:rPr>
              <a:t>vs</a:t>
            </a:r>
            <a:r>
              <a:rPr lang="en-US" dirty="0">
                <a:latin typeface="Cambria" pitchFamily="18" charset="0"/>
              </a:rPr>
              <a:t>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mbria" pitchFamily="18" charset="0"/>
              </a:rPr>
              <a:t>Font</a:t>
            </a:r>
          </a:p>
          <a:p>
            <a:r>
              <a:rPr lang="en-US" sz="2800" dirty="0" err="1">
                <a:latin typeface="Cambria" pitchFamily="18" charset="0"/>
              </a:rPr>
              <a:t>Istilah</a:t>
            </a:r>
            <a:r>
              <a:rPr lang="en-US" sz="2800" dirty="0">
                <a:latin typeface="Cambria" pitchFamily="18" charset="0"/>
              </a:rPr>
              <a:t> typeface </a:t>
            </a:r>
            <a:r>
              <a:rPr lang="en-US" sz="2800" dirty="0" err="1">
                <a:latin typeface="Cambria" pitchFamily="18" charset="0"/>
              </a:rPr>
              <a:t>dan</a:t>
            </a:r>
            <a:r>
              <a:rPr lang="en-US" sz="2800" dirty="0">
                <a:latin typeface="Cambria" pitchFamily="18" charset="0"/>
              </a:rPr>
              <a:t> font </a:t>
            </a:r>
            <a:r>
              <a:rPr lang="en-US" sz="2800" dirty="0" err="1">
                <a:latin typeface="Cambria" pitchFamily="18" charset="0"/>
              </a:rPr>
              <a:t>seringkali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dipertukarkan</a:t>
            </a:r>
            <a:r>
              <a:rPr lang="en-US" sz="2800" dirty="0">
                <a:latin typeface="Cambria" pitchFamily="18" charset="0"/>
              </a:rPr>
              <a:t>, </a:t>
            </a:r>
            <a:r>
              <a:rPr lang="en-US" sz="2800" dirty="0" err="1">
                <a:latin typeface="Cambria" pitchFamily="18" charset="0"/>
              </a:rPr>
              <a:t>dan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menyebabkan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kebingungan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kepada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orang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awam</a:t>
            </a:r>
            <a:r>
              <a:rPr lang="en-US" sz="2800" dirty="0">
                <a:latin typeface="Cambria" pitchFamily="18" charset="0"/>
              </a:rPr>
              <a:t>, </a:t>
            </a:r>
            <a:r>
              <a:rPr lang="en-US" sz="2800" dirty="0" err="1">
                <a:latin typeface="Cambria" pitchFamily="18" charset="0"/>
              </a:rPr>
              <a:t>padahal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dalam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dunia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desain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kedua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hal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ini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memiliki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arti</a:t>
            </a:r>
            <a:r>
              <a:rPr lang="en-US" sz="2800" dirty="0">
                <a:latin typeface="Cambria" pitchFamily="18" charset="0"/>
              </a:rPr>
              <a:t> yang </a:t>
            </a:r>
            <a:r>
              <a:rPr lang="en-US" sz="2800" dirty="0" err="1">
                <a:latin typeface="Cambria" pitchFamily="18" charset="0"/>
              </a:rPr>
              <a:t>sangat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berbeda</a:t>
            </a:r>
            <a:r>
              <a:rPr lang="en-US" sz="2800" dirty="0">
                <a:latin typeface="Cambria" pitchFamily="18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Typeface </a:t>
            </a:r>
            <a:r>
              <a:rPr lang="en-US" dirty="0" err="1">
                <a:latin typeface="Cambria" pitchFamily="18" charset="0"/>
              </a:rPr>
              <a:t>vs</a:t>
            </a:r>
            <a:r>
              <a:rPr lang="en-US" dirty="0">
                <a:latin typeface="Cambria" pitchFamily="18" charset="0"/>
              </a:rPr>
              <a:t>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Jika</a:t>
            </a:r>
            <a:r>
              <a:rPr lang="en-US" dirty="0">
                <a:latin typeface="Cambria" pitchFamily="18" charset="0"/>
              </a:rPr>
              <a:t> typeface </a:t>
            </a:r>
            <a:r>
              <a:rPr lang="en-US" dirty="0" err="1">
                <a:latin typeface="Cambria" pitchFamily="18" charset="0"/>
              </a:rPr>
              <a:t>bericara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tentang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karakter</a:t>
            </a:r>
            <a:r>
              <a:rPr lang="en-US" dirty="0">
                <a:latin typeface="Cambria" pitchFamily="18" charset="0"/>
              </a:rPr>
              <a:t> yang </a:t>
            </a:r>
            <a:r>
              <a:rPr lang="en-US" dirty="0" err="1">
                <a:latin typeface="Cambria" pitchFamily="18" charset="0"/>
              </a:rPr>
              <a:t>dirancang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untuk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digunakan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bersama-sama</a:t>
            </a:r>
            <a:r>
              <a:rPr lang="en-US" dirty="0">
                <a:latin typeface="Cambria" pitchFamily="18" charset="0"/>
              </a:rPr>
              <a:t>, font (</a:t>
            </a:r>
            <a:r>
              <a:rPr lang="en-US" dirty="0" err="1">
                <a:latin typeface="Cambria" pitchFamily="18" charset="0"/>
              </a:rPr>
              <a:t>dalam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konteks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tipografi</a:t>
            </a:r>
            <a:r>
              <a:rPr lang="en-US" dirty="0">
                <a:latin typeface="Cambria" pitchFamily="18" charset="0"/>
              </a:rPr>
              <a:t> web </a:t>
            </a:r>
            <a:r>
              <a:rPr lang="en-US" dirty="0" err="1">
                <a:latin typeface="Cambria" pitchFamily="18" charset="0"/>
              </a:rPr>
              <a:t>dan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tipografi</a:t>
            </a:r>
            <a:r>
              <a:rPr lang="en-US" dirty="0">
                <a:latin typeface="Cambria" pitchFamily="18" charset="0"/>
              </a:rPr>
              <a:t> digital) </a:t>
            </a:r>
            <a:r>
              <a:rPr lang="en-US" dirty="0" err="1">
                <a:latin typeface="Cambria" pitchFamily="18" charset="0"/>
              </a:rPr>
              <a:t>berbicara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mengenai</a:t>
            </a:r>
            <a:r>
              <a:rPr lang="en-US" dirty="0">
                <a:latin typeface="Cambria" pitchFamily="18" charset="0"/>
              </a:rPr>
              <a:t> </a:t>
            </a:r>
            <a:r>
              <a:rPr lang="en-US" i="1" dirty="0">
                <a:latin typeface="Cambria" pitchFamily="18" charset="0"/>
              </a:rPr>
              <a:t>file</a:t>
            </a:r>
            <a:r>
              <a:rPr lang="en-US" dirty="0">
                <a:latin typeface="Cambria" pitchFamily="18" charset="0"/>
              </a:rPr>
              <a:t> yang </a:t>
            </a:r>
            <a:r>
              <a:rPr lang="en-US" dirty="0" err="1">
                <a:latin typeface="Cambria" pitchFamily="18" charset="0"/>
              </a:rPr>
              <a:t>menyimpan</a:t>
            </a:r>
            <a:r>
              <a:rPr lang="en-US" dirty="0">
                <a:latin typeface="Cambria" pitchFamily="18" charset="0"/>
              </a:rPr>
              <a:t> typeface.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Typeface </a:t>
            </a:r>
            <a:r>
              <a:rPr lang="en-US" dirty="0" err="1">
                <a:latin typeface="Cambria" pitchFamily="18" charset="0"/>
              </a:rPr>
              <a:t>vs</a:t>
            </a:r>
            <a:r>
              <a:rPr lang="en-US" dirty="0">
                <a:latin typeface="Cambria" pitchFamily="18" charset="0"/>
              </a:rPr>
              <a:t>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Untuk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mempermudah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bandingkan</a:t>
            </a:r>
            <a:r>
              <a:rPr lang="en-US" dirty="0">
                <a:latin typeface="Cambria" pitchFamily="18" charset="0"/>
              </a:rPr>
              <a:t> typeface </a:t>
            </a:r>
            <a:r>
              <a:rPr lang="en-US" dirty="0" err="1">
                <a:latin typeface="Cambria" pitchFamily="18" charset="0"/>
              </a:rPr>
              <a:t>dan</a:t>
            </a:r>
            <a:r>
              <a:rPr lang="en-US" dirty="0">
                <a:latin typeface="Cambria" pitchFamily="18" charset="0"/>
              </a:rPr>
              <a:t> font </a:t>
            </a:r>
            <a:r>
              <a:rPr lang="en-US" dirty="0" err="1">
                <a:latin typeface="Cambria" pitchFamily="18" charset="0"/>
              </a:rPr>
              <a:t>dengan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lagu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dan</a:t>
            </a:r>
            <a:r>
              <a:rPr lang="en-US" dirty="0">
                <a:latin typeface="Cambria" pitchFamily="18" charset="0"/>
              </a:rPr>
              <a:t> MP3. </a:t>
            </a:r>
            <a:r>
              <a:rPr lang="en-US" dirty="0" err="1">
                <a:latin typeface="Cambria" pitchFamily="18" charset="0"/>
              </a:rPr>
              <a:t>Sebuah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lagu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merupakan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karya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seniman</a:t>
            </a:r>
            <a:r>
              <a:rPr lang="en-US" dirty="0">
                <a:latin typeface="Cambria" pitchFamily="18" charset="0"/>
              </a:rPr>
              <a:t> yang </a:t>
            </a:r>
            <a:r>
              <a:rPr lang="en-US" dirty="0" err="1">
                <a:latin typeface="Cambria" pitchFamily="18" charset="0"/>
              </a:rPr>
              <a:t>dapat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dinikmati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diinterpretasikan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pada</a:t>
            </a:r>
            <a:r>
              <a:rPr lang="en-US" dirty="0">
                <a:latin typeface="Cambria" pitchFamily="18" charset="0"/>
              </a:rPr>
              <a:t> medium </a:t>
            </a:r>
            <a:r>
              <a:rPr lang="en-US" dirty="0" err="1">
                <a:latin typeface="Cambria" pitchFamily="18" charset="0"/>
              </a:rPr>
              <a:t>apapun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sementara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sebuah</a:t>
            </a:r>
            <a:r>
              <a:rPr lang="en-US" dirty="0">
                <a:latin typeface="Cambria" pitchFamily="18" charset="0"/>
              </a:rPr>
              <a:t> MP3 </a:t>
            </a:r>
            <a:r>
              <a:rPr lang="en-US" dirty="0" err="1">
                <a:latin typeface="Cambria" pitchFamily="18" charset="0"/>
              </a:rPr>
              <a:t>merupakan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salah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satu</a:t>
            </a:r>
            <a:r>
              <a:rPr lang="en-US" dirty="0">
                <a:latin typeface="Cambria" pitchFamily="18" charset="0"/>
              </a:rPr>
              <a:t> medium yang </a:t>
            </a:r>
            <a:r>
              <a:rPr lang="en-US" dirty="0" err="1">
                <a:latin typeface="Cambria" pitchFamily="18" charset="0"/>
              </a:rPr>
              <a:t>digunakan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untuk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memainkan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lagu</a:t>
            </a:r>
            <a:r>
              <a:rPr lang="en-US" dirty="0">
                <a:latin typeface="Cambria" pitchFamily="18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Typeface </a:t>
            </a:r>
            <a:r>
              <a:rPr lang="en-US" dirty="0" err="1">
                <a:latin typeface="Cambria" pitchFamily="18" charset="0"/>
              </a:rPr>
              <a:t>vs</a:t>
            </a:r>
            <a:r>
              <a:rPr lang="en-US" dirty="0">
                <a:latin typeface="Cambria" pitchFamily="18" charset="0"/>
              </a:rPr>
              <a:t>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Hal </a:t>
            </a:r>
            <a:r>
              <a:rPr lang="en-US" dirty="0" err="1">
                <a:latin typeface="Cambria" pitchFamily="18" charset="0"/>
              </a:rPr>
              <a:t>ini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sama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dengan</a:t>
            </a:r>
            <a:r>
              <a:rPr lang="en-US" dirty="0">
                <a:latin typeface="Cambria" pitchFamily="18" charset="0"/>
              </a:rPr>
              <a:t> typeface, yang </a:t>
            </a:r>
            <a:r>
              <a:rPr lang="en-US" dirty="0" err="1">
                <a:latin typeface="Cambria" pitchFamily="18" charset="0"/>
              </a:rPr>
              <a:t>adalah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merupakan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karya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seorang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seniman</a:t>
            </a:r>
            <a:r>
              <a:rPr lang="en-US" dirty="0">
                <a:latin typeface="Cambria" pitchFamily="18" charset="0"/>
              </a:rPr>
              <a:t> (</a:t>
            </a:r>
            <a:r>
              <a:rPr lang="en-US" i="1" dirty="0">
                <a:latin typeface="Cambria" pitchFamily="18" charset="0"/>
              </a:rPr>
              <a:t>type designer</a:t>
            </a:r>
            <a:r>
              <a:rPr lang="en-US" dirty="0">
                <a:latin typeface="Cambria" pitchFamily="18" charset="0"/>
              </a:rPr>
              <a:t>) yang </a:t>
            </a:r>
            <a:r>
              <a:rPr lang="en-US" dirty="0" err="1">
                <a:latin typeface="Cambria" pitchFamily="18" charset="0"/>
              </a:rPr>
              <a:t>dapat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diinterpretasikan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secara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bebas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sementara</a:t>
            </a:r>
            <a:r>
              <a:rPr lang="en-US" dirty="0">
                <a:latin typeface="Cambria" pitchFamily="18" charset="0"/>
              </a:rPr>
              <a:t> font </a:t>
            </a:r>
            <a:r>
              <a:rPr lang="en-US" dirty="0" err="1">
                <a:latin typeface="Cambria" pitchFamily="18" charset="0"/>
              </a:rPr>
              <a:t>hanyalah</a:t>
            </a:r>
            <a:r>
              <a:rPr lang="en-US" dirty="0">
                <a:latin typeface="Cambria" pitchFamily="18" charset="0"/>
              </a:rPr>
              <a:t> medium yang </a:t>
            </a:r>
            <a:r>
              <a:rPr lang="en-US" dirty="0" err="1">
                <a:latin typeface="Cambria" pitchFamily="18" charset="0"/>
              </a:rPr>
              <a:t>digunakan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oleh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komputer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untuk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menampilkan</a:t>
            </a:r>
            <a:r>
              <a:rPr lang="en-US" dirty="0">
                <a:latin typeface="Cambria" pitchFamily="18" charset="0"/>
              </a:rPr>
              <a:t> typeface.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Typeface </a:t>
            </a:r>
            <a:r>
              <a:rPr lang="en-US" dirty="0" err="1">
                <a:latin typeface="Cambria" pitchFamily="18" charset="0"/>
              </a:rPr>
              <a:t>vs</a:t>
            </a:r>
            <a:r>
              <a:rPr lang="en-US" dirty="0">
                <a:latin typeface="Cambria" pitchFamily="18" charset="0"/>
              </a:rPr>
              <a:t>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Sebuah</a:t>
            </a:r>
            <a:r>
              <a:rPr lang="en-US" dirty="0">
                <a:latin typeface="Cambria" pitchFamily="18" charset="0"/>
              </a:rPr>
              <a:t> font </a:t>
            </a:r>
            <a:r>
              <a:rPr lang="en-US" dirty="0" err="1">
                <a:latin typeface="Cambria" pitchFamily="18" charset="0"/>
              </a:rPr>
              <a:t>dapat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terdiri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dari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banyak</a:t>
            </a:r>
            <a:r>
              <a:rPr lang="en-US" dirty="0">
                <a:latin typeface="Cambria" pitchFamily="18" charset="0"/>
              </a:rPr>
              <a:t> typeface. </a:t>
            </a:r>
            <a:r>
              <a:rPr lang="en-US" dirty="0" err="1">
                <a:latin typeface="Cambria" pitchFamily="18" charset="0"/>
              </a:rPr>
              <a:t>Misalnya</a:t>
            </a:r>
            <a:r>
              <a:rPr lang="en-US" dirty="0">
                <a:latin typeface="Cambria" pitchFamily="18" charset="0"/>
              </a:rPr>
              <a:t>, font “Helvetica </a:t>
            </a:r>
            <a:r>
              <a:rPr lang="en-US" dirty="0" err="1">
                <a:latin typeface="Cambria" pitchFamily="18" charset="0"/>
              </a:rPr>
              <a:t>Nueue</a:t>
            </a:r>
            <a:r>
              <a:rPr lang="en-US" dirty="0">
                <a:latin typeface="Cambria" pitchFamily="18" charset="0"/>
              </a:rPr>
              <a:t>” </a:t>
            </a:r>
            <a:r>
              <a:rPr lang="en-US" dirty="0" err="1">
                <a:latin typeface="Cambria" pitchFamily="18" charset="0"/>
              </a:rPr>
              <a:t>dapat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saja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memiliki</a:t>
            </a:r>
            <a:r>
              <a:rPr lang="en-US" dirty="0">
                <a:latin typeface="Cambria" pitchFamily="18" charset="0"/>
              </a:rPr>
              <a:t> typeface “</a:t>
            </a:r>
            <a:r>
              <a:rPr lang="en-US" dirty="0" err="1">
                <a:latin typeface="Cambria" pitchFamily="18" charset="0"/>
              </a:rPr>
              <a:t>Hevetica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Nueue</a:t>
            </a:r>
            <a:r>
              <a:rPr lang="en-US" dirty="0">
                <a:latin typeface="Cambria" pitchFamily="18" charset="0"/>
              </a:rPr>
              <a:t>”, “Helvetica </a:t>
            </a:r>
            <a:r>
              <a:rPr lang="en-US" dirty="0" err="1">
                <a:latin typeface="Cambria" pitchFamily="18" charset="0"/>
              </a:rPr>
              <a:t>Nueue</a:t>
            </a:r>
            <a:r>
              <a:rPr lang="en-US" dirty="0">
                <a:latin typeface="Cambria" pitchFamily="18" charset="0"/>
              </a:rPr>
              <a:t> Bold”, ”, “Helvetica </a:t>
            </a:r>
            <a:r>
              <a:rPr lang="en-US" dirty="0" err="1">
                <a:latin typeface="Cambria" pitchFamily="18" charset="0"/>
              </a:rPr>
              <a:t>Nueue</a:t>
            </a:r>
            <a:r>
              <a:rPr lang="en-US" dirty="0">
                <a:latin typeface="Cambria" pitchFamily="18" charset="0"/>
              </a:rPr>
              <a:t> Italic”, “Helvetica </a:t>
            </a:r>
            <a:r>
              <a:rPr lang="en-US" dirty="0" err="1">
                <a:latin typeface="Cambria" pitchFamily="18" charset="0"/>
              </a:rPr>
              <a:t>Nueue</a:t>
            </a:r>
            <a:r>
              <a:rPr lang="en-US" dirty="0">
                <a:latin typeface="Cambria" pitchFamily="18" charset="0"/>
              </a:rPr>
              <a:t> Condensed”, </a:t>
            </a:r>
            <a:r>
              <a:rPr lang="en-US" dirty="0" err="1">
                <a:latin typeface="Cambria" pitchFamily="18" charset="0"/>
              </a:rPr>
              <a:t>dst</a:t>
            </a:r>
            <a:r>
              <a:rPr lang="en-US" dirty="0">
                <a:latin typeface="Cambria" pitchFamily="18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Klasifikasi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Huruf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Seperti</a:t>
            </a:r>
            <a:r>
              <a:rPr lang="en-US" dirty="0">
                <a:latin typeface="Cambria" pitchFamily="18" charset="0"/>
              </a:rPr>
              <a:t> yang </a:t>
            </a:r>
            <a:r>
              <a:rPr lang="en-US" dirty="0" err="1">
                <a:latin typeface="Cambria" pitchFamily="18" charset="0"/>
              </a:rPr>
              <a:t>telah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dijelaskan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sebelumnya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pemilihan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huruf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akan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sangat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berpengaruh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terhadap</a:t>
            </a:r>
            <a:r>
              <a:rPr lang="en-US" dirty="0">
                <a:latin typeface="Cambria" pitchFamily="18" charset="0"/>
              </a:rPr>
              <a:t> </a:t>
            </a:r>
            <a:r>
              <a:rPr lang="en-US" i="1" dirty="0">
                <a:latin typeface="Cambria" pitchFamily="18" charset="0"/>
              </a:rPr>
              <a:t>mood</a:t>
            </a:r>
            <a:r>
              <a:rPr lang="en-US" dirty="0">
                <a:latin typeface="Cambria" pitchFamily="18" charset="0"/>
              </a:rPr>
              <a:t> </a:t>
            </a:r>
            <a:r>
              <a:rPr lang="en-US" dirty="0" err="1">
                <a:latin typeface="Cambria" pitchFamily="18" charset="0"/>
              </a:rPr>
              <a:t>dari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pembaca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ketika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membaca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teks</a:t>
            </a:r>
            <a:r>
              <a:rPr lang="en-US" dirty="0">
                <a:latin typeface="Cambria" pitchFamily="18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Klasifikasi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Huruf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Terdapat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sangat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banyak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jenis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huruf</a:t>
            </a:r>
            <a:r>
              <a:rPr lang="en-US" dirty="0">
                <a:latin typeface="Cambria" pitchFamily="18" charset="0"/>
              </a:rPr>
              <a:t> yang </a:t>
            </a:r>
            <a:r>
              <a:rPr lang="en-US" dirty="0" err="1">
                <a:latin typeface="Cambria" pitchFamily="18" charset="0"/>
              </a:rPr>
              <a:t>dapat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dipilih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untuk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menyampaikan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pesan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dan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pada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umumnya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setiap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huruf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memiliki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kepribadian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pengaruh</a:t>
            </a:r>
            <a:r>
              <a:rPr lang="en-US" dirty="0">
                <a:latin typeface="Cambria" pitchFamily="18" charset="0"/>
              </a:rPr>
              <a:t> yang </a:t>
            </a:r>
            <a:r>
              <a:rPr lang="en-US" dirty="0" err="1">
                <a:latin typeface="Cambria" pitchFamily="18" charset="0"/>
              </a:rPr>
              <a:t>berbeda-beda</a:t>
            </a:r>
            <a:r>
              <a:rPr lang="en-US" dirty="0">
                <a:latin typeface="Cambria" pitchFamily="18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Klasifikasi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Huruf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Pengetahuan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akan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seluruh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jenis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huruf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beserta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dengan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kepribadiannya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tidak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mungkin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dapat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dipelajari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oleh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hanya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satu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orang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tetapi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kita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dapat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mengklasifikasikan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sebuah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huruf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untuk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mengambil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kepribadian</a:t>
            </a:r>
            <a:r>
              <a:rPr lang="en-US" dirty="0">
                <a:latin typeface="Cambria" pitchFamily="18" charset="0"/>
              </a:rPr>
              <a:t> </a:t>
            </a:r>
            <a:r>
              <a:rPr lang="en-US" i="1" dirty="0" err="1">
                <a:latin typeface="Cambria" pitchFamily="18" charset="0"/>
              </a:rPr>
              <a:t>umum</a:t>
            </a:r>
            <a:r>
              <a:rPr lang="en-US" dirty="0">
                <a:latin typeface="Cambria" pitchFamily="18" charset="0"/>
              </a:rPr>
              <a:t> yang </a:t>
            </a:r>
            <a:r>
              <a:rPr lang="en-US" dirty="0" err="1">
                <a:latin typeface="Cambria" pitchFamily="18" charset="0"/>
              </a:rPr>
              <a:t>dimiliki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huruf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tersebut</a:t>
            </a:r>
            <a:r>
              <a:rPr lang="en-US" dirty="0">
                <a:latin typeface="Cambria" pitchFamily="18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Klasifikasi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Huruf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mbria" pitchFamily="18" charset="0"/>
              </a:rPr>
              <a:t>SERIF</a:t>
            </a:r>
          </a:p>
          <a:p>
            <a:r>
              <a:rPr lang="en-US" dirty="0" err="1">
                <a:latin typeface="Cambria" pitchFamily="18" charset="0"/>
              </a:rPr>
              <a:t>Huruf</a:t>
            </a:r>
            <a:r>
              <a:rPr lang="en-US" dirty="0">
                <a:latin typeface="Cambria" pitchFamily="18" charset="0"/>
              </a:rPr>
              <a:t> yang </a:t>
            </a:r>
            <a:r>
              <a:rPr lang="en-US" dirty="0" err="1">
                <a:latin typeface="Cambria" pitchFamily="18" charset="0"/>
              </a:rPr>
              <a:t>memiliki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tanda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dekoratif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pada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ujung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dari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setiap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huruf</a:t>
            </a:r>
            <a:r>
              <a:rPr lang="en-US" dirty="0">
                <a:latin typeface="Cambria" pitchFamily="18" charset="0"/>
              </a:rPr>
              <a:t>. </a:t>
            </a:r>
            <a:r>
              <a:rPr lang="en-US" dirty="0" err="1">
                <a:latin typeface="Cambria" pitchFamily="18" charset="0"/>
              </a:rPr>
              <a:t>Tanda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dekoratif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tersebut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dikenal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dengan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nama</a:t>
            </a:r>
            <a:r>
              <a:rPr lang="en-US" dirty="0">
                <a:latin typeface="Cambria" pitchFamily="18" charset="0"/>
              </a:rPr>
              <a:t> “Serif”. </a:t>
            </a:r>
            <a:r>
              <a:rPr lang="en-US" dirty="0" err="1">
                <a:latin typeface="Cambria" pitchFamily="18" charset="0"/>
              </a:rPr>
              <a:t>Jenis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huruf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ini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umum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digunakan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pada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bagian</a:t>
            </a:r>
            <a:r>
              <a:rPr lang="en-US" dirty="0">
                <a:latin typeface="Cambria" pitchFamily="18" charset="0"/>
              </a:rPr>
              <a:t> heading </a:t>
            </a:r>
            <a:r>
              <a:rPr lang="en-US" dirty="0" err="1">
                <a:latin typeface="Cambria" pitchFamily="18" charset="0"/>
              </a:rPr>
              <a:t>dari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dokumen</a:t>
            </a:r>
            <a:r>
              <a:rPr lang="en-US" dirty="0">
                <a:latin typeface="Cambria" pitchFamily="18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Klasifikasi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Huruf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mbria" pitchFamily="18" charset="0"/>
              </a:rPr>
              <a:t>SANS-SERIF</a:t>
            </a:r>
          </a:p>
          <a:p>
            <a:r>
              <a:rPr lang="en-US" dirty="0">
                <a:latin typeface="Cambria" pitchFamily="18" charset="0"/>
              </a:rPr>
              <a:t>Sans-serif </a:t>
            </a:r>
            <a:r>
              <a:rPr lang="en-US" dirty="0" err="1">
                <a:latin typeface="Cambria" pitchFamily="18" charset="0"/>
              </a:rPr>
              <a:t>Huruf</a:t>
            </a:r>
            <a:r>
              <a:rPr lang="en-US" dirty="0">
                <a:latin typeface="Cambria" pitchFamily="18" charset="0"/>
              </a:rPr>
              <a:t> yang </a:t>
            </a:r>
            <a:r>
              <a:rPr lang="en-US" dirty="0" err="1">
                <a:latin typeface="Cambria" pitchFamily="18" charset="0"/>
              </a:rPr>
              <a:t>tidak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memiliki</a:t>
            </a:r>
            <a:r>
              <a:rPr lang="en-US" dirty="0">
                <a:latin typeface="Cambria" pitchFamily="18" charset="0"/>
              </a:rPr>
              <a:t> serif. </a:t>
            </a:r>
            <a:r>
              <a:rPr lang="en-US" dirty="0" err="1">
                <a:latin typeface="Cambria" pitchFamily="18" charset="0"/>
              </a:rPr>
              <a:t>Jenis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huruf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ini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biasanya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digunakan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untuk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konten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utama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dari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teks</a:t>
            </a:r>
            <a:r>
              <a:rPr lang="en-US" dirty="0">
                <a:latin typeface="Cambria" pitchFamily="18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Huruf</a:t>
            </a:r>
            <a:r>
              <a:rPr lang="en-US" dirty="0"/>
              <a:t> / </a:t>
            </a:r>
            <a:r>
              <a:rPr lang="en-US" dirty="0" err="1"/>
              <a:t>tipografi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Komponen</a:t>
            </a:r>
            <a:r>
              <a:rPr lang="en-US" dirty="0"/>
              <a:t> Design </a:t>
            </a:r>
            <a:r>
              <a:rPr lang="en-US" dirty="0" err="1"/>
              <a:t>Grafis</a:t>
            </a:r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Klasifikasi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Huruf</a:t>
            </a:r>
            <a:endParaRPr lang="en-US" dirty="0"/>
          </a:p>
        </p:txBody>
      </p:sp>
      <p:pic>
        <p:nvPicPr>
          <p:cNvPr id="7" name="Content Placeholder 6" descr="SerifvsSansSerif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187" y="1729581"/>
            <a:ext cx="7667625" cy="42672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Typography With Serif</a:t>
            </a:r>
          </a:p>
        </p:txBody>
      </p:sp>
      <p:pic>
        <p:nvPicPr>
          <p:cNvPr id="7" name="Content Placeholder 6" descr="madis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7618" y="1600200"/>
            <a:ext cx="6408764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Klasifikasi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Huruf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latin typeface="Cambria" pitchFamily="18" charset="0"/>
              </a:rPr>
              <a:t>Monospace</a:t>
            </a:r>
            <a:endParaRPr lang="en-US" b="1" dirty="0">
              <a:latin typeface="Cambria" pitchFamily="18" charset="0"/>
            </a:endParaRPr>
          </a:p>
          <a:p>
            <a:r>
              <a:rPr lang="en-US" dirty="0" err="1">
                <a:latin typeface="Cambria" pitchFamily="18" charset="0"/>
              </a:rPr>
              <a:t>Pada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jenis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huruf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ini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setiap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huruf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memiliki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ukuran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lebar</a:t>
            </a:r>
            <a:r>
              <a:rPr lang="en-US" dirty="0">
                <a:latin typeface="Cambria" pitchFamily="18" charset="0"/>
              </a:rPr>
              <a:t> yang </a:t>
            </a:r>
            <a:r>
              <a:rPr lang="en-US" dirty="0" err="1">
                <a:latin typeface="Cambria" pitchFamily="18" charset="0"/>
              </a:rPr>
              <a:t>sama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sehingga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huruf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dapat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disusun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dengan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rapi</a:t>
            </a:r>
            <a:r>
              <a:rPr lang="en-US" dirty="0">
                <a:latin typeface="Cambria" pitchFamily="18" charset="0"/>
              </a:rPr>
              <a:t> (</a:t>
            </a:r>
            <a:r>
              <a:rPr lang="en-US" dirty="0" err="1">
                <a:latin typeface="Cambria" pitchFamily="18" charset="0"/>
              </a:rPr>
              <a:t>sama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panjang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lebar</a:t>
            </a:r>
            <a:r>
              <a:rPr lang="en-US" dirty="0">
                <a:latin typeface="Cambria" pitchFamily="18" charset="0"/>
              </a:rPr>
              <a:t>). </a:t>
            </a:r>
            <a:r>
              <a:rPr lang="en-US" dirty="0" err="1">
                <a:latin typeface="Cambria" pitchFamily="18" charset="0"/>
              </a:rPr>
              <a:t>Biasanya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huruf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jenis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ini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digunakan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untuk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kode</a:t>
            </a:r>
            <a:r>
              <a:rPr lang="en-US" dirty="0">
                <a:latin typeface="Cambria" pitchFamily="18" charset="0"/>
              </a:rPr>
              <a:t> program.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Klasifikasi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Huruf</a:t>
            </a:r>
            <a:endParaRPr lang="en-US" dirty="0"/>
          </a:p>
        </p:txBody>
      </p:sp>
      <p:pic>
        <p:nvPicPr>
          <p:cNvPr id="7" name="Content Placeholder 6" descr="Mono_Monospac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89170"/>
            <a:ext cx="8229600" cy="414802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>
                <a:latin typeface="Cambria" pitchFamily="18" charset="0"/>
              </a:rPr>
              <a:t>Typography With </a:t>
            </a:r>
            <a:r>
              <a:rPr lang="en-US" dirty="0" err="1">
                <a:latin typeface="Cambria" pitchFamily="18" charset="0"/>
              </a:rPr>
              <a:t>Monospace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9" name="Content Placeholder 8" descr="monospace.jpg"/>
          <p:cNvPicPr>
            <a:picLocks noGrp="1" noChangeAspect="1"/>
          </p:cNvPicPr>
          <p:nvPr>
            <p:ph idx="1"/>
          </p:nvPr>
        </p:nvPicPr>
        <p:blipFill>
          <a:blip r:embed="rId2"/>
          <a:srcRect r="-1798" b="73799"/>
          <a:stretch>
            <a:fillRect/>
          </a:stretch>
        </p:blipFill>
        <p:spPr>
          <a:xfrm>
            <a:off x="1357290" y="1071546"/>
            <a:ext cx="6572296" cy="5046628"/>
          </a:xfrm>
        </p:spPr>
      </p:pic>
    </p:spTree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Klasifikasi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Huruf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Cursive</a:t>
            </a:r>
          </a:p>
          <a:p>
            <a:r>
              <a:rPr lang="en-US" dirty="0" err="1">
                <a:latin typeface="Cambria" pitchFamily="18" charset="0"/>
              </a:rPr>
              <a:t>Jenis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huruf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ini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memodelkan</a:t>
            </a:r>
            <a:r>
              <a:rPr lang="en-US" dirty="0">
                <a:latin typeface="Cambria" pitchFamily="18" charset="0"/>
              </a:rPr>
              <a:t> </a:t>
            </a:r>
            <a:r>
              <a:rPr lang="en-US" i="1" dirty="0">
                <a:latin typeface="Cambria" pitchFamily="18" charset="0"/>
              </a:rPr>
              <a:t>cursive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yaitu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tulisan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tangan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manusia</a:t>
            </a:r>
            <a:r>
              <a:rPr lang="en-US" dirty="0">
                <a:latin typeface="Cambria" pitchFamily="18" charset="0"/>
              </a:rPr>
              <a:t>. </a:t>
            </a:r>
            <a:r>
              <a:rPr lang="en-US" dirty="0" err="1">
                <a:latin typeface="Cambria" pitchFamily="18" charset="0"/>
              </a:rPr>
              <a:t>Biasanya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digunakan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hanya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sebagai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dekorasi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untuk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memperindah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bagian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tertentu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dari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dokumen</a:t>
            </a:r>
            <a:r>
              <a:rPr lang="en-US" dirty="0">
                <a:latin typeface="Cambria" pitchFamily="18" charset="0"/>
              </a:rPr>
              <a:t> (</a:t>
            </a:r>
            <a:r>
              <a:rPr lang="en-US" dirty="0" err="1">
                <a:latin typeface="Cambria" pitchFamily="18" charset="0"/>
              </a:rPr>
              <a:t>misal</a:t>
            </a:r>
            <a:r>
              <a:rPr lang="en-US" dirty="0">
                <a:latin typeface="Cambria" pitchFamily="18" charset="0"/>
              </a:rPr>
              <a:t>: </a:t>
            </a:r>
            <a:r>
              <a:rPr lang="en-US" dirty="0" err="1">
                <a:latin typeface="Cambria" pitchFamily="18" charset="0"/>
              </a:rPr>
              <a:t>kutipan</a:t>
            </a:r>
            <a:r>
              <a:rPr lang="en-US" dirty="0">
                <a:latin typeface="Cambria" pitchFamily="18" charset="0"/>
              </a:rPr>
              <a:t>). </a:t>
            </a:r>
            <a:r>
              <a:rPr lang="en-US" dirty="0" err="1">
                <a:latin typeface="Cambria" pitchFamily="18" charset="0"/>
              </a:rPr>
              <a:t>Huruf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jenis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ini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jarang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digunakan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untuk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seluruh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teks</a:t>
            </a:r>
            <a:r>
              <a:rPr lang="en-US" dirty="0">
                <a:latin typeface="Cambria" pitchFamily="18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Klasifikasi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Huruf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9" name="Content Placeholder 8" descr="old-scrip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785926"/>
            <a:ext cx="7369220" cy="3684610"/>
          </a:xfrm>
        </p:spPr>
      </p:pic>
    </p:spTree>
  </p:cSld>
  <p:clrMapOvr>
    <a:masterClrMapping/>
  </p:clrMapOvr>
  <p:transition spd="slow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>
                <a:latin typeface="Cambria" pitchFamily="18" charset="0"/>
              </a:rPr>
              <a:t>Typography With Cursive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8" name="Content Placeholder 7" descr="smoothy-typeface-fonts-vintage-f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214422"/>
            <a:ext cx="7143800" cy="4766636"/>
          </a:xfrm>
        </p:spPr>
      </p:pic>
    </p:spTree>
  </p:cSld>
  <p:clrMapOvr>
    <a:masterClrMapping/>
  </p:clrMapOvr>
  <p:transition spd="slow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Klasifikasi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Huruf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mbria" pitchFamily="18" charset="0"/>
              </a:rPr>
              <a:t>Fantasy</a:t>
            </a:r>
          </a:p>
          <a:p>
            <a:r>
              <a:rPr lang="en-US" dirty="0" err="1">
                <a:latin typeface="Cambria" pitchFamily="18" charset="0"/>
              </a:rPr>
              <a:t>Huruf</a:t>
            </a:r>
            <a:r>
              <a:rPr lang="en-US" dirty="0">
                <a:latin typeface="Cambria" pitchFamily="18" charset="0"/>
              </a:rPr>
              <a:t> yang </a:t>
            </a:r>
            <a:r>
              <a:rPr lang="en-US" dirty="0" err="1">
                <a:latin typeface="Cambria" pitchFamily="18" charset="0"/>
              </a:rPr>
              <a:t>mengandung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simbol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atau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berbagai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jenis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dekorasi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pada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setiap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karakter</a:t>
            </a:r>
            <a:r>
              <a:rPr lang="en-US" dirty="0">
                <a:latin typeface="Cambria" pitchFamily="18" charset="0"/>
              </a:rPr>
              <a:t>. </a:t>
            </a:r>
            <a:r>
              <a:rPr lang="en-US" dirty="0" err="1">
                <a:latin typeface="Cambria" pitchFamily="18" charset="0"/>
              </a:rPr>
              <a:t>Misalnya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huruf</a:t>
            </a:r>
            <a:r>
              <a:rPr lang="en-US" dirty="0">
                <a:latin typeface="Cambria" pitchFamily="18" charset="0"/>
              </a:rPr>
              <a:t> “a” </a:t>
            </a:r>
            <a:r>
              <a:rPr lang="en-US" dirty="0" err="1">
                <a:latin typeface="Cambria" pitchFamily="18" charset="0"/>
              </a:rPr>
              <a:t>dapat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saja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berbentuk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kelinci</a:t>
            </a:r>
            <a:r>
              <a:rPr lang="en-US" dirty="0">
                <a:latin typeface="Cambria" pitchFamily="18" charset="0"/>
              </a:rPr>
              <a:t>. </a:t>
            </a:r>
            <a:r>
              <a:rPr lang="en-US" dirty="0" err="1">
                <a:latin typeface="Cambria" pitchFamily="18" charset="0"/>
              </a:rPr>
              <a:t>Huruf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ini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biasanya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digunakan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sama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seperti</a:t>
            </a:r>
            <a:r>
              <a:rPr lang="en-US" dirty="0">
                <a:latin typeface="Cambria" pitchFamily="18" charset="0"/>
              </a:rPr>
              <a:t> cursive, </a:t>
            </a:r>
            <a:r>
              <a:rPr lang="en-US" dirty="0" err="1">
                <a:latin typeface="Cambria" pitchFamily="18" charset="0"/>
              </a:rPr>
              <a:t>untuk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memperindah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bagian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tertentu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dari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dokumen</a:t>
            </a:r>
            <a:r>
              <a:rPr lang="en-US" dirty="0">
                <a:latin typeface="Cambria" pitchFamily="18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Klasifikasi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Huruf</a:t>
            </a:r>
            <a:endParaRPr lang="en-US" dirty="0"/>
          </a:p>
        </p:txBody>
      </p:sp>
      <p:pic>
        <p:nvPicPr>
          <p:cNvPr id="7" name="Content Placeholder 6" descr="fantas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500306"/>
            <a:ext cx="6420747" cy="94310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8" name="Picture 7" descr="fantasy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3643314"/>
            <a:ext cx="6407992" cy="85725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Huruf</a:t>
            </a:r>
            <a:r>
              <a:rPr lang="en-US" dirty="0">
                <a:latin typeface="Cambria" pitchFamily="18" charset="0"/>
              </a:rPr>
              <a:t> / </a:t>
            </a:r>
            <a:r>
              <a:rPr lang="en-US" dirty="0" err="1">
                <a:latin typeface="Cambria" pitchFamily="18" charset="0"/>
              </a:rPr>
              <a:t>Tipografi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Tipografi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merupakan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salah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satu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bahasan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dalam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bidang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desain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grafis</a:t>
            </a:r>
            <a:r>
              <a:rPr lang="en-US" dirty="0">
                <a:latin typeface="Cambria" pitchFamily="18" charset="0"/>
              </a:rPr>
              <a:t> yang </a:t>
            </a:r>
            <a:r>
              <a:rPr lang="en-US" dirty="0" err="1">
                <a:latin typeface="Cambria" pitchFamily="18" charset="0"/>
              </a:rPr>
              <a:t>berfokus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pada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teknik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seni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membuat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teks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menjadi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dapat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dicerna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dengan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mudah</a:t>
            </a:r>
            <a:r>
              <a:rPr lang="en-US" dirty="0">
                <a:latin typeface="Cambria" pitchFamily="18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>
                <a:latin typeface="Cambria" pitchFamily="18" charset="0"/>
              </a:rPr>
              <a:t>Typography With Fantasy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9" name="Content Placeholder 8" descr="Fantasy-font_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643050"/>
            <a:ext cx="7698199" cy="3767944"/>
          </a:xfrm>
        </p:spPr>
      </p:pic>
    </p:spTree>
  </p:cSld>
  <p:clrMapOvr>
    <a:masterClrMapping/>
  </p:clrMapOvr>
  <p:transition spd="slow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Cambria" pitchFamily="18" charset="0"/>
              </a:rPr>
              <a:t>Konflik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dalam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Tipografi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Ada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beberapa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faktor</a:t>
            </a:r>
            <a:r>
              <a:rPr lang="en-US" dirty="0">
                <a:latin typeface="Cambria" pitchFamily="18" charset="0"/>
              </a:rPr>
              <a:t> yang </a:t>
            </a:r>
            <a:r>
              <a:rPr lang="en-US" dirty="0" err="1">
                <a:latin typeface="Cambria" pitchFamily="18" charset="0"/>
              </a:rPr>
              <a:t>membuat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teks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menimbulkan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konflik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dalam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desain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diantaranya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adalah</a:t>
            </a:r>
            <a:r>
              <a:rPr lang="en-US" dirty="0">
                <a:latin typeface="Cambria" pitchFamily="18" charset="0"/>
              </a:rPr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err="1">
                <a:latin typeface="Cambria" pitchFamily="18" charset="0"/>
              </a:rPr>
              <a:t>Menggunakan</a:t>
            </a:r>
            <a:r>
              <a:rPr lang="en-US" dirty="0">
                <a:latin typeface="Cambria" pitchFamily="18" charset="0"/>
              </a:rPr>
              <a:t> Font yang </a:t>
            </a:r>
            <a:r>
              <a:rPr lang="en-US" dirty="0" err="1">
                <a:latin typeface="Cambria" pitchFamily="18" charset="0"/>
              </a:rPr>
              <a:t>Terlalu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Banyak</a:t>
            </a:r>
            <a:endParaRPr lang="en-US" dirty="0">
              <a:latin typeface="Cambria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nb-NO" dirty="0">
                <a:latin typeface="Cambria" pitchFamily="18" charset="0"/>
              </a:rPr>
              <a:t>Menggunakan Font yang Terlalu Mirip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err="1">
                <a:latin typeface="Cambria" pitchFamily="18" charset="0"/>
              </a:rPr>
              <a:t>Tidak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cukup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kontras</a:t>
            </a:r>
            <a:endParaRPr lang="en-US" dirty="0">
              <a:latin typeface="Cambria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Cambria" pitchFamily="18" charset="0"/>
              </a:rPr>
              <a:t>Flat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Font </a:t>
            </a:r>
            <a:r>
              <a:rPr lang="en-US" dirty="0" err="1">
                <a:latin typeface="Cambria" pitchFamily="18" charset="0"/>
              </a:rPr>
              <a:t>Terlalu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Banyak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Cambria" pitchFamily="18" charset="0"/>
              </a:rPr>
              <a:t>Kebanyakan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desainer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pemula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mengira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bahwa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menggunakan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banyak</a:t>
            </a:r>
            <a:r>
              <a:rPr lang="en-US" dirty="0">
                <a:latin typeface="Cambria" pitchFamily="18" charset="0"/>
              </a:rPr>
              <a:t> font </a:t>
            </a:r>
            <a:r>
              <a:rPr lang="en-US" dirty="0" err="1">
                <a:latin typeface="Cambria" pitchFamily="18" charset="0"/>
              </a:rPr>
              <a:t>dapat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membuat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desain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tampil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tidak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monoton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membosankan</a:t>
            </a:r>
            <a:r>
              <a:rPr lang="en-US" dirty="0">
                <a:latin typeface="Cambria" pitchFamily="18" charset="0"/>
              </a:rPr>
              <a:t>. Hal </a:t>
            </a:r>
            <a:r>
              <a:rPr lang="en-US" dirty="0" err="1">
                <a:latin typeface="Cambria" pitchFamily="18" charset="0"/>
              </a:rPr>
              <a:t>itu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salah</a:t>
            </a:r>
            <a:r>
              <a:rPr lang="en-US" dirty="0">
                <a:latin typeface="Cambria" pitchFamily="18" charset="0"/>
              </a:rPr>
              <a:t>! </a:t>
            </a:r>
            <a:r>
              <a:rPr lang="en-US" dirty="0" err="1">
                <a:latin typeface="Cambria" pitchFamily="18" charset="0"/>
              </a:rPr>
              <a:t>Menggunakan</a:t>
            </a:r>
            <a:r>
              <a:rPr lang="en-US" dirty="0">
                <a:latin typeface="Cambria" pitchFamily="18" charset="0"/>
              </a:rPr>
              <a:t> font yang </a:t>
            </a:r>
            <a:r>
              <a:rPr lang="en-US" dirty="0" err="1">
                <a:latin typeface="Cambria" pitchFamily="18" charset="0"/>
              </a:rPr>
              <a:t>terlalu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banyak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dapat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membuat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desain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kacau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membuat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pembaca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bingung</a:t>
            </a:r>
            <a:r>
              <a:rPr lang="en-US" dirty="0">
                <a:latin typeface="Cambria" pitchFamily="18" charset="0"/>
              </a:rPr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Not </a:t>
            </a:r>
            <a:r>
              <a:rPr lang="en-US" dirty="0" err="1">
                <a:latin typeface="Cambria" pitchFamily="18" charset="0"/>
              </a:rPr>
              <a:t>Reccomended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7" name="Content Placeholder 6" descr="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428736"/>
            <a:ext cx="6072215" cy="458789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Font </a:t>
            </a:r>
            <a:r>
              <a:rPr lang="en-US" dirty="0" err="1">
                <a:latin typeface="Cambria" pitchFamily="18" charset="0"/>
              </a:rPr>
              <a:t>Terlalu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Banyak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Cambria" pitchFamily="18" charset="0"/>
              </a:rPr>
              <a:t>Cukup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gunakan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tidak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lebih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dari</a:t>
            </a:r>
            <a:r>
              <a:rPr lang="en-US" dirty="0">
                <a:latin typeface="Cambria" pitchFamily="18" charset="0"/>
              </a:rPr>
              <a:t> 3 font </a:t>
            </a:r>
            <a:r>
              <a:rPr lang="en-US" dirty="0" err="1">
                <a:latin typeface="Cambria" pitchFamily="18" charset="0"/>
              </a:rPr>
              <a:t>saja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dalam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desain</a:t>
            </a:r>
            <a:r>
              <a:rPr lang="en-US" dirty="0">
                <a:latin typeface="Cambria" pitchFamily="18" charset="0"/>
              </a:rPr>
              <a:t>. </a:t>
            </a:r>
            <a:r>
              <a:rPr lang="en-US" dirty="0" err="1">
                <a:latin typeface="Cambria" pitchFamily="18" charset="0"/>
              </a:rPr>
              <a:t>Untuk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desain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dengan</a:t>
            </a:r>
            <a:r>
              <a:rPr lang="en-US" dirty="0">
                <a:latin typeface="Cambria" pitchFamily="18" charset="0"/>
              </a:rPr>
              <a:t> format yang </a:t>
            </a:r>
            <a:r>
              <a:rPr lang="en-US" dirty="0" err="1">
                <a:latin typeface="Cambria" pitchFamily="18" charset="0"/>
              </a:rPr>
              <a:t>lebih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sederhana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namun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dapat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diingat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oleh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pembacanya</a:t>
            </a:r>
            <a:r>
              <a:rPr lang="en-US" dirty="0">
                <a:latin typeface="Cambria" pitchFamily="18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Good Typography in Logo</a:t>
            </a:r>
          </a:p>
        </p:txBody>
      </p:sp>
      <p:pic>
        <p:nvPicPr>
          <p:cNvPr id="7" name="Content Placeholder 6" descr="visa_new log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857364"/>
            <a:ext cx="5214974" cy="166687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8" name="Picture 7" descr="04_logo-baru-instagr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3500438"/>
            <a:ext cx="5238750" cy="275272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Good Typography Poster</a:t>
            </a:r>
            <a:endParaRPr lang="en-US" dirty="0"/>
          </a:p>
        </p:txBody>
      </p:sp>
      <p:pic>
        <p:nvPicPr>
          <p:cNvPr id="7" name="Content Placeholder 6" descr="Typography-Poster-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1890" y="1600200"/>
            <a:ext cx="3040220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" pitchFamily="18" charset="0"/>
              </a:rPr>
              <a:t>4Font </a:t>
            </a:r>
            <a:r>
              <a:rPr lang="en-US" dirty="0" err="1">
                <a:latin typeface="Cambria" pitchFamily="18" charset="0"/>
              </a:rPr>
              <a:t>Terlalu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Banyak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Cambria" pitchFamily="18" charset="0"/>
              </a:rPr>
              <a:t>Tetapi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Jika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anda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pintar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mengatur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posisi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dalam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Tipografi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dapat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mengatur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pilihan</a:t>
            </a:r>
            <a:r>
              <a:rPr lang="en-US" dirty="0">
                <a:latin typeface="Cambria" pitchFamily="18" charset="0"/>
              </a:rPr>
              <a:t> Typeface yang pas, </a:t>
            </a:r>
            <a:r>
              <a:rPr lang="en-US" dirty="0" err="1">
                <a:latin typeface="Cambria" pitchFamily="18" charset="0"/>
              </a:rPr>
              <a:t>maka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akan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didapatkan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sebuah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desain</a:t>
            </a:r>
            <a:r>
              <a:rPr lang="en-US" dirty="0">
                <a:latin typeface="Cambria" pitchFamily="18" charset="0"/>
              </a:rPr>
              <a:t> yang </a:t>
            </a:r>
            <a:r>
              <a:rPr lang="en-US" dirty="0" err="1">
                <a:latin typeface="Cambria" pitchFamily="18" charset="0"/>
              </a:rPr>
              <a:t>keren</a:t>
            </a:r>
            <a:r>
              <a:rPr lang="en-US" dirty="0">
                <a:latin typeface="Cambria" pitchFamily="18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Font </a:t>
            </a:r>
            <a:r>
              <a:rPr lang="en-US" dirty="0" err="1">
                <a:latin typeface="Cambria" pitchFamily="18" charset="0"/>
              </a:rPr>
              <a:t>Terlalu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Banyak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Cambria" pitchFamily="18" charset="0"/>
              </a:rPr>
              <a:t>Tetapi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Jika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anda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pintar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mengatur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posisi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dalam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Tipografi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dapat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mengatur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pilihan</a:t>
            </a:r>
            <a:r>
              <a:rPr lang="en-US" dirty="0">
                <a:latin typeface="Cambria" pitchFamily="18" charset="0"/>
              </a:rPr>
              <a:t> Typeface yang pas, </a:t>
            </a:r>
            <a:r>
              <a:rPr lang="en-US" dirty="0" err="1">
                <a:latin typeface="Cambria" pitchFamily="18" charset="0"/>
              </a:rPr>
              <a:t>maka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akan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didapatkan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sebuah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desain</a:t>
            </a:r>
            <a:r>
              <a:rPr lang="en-US" dirty="0">
                <a:latin typeface="Cambria" pitchFamily="18" charset="0"/>
              </a:rPr>
              <a:t> yang </a:t>
            </a:r>
            <a:r>
              <a:rPr lang="en-US" dirty="0" err="1">
                <a:latin typeface="Cambria" pitchFamily="18" charset="0"/>
              </a:rPr>
              <a:t>keren</a:t>
            </a:r>
            <a:r>
              <a:rPr lang="en-US" dirty="0">
                <a:latin typeface="Cambria" pitchFamily="18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Good Typography Poster</a:t>
            </a:r>
            <a:endParaRPr lang="en-US" dirty="0"/>
          </a:p>
        </p:txBody>
      </p:sp>
      <p:pic>
        <p:nvPicPr>
          <p:cNvPr id="7" name="Content Placeholder 6" descr="Typography-Poster-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1428736"/>
            <a:ext cx="3306060" cy="455134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Huruf</a:t>
            </a:r>
            <a:r>
              <a:rPr lang="en-US" dirty="0">
                <a:latin typeface="Cambria" pitchFamily="18" charset="0"/>
              </a:rPr>
              <a:t> / </a:t>
            </a:r>
            <a:r>
              <a:rPr lang="en-US" dirty="0" err="1">
                <a:latin typeface="Cambria" pitchFamily="18" charset="0"/>
              </a:rPr>
              <a:t>Tipografi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 </a:t>
            </a:r>
            <a:r>
              <a:rPr lang="en-US" dirty="0" err="1">
                <a:latin typeface="Cambria" pitchFamily="18" charset="0"/>
              </a:rPr>
              <a:t>Perancangan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teks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pada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tipografi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dilakukan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melalui</a:t>
            </a:r>
            <a:r>
              <a:rPr lang="en-US" dirty="0">
                <a:latin typeface="Cambria" pitchFamily="18" charset="0"/>
              </a:rPr>
              <a:t> </a:t>
            </a:r>
            <a:r>
              <a:rPr lang="en-US" i="1" dirty="0">
                <a:latin typeface="Cambria" pitchFamily="18" charset="0"/>
              </a:rPr>
              <a:t>typesetting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yaitu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pengaturan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komposisi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huruf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teks</a:t>
            </a:r>
            <a:r>
              <a:rPr lang="en-US" dirty="0">
                <a:latin typeface="Cambria" pitchFamily="18" charset="0"/>
              </a:rPr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latin typeface="Cambria" pitchFamily="18" charset="0"/>
              </a:rPr>
              <a:t>Menggunakan Font yang Terlalu Mirip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Cambria" pitchFamily="18" charset="0"/>
              </a:rPr>
              <a:t>Dalam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Desain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anda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Tidak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boleh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menggunakan</a:t>
            </a:r>
            <a:r>
              <a:rPr lang="en-US" dirty="0">
                <a:latin typeface="Cambria" pitchFamily="18" charset="0"/>
              </a:rPr>
              <a:t> Typeface yang </a:t>
            </a:r>
            <a:r>
              <a:rPr lang="en-US" dirty="0" err="1">
                <a:latin typeface="Cambria" pitchFamily="18" charset="0"/>
              </a:rPr>
              <a:t>terlalu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mirip</a:t>
            </a:r>
            <a:r>
              <a:rPr lang="en-US" dirty="0">
                <a:latin typeface="Cambria" pitchFamily="18" charset="0"/>
              </a:rPr>
              <a:t>. </a:t>
            </a:r>
            <a:r>
              <a:rPr lang="en-US" dirty="0" err="1">
                <a:latin typeface="Cambria" pitchFamily="18" charset="0"/>
              </a:rPr>
              <a:t>Contoh</a:t>
            </a:r>
            <a:r>
              <a:rPr lang="en-US" dirty="0">
                <a:latin typeface="Cambria" pitchFamily="18" charset="0"/>
              </a:rPr>
              <a:t>, Times New Roman </a:t>
            </a:r>
            <a:r>
              <a:rPr lang="en-US" dirty="0" err="1">
                <a:latin typeface="Cambria" pitchFamily="18" charset="0"/>
              </a:rPr>
              <a:t>dan</a:t>
            </a:r>
            <a:r>
              <a:rPr lang="en-US" dirty="0">
                <a:latin typeface="Cambria" pitchFamily="18" charset="0"/>
              </a:rPr>
              <a:t> Georgia, </a:t>
            </a:r>
            <a:r>
              <a:rPr lang="en-US" dirty="0" err="1">
                <a:latin typeface="Cambria" pitchFamily="18" charset="0"/>
              </a:rPr>
              <a:t>karena</a:t>
            </a:r>
            <a:r>
              <a:rPr lang="en-US" dirty="0">
                <a:latin typeface="Cambria" pitchFamily="18" charset="0"/>
              </a:rPr>
              <a:t> typeface </a:t>
            </a:r>
            <a:r>
              <a:rPr lang="en-US" dirty="0" err="1">
                <a:latin typeface="Cambria" pitchFamily="18" charset="0"/>
              </a:rPr>
              <a:t>tersebut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termasuk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jenis</a:t>
            </a:r>
            <a:r>
              <a:rPr lang="en-US" dirty="0">
                <a:latin typeface="Cambria" pitchFamily="18" charset="0"/>
              </a:rPr>
              <a:t> serif.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Contoh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7" name="Content Placeholder 6" descr="Wrong-Type-Too-Man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500174"/>
            <a:ext cx="7093795" cy="380836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Good Combining Typeface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9" name="Content Placeholder 8" descr="2015-10-26_06h01_3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428736"/>
            <a:ext cx="3830751" cy="4735854"/>
          </a:xfrm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Huruf</a:t>
            </a:r>
            <a:r>
              <a:rPr lang="en-US" dirty="0">
                <a:latin typeface="Cambria" pitchFamily="18" charset="0"/>
              </a:rPr>
              <a:t> / </a:t>
            </a:r>
            <a:r>
              <a:rPr lang="en-US" dirty="0" err="1">
                <a:latin typeface="Cambria" pitchFamily="18" charset="0"/>
              </a:rPr>
              <a:t>Tipografi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Komposisi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pada</a:t>
            </a:r>
            <a:r>
              <a:rPr lang="en-US" dirty="0">
                <a:latin typeface="Cambria" pitchFamily="18" charset="0"/>
              </a:rPr>
              <a:t> </a:t>
            </a:r>
            <a:r>
              <a:rPr lang="en-US" i="1" dirty="0">
                <a:latin typeface="Cambria" pitchFamily="18" charset="0"/>
              </a:rPr>
              <a:t>typesetting</a:t>
            </a:r>
            <a:r>
              <a:rPr lang="en-US" dirty="0">
                <a:latin typeface="Cambria" pitchFamily="18" charset="0"/>
              </a:rPr>
              <a:t> </a:t>
            </a:r>
            <a:r>
              <a:rPr lang="en-US" dirty="0" err="1">
                <a:latin typeface="Cambria" pitchFamily="18" charset="0"/>
              </a:rPr>
              <a:t>mencakup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jenis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huruf</a:t>
            </a:r>
            <a:r>
              <a:rPr lang="en-US" dirty="0">
                <a:latin typeface="Cambria" pitchFamily="18" charset="0"/>
              </a:rPr>
              <a:t> yang </a:t>
            </a:r>
            <a:r>
              <a:rPr lang="en-US" dirty="0" err="1">
                <a:latin typeface="Cambria" pitchFamily="18" charset="0"/>
              </a:rPr>
              <a:t>digunakan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ukuran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huruf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panjang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baris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jarak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antar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baris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jarak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antar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kata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dan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jarak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antar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huruf</a:t>
            </a:r>
            <a:r>
              <a:rPr lang="en-US" dirty="0">
                <a:latin typeface="Cambria" pitchFamily="18" charset="0"/>
              </a:rPr>
              <a:t>. 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Prinsip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Utama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Tipografi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Fungsi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utama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dari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tipografi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ialah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membuat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teks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menjadi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berguna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mudah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digunakan</a:t>
            </a:r>
            <a:r>
              <a:rPr lang="en-US" dirty="0">
                <a:latin typeface="Cambria" pitchFamily="18" charset="0"/>
              </a:rPr>
              <a:t>. </a:t>
            </a:r>
          </a:p>
          <a:p>
            <a:endParaRPr lang="en-US" dirty="0">
              <a:latin typeface="Cambria" pitchFamily="18" charset="0"/>
            </a:endParaRPr>
          </a:p>
          <a:p>
            <a:r>
              <a:rPr lang="en-US" dirty="0" err="1">
                <a:latin typeface="Cambria" pitchFamily="18" charset="0"/>
              </a:rPr>
              <a:t>Artinya</a:t>
            </a:r>
            <a:r>
              <a:rPr lang="en-US" dirty="0">
                <a:latin typeface="Cambria" pitchFamily="18" charset="0"/>
              </a:rPr>
              <a:t>? </a:t>
            </a:r>
            <a:r>
              <a:rPr lang="en-US" dirty="0" err="1">
                <a:latin typeface="Cambria" pitchFamily="18" charset="0"/>
              </a:rPr>
              <a:t>Tipografi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berbicara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tentang</a:t>
            </a:r>
            <a:r>
              <a:rPr lang="en-US" dirty="0">
                <a:latin typeface="Cambria" pitchFamily="18" charset="0"/>
              </a:rPr>
              <a:t> </a:t>
            </a:r>
            <a:r>
              <a:rPr lang="en-US" b="1" dirty="0" err="1">
                <a:latin typeface="Cambria" pitchFamily="18" charset="0"/>
              </a:rPr>
              <a:t>kemudahan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membaca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teks</a:t>
            </a:r>
            <a:r>
              <a:rPr lang="en-US" dirty="0">
                <a:latin typeface="Cambria" pitchFamily="18" charset="0"/>
              </a:rPr>
              <a:t> (</a:t>
            </a:r>
            <a:r>
              <a:rPr lang="en-US" i="1" dirty="0">
                <a:latin typeface="Cambria" pitchFamily="18" charset="0"/>
              </a:rPr>
              <a:t>readability</a:t>
            </a:r>
            <a:r>
              <a:rPr lang="en-US" dirty="0">
                <a:latin typeface="Cambria" pitchFamily="18" charset="0"/>
              </a:rPr>
              <a:t>) </a:t>
            </a:r>
            <a:r>
              <a:rPr lang="en-US" dirty="0" err="1">
                <a:latin typeface="Cambria" pitchFamily="18" charset="0"/>
              </a:rPr>
              <a:t>dan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kemudahan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mengenali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setiap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huruf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kata</a:t>
            </a:r>
            <a:r>
              <a:rPr lang="en-US" dirty="0">
                <a:latin typeface="Cambria" pitchFamily="18" charset="0"/>
              </a:rPr>
              <a:t> (</a:t>
            </a:r>
            <a:r>
              <a:rPr lang="en-US" i="1" dirty="0">
                <a:latin typeface="Cambria" pitchFamily="18" charset="0"/>
              </a:rPr>
              <a:t>legibility</a:t>
            </a:r>
            <a:r>
              <a:rPr lang="en-US" dirty="0">
                <a:latin typeface="Cambria" pitchFamily="18" charset="0"/>
              </a:rPr>
              <a:t>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Contoh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Tipografi</a:t>
            </a:r>
            <a:r>
              <a:rPr lang="en-US" dirty="0">
                <a:latin typeface="Cambria" pitchFamily="18" charset="0"/>
              </a:rPr>
              <a:t> yang </a:t>
            </a:r>
            <a:r>
              <a:rPr lang="en-US" dirty="0" err="1">
                <a:latin typeface="Cambria" pitchFamily="18" charset="0"/>
              </a:rPr>
              <a:t>Salah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7" name="Content Placeholder 6" descr="Onslo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9068" y="1600200"/>
            <a:ext cx="4565864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Prinsip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Utama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Tipografi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Tipografi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menghidupkan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teks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dalam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sebuah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tulisan</a:t>
            </a:r>
            <a:r>
              <a:rPr lang="en-US" dirty="0">
                <a:latin typeface="Cambria" pitchFamily="18" charset="0"/>
              </a:rPr>
              <a:t>. </a:t>
            </a:r>
            <a:r>
              <a:rPr lang="en-US" dirty="0" err="1">
                <a:latin typeface="Cambria" pitchFamily="18" charset="0"/>
              </a:rPr>
              <a:t>Tipografi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membuat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teks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menjadi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menarik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sehingga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pembaca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penasaran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ingin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membaca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teks</a:t>
            </a:r>
            <a:r>
              <a:rPr lang="en-US" dirty="0">
                <a:latin typeface="Cambria" pitchFamily="18" charset="0"/>
              </a:rPr>
              <a:t>. 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Revisi 01 Design Grafis and Multimedia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2638</TotalTime>
  <Words>1505</Words>
  <Application>Microsoft Macintosh PowerPoint</Application>
  <PresentationFormat>On-screen Show (4:3)</PresentationFormat>
  <Paragraphs>262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Cambria</vt:lpstr>
      <vt:lpstr>Wingdings</vt:lpstr>
      <vt:lpstr>Office Theme</vt:lpstr>
      <vt:lpstr>PowerPoint Presentation</vt:lpstr>
      <vt:lpstr>Brainstorming</vt:lpstr>
      <vt:lpstr>Huruf / tipografi</vt:lpstr>
      <vt:lpstr>Huruf / Tipografi</vt:lpstr>
      <vt:lpstr>Huruf / Tipografi</vt:lpstr>
      <vt:lpstr>Huruf / Tipografi</vt:lpstr>
      <vt:lpstr>Prinsip Utama Tipografi</vt:lpstr>
      <vt:lpstr>Contoh Tipografi yang Salah</vt:lpstr>
      <vt:lpstr>Prinsip Utama Tipografi</vt:lpstr>
      <vt:lpstr>Contoh Tipografi yang Baik</vt:lpstr>
      <vt:lpstr>Prinsip Utama Tipografi</vt:lpstr>
      <vt:lpstr>Prinsip Utama Tipografi</vt:lpstr>
      <vt:lpstr>Typeface vs Font</vt:lpstr>
      <vt:lpstr>Typeface vs Font</vt:lpstr>
      <vt:lpstr>Typeface vs Font</vt:lpstr>
      <vt:lpstr>Typeface vs Font</vt:lpstr>
      <vt:lpstr>Typeface vs Font</vt:lpstr>
      <vt:lpstr>Typeface vs Font</vt:lpstr>
      <vt:lpstr>Typeface vs Font</vt:lpstr>
      <vt:lpstr>Typeface vs Font</vt:lpstr>
      <vt:lpstr>Typeface vs Font</vt:lpstr>
      <vt:lpstr>Typeface vs Font</vt:lpstr>
      <vt:lpstr>Typeface vs Font</vt:lpstr>
      <vt:lpstr>Typeface vs Font</vt:lpstr>
      <vt:lpstr>Klasifikasi Huruf</vt:lpstr>
      <vt:lpstr>Klasifikasi Huruf</vt:lpstr>
      <vt:lpstr>Klasifikasi Huruf</vt:lpstr>
      <vt:lpstr>Klasifikasi Huruf</vt:lpstr>
      <vt:lpstr>Klasifikasi Huruf</vt:lpstr>
      <vt:lpstr>Klasifikasi Huruf</vt:lpstr>
      <vt:lpstr>Typography With Serif</vt:lpstr>
      <vt:lpstr>Klasifikasi Huruf</vt:lpstr>
      <vt:lpstr>Klasifikasi Huruf</vt:lpstr>
      <vt:lpstr>Typography With Monospace</vt:lpstr>
      <vt:lpstr>Klasifikasi Huruf</vt:lpstr>
      <vt:lpstr>Klasifikasi Huruf</vt:lpstr>
      <vt:lpstr>Typography With Cursive</vt:lpstr>
      <vt:lpstr>Klasifikasi Huruf</vt:lpstr>
      <vt:lpstr>Klasifikasi Huruf</vt:lpstr>
      <vt:lpstr>Typography With Fantasy</vt:lpstr>
      <vt:lpstr>Konflik dalam Tipografi</vt:lpstr>
      <vt:lpstr>Font Terlalu Banyak</vt:lpstr>
      <vt:lpstr>Not Reccomended</vt:lpstr>
      <vt:lpstr>Font Terlalu Banyak</vt:lpstr>
      <vt:lpstr>Good Typography in Logo</vt:lpstr>
      <vt:lpstr>Good Typography Poster</vt:lpstr>
      <vt:lpstr>4Font Terlalu Banyak</vt:lpstr>
      <vt:lpstr>Font Terlalu Banyak</vt:lpstr>
      <vt:lpstr>Good Typography Poster</vt:lpstr>
      <vt:lpstr>Menggunakan Font yang Terlalu Mirip</vt:lpstr>
      <vt:lpstr>Contoh</vt:lpstr>
      <vt:lpstr>Good Combining Typeface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Microsoft Office User</cp:lastModifiedBy>
  <cp:revision>316</cp:revision>
  <dcterms:created xsi:type="dcterms:W3CDTF">2010-04-18T12:06:30Z</dcterms:created>
  <dcterms:modified xsi:type="dcterms:W3CDTF">2023-01-03T02:00:11Z</dcterms:modified>
</cp:coreProperties>
</file>