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61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202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380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0782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348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897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426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311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339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883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6618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2A820-6F94-4BEE-AABD-C9AE41E9E2B0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BF9BE-89CF-4E41-97FB-637F9C1E73F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4751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mtClean="0"/>
              <a:t>PERTEMUAN 2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0972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785813"/>
          </a:xfrm>
        </p:spPr>
        <p:txBody>
          <a:bodyPr/>
          <a:lstStyle/>
          <a:p>
            <a:r>
              <a:rPr lang="en-US" sz="3200" b="1" smtClean="0"/>
              <a:t>PEMAHAMAN TENTANG HUKUM </a:t>
            </a:r>
            <a:r>
              <a:rPr lang="id-ID" sz="3200" b="1" smtClean="0"/>
              <a:t>PAJAK</a:t>
            </a:r>
            <a:endParaRPr lang="en-US" sz="3200" b="1" smtClean="0"/>
          </a:p>
        </p:txBody>
      </p:sp>
      <p:sp>
        <p:nvSpPr>
          <p:cNvPr id="3" name="Rectangle 2"/>
          <p:cNvSpPr/>
          <p:nvPr/>
        </p:nvSpPr>
        <p:spPr>
          <a:xfrm>
            <a:off x="142875" y="2714625"/>
            <a:ext cx="1571625" cy="1285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PENGERTIAN HUKUM </a:t>
            </a:r>
            <a:r>
              <a:rPr lang="id-ID" sz="2000" b="1" dirty="0"/>
              <a:t>PAJAK</a:t>
            </a:r>
            <a:endParaRPr lang="en-US" sz="2000" b="1" dirty="0"/>
          </a:p>
        </p:txBody>
      </p:sp>
      <p:cxnSp>
        <p:nvCxnSpPr>
          <p:cNvPr id="5" name="Straight Arrow Connector 4"/>
          <p:cNvCxnSpPr>
            <a:stCxn id="3" idx="3"/>
          </p:cNvCxnSpPr>
          <p:nvPr/>
        </p:nvCxnSpPr>
        <p:spPr>
          <a:xfrm flipV="1">
            <a:off x="1714500" y="1500188"/>
            <a:ext cx="285750" cy="1857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" idx="3"/>
          </p:cNvCxnSpPr>
          <p:nvPr/>
        </p:nvCxnSpPr>
        <p:spPr>
          <a:xfrm>
            <a:off x="1714500" y="3357563"/>
            <a:ext cx="428625" cy="2714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143125" y="714375"/>
            <a:ext cx="6858000" cy="43576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just">
              <a:buFontTx/>
              <a:buAutoNum type="arabicPeriod"/>
              <a:defRPr/>
            </a:pPr>
            <a:r>
              <a:rPr lang="id-ID" b="1" dirty="0"/>
              <a:t>Pajak adalah peralihan kekayaan dari pihak rakyat kepada kas negara untuk membiayai pengeluaran rutin dan surplusnya digunakan untuk sebagai simpanan umum </a:t>
            </a:r>
            <a:r>
              <a:rPr lang="id-ID" b="1" i="1" dirty="0"/>
              <a:t>(public saving</a:t>
            </a:r>
            <a:r>
              <a:rPr lang="id-ID" b="1" dirty="0"/>
              <a:t>) yang merupakan sumber utama untuk membiayai </a:t>
            </a:r>
            <a:r>
              <a:rPr lang="id-ID" b="1" i="1" dirty="0"/>
              <a:t>public investement. </a:t>
            </a:r>
            <a:r>
              <a:rPr lang="id-ID" b="1" dirty="0"/>
              <a:t>(Rochmat Soemitro)</a:t>
            </a:r>
            <a:r>
              <a:rPr lang="en-US" b="1" dirty="0"/>
              <a:t>.</a:t>
            </a:r>
          </a:p>
          <a:p>
            <a:pPr marL="342900" indent="-342900" algn="just">
              <a:defRPr/>
            </a:pPr>
            <a:r>
              <a:rPr lang="en-US" b="1" dirty="0"/>
              <a:t>2. </a:t>
            </a:r>
            <a:r>
              <a:rPr lang="id-ID" b="1" dirty="0"/>
              <a:t>Pajak adalah iuran wajib, berupa uang atau barang, yang dipungut oleh penguasa berdasarkan norma-norma hukum, guna menutupi biaya produksi barang-barang dan jasa-jasa kolektif dalam mencapai kesejahteraan umum. (Soeparman Soemahamidjaja)</a:t>
            </a:r>
            <a:r>
              <a:rPr lang="en-US" b="1" dirty="0"/>
              <a:t>.</a:t>
            </a:r>
            <a:endParaRPr lang="id-ID" b="1" dirty="0"/>
          </a:p>
          <a:p>
            <a:pPr marL="342900" indent="-342900" algn="just">
              <a:defRPr/>
            </a:pPr>
            <a:r>
              <a:rPr lang="id-ID" b="1" dirty="0"/>
              <a:t>3. Pajak adalah iuran kepada negara (yang dapat dipaksakan) yang terutang oleh yang wajib membayarnya menurut peraturan-peraturan, dengan tidak mendapat prestasi kembali, yang langsung dapat ditunjuk, dan yang gunanya adalah untuk membiayai pengeluaran-pengeluaran umum berhubung dengan tugas negara untuk menyelenggarakan pemerintahan (PJA. Adriani).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2214563" y="5286375"/>
            <a:ext cx="6786562" cy="13573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id-ID" b="1" dirty="0"/>
              <a:t>Pajak</a:t>
            </a:r>
            <a:r>
              <a:rPr lang="en-US" dirty="0"/>
              <a:t> </a:t>
            </a:r>
            <a:r>
              <a:rPr lang="id-ID" dirty="0"/>
              <a:t> </a:t>
            </a:r>
            <a:r>
              <a:rPr lang="id-ID" b="1" dirty="0"/>
              <a:t>(fiskal) </a:t>
            </a:r>
            <a:r>
              <a:rPr lang="en-US" dirty="0"/>
              <a:t>: </a:t>
            </a:r>
            <a:r>
              <a:rPr lang="id-ID" b="1" dirty="0"/>
              <a:t>Keseluruhan dari paraturan-peraturan yang meliputi wewenangan pemerintah untuk mengambil kekayaan seseorang</a:t>
            </a:r>
            <a:r>
              <a:rPr lang="en-US" b="1" dirty="0"/>
              <a:t> </a:t>
            </a:r>
            <a:r>
              <a:rPr lang="id-ID" b="1" dirty="0"/>
              <a:t>dan menyerahkannya kembali kepada masyarakat dengan melalui kas negara. </a:t>
            </a:r>
            <a:r>
              <a:rPr lang="en-US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726844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5" y="2928938"/>
            <a:ext cx="1857375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b="1" dirty="0"/>
              <a:t>Unsur-Unsur Pajak</a:t>
            </a:r>
          </a:p>
        </p:txBody>
      </p:sp>
      <p:sp>
        <p:nvSpPr>
          <p:cNvPr id="3" name="Rectangle 2"/>
          <p:cNvSpPr/>
          <p:nvPr/>
        </p:nvSpPr>
        <p:spPr>
          <a:xfrm>
            <a:off x="2000250" y="357188"/>
            <a:ext cx="6929438" cy="62865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 algn="just">
              <a:buFontTx/>
              <a:buAutoNum type="arabicPeriod"/>
              <a:defRPr/>
            </a:pPr>
            <a:endParaRPr lang="id-ID" sz="2400" b="1" dirty="0"/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Pajak merupakan iuran atau kewajiban untuk menyerahkan sebagian kekayaan (pendapatan) kepada negara.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Jika penyerahan tidak dilakukan, maka menjadi utang yang dapat dipaksakan dengan kekerasan, seperti surat paksa atau sita.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Penyerahan berdasarkan undang-undang/ peraturan/norma yang dibuat oleh  pemerintah yang berlaku umum, jika tidak, maka dapat dianggap sebagai perampasan hak.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Tidak ada kontraprestasi langsung dari pemerintah (imbalan), namun bisa dilihat dari indikasi berupa pembangunan infrastruktur, sarana kesehatan dan fasilitas umum.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Iuran dari pihak yang dipungut dipergunakan untuk membiayai pengeluaran umum yang berguna bagi masyarakat.</a:t>
            </a:r>
          </a:p>
          <a:p>
            <a:pPr algn="just">
              <a:defRPr/>
            </a:pP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106135423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5" y="2928938"/>
            <a:ext cx="1857375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b="1" dirty="0"/>
              <a:t>Karakteristik Pajak</a:t>
            </a:r>
          </a:p>
        </p:txBody>
      </p:sp>
      <p:sp>
        <p:nvSpPr>
          <p:cNvPr id="3" name="Rectangle 2"/>
          <p:cNvSpPr/>
          <p:nvPr/>
        </p:nvSpPr>
        <p:spPr>
          <a:xfrm>
            <a:off x="2000250" y="142875"/>
            <a:ext cx="6929438" cy="65008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 algn="just">
              <a:buFontTx/>
              <a:buAutoNum type="arabicPeriod"/>
              <a:defRPr/>
            </a:pPr>
            <a:endParaRPr lang="id-ID" sz="2400" b="1" dirty="0"/>
          </a:p>
          <a:p>
            <a:pPr marL="457200" indent="-457200" algn="just">
              <a:buFontTx/>
              <a:buAutoNum type="arabicPeriod"/>
              <a:defRPr/>
            </a:pPr>
            <a:r>
              <a:rPr lang="id-ID" b="1" dirty="0"/>
              <a:t>Pajak dipungut berdasarkan adanya Undang-Undang ataupun Peraturan Pelaksanaannya, sehingga dapat dipaksakan.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b="1" dirty="0"/>
              <a:t>Pajak merupakan peralihan kekayaan dari orang/badan ke pemerintah.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b="1" dirty="0"/>
              <a:t>Pajak memiliki ancaman hukuman berupa kurungan, denda dan kenaikan.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b="1" dirty="0"/>
              <a:t>Dalam pembayaran pajak, tidak dapat ditunjukkan adanya kontraprestasi (imbalan) langsung secara individual yang diberikan pemerintah.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b="1" dirty="0"/>
              <a:t>Pemungutannya dapat dilakukan baik oleh pemerintah pusat maupun pemerintah daerah, sehingga ada istilah pajak pusat dan pajak daerah.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b="1" dirty="0"/>
              <a:t>Hasil pajak digunakan untuk membiayai pengeluaran-pengeluaran pemerintah, baik pengeluaran rutin maupun pengeluaran pembangunan, dan apabila terdapat kelebihan maka kelebihannya atau sisanya digunakan untuk </a:t>
            </a:r>
            <a:r>
              <a:rPr lang="id-ID" b="1" i="1" dirty="0"/>
              <a:t>public investment</a:t>
            </a:r>
            <a:r>
              <a:rPr lang="id-ID" b="1" dirty="0"/>
              <a:t>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b="1" dirty="0"/>
              <a:t>Pajak digunakan sebagian untuk kepentingan umum.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b="1" dirty="0"/>
              <a:t>Disamping mempunyai </a:t>
            </a:r>
            <a:r>
              <a:rPr lang="id-ID" b="1" dirty="0">
                <a:solidFill>
                  <a:srgbClr val="C00000"/>
                </a:solidFill>
              </a:rPr>
              <a:t>fungsi </a:t>
            </a:r>
            <a:r>
              <a:rPr lang="id-ID" b="1" dirty="0"/>
              <a:t>sebagai alat untuk memasukkan dana dari rakyat kedalam kas negara (fungsi budgeter), pajak juga mempunyai fungsi yang lain, yakni fungsi  sebagai alat mengatur untuk mencapai tujuan tertentu.</a:t>
            </a:r>
          </a:p>
          <a:p>
            <a:pPr marL="457200" indent="-457200" algn="just">
              <a:buFontTx/>
              <a:buAutoNum type="arabicPeriod"/>
              <a:defRPr/>
            </a:pP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205153130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500062"/>
          </a:xfrm>
        </p:spPr>
        <p:txBody>
          <a:bodyPr/>
          <a:lstStyle/>
          <a:p>
            <a:r>
              <a:rPr lang="id-ID" sz="2400" b="1" smtClean="0"/>
              <a:t>APA </a:t>
            </a:r>
            <a:r>
              <a:rPr lang="id-ID" sz="2400" b="1" smtClean="0">
                <a:solidFill>
                  <a:srgbClr val="C00000"/>
                </a:solidFill>
              </a:rPr>
              <a:t>FUNGSI </a:t>
            </a:r>
            <a:r>
              <a:rPr lang="id-ID" sz="2400" b="1" smtClean="0"/>
              <a:t>PAJAK ITU ?</a:t>
            </a:r>
          </a:p>
        </p:txBody>
      </p:sp>
      <p:sp>
        <p:nvSpPr>
          <p:cNvPr id="3" name="Rectangle 2"/>
          <p:cNvSpPr/>
          <p:nvPr/>
        </p:nvSpPr>
        <p:spPr>
          <a:xfrm>
            <a:off x="142875" y="3214688"/>
            <a:ext cx="1571625" cy="9286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/>
              <a:t>Sebagai Alat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3125" y="1857375"/>
            <a:ext cx="1571625" cy="9286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dirty="0"/>
              <a:t>Budgeter (anggaran)</a:t>
            </a:r>
          </a:p>
        </p:txBody>
      </p:sp>
      <p:sp>
        <p:nvSpPr>
          <p:cNvPr id="5" name="Rectangle 4"/>
          <p:cNvSpPr/>
          <p:nvPr/>
        </p:nvSpPr>
        <p:spPr>
          <a:xfrm>
            <a:off x="2143125" y="4572000"/>
            <a:ext cx="1571625" cy="9286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dirty="0"/>
              <a:t>Reguler (mengatur)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857625" y="2071688"/>
            <a:ext cx="357188" cy="5715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9" name="Right Arrow 8"/>
          <p:cNvSpPr/>
          <p:nvPr/>
        </p:nvSpPr>
        <p:spPr>
          <a:xfrm>
            <a:off x="3857625" y="4714875"/>
            <a:ext cx="357188" cy="5715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0" name="Up-Down Arrow 9"/>
          <p:cNvSpPr/>
          <p:nvPr/>
        </p:nvSpPr>
        <p:spPr>
          <a:xfrm>
            <a:off x="2643188" y="2928938"/>
            <a:ext cx="500062" cy="1500187"/>
          </a:xfrm>
          <a:prstGeom prst="up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cxnSp>
        <p:nvCxnSpPr>
          <p:cNvPr id="12" name="Straight Arrow Connector 11"/>
          <p:cNvCxnSpPr>
            <a:stCxn id="3" idx="3"/>
          </p:cNvCxnSpPr>
          <p:nvPr/>
        </p:nvCxnSpPr>
        <p:spPr>
          <a:xfrm flipV="1">
            <a:off x="1714500" y="2357438"/>
            <a:ext cx="285750" cy="13223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" idx="3"/>
          </p:cNvCxnSpPr>
          <p:nvPr/>
        </p:nvCxnSpPr>
        <p:spPr>
          <a:xfrm>
            <a:off x="1714500" y="3679825"/>
            <a:ext cx="285750" cy="13922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Half Frame 14"/>
          <p:cNvSpPr/>
          <p:nvPr/>
        </p:nvSpPr>
        <p:spPr>
          <a:xfrm>
            <a:off x="928688" y="428625"/>
            <a:ext cx="571500" cy="2428875"/>
          </a:xfrm>
          <a:prstGeom prst="halfFram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86250" y="857250"/>
            <a:ext cx="4643438" cy="26431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Sebagai pemasukkan dana yang sebesar-besarnya ke kas negara, lalu dana yang terkumpul akan dipergunakan oleh pemerintah sebagai pengeluaran-pengeluaran rutin untuk kepentingan masyarakat.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86250" y="3929063"/>
            <a:ext cx="4643438" cy="228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Sebagai mengatur dan mengarahkan masyarakat ke arah yang dikehendaki oleh pemerintah yang bertujuan guna peningkatan ekonomi dan pembangunan.</a:t>
            </a:r>
          </a:p>
        </p:txBody>
      </p:sp>
      <p:sp>
        <p:nvSpPr>
          <p:cNvPr id="18" name="Left Arrow 17"/>
          <p:cNvSpPr/>
          <p:nvPr/>
        </p:nvSpPr>
        <p:spPr>
          <a:xfrm>
            <a:off x="1857375" y="357188"/>
            <a:ext cx="785813" cy="285750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46546568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465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PERTEMUAN 2</vt:lpstr>
      <vt:lpstr>PEMAHAMAN TENTANG HUKUM PAJAK</vt:lpstr>
      <vt:lpstr>PowerPoint Presentation</vt:lpstr>
      <vt:lpstr>PowerPoint Presentation</vt:lpstr>
      <vt:lpstr>APA FUNGSI PAJAK ITU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2</dc:title>
  <dc:creator>user</dc:creator>
  <cp:lastModifiedBy>user</cp:lastModifiedBy>
  <cp:revision>1</cp:revision>
  <dcterms:created xsi:type="dcterms:W3CDTF">2024-10-10T09:40:31Z</dcterms:created>
  <dcterms:modified xsi:type="dcterms:W3CDTF">2024-10-10T09:42:25Z</dcterms:modified>
</cp:coreProperties>
</file>