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256" r:id="rId2"/>
    <p:sldId id="292" r:id="rId3"/>
    <p:sldId id="320" r:id="rId4"/>
    <p:sldId id="321" r:id="rId5"/>
    <p:sldId id="322" r:id="rId6"/>
    <p:sldId id="312" r:id="rId7"/>
    <p:sldId id="323" r:id="rId8"/>
    <p:sldId id="324" r:id="rId9"/>
    <p:sldId id="325" r:id="rId10"/>
    <p:sldId id="326" r:id="rId11"/>
    <p:sldId id="327" r:id="rId12"/>
    <p:sldId id="328" r:id="rId13"/>
    <p:sldId id="313" r:id="rId14"/>
    <p:sldId id="329" r:id="rId15"/>
    <p:sldId id="335" r:id="rId16"/>
    <p:sldId id="314" r:id="rId17"/>
    <p:sldId id="332" r:id="rId18"/>
    <p:sldId id="333" r:id="rId19"/>
    <p:sldId id="303" r:id="rId20"/>
  </p:sldIdLst>
  <p:sldSz cx="9144000" cy="6858000" type="screen4x3"/>
  <p:notesSz cx="6761163" cy="9942513"/>
  <p:custDataLst>
    <p:tags r:id="rId2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xmlns="" userId="Ra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19F3F3"/>
    <a:srgbClr val="08E823"/>
    <a:srgbClr val="33CC33"/>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67" autoAdjust="0"/>
    <p:restoredTop sz="94656" autoAdjust="0"/>
  </p:normalViewPr>
  <p:slideViewPr>
    <p:cSldViewPr>
      <p:cViewPr>
        <p:scale>
          <a:sx n="55" d="100"/>
          <a:sy n="55" d="100"/>
        </p:scale>
        <p:origin x="-1752" y="-4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8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gs" Target="tags/tag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9837" cy="49712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29761" y="0"/>
            <a:ext cx="2929837" cy="497126"/>
          </a:xfrm>
          <a:prstGeom prst="rect">
            <a:avLst/>
          </a:prstGeom>
        </p:spPr>
        <p:txBody>
          <a:bodyPr vert="horz" lIns="91440" tIns="45720" rIns="91440" bIns="45720" rtlCol="0"/>
          <a:lstStyle>
            <a:lvl1pPr algn="r">
              <a:defRPr sz="1200"/>
            </a:lvl1pPr>
          </a:lstStyle>
          <a:p>
            <a:endParaRPr lang="en-US"/>
          </a:p>
        </p:txBody>
      </p:sp>
      <p:sp>
        <p:nvSpPr>
          <p:cNvPr id="4" name="Footer Placeholder 3"/>
          <p:cNvSpPr>
            <a:spLocks noGrp="1"/>
          </p:cNvSpPr>
          <p:nvPr>
            <p:ph type="ftr" sz="quarter" idx="2"/>
          </p:nvPr>
        </p:nvSpPr>
        <p:spPr>
          <a:xfrm>
            <a:off x="0" y="9443662"/>
            <a:ext cx="2929837" cy="497126"/>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29761" y="9443662"/>
            <a:ext cx="2929837" cy="497126"/>
          </a:xfrm>
          <a:prstGeom prst="rect">
            <a:avLst/>
          </a:prstGeom>
        </p:spPr>
        <p:txBody>
          <a:bodyPr vert="horz" lIns="91440" tIns="45720" rIns="91440" bIns="45720"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9837" cy="49712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29761" y="0"/>
            <a:ext cx="2929837" cy="497126"/>
          </a:xfrm>
          <a:prstGeom prst="rect">
            <a:avLst/>
          </a:prstGeom>
        </p:spPr>
        <p:txBody>
          <a:bodyPr vert="horz" lIns="91440" tIns="45720" rIns="91440" bIns="45720" rtlCol="0"/>
          <a:lstStyle>
            <a:lvl1pPr algn="r">
              <a:defRPr sz="1200"/>
            </a:lvl1pPr>
          </a:lstStyle>
          <a:p>
            <a:endParaRPr lang="en-US"/>
          </a:p>
        </p:txBody>
      </p:sp>
      <p:sp>
        <p:nvSpPr>
          <p:cNvPr id="4" name="Slide Image Placeholder 3"/>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6117" y="4722694"/>
            <a:ext cx="5408930" cy="447413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43662"/>
            <a:ext cx="2929837" cy="497126"/>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29761" y="9443662"/>
            <a:ext cx="2929837" cy="497126"/>
          </a:xfrm>
          <a:prstGeom prst="rect">
            <a:avLst/>
          </a:prstGeom>
        </p:spPr>
        <p:txBody>
          <a:bodyPr vert="horz" lIns="91440" tIns="45720" rIns="91440" bIns="45720"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4733767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4733767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6" name="Slide Number Placeholder 5"/>
          <p:cNvSpPr>
            <a:spLocks noGrp="1"/>
          </p:cNvSpPr>
          <p:nvPr>
            <p:ph type="sldNum" sz="quarter" idx="12"/>
          </p:nvPr>
        </p:nvSpPr>
        <p:spPr/>
        <p:txBody>
          <a:bodyPr/>
          <a:lstStyle>
            <a:lvl1pPr>
              <a:defRPr/>
            </a:lvl1pPr>
          </a:lstStyle>
          <a:p>
            <a:fld id="{9AA526D9-A5A6-41AF-8A00-46949A839F48}" type="slidenum">
              <a:rPr lang="en-US" smtClean="0"/>
              <a:pPr/>
              <a:t>‹#›</a:t>
            </a:fld>
            <a:endParaRPr lang="en-US" dirty="0"/>
          </a:p>
        </p:txBody>
      </p:sp>
      <p:sp>
        <p:nvSpPr>
          <p:cNvPr id="8" name="TextBox 7"/>
          <p:cNvSpPr txBox="1"/>
          <p:nvPr userDrawn="1"/>
        </p:nvSpPr>
        <p:spPr>
          <a:xfrm>
            <a:off x="6553200" y="6363328"/>
            <a:ext cx="2133600" cy="276999"/>
          </a:xfrm>
          <a:prstGeom prst="rect">
            <a:avLst/>
          </a:prstGeom>
          <a:noFill/>
        </p:spPr>
        <p:txBody>
          <a:bodyPr wrap="square" rtlCol="0">
            <a:spAutoFit/>
          </a:bodyPr>
          <a:lstStyle/>
          <a:p>
            <a:pPr algn="r"/>
            <a:r>
              <a:rPr lang="id-ID" sz="1200" dirty="0" smtClean="0">
                <a:latin typeface="Arial" panose="020B0604020202020204" pitchFamily="34" charset="0"/>
                <a:cs typeface="Arial" panose="020B0604020202020204" pitchFamily="34" charset="0"/>
              </a:rPr>
              <a:t>Revisi: 00</a:t>
            </a:r>
            <a:endParaRPr lang="id-ID" sz="1600" dirty="0">
              <a:latin typeface="Arial" panose="020B0604020202020204" pitchFamily="34" charset="0"/>
              <a:cs typeface="Arial" panose="020B0604020202020204" pitchFamily="34" charset="0"/>
            </a:endParaRPr>
          </a:p>
        </p:txBody>
      </p:sp>
    </p:spTree>
  </p:cSld>
  <p:clrMapOvr>
    <a:masterClrMapping/>
  </p:clrMapOvr>
  <p:transition spd="slow">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id-ID" smtClean="0"/>
              <a:t>17/9/2015</a:t>
            </a: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r>
              <a:rPr lang="en-US" smtClean="0"/>
              <a:t>Kode MK : MK :</a:t>
            </a:r>
            <a:endParaRPr lang="en-US" dirty="0"/>
          </a:p>
        </p:txBody>
      </p:sp>
      <p:sp>
        <p:nvSpPr>
          <p:cNvPr id="6" name="Slide Number Placeholder 5"/>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id-ID" smtClean="0"/>
              <a:t>17/9/2015</a:t>
            </a: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r>
              <a:rPr lang="en-US" smtClean="0"/>
              <a:t>Kode MK : MK :</a:t>
            </a:r>
            <a:endParaRPr lang="en-US" dirty="0"/>
          </a:p>
        </p:txBody>
      </p:sp>
      <p:sp>
        <p:nvSpPr>
          <p:cNvPr id="6" name="Slide Number Placeholder 5"/>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1" y="816429"/>
            <a:ext cx="8839199" cy="587828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4" name="Picture 12" descr="http://www.a-star.edu.sg/Portals/69/Skins/SIMTech/images/bannerPattern.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46667" b="13979"/>
          <a:stretch/>
        </p:blipFill>
        <p:spPr bwMode="auto">
          <a:xfrm flipH="1">
            <a:off x="4267200" y="4408714"/>
            <a:ext cx="4876800" cy="244928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userDrawn="1"/>
        </p:nvSpPr>
        <p:spPr bwMode="blackWhite">
          <a:xfrm>
            <a:off x="0" y="1"/>
            <a:ext cx="9144000" cy="571500"/>
          </a:xfrm>
          <a:prstGeom prst="rect">
            <a:avLst/>
          </a:prstGeom>
          <a:solidFill>
            <a:srgbClr val="CC6600"/>
          </a:solidFill>
          <a:ln w="3175">
            <a:noFill/>
            <a:miter lim="800000"/>
            <a:headEnd/>
            <a:tailEnd/>
          </a:ln>
          <a:effectLst>
            <a:outerShdw blurRad="50800" dist="38100" dir="5400000" algn="t" rotWithShape="0">
              <a:prstClr val="black">
                <a:alpha val="40000"/>
              </a:prstClr>
            </a:outerShdw>
          </a:effectLst>
        </p:spPr>
        <p:txBody>
          <a:bodyPr lIns="182880" anchor="ctr"/>
          <a:lstStyle>
            <a:lvl1pPr>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marL="457200" fontAlgn="base">
              <a:spcBef>
                <a:spcPct val="0"/>
              </a:spcBef>
              <a:spcAft>
                <a:spcPct val="0"/>
              </a:spcAft>
              <a:defRPr sz="2400">
                <a:solidFill>
                  <a:schemeClr val="tx1"/>
                </a:solidFill>
                <a:latin typeface="Times New Roman" panose="02020603050405020304" pitchFamily="18" charset="0"/>
              </a:defRPr>
            </a:lvl6pPr>
            <a:lvl7pPr marL="914400" fontAlgn="base">
              <a:spcBef>
                <a:spcPct val="0"/>
              </a:spcBef>
              <a:spcAft>
                <a:spcPct val="0"/>
              </a:spcAft>
              <a:defRPr sz="2400">
                <a:solidFill>
                  <a:schemeClr val="tx1"/>
                </a:solidFill>
                <a:latin typeface="Times New Roman" panose="02020603050405020304" pitchFamily="18" charset="0"/>
              </a:defRPr>
            </a:lvl7pPr>
            <a:lvl8pPr marL="1371600" fontAlgn="base">
              <a:spcBef>
                <a:spcPct val="0"/>
              </a:spcBef>
              <a:spcAft>
                <a:spcPct val="0"/>
              </a:spcAft>
              <a:defRPr sz="2400">
                <a:solidFill>
                  <a:schemeClr val="tx1"/>
                </a:solidFill>
                <a:latin typeface="Times New Roman" panose="02020603050405020304" pitchFamily="18" charset="0"/>
              </a:defRPr>
            </a:lvl8pPr>
            <a:lvl9pPr marL="1828800" fontAlgn="base">
              <a:spcBef>
                <a:spcPct val="0"/>
              </a:spcBef>
              <a:spcAft>
                <a:spcPct val="0"/>
              </a:spcAft>
              <a:defRPr sz="2400">
                <a:solidFill>
                  <a:schemeClr val="tx1"/>
                </a:solidFill>
                <a:latin typeface="Times New Roman" panose="02020603050405020304" pitchFamily="18" charset="0"/>
              </a:defRPr>
            </a:lvl9pPr>
          </a:lstStyle>
          <a:p>
            <a:pPr algn="ctr"/>
            <a:endParaRPr lang="en-US" altLang="en-US" sz="3200" dirty="0">
              <a:solidFill>
                <a:schemeClr val="bg1"/>
              </a:solidFill>
              <a:latin typeface="Arial" panose="020B0604020202020204" pitchFamily="34" charset="0"/>
              <a:cs typeface="Arial" panose="020B0604020202020204" pitchFamily="34" charset="0"/>
            </a:endParaRPr>
          </a:p>
        </p:txBody>
      </p:sp>
      <p:sp>
        <p:nvSpPr>
          <p:cNvPr id="6" name="Title 1"/>
          <p:cNvSpPr>
            <a:spLocks noGrp="1"/>
          </p:cNvSpPr>
          <p:nvPr>
            <p:ph type="title"/>
          </p:nvPr>
        </p:nvSpPr>
        <p:spPr>
          <a:xfrm>
            <a:off x="0" y="2675"/>
            <a:ext cx="9144000" cy="568827"/>
          </a:xfrm>
        </p:spPr>
        <p:txBody>
          <a:bodyPr/>
          <a:lstStyle>
            <a:lvl1pPr>
              <a:defRPr sz="3200">
                <a:solidFill>
                  <a:schemeClr val="bg1"/>
                </a:solidFill>
                <a:latin typeface="Arial" panose="020B0604020202020204" pitchFamily="34" charset="0"/>
                <a:cs typeface="Arial" panose="020B0604020202020204" pitchFamily="34" charset="0"/>
              </a:defRPr>
            </a:lvl1pPr>
          </a:lstStyle>
          <a:p>
            <a:r>
              <a:rPr lang="en-US" smtClean="0"/>
              <a:t>Click to edit Master title style</a:t>
            </a:r>
            <a:endParaRPr lang="en-US"/>
          </a:p>
        </p:txBody>
      </p:sp>
    </p:spTree>
    <p:extLst>
      <p:ext uri="{BB962C8B-B14F-4D97-AF65-F5344CB8AC3E}">
        <p14:creationId xmlns:p14="http://schemas.microsoft.com/office/powerpoint/2010/main" val="1169905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r>
              <a:rPr lang="id-ID" smtClean="0"/>
              <a:t>17/9/2015</a:t>
            </a:r>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lgn="ctr">
              <a:defRPr sz="1200">
                <a:solidFill>
                  <a:schemeClr val="tx1"/>
                </a:solidFill>
                <a:latin typeface="Arial" panose="020B0604020202020204" pitchFamily="34" charset="0"/>
                <a:cs typeface="Arial" panose="020B0604020202020204" pitchFamily="34" charset="0"/>
              </a:defRPr>
            </a:lvl1pPr>
          </a:lstStyle>
          <a:p>
            <a:r>
              <a:rPr lang="en-US" dirty="0" err="1" smtClean="0"/>
              <a:t>Kode</a:t>
            </a:r>
            <a:r>
              <a:rPr lang="en-US" dirty="0" smtClean="0"/>
              <a:t> MK :</a:t>
            </a:r>
            <a:endParaRPr lang="id-ID" dirty="0" smtClean="0"/>
          </a:p>
          <a:p>
            <a:r>
              <a:rPr lang="en-US" dirty="0" smtClean="0"/>
              <a:t>MK :</a:t>
            </a:r>
            <a:endParaRPr lang="en-US" dirty="0"/>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DA80A70C-902A-499B-8946-FDFF5F575613}" type="slidenum">
              <a:rPr lang="en-US" smtClean="0"/>
              <a:pPr/>
              <a:t>‹#›</a:t>
            </a:fld>
            <a:endParaRPr lang="en-US" dirty="0"/>
          </a:p>
        </p:txBody>
      </p:sp>
      <p:sp>
        <p:nvSpPr>
          <p:cNvPr id="8" name="TextBox 7"/>
          <p:cNvSpPr txBox="1"/>
          <p:nvPr userDrawn="1"/>
        </p:nvSpPr>
        <p:spPr>
          <a:xfrm>
            <a:off x="6553200" y="6363328"/>
            <a:ext cx="2133600" cy="276999"/>
          </a:xfrm>
          <a:prstGeom prst="rect">
            <a:avLst/>
          </a:prstGeom>
          <a:noFill/>
        </p:spPr>
        <p:txBody>
          <a:bodyPr wrap="square" rtlCol="0">
            <a:spAutoFit/>
          </a:bodyPr>
          <a:lstStyle/>
          <a:p>
            <a:pPr algn="r"/>
            <a:r>
              <a:rPr lang="id-ID" sz="1200" dirty="0" smtClean="0">
                <a:latin typeface="Arial" panose="020B0604020202020204" pitchFamily="34" charset="0"/>
                <a:cs typeface="Arial" panose="020B0604020202020204" pitchFamily="34" charset="0"/>
              </a:rPr>
              <a:t>Revisi: 00</a:t>
            </a:r>
            <a:endParaRPr lang="id-ID" sz="1600" dirty="0">
              <a:latin typeface="Arial" panose="020B0604020202020204" pitchFamily="34" charset="0"/>
              <a:cs typeface="Arial" panose="020B0604020202020204" pitchFamily="34" charset="0"/>
            </a:endParaRPr>
          </a:p>
        </p:txBody>
      </p:sp>
    </p:spTree>
  </p:cSld>
  <p:clrMapOvr>
    <a:masterClrMapping/>
  </p:clrMapOvr>
  <p:transition spd="slow">
    <p:fade thruBlk="1"/>
  </p:transition>
  <p:hf sldNum="0" hd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r>
              <a:rPr lang="id-ID" smtClean="0"/>
              <a:t>17/9/2015</a:t>
            </a:r>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lgn="ctr">
              <a:defRPr sz="1200">
                <a:solidFill>
                  <a:schemeClr val="tx1"/>
                </a:solidFill>
                <a:latin typeface="Arial" panose="020B0604020202020204" pitchFamily="34" charset="0"/>
                <a:cs typeface="Arial" panose="020B0604020202020204" pitchFamily="34" charset="0"/>
              </a:defRPr>
            </a:lvl1pPr>
          </a:lstStyle>
          <a:p>
            <a:r>
              <a:rPr lang="en-US" smtClean="0"/>
              <a:t>Kode MK : MK :</a:t>
            </a:r>
            <a:endParaRPr lang="en-US" dirty="0"/>
          </a:p>
        </p:txBody>
      </p:sp>
      <p:sp>
        <p:nvSpPr>
          <p:cNvPr id="6" name="Slide Number Placeholder 5"/>
          <p:cNvSpPr>
            <a:spLocks noGrp="1"/>
          </p:cNvSpPr>
          <p:nvPr>
            <p:ph type="sldNum" sz="quarter" idx="12"/>
          </p:nvPr>
        </p:nvSpPr>
        <p:spPr/>
        <p:txBody>
          <a:bodyPr/>
          <a:lstStyle/>
          <a:p>
            <a:fld id="{DA80A70C-902A-499B-8946-FDFF5F575613}" type="slidenum">
              <a:rPr lang="en-US" smtClean="0"/>
              <a:pPr/>
              <a:t>‹#›</a:t>
            </a:fld>
            <a:endParaRPr lang="en-US"/>
          </a:p>
        </p:txBody>
      </p:sp>
      <p:sp>
        <p:nvSpPr>
          <p:cNvPr id="8" name="TextBox 7"/>
          <p:cNvSpPr txBox="1"/>
          <p:nvPr userDrawn="1"/>
        </p:nvSpPr>
        <p:spPr>
          <a:xfrm>
            <a:off x="6553200" y="6363328"/>
            <a:ext cx="2133600" cy="276999"/>
          </a:xfrm>
          <a:prstGeom prst="rect">
            <a:avLst/>
          </a:prstGeom>
          <a:noFill/>
        </p:spPr>
        <p:txBody>
          <a:bodyPr wrap="square" rtlCol="0">
            <a:spAutoFit/>
          </a:bodyPr>
          <a:lstStyle/>
          <a:p>
            <a:pPr algn="r"/>
            <a:r>
              <a:rPr lang="id-ID" sz="1200" dirty="0" smtClean="0">
                <a:latin typeface="Arial" panose="020B0604020202020204" pitchFamily="34" charset="0"/>
                <a:cs typeface="Arial" panose="020B0604020202020204" pitchFamily="34" charset="0"/>
              </a:rPr>
              <a:t>Versi : 01</a:t>
            </a:r>
            <a:endParaRPr lang="id-ID" sz="1600" dirty="0">
              <a:latin typeface="Arial" panose="020B0604020202020204" pitchFamily="34" charset="0"/>
              <a:cs typeface="Arial" panose="020B0604020202020204" pitchFamily="34" charset="0"/>
            </a:endParaRPr>
          </a:p>
        </p:txBody>
      </p:sp>
    </p:spTree>
  </p:cSld>
  <p:clrMapOvr>
    <a:masterClrMapping/>
  </p:clrMapOvr>
  <p:transition spd="slow">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id-ID" smtClean="0"/>
              <a:t>17/9/2015</a:t>
            </a:r>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r>
              <a:rPr lang="en-US" smtClean="0"/>
              <a:t>Kode MK : MK :</a:t>
            </a:r>
            <a:endParaRPr lang="en-US" dirty="0"/>
          </a:p>
        </p:txBody>
      </p:sp>
      <p:sp>
        <p:nvSpPr>
          <p:cNvPr id="7" name="Slide Number Placeholder 6"/>
          <p:cNvSpPr>
            <a:spLocks noGrp="1"/>
          </p:cNvSpPr>
          <p:nvPr>
            <p:ph type="sldNum" sz="quarter" idx="12"/>
          </p:nvPr>
        </p:nvSpPr>
        <p:spPr/>
        <p:txBody>
          <a:bodyPr/>
          <a:lstStyle/>
          <a:p>
            <a:fld id="{DA80A70C-902A-499B-8946-FDFF5F575613}" type="slidenum">
              <a:rPr lang="en-US" smtClean="0"/>
              <a:pPr/>
              <a:t>‹#›</a:t>
            </a:fld>
            <a:endParaRPr lang="en-US"/>
          </a:p>
        </p:txBody>
      </p:sp>
      <p:sp>
        <p:nvSpPr>
          <p:cNvPr id="9" name="TextBox 8"/>
          <p:cNvSpPr txBox="1"/>
          <p:nvPr userDrawn="1"/>
        </p:nvSpPr>
        <p:spPr>
          <a:xfrm>
            <a:off x="6553200" y="6363328"/>
            <a:ext cx="2133600" cy="276999"/>
          </a:xfrm>
          <a:prstGeom prst="rect">
            <a:avLst/>
          </a:prstGeom>
          <a:noFill/>
        </p:spPr>
        <p:txBody>
          <a:bodyPr wrap="square" rtlCol="0">
            <a:spAutoFit/>
          </a:bodyPr>
          <a:lstStyle/>
          <a:p>
            <a:pPr algn="r"/>
            <a:r>
              <a:rPr lang="id-ID" sz="1200" dirty="0" smtClean="0">
                <a:latin typeface="Arial" panose="020B0604020202020204" pitchFamily="34" charset="0"/>
                <a:cs typeface="Arial" panose="020B0604020202020204" pitchFamily="34" charset="0"/>
              </a:rPr>
              <a:t>Versi : 01</a:t>
            </a:r>
            <a:endParaRPr lang="id-ID" sz="1600" dirty="0">
              <a:latin typeface="Arial" panose="020B0604020202020204" pitchFamily="34" charset="0"/>
              <a:cs typeface="Arial" panose="020B0604020202020204" pitchFamily="34" charset="0"/>
            </a:endParaRPr>
          </a:p>
        </p:txBody>
      </p:sp>
    </p:spTree>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r>
              <a:rPr lang="id-ID" smtClean="0"/>
              <a:t>17/9/2015</a:t>
            </a:r>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r>
              <a:rPr lang="en-US" dirty="0" err="1" smtClean="0"/>
              <a:t>Kode</a:t>
            </a:r>
            <a:r>
              <a:rPr lang="en-US" dirty="0" smtClean="0"/>
              <a:t> MK :</a:t>
            </a:r>
            <a:endParaRPr lang="id-ID" dirty="0" smtClean="0"/>
          </a:p>
          <a:p>
            <a:r>
              <a:rPr lang="en-US" dirty="0" smtClean="0"/>
              <a:t>MK :</a:t>
            </a:r>
            <a:endParaRPr lang="en-US" dirty="0"/>
          </a:p>
        </p:txBody>
      </p:sp>
      <p:sp>
        <p:nvSpPr>
          <p:cNvPr id="9" name="Slide Number Placeholder 8"/>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457200" y="6356350"/>
            <a:ext cx="2133600" cy="365125"/>
          </a:xfrm>
          <a:prstGeom prst="rect">
            <a:avLst/>
          </a:prstGeom>
        </p:spPr>
        <p:txBody>
          <a:bodyPr/>
          <a:lstStyle/>
          <a:p>
            <a:r>
              <a:rPr lang="id-ID" smtClean="0"/>
              <a:t>17/9/2015</a:t>
            </a:r>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r>
              <a:rPr lang="en-US" smtClean="0"/>
              <a:t>Kode MK : MK :</a:t>
            </a:r>
            <a:endParaRPr lang="en-US" dirty="0"/>
          </a:p>
        </p:txBody>
      </p:sp>
      <p:sp>
        <p:nvSpPr>
          <p:cNvPr id="5" name="Slide Number Placeholder 4"/>
          <p:cNvSpPr>
            <a:spLocks noGrp="1"/>
          </p:cNvSpPr>
          <p:nvPr>
            <p:ph type="sldNum" sz="quarter" idx="12"/>
          </p:nvPr>
        </p:nvSpPr>
        <p:spPr/>
        <p:txBody>
          <a:bodyPr/>
          <a:lstStyle/>
          <a:p>
            <a:fld id="{DA80A70C-902A-499B-8946-FDFF5F575613}" type="slidenum">
              <a:rPr lang="en-US" smtClean="0"/>
              <a:pPr/>
              <a:t>‹#›</a:t>
            </a:fld>
            <a:endParaRPr lang="en-US"/>
          </a:p>
        </p:txBody>
      </p:sp>
      <p:sp>
        <p:nvSpPr>
          <p:cNvPr id="6" name="Title 5"/>
          <p:cNvSpPr>
            <a:spLocks noGrp="1"/>
          </p:cNvSpPr>
          <p:nvPr>
            <p:ph type="title"/>
          </p:nvPr>
        </p:nvSpPr>
        <p:spPr/>
        <p:txBody>
          <a:bodyPr/>
          <a:lstStyle/>
          <a:p>
            <a:r>
              <a:rPr lang="en-US" smtClean="0"/>
              <a:t>Click to edit Master title style</a:t>
            </a:r>
            <a:endParaRPr lang="id-ID"/>
          </a:p>
        </p:txBody>
      </p:sp>
    </p:spTree>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r>
              <a:rPr lang="id-ID" smtClean="0"/>
              <a:t>17/9/2015</a:t>
            </a:r>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r>
              <a:rPr lang="en-US" smtClean="0"/>
              <a:t>Kode MK : MK :</a:t>
            </a:r>
            <a:endParaRPr lang="en-US" dirty="0"/>
          </a:p>
        </p:txBody>
      </p:sp>
      <p:sp>
        <p:nvSpPr>
          <p:cNvPr id="4" name="Slide Number Placeholder 3"/>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id-ID" smtClean="0"/>
              <a:t>17/9/2015</a:t>
            </a:r>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r>
              <a:rPr lang="en-US" smtClean="0"/>
              <a:t>Kode MK : MK :</a:t>
            </a:r>
            <a:endParaRPr lang="en-US" dirty="0"/>
          </a:p>
        </p:txBody>
      </p:sp>
      <p:sp>
        <p:nvSpPr>
          <p:cNvPr id="7" name="Slide Number Placeholder 6"/>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id-ID" smtClean="0"/>
              <a:t>17/9/2015</a:t>
            </a:r>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r>
              <a:rPr lang="en-US" smtClean="0"/>
              <a:t>Kode MK : MK :</a:t>
            </a:r>
            <a:endParaRPr lang="en-US" dirty="0"/>
          </a:p>
        </p:txBody>
      </p:sp>
      <p:sp>
        <p:nvSpPr>
          <p:cNvPr id="7" name="Slide Number Placeholder 6"/>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80A70C-902A-499B-8946-FDFF5F575613}" type="slidenum">
              <a:rPr lang="en-US" smtClean="0"/>
              <a:pPr/>
              <a:t>‹#›</a:t>
            </a:fld>
            <a:endParaRPr lang="en-US"/>
          </a:p>
        </p:txBody>
      </p:sp>
      <p:sp>
        <p:nvSpPr>
          <p:cNvPr id="7" name="TextBox 6"/>
          <p:cNvSpPr txBox="1"/>
          <p:nvPr/>
        </p:nvSpPr>
        <p:spPr>
          <a:xfrm>
            <a:off x="6553200" y="6363328"/>
            <a:ext cx="2133600" cy="276999"/>
          </a:xfrm>
          <a:prstGeom prst="rect">
            <a:avLst/>
          </a:prstGeom>
          <a:noFill/>
        </p:spPr>
        <p:txBody>
          <a:bodyPr wrap="square" rtlCol="0">
            <a:spAutoFit/>
          </a:bodyPr>
          <a:lstStyle/>
          <a:p>
            <a:pPr algn="r"/>
            <a:r>
              <a:rPr lang="id-ID" sz="1200" dirty="0" smtClean="0">
                <a:latin typeface="Arial" panose="020B0604020202020204" pitchFamily="34" charset="0"/>
                <a:cs typeface="Arial" panose="020B0604020202020204" pitchFamily="34" charset="0"/>
              </a:rPr>
              <a:t>Versi : 01</a:t>
            </a:r>
            <a:endParaRPr lang="id-ID" sz="1600" dirty="0">
              <a:latin typeface="Arial" panose="020B0604020202020204" pitchFamily="34" charset="0"/>
              <a:cs typeface="Arial" panose="020B0604020202020204" pitchFamily="34" charset="0"/>
            </a:endParaRPr>
          </a:p>
        </p:txBody>
      </p:sp>
      <p:sp>
        <p:nvSpPr>
          <p:cNvPr id="8" name="TextBox 7"/>
          <p:cNvSpPr txBox="1"/>
          <p:nvPr/>
        </p:nvSpPr>
        <p:spPr>
          <a:xfrm>
            <a:off x="323528" y="404664"/>
            <a:ext cx="1656183" cy="276999"/>
          </a:xfrm>
          <a:prstGeom prst="rect">
            <a:avLst/>
          </a:prstGeom>
          <a:noFill/>
        </p:spPr>
        <p:txBody>
          <a:bodyPr wrap="square" rtlCol="0">
            <a:spAutoFit/>
          </a:bodyPr>
          <a:lstStyle/>
          <a:p>
            <a:r>
              <a:rPr lang="id-ID" sz="1200" b="1" dirty="0" smtClean="0">
                <a:latin typeface="Arial" panose="020B0604020202020204" pitchFamily="34" charset="0"/>
                <a:cs typeface="Arial" panose="020B0604020202020204" pitchFamily="34" charset="0"/>
              </a:rPr>
              <a:t>I.</a:t>
            </a:r>
            <a:fld id="{4452BE83-FDDD-4C44-83F4-34328A082FE7}" type="slidenum">
              <a:rPr lang="id-ID" sz="1200" b="1" smtClean="0">
                <a:latin typeface="Arial" panose="020B0604020202020204" pitchFamily="34" charset="0"/>
                <a:cs typeface="Arial" panose="020B0604020202020204" pitchFamily="34" charset="0"/>
              </a:rPr>
              <a:pPr/>
              <a:t>‹#›</a:t>
            </a:fld>
            <a:endParaRPr lang="id-ID" sz="1200" b="1" dirty="0">
              <a:latin typeface="Arial" panose="020B0604020202020204"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4.gif"/><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id-ID" sz="4000" dirty="0" smtClean="0"/>
              <a:t>LINGKUNGAN POLITIK </a:t>
            </a:r>
            <a:r>
              <a:rPr lang="id-ID" sz="4000" dirty="0"/>
              <a:t>dan </a:t>
            </a:r>
            <a:r>
              <a:rPr lang="id-ID" sz="4000" dirty="0" smtClean="0"/>
              <a:t>HUKUM</a:t>
            </a:r>
            <a:r>
              <a:rPr lang="id-ID" sz="4000" b="1" dirty="0" smtClean="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t>
            </a:r>
          </a:p>
          <a:p>
            <a:pPr algn="ctr"/>
            <a:r>
              <a:rPr lang="id-ID" sz="3600" b="1" dirty="0" smtClean="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5</a:t>
            </a:r>
            <a:endParaRPr lang="en-US" sz="3600" b="1" dirty="0" smtClean="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11" name="Picture 2" descr="D:\Picture\logo ibi small.gif"/>
          <p:cNvPicPr>
            <a:picLocks noChangeAspect="1" noChangeArrowheads="1"/>
          </p:cNvPicPr>
          <p:nvPr/>
        </p:nvPicPr>
        <p:blipFill>
          <a:blip r:embed="rId5"/>
          <a:srcRect/>
          <a:stretch>
            <a:fillRect/>
          </a:stretch>
        </p:blipFill>
        <p:spPr bwMode="auto">
          <a:xfrm>
            <a:off x="7715272" y="142852"/>
            <a:ext cx="1244319" cy="1244320"/>
          </a:xfrm>
          <a:prstGeom prst="rect">
            <a:avLst/>
          </a:prstGeom>
          <a:noFill/>
        </p:spPr>
      </p:pic>
      <p:sp>
        <p:nvSpPr>
          <p:cNvPr id="2" name="Date Placeholder 1"/>
          <p:cNvSpPr>
            <a:spLocks noGrp="1"/>
          </p:cNvSpPr>
          <p:nvPr>
            <p:ph type="dt" sz="half" idx="4294967295"/>
          </p:nvPr>
        </p:nvSpPr>
        <p:spPr>
          <a:xfrm>
            <a:off x="457200" y="6356350"/>
            <a:ext cx="2133600" cy="365125"/>
          </a:xfrm>
          <a:prstGeom prst="rect">
            <a:avLst/>
          </a:prstGeom>
        </p:spPr>
        <p:txBody>
          <a:bodyPr/>
          <a:lstStyle/>
          <a:p>
            <a:r>
              <a:rPr lang="id-ID" sz="1200" dirty="0" smtClean="0">
                <a:latin typeface="Arial" panose="020B0604020202020204" pitchFamily="34" charset="0"/>
                <a:cs typeface="Arial" panose="020B0604020202020204" pitchFamily="34" charset="0"/>
              </a:rPr>
              <a:t>0</a:t>
            </a:r>
            <a:r>
              <a:rPr lang="en-US" sz="1200" dirty="0" smtClean="0">
                <a:latin typeface="Arial" panose="020B0604020202020204" pitchFamily="34" charset="0"/>
                <a:cs typeface="Arial" panose="020B0604020202020204" pitchFamily="34" charset="0"/>
              </a:rPr>
              <a:t>8</a:t>
            </a:r>
            <a:r>
              <a:rPr lang="id-ID" sz="1200" dirty="0" smtClean="0">
                <a:latin typeface="Arial" panose="020B0604020202020204" pitchFamily="34" charset="0"/>
                <a:cs typeface="Arial" panose="020B0604020202020204" pitchFamily="34" charset="0"/>
              </a:rPr>
              <a:t>/</a:t>
            </a:r>
            <a:r>
              <a:rPr lang="en-US" sz="1200" dirty="0" smtClean="0">
                <a:latin typeface="Arial" panose="020B0604020202020204" pitchFamily="34" charset="0"/>
                <a:cs typeface="Arial" panose="020B0604020202020204" pitchFamily="34" charset="0"/>
              </a:rPr>
              <a:t>03</a:t>
            </a:r>
            <a:r>
              <a:rPr lang="id-ID" sz="1200" dirty="0" smtClean="0">
                <a:latin typeface="Arial" panose="020B0604020202020204" pitchFamily="34" charset="0"/>
                <a:cs typeface="Arial" panose="020B0604020202020204" pitchFamily="34" charset="0"/>
              </a:rPr>
              <a:t>/201</a:t>
            </a:r>
            <a:r>
              <a:rPr lang="en-US" sz="1200" dirty="0" smtClean="0">
                <a:latin typeface="Arial" panose="020B0604020202020204" pitchFamily="34" charset="0"/>
                <a:cs typeface="Arial" panose="020B0604020202020204" pitchFamily="34" charset="0"/>
              </a:rPr>
              <a:t>7</a:t>
            </a:r>
            <a:endParaRPr lang="en-US" sz="1200" dirty="0">
              <a:latin typeface="Arial" panose="020B0604020202020204" pitchFamily="34" charset="0"/>
              <a:cs typeface="Arial" panose="020B0604020202020204" pitchFamily="34" charset="0"/>
            </a:endParaRPr>
          </a:p>
        </p:txBody>
      </p:sp>
      <p:sp>
        <p:nvSpPr>
          <p:cNvPr id="3" name="Footer Placeholder 2"/>
          <p:cNvSpPr>
            <a:spLocks noGrp="1"/>
          </p:cNvSpPr>
          <p:nvPr>
            <p:ph type="ftr" sz="quarter" idx="4294967295"/>
          </p:nvPr>
        </p:nvSpPr>
        <p:spPr>
          <a:xfrm>
            <a:off x="3124200" y="6356350"/>
            <a:ext cx="3103984" cy="365125"/>
          </a:xfrm>
          <a:prstGeom prst="rect">
            <a:avLst/>
          </a:prstGeom>
        </p:spPr>
        <p:txBody>
          <a:bodyPr/>
          <a:lstStyle/>
          <a:p>
            <a:pPr algn="ctr"/>
            <a:r>
              <a:rPr lang="en-US" sz="1200" dirty="0" err="1" smtClean="0">
                <a:latin typeface="Arial" panose="020B0604020202020204" pitchFamily="34" charset="0"/>
                <a:cs typeface="Arial" panose="020B0604020202020204" pitchFamily="34" charset="0"/>
              </a:rPr>
              <a:t>Kode</a:t>
            </a:r>
            <a:r>
              <a:rPr lang="en-US" sz="1200" dirty="0" smtClean="0">
                <a:latin typeface="Arial" panose="020B0604020202020204" pitchFamily="34" charset="0"/>
                <a:cs typeface="Arial" panose="020B0604020202020204" pitchFamily="34" charset="0"/>
              </a:rPr>
              <a:t> MK :</a:t>
            </a:r>
            <a:r>
              <a:rPr lang="id-ID" sz="1200" dirty="0" smtClean="0">
                <a:latin typeface="Arial" panose="020B0604020202020204" pitchFamily="34" charset="0"/>
                <a:cs typeface="Arial" panose="020B0604020202020204" pitchFamily="34" charset="0"/>
              </a:rPr>
              <a:t> General Business Env.</a:t>
            </a:r>
          </a:p>
          <a:p>
            <a:pPr algn="ctr"/>
            <a:r>
              <a:rPr lang="id-ID" sz="1200" dirty="0" smtClean="0">
                <a:latin typeface="Arial" panose="020B0604020202020204" pitchFamily="34" charset="0"/>
                <a:cs typeface="Arial" panose="020B0604020202020204" pitchFamily="34" charset="0"/>
              </a:rPr>
              <a:t>MMT223001</a:t>
            </a:r>
            <a:endParaRPr lang="en-US" sz="1200" dirty="0" smtClean="0">
              <a:latin typeface="Arial" panose="020B0604020202020204" pitchFamily="34" charset="0"/>
              <a:cs typeface="Arial" panose="020B0604020202020204" pitchFamily="34" charset="0"/>
            </a:endParaRPr>
          </a:p>
          <a:p>
            <a:pPr algn="ctr"/>
            <a:r>
              <a:rPr lang="en-US" sz="1200" dirty="0" smtClean="0">
                <a:latin typeface="Arial" panose="020B0604020202020204" pitchFamily="34" charset="0"/>
                <a:cs typeface="Arial" panose="020B0604020202020204" pitchFamily="34" charset="0"/>
              </a:rPr>
              <a:t>  </a:t>
            </a:r>
            <a:endParaRPr lang="en-US" sz="1200" dirty="0">
              <a:latin typeface="Arial" panose="020B0604020202020204" pitchFamily="34" charset="0"/>
              <a:cs typeface="Arial" panose="020B0604020202020204" pitchFamily="34" charset="0"/>
            </a:endParaRPr>
          </a:p>
        </p:txBody>
      </p:sp>
    </p:spTree>
  </p:cSld>
  <p:clrMapOvr>
    <a:masterClrMapping/>
  </p:clrMapOvr>
  <p:transition spd="slow">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id-ID" dirty="0" smtClean="0"/>
              <a:t>(3) </a:t>
            </a:r>
            <a:r>
              <a:rPr lang="id-ID" dirty="0"/>
              <a:t>Pemerintah melindungi produsen dalam negeri terhadap pesaing luar negeri yang tidak adil. </a:t>
            </a:r>
            <a:endParaRPr lang="id-ID" dirty="0" smtClean="0"/>
          </a:p>
          <a:p>
            <a:pPr marL="0" indent="0">
              <a:buNone/>
            </a:pPr>
            <a:endParaRPr lang="id-ID" dirty="0"/>
          </a:p>
          <a:p>
            <a:pPr marL="0" indent="0">
              <a:buNone/>
            </a:pPr>
            <a:r>
              <a:rPr lang="id-ID" dirty="0" smtClean="0"/>
              <a:t>(4) </a:t>
            </a:r>
            <a:r>
              <a:rPr lang="id-ID" dirty="0"/>
              <a:t>Perubahan kebijakan pemerintah dapat memperbesar peluang dan munculnya bisnis baru bagi perusahaan</a:t>
            </a:r>
          </a:p>
          <a:p>
            <a:endParaRPr lang="id-ID" dirty="0"/>
          </a:p>
        </p:txBody>
      </p:sp>
      <p:sp>
        <p:nvSpPr>
          <p:cNvPr id="3" name="Date Placeholder 2"/>
          <p:cNvSpPr>
            <a:spLocks noGrp="1"/>
          </p:cNvSpPr>
          <p:nvPr>
            <p:ph type="dt" sz="half" idx="10"/>
          </p:nvPr>
        </p:nvSpPr>
        <p:spPr/>
        <p:txBody>
          <a:bodyPr/>
          <a:lstStyle/>
          <a:p>
            <a:r>
              <a:rPr lang="id-ID" smtClean="0"/>
              <a:t>17/9/2015</a:t>
            </a:r>
            <a:endParaRPr lang="en-US" dirty="0"/>
          </a:p>
        </p:txBody>
      </p:sp>
      <p:sp>
        <p:nvSpPr>
          <p:cNvPr id="4" name="Footer Placeholder 3"/>
          <p:cNvSpPr>
            <a:spLocks noGrp="1"/>
          </p:cNvSpPr>
          <p:nvPr>
            <p:ph type="ftr" sz="quarter" idx="11"/>
          </p:nvPr>
        </p:nvSpPr>
        <p:spPr/>
        <p:txBody>
          <a:bodyPr/>
          <a:lstStyle/>
          <a:p>
            <a:r>
              <a:rPr lang="en-US" dirty="0" smtClean="0"/>
              <a:t> MK :</a:t>
            </a:r>
            <a:r>
              <a:rPr lang="id-ID" dirty="0" smtClean="0"/>
              <a:t>General Business Env</a:t>
            </a:r>
          </a:p>
          <a:p>
            <a:r>
              <a:rPr lang="en-US" dirty="0" smtClean="0"/>
              <a:t>M</a:t>
            </a:r>
            <a:r>
              <a:rPr lang="id-ID" dirty="0" smtClean="0"/>
              <a:t>MT2230001</a:t>
            </a:r>
            <a:endParaRPr lang="en-US" dirty="0"/>
          </a:p>
        </p:txBody>
      </p:sp>
    </p:spTree>
    <p:extLst>
      <p:ext uri="{BB962C8B-B14F-4D97-AF65-F5344CB8AC3E}">
        <p14:creationId xmlns:p14="http://schemas.microsoft.com/office/powerpoint/2010/main" val="3657327849"/>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id-ID" dirty="0" smtClean="0"/>
              <a:t>Pemerintah </a:t>
            </a:r>
            <a:r>
              <a:rPr lang="id-ID" dirty="0"/>
              <a:t>juga menciptakan ancaman kalau kebijakannya mempengaruhi kelangsungan hidup dan keuntungan secara negatif. Banyak peraturan yang dapat membatasi pilihan strategi sejumlah perusahaan</a:t>
            </a:r>
            <a:r>
              <a:rPr lang="id-ID" dirty="0" smtClean="0"/>
              <a:t>.</a:t>
            </a:r>
          </a:p>
          <a:p>
            <a:pPr marL="514350" indent="-514350">
              <a:buAutoNum type="arabicParenBoth"/>
            </a:pPr>
            <a:r>
              <a:rPr lang="id-ID" dirty="0" smtClean="0"/>
              <a:t>Undang-undang </a:t>
            </a:r>
            <a:r>
              <a:rPr lang="id-ID" dirty="0"/>
              <a:t>anti monopoli dan aturan tentang penggabungan (</a:t>
            </a:r>
            <a:r>
              <a:rPr lang="id-ID" i="1" dirty="0"/>
              <a:t>merger</a:t>
            </a:r>
            <a:r>
              <a:rPr lang="id-ID" i="1" dirty="0" smtClean="0"/>
              <a:t>)</a:t>
            </a:r>
            <a:r>
              <a:rPr lang="id-ID" dirty="0" smtClean="0"/>
              <a:t>.</a:t>
            </a:r>
          </a:p>
          <a:p>
            <a:pPr marL="514350" indent="-514350">
              <a:buAutoNum type="arabicParenBoth"/>
            </a:pPr>
            <a:r>
              <a:rPr lang="id-ID" dirty="0"/>
              <a:t>Batasan kemampuan sarana-prasarana untuk meningkatkan laba karena pembatasan sumber daya baru, kemacetan lisensi, peraturan lingkungan baru, dan peraturan keamanan baru. </a:t>
            </a:r>
          </a:p>
        </p:txBody>
      </p:sp>
      <p:sp>
        <p:nvSpPr>
          <p:cNvPr id="3" name="Date Placeholder 2"/>
          <p:cNvSpPr>
            <a:spLocks noGrp="1"/>
          </p:cNvSpPr>
          <p:nvPr>
            <p:ph type="dt" sz="half" idx="10"/>
          </p:nvPr>
        </p:nvSpPr>
        <p:spPr/>
        <p:txBody>
          <a:bodyPr/>
          <a:lstStyle/>
          <a:p>
            <a:r>
              <a:rPr lang="id-ID" smtClean="0"/>
              <a:t>17/9/2015</a:t>
            </a:r>
            <a:endParaRPr lang="en-US" dirty="0"/>
          </a:p>
        </p:txBody>
      </p:sp>
      <p:sp>
        <p:nvSpPr>
          <p:cNvPr id="4" name="Footer Placeholder 3"/>
          <p:cNvSpPr>
            <a:spLocks noGrp="1"/>
          </p:cNvSpPr>
          <p:nvPr>
            <p:ph type="ftr" sz="quarter" idx="11"/>
          </p:nvPr>
        </p:nvSpPr>
        <p:spPr/>
        <p:txBody>
          <a:bodyPr/>
          <a:lstStyle/>
          <a:p>
            <a:r>
              <a:rPr lang="en-US" dirty="0" smtClean="0"/>
              <a:t> MK :</a:t>
            </a:r>
            <a:r>
              <a:rPr lang="id-ID" dirty="0" smtClean="0"/>
              <a:t>General Business Env</a:t>
            </a:r>
          </a:p>
          <a:p>
            <a:r>
              <a:rPr lang="en-US" dirty="0" smtClean="0"/>
              <a:t>M</a:t>
            </a:r>
            <a:r>
              <a:rPr lang="id-ID" dirty="0" smtClean="0"/>
              <a:t>MT2230001</a:t>
            </a:r>
            <a:endParaRPr lang="en-US" dirty="0"/>
          </a:p>
        </p:txBody>
      </p:sp>
    </p:spTree>
    <p:extLst>
      <p:ext uri="{BB962C8B-B14F-4D97-AF65-F5344CB8AC3E}">
        <p14:creationId xmlns:p14="http://schemas.microsoft.com/office/powerpoint/2010/main" val="2392762640"/>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id-ID" dirty="0" smtClean="0"/>
          </a:p>
          <a:p>
            <a:pPr marL="0" indent="0">
              <a:buNone/>
            </a:pPr>
            <a:r>
              <a:rPr lang="id-ID" dirty="0" smtClean="0"/>
              <a:t>(3)Kebijakan </a:t>
            </a:r>
            <a:r>
              <a:rPr lang="id-ID" dirty="0"/>
              <a:t>pemerintah yang mengubah kondisi ekonomi, seperti undang-undang pajak, yang menimbulkan ancaman bagi bisnis perusahaan</a:t>
            </a:r>
            <a:r>
              <a:rPr lang="id-ID" dirty="0" smtClean="0"/>
              <a:t>.</a:t>
            </a:r>
          </a:p>
          <a:p>
            <a:endParaRPr lang="id-ID" dirty="0"/>
          </a:p>
          <a:p>
            <a:pPr marL="0" indent="0">
              <a:buNone/>
            </a:pPr>
            <a:r>
              <a:rPr lang="id-ID" dirty="0" smtClean="0"/>
              <a:t>(Hartanto, 2016)</a:t>
            </a:r>
            <a:endParaRPr lang="id-ID" dirty="0"/>
          </a:p>
        </p:txBody>
      </p:sp>
      <p:sp>
        <p:nvSpPr>
          <p:cNvPr id="3" name="Date Placeholder 2"/>
          <p:cNvSpPr>
            <a:spLocks noGrp="1"/>
          </p:cNvSpPr>
          <p:nvPr>
            <p:ph type="dt" sz="half" idx="10"/>
          </p:nvPr>
        </p:nvSpPr>
        <p:spPr/>
        <p:txBody>
          <a:bodyPr/>
          <a:lstStyle/>
          <a:p>
            <a:r>
              <a:rPr lang="id-ID" smtClean="0"/>
              <a:t>17/9/2015</a:t>
            </a:r>
            <a:endParaRPr lang="en-US" dirty="0"/>
          </a:p>
        </p:txBody>
      </p:sp>
      <p:sp>
        <p:nvSpPr>
          <p:cNvPr id="4" name="Footer Placeholder 3"/>
          <p:cNvSpPr>
            <a:spLocks noGrp="1"/>
          </p:cNvSpPr>
          <p:nvPr>
            <p:ph type="ftr" sz="quarter" idx="11"/>
          </p:nvPr>
        </p:nvSpPr>
        <p:spPr/>
        <p:txBody>
          <a:bodyPr/>
          <a:lstStyle/>
          <a:p>
            <a:r>
              <a:rPr lang="en-US" dirty="0" smtClean="0"/>
              <a:t> MK :</a:t>
            </a:r>
            <a:r>
              <a:rPr lang="id-ID" dirty="0" smtClean="0"/>
              <a:t>General Business Env.</a:t>
            </a:r>
          </a:p>
          <a:p>
            <a:r>
              <a:rPr lang="en-US" dirty="0" smtClean="0"/>
              <a:t>M</a:t>
            </a:r>
            <a:r>
              <a:rPr lang="id-ID" dirty="0" smtClean="0"/>
              <a:t>MT2230001</a:t>
            </a:r>
            <a:endParaRPr lang="en-US" dirty="0"/>
          </a:p>
        </p:txBody>
      </p:sp>
    </p:spTree>
    <p:extLst>
      <p:ext uri="{BB962C8B-B14F-4D97-AF65-F5344CB8AC3E}">
        <p14:creationId xmlns:p14="http://schemas.microsoft.com/office/powerpoint/2010/main" val="1881735236"/>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lvl="0" indent="0">
              <a:buNone/>
            </a:pPr>
            <a:r>
              <a:rPr lang="id-ID" b="1" dirty="0">
                <a:solidFill>
                  <a:srgbClr val="C00000"/>
                </a:solidFill>
              </a:rPr>
              <a:t>Perlindungan Lingkungan dan Keselamatan Kerja</a:t>
            </a:r>
          </a:p>
          <a:p>
            <a:pPr marL="0" indent="0">
              <a:buNone/>
            </a:pPr>
            <a:r>
              <a:rPr lang="id-ID" dirty="0"/>
              <a:t>Kondisi Iingkungan kerja, dipengaruhi oleh pemakaian mesin-mesin dan </a:t>
            </a:r>
            <a:r>
              <a:rPr lang="id-ID" dirty="0" smtClean="0"/>
              <a:t>bahan bahan </a:t>
            </a:r>
            <a:r>
              <a:rPr lang="id-ID" dirty="0"/>
              <a:t>berbahaya, zat kimia beracun, tuntutan pekerjaan yang menimbulkan tekanan fisik dan psikis sampai dengan lalulintas berkecepafan tinggi. telah menjadikan seseorang yang bekerja berhadapan dengan kemungkinan besar terkena risiko penyakit yang disebabkan oleh pekerjaan dan jabatannya.</a:t>
            </a:r>
            <a:endParaRPr lang="id-ID" b="1" dirty="0" smtClean="0">
              <a:solidFill>
                <a:srgbClr val="C00000"/>
              </a:solidFill>
            </a:endParaRPr>
          </a:p>
        </p:txBody>
      </p:sp>
      <p:sp>
        <p:nvSpPr>
          <p:cNvPr id="3" name="Date Placeholder 2"/>
          <p:cNvSpPr>
            <a:spLocks noGrp="1"/>
          </p:cNvSpPr>
          <p:nvPr>
            <p:ph type="dt" sz="half" idx="10"/>
          </p:nvPr>
        </p:nvSpPr>
        <p:spPr/>
        <p:txBody>
          <a:bodyPr/>
          <a:lstStyle/>
          <a:p>
            <a:r>
              <a:rPr lang="id-ID" smtClean="0"/>
              <a:t>17/9/2015</a:t>
            </a:r>
            <a:endParaRPr lang="en-US" dirty="0"/>
          </a:p>
        </p:txBody>
      </p:sp>
      <p:sp>
        <p:nvSpPr>
          <p:cNvPr id="4" name="Footer Placeholder 3"/>
          <p:cNvSpPr>
            <a:spLocks noGrp="1"/>
          </p:cNvSpPr>
          <p:nvPr>
            <p:ph type="ftr" sz="quarter" idx="11"/>
          </p:nvPr>
        </p:nvSpPr>
        <p:spPr/>
        <p:txBody>
          <a:bodyPr/>
          <a:lstStyle/>
          <a:p>
            <a:r>
              <a:rPr lang="en-US" dirty="0" err="1" smtClean="0"/>
              <a:t>Kode</a:t>
            </a:r>
            <a:r>
              <a:rPr lang="en-US" dirty="0" smtClean="0"/>
              <a:t> MK :</a:t>
            </a:r>
            <a:r>
              <a:rPr lang="id-ID" dirty="0" smtClean="0"/>
              <a:t>General Business Env.</a:t>
            </a:r>
          </a:p>
          <a:p>
            <a:r>
              <a:rPr lang="en-US" dirty="0" smtClean="0"/>
              <a:t>M</a:t>
            </a:r>
            <a:r>
              <a:rPr lang="id-ID" dirty="0" smtClean="0"/>
              <a:t>MT223001</a:t>
            </a:r>
            <a:r>
              <a:rPr lang="en-US" dirty="0" smtClean="0"/>
              <a:t>:</a:t>
            </a:r>
            <a:endParaRPr lang="en-US" dirty="0"/>
          </a:p>
        </p:txBody>
      </p:sp>
    </p:spTree>
    <p:extLst>
      <p:ext uri="{BB962C8B-B14F-4D97-AF65-F5344CB8AC3E}">
        <p14:creationId xmlns:p14="http://schemas.microsoft.com/office/powerpoint/2010/main" val="3002814822"/>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id-ID" dirty="0"/>
              <a:t>F</a:t>
            </a:r>
            <a:r>
              <a:rPr lang="id-ID" dirty="0" smtClean="0"/>
              <a:t>aktor </a:t>
            </a:r>
            <a:r>
              <a:rPr lang="id-ID" dirty="0"/>
              <a:t>lainnya seperti lingkungan kerja panas, berdebu, penuh dengan kebisingan, getaran juga sangat berpengaruh tefhadap kesehatan kerja tenaga kerjanya, hal ini berdampak pula pada kesehatan lingkungan untuk masyarakat disekitar lokasi tempat kegiatan kerja </a:t>
            </a:r>
            <a:r>
              <a:rPr lang="id-ID" dirty="0" smtClean="0"/>
              <a:t>berlangsung.</a:t>
            </a:r>
          </a:p>
          <a:p>
            <a:r>
              <a:rPr lang="id-ID" dirty="0" smtClean="0"/>
              <a:t> </a:t>
            </a:r>
            <a:r>
              <a:rPr lang="id-ID" dirty="0"/>
              <a:t>Gangguan kesehatan karena pengaruh panas, dapat disebabkan oleh dua hal: adanya-surnber panas dan ventilasi yang kurang baik</a:t>
            </a:r>
          </a:p>
        </p:txBody>
      </p:sp>
      <p:sp>
        <p:nvSpPr>
          <p:cNvPr id="3" name="Date Placeholder 2"/>
          <p:cNvSpPr>
            <a:spLocks noGrp="1"/>
          </p:cNvSpPr>
          <p:nvPr>
            <p:ph type="dt" sz="half" idx="10"/>
          </p:nvPr>
        </p:nvSpPr>
        <p:spPr/>
        <p:txBody>
          <a:bodyPr/>
          <a:lstStyle/>
          <a:p>
            <a:r>
              <a:rPr lang="id-ID" smtClean="0"/>
              <a:t>17/9/2015</a:t>
            </a:r>
            <a:endParaRPr lang="en-US" dirty="0"/>
          </a:p>
        </p:txBody>
      </p:sp>
      <p:sp>
        <p:nvSpPr>
          <p:cNvPr id="4" name="Footer Placeholder 3"/>
          <p:cNvSpPr>
            <a:spLocks noGrp="1"/>
          </p:cNvSpPr>
          <p:nvPr>
            <p:ph type="ftr" sz="quarter" idx="11"/>
          </p:nvPr>
        </p:nvSpPr>
        <p:spPr/>
        <p:txBody>
          <a:bodyPr/>
          <a:lstStyle/>
          <a:p>
            <a:r>
              <a:rPr lang="en-US" dirty="0" smtClean="0"/>
              <a:t> MK :</a:t>
            </a:r>
            <a:r>
              <a:rPr lang="id-ID" dirty="0" smtClean="0"/>
              <a:t>General Business Env.</a:t>
            </a:r>
          </a:p>
          <a:p>
            <a:r>
              <a:rPr lang="en-US" dirty="0" smtClean="0"/>
              <a:t>M</a:t>
            </a:r>
            <a:r>
              <a:rPr lang="id-ID" dirty="0" smtClean="0"/>
              <a:t>MT2230001</a:t>
            </a:r>
            <a:r>
              <a:rPr lang="en-US" dirty="0" smtClean="0"/>
              <a:t>:</a:t>
            </a:r>
            <a:endParaRPr lang="en-US" dirty="0"/>
          </a:p>
        </p:txBody>
      </p:sp>
    </p:spTree>
    <p:extLst>
      <p:ext uri="{BB962C8B-B14F-4D97-AF65-F5344CB8AC3E}">
        <p14:creationId xmlns:p14="http://schemas.microsoft.com/office/powerpoint/2010/main" val="202494718"/>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id-ID" dirty="0"/>
              <a:t>Hampir semua kecelakaan yang terjadi disebabkan oleh ketidaktaatan dalam melaksanakan peraturan yang mendasar dari keselamatan kerja dalam pekerjaan pemeliharaan dan perawatan gedung. </a:t>
            </a:r>
            <a:endParaRPr lang="id-ID" dirty="0" smtClean="0"/>
          </a:p>
          <a:p>
            <a:r>
              <a:rPr lang="id-ID" dirty="0" smtClean="0"/>
              <a:t>Banyak </a:t>
            </a:r>
            <a:r>
              <a:rPr lang="id-ID" dirty="0"/>
              <a:t>kecelakaan kerja terjadi karena kesalahan manusia yang tidak disiplin menerapkan ketentuan keselamatan kerja selama melaksanakan pemeliharaan dan perawatan bangunan gedung. </a:t>
            </a:r>
          </a:p>
        </p:txBody>
      </p:sp>
      <p:sp>
        <p:nvSpPr>
          <p:cNvPr id="3" name="Date Placeholder 2"/>
          <p:cNvSpPr>
            <a:spLocks noGrp="1"/>
          </p:cNvSpPr>
          <p:nvPr>
            <p:ph type="dt" sz="half" idx="10"/>
          </p:nvPr>
        </p:nvSpPr>
        <p:spPr/>
        <p:txBody>
          <a:bodyPr/>
          <a:lstStyle/>
          <a:p>
            <a:r>
              <a:rPr lang="id-ID" smtClean="0"/>
              <a:t>17/9/2015</a:t>
            </a:r>
            <a:endParaRPr lang="en-US" dirty="0"/>
          </a:p>
        </p:txBody>
      </p:sp>
      <p:sp>
        <p:nvSpPr>
          <p:cNvPr id="4" name="Footer Placeholder 3"/>
          <p:cNvSpPr>
            <a:spLocks noGrp="1"/>
          </p:cNvSpPr>
          <p:nvPr>
            <p:ph type="ftr" sz="quarter" idx="11"/>
          </p:nvPr>
        </p:nvSpPr>
        <p:spPr/>
        <p:txBody>
          <a:bodyPr/>
          <a:lstStyle/>
          <a:p>
            <a:r>
              <a:rPr lang="en-US" dirty="0" smtClean="0"/>
              <a:t> MK :</a:t>
            </a:r>
            <a:r>
              <a:rPr lang="id-ID" dirty="0" smtClean="0"/>
              <a:t>General Business Env.</a:t>
            </a:r>
          </a:p>
          <a:p>
            <a:r>
              <a:rPr lang="en-US" dirty="0" smtClean="0"/>
              <a:t>M</a:t>
            </a:r>
            <a:r>
              <a:rPr lang="id-ID" dirty="0" smtClean="0"/>
              <a:t>MT2230001</a:t>
            </a:r>
            <a:endParaRPr lang="en-US" dirty="0"/>
          </a:p>
        </p:txBody>
      </p:sp>
    </p:spTree>
    <p:extLst>
      <p:ext uri="{BB962C8B-B14F-4D97-AF65-F5344CB8AC3E}">
        <p14:creationId xmlns:p14="http://schemas.microsoft.com/office/powerpoint/2010/main" val="837853786"/>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14400"/>
            <a:ext cx="8229600" cy="5211763"/>
          </a:xfrm>
        </p:spPr>
        <p:txBody>
          <a:bodyPr>
            <a:normAutofit/>
          </a:bodyPr>
          <a:lstStyle/>
          <a:p>
            <a:pPr marL="0" indent="0">
              <a:buNone/>
            </a:pPr>
            <a:r>
              <a:rPr lang="id-ID" dirty="0" smtClean="0"/>
              <a:t>       </a:t>
            </a:r>
          </a:p>
          <a:p>
            <a:pPr marL="0" lvl="0" indent="0">
              <a:buNone/>
            </a:pPr>
            <a:r>
              <a:rPr lang="id-ID" dirty="0"/>
              <a:t>Hak Cipta dan Paten</a:t>
            </a:r>
          </a:p>
          <a:p>
            <a:pPr marL="0" indent="0">
              <a:buNone/>
            </a:pPr>
            <a:r>
              <a:rPr lang="id-ID" b="1" dirty="0"/>
              <a:t>hak cipta</a:t>
            </a:r>
            <a:r>
              <a:rPr lang="id-ID" dirty="0"/>
              <a:t> menganut prinsip deklaratif dimana siapa yang mewujudkan ciptaannya terlebih dahulu akan memperoleh </a:t>
            </a:r>
            <a:r>
              <a:rPr lang="id-ID" b="1" dirty="0"/>
              <a:t>hak</a:t>
            </a:r>
            <a:r>
              <a:rPr lang="id-ID" dirty="0"/>
              <a:t> tersebut, maka dalam </a:t>
            </a:r>
            <a:r>
              <a:rPr lang="id-ID" b="1" dirty="0"/>
              <a:t>paten</a:t>
            </a:r>
            <a:r>
              <a:rPr lang="id-ID" dirty="0"/>
              <a:t> siapa yang mendaftarkan invensinya lebih dahulu akan memperoleh </a:t>
            </a:r>
            <a:r>
              <a:rPr lang="id-ID" b="1" dirty="0"/>
              <a:t>hak paten</a:t>
            </a:r>
            <a:r>
              <a:rPr lang="id-ID" dirty="0"/>
              <a:t>. Hal ini karena </a:t>
            </a:r>
            <a:r>
              <a:rPr lang="id-ID" b="1" dirty="0"/>
              <a:t>paten</a:t>
            </a:r>
            <a:r>
              <a:rPr lang="id-ID" dirty="0"/>
              <a:t> menganut prinsip yang disebut first to file.</a:t>
            </a:r>
          </a:p>
        </p:txBody>
      </p:sp>
      <p:sp>
        <p:nvSpPr>
          <p:cNvPr id="3" name="Date Placeholder 2"/>
          <p:cNvSpPr>
            <a:spLocks noGrp="1"/>
          </p:cNvSpPr>
          <p:nvPr>
            <p:ph type="dt" sz="half" idx="10"/>
          </p:nvPr>
        </p:nvSpPr>
        <p:spPr/>
        <p:txBody>
          <a:bodyPr/>
          <a:lstStyle/>
          <a:p>
            <a:r>
              <a:rPr lang="id-ID" smtClean="0"/>
              <a:t>17/9/2015</a:t>
            </a:r>
            <a:endParaRPr lang="en-US" dirty="0"/>
          </a:p>
        </p:txBody>
      </p:sp>
      <p:sp>
        <p:nvSpPr>
          <p:cNvPr id="4" name="Footer Placeholder 3"/>
          <p:cNvSpPr>
            <a:spLocks noGrp="1"/>
          </p:cNvSpPr>
          <p:nvPr>
            <p:ph type="ftr" sz="quarter" idx="11"/>
          </p:nvPr>
        </p:nvSpPr>
        <p:spPr/>
        <p:txBody>
          <a:bodyPr/>
          <a:lstStyle/>
          <a:p>
            <a:r>
              <a:rPr lang="en-US" dirty="0" err="1" smtClean="0"/>
              <a:t>Kode</a:t>
            </a:r>
            <a:r>
              <a:rPr lang="en-US" dirty="0" smtClean="0"/>
              <a:t> M</a:t>
            </a:r>
            <a:r>
              <a:rPr lang="id-ID" dirty="0" smtClean="0"/>
              <a:t>K</a:t>
            </a:r>
            <a:r>
              <a:rPr lang="en-US" dirty="0" smtClean="0"/>
              <a:t>:</a:t>
            </a:r>
            <a:r>
              <a:rPr lang="id-ID" dirty="0" smtClean="0"/>
              <a:t>General Business Env.</a:t>
            </a:r>
          </a:p>
          <a:p>
            <a:r>
              <a:rPr lang="en-US" dirty="0" smtClean="0"/>
              <a:t>M</a:t>
            </a:r>
            <a:r>
              <a:rPr lang="id-ID" dirty="0" smtClean="0"/>
              <a:t>MT223001</a:t>
            </a:r>
            <a:endParaRPr lang="en-US" dirty="0"/>
          </a:p>
        </p:txBody>
      </p:sp>
    </p:spTree>
    <p:extLst>
      <p:ext uri="{BB962C8B-B14F-4D97-AF65-F5344CB8AC3E}">
        <p14:creationId xmlns:p14="http://schemas.microsoft.com/office/powerpoint/2010/main" val="2656345207"/>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id-ID" dirty="0"/>
              <a:t>hak cipta dapat dipatenkan atau hak cipta dan paten menjadi satu kategori yang sama dalam Hak Kekayaan Intelektual</a:t>
            </a:r>
            <a:r>
              <a:rPr lang="id-ID" dirty="0" smtClean="0"/>
              <a:t>. </a:t>
            </a:r>
            <a:r>
              <a:rPr lang="id-ID" dirty="0"/>
              <a:t>Hak Cipta bisa didaftarkan pada Paten. Begitu juga Paten juga bisa didaftarkan pada Hak Cipta. </a:t>
            </a:r>
            <a:endParaRPr lang="id-ID" dirty="0" smtClean="0"/>
          </a:p>
          <a:p>
            <a:r>
              <a:rPr lang="id-ID" dirty="0" smtClean="0"/>
              <a:t>Selanjutnya </a:t>
            </a:r>
            <a:r>
              <a:rPr lang="id-ID" dirty="0"/>
              <a:t>bahwa pendaftaran Hak Cipta merupakan keharusan untuk dilakukan agar karya seni dapat dilindungi oleh hukum. </a:t>
            </a:r>
          </a:p>
        </p:txBody>
      </p:sp>
      <p:sp>
        <p:nvSpPr>
          <p:cNvPr id="3" name="Date Placeholder 2"/>
          <p:cNvSpPr>
            <a:spLocks noGrp="1"/>
          </p:cNvSpPr>
          <p:nvPr>
            <p:ph type="dt" sz="half" idx="10"/>
          </p:nvPr>
        </p:nvSpPr>
        <p:spPr/>
        <p:txBody>
          <a:bodyPr/>
          <a:lstStyle/>
          <a:p>
            <a:r>
              <a:rPr lang="id-ID" smtClean="0"/>
              <a:t>17/9/2015</a:t>
            </a:r>
            <a:endParaRPr lang="en-US" dirty="0"/>
          </a:p>
        </p:txBody>
      </p:sp>
      <p:sp>
        <p:nvSpPr>
          <p:cNvPr id="4" name="Footer Placeholder 3"/>
          <p:cNvSpPr>
            <a:spLocks noGrp="1"/>
          </p:cNvSpPr>
          <p:nvPr>
            <p:ph type="ftr" sz="quarter" idx="11"/>
          </p:nvPr>
        </p:nvSpPr>
        <p:spPr/>
        <p:txBody>
          <a:bodyPr/>
          <a:lstStyle/>
          <a:p>
            <a:r>
              <a:rPr lang="en-US" dirty="0" smtClean="0"/>
              <a:t> MK :</a:t>
            </a:r>
            <a:r>
              <a:rPr lang="id-ID" dirty="0" smtClean="0"/>
              <a:t>General Business Env.</a:t>
            </a:r>
          </a:p>
          <a:p>
            <a:r>
              <a:rPr lang="en-US" dirty="0" smtClean="0"/>
              <a:t>M</a:t>
            </a:r>
            <a:r>
              <a:rPr lang="id-ID" dirty="0" smtClean="0"/>
              <a:t>MT2230001</a:t>
            </a:r>
            <a:endParaRPr lang="en-US" dirty="0"/>
          </a:p>
        </p:txBody>
      </p:sp>
    </p:spTree>
    <p:extLst>
      <p:ext uri="{BB962C8B-B14F-4D97-AF65-F5344CB8AC3E}">
        <p14:creationId xmlns:p14="http://schemas.microsoft.com/office/powerpoint/2010/main" val="737672685"/>
      </p:ext>
    </p:extLst>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id-ID" dirty="0"/>
              <a:t>Hak Atas Kekayaan Intelektual (HAKI) termasuk dalam bagian hak atas benda tak berwujud (seperti Paten, merek dan hak cipta). Hak Atas Kekayaan Intelektual sifatnya berwujud, berupa informasi, ilmu pengetahuan, teknologi, seni, sastra, keterampilan dan sebagainya </a:t>
            </a:r>
            <a:r>
              <a:rPr lang="id-ID" dirty="0" smtClean="0"/>
              <a:t>yang  </a:t>
            </a:r>
            <a:r>
              <a:rPr lang="id-ID" dirty="0"/>
              <a:t>tidak mempunyai bentuk </a:t>
            </a:r>
            <a:r>
              <a:rPr lang="id-ID" dirty="0" smtClean="0"/>
              <a:t>tertentu </a:t>
            </a:r>
          </a:p>
          <a:p>
            <a:pPr marL="0" indent="0">
              <a:buNone/>
            </a:pPr>
            <a:r>
              <a:rPr lang="id-ID" dirty="0" smtClean="0"/>
              <a:t>    Silahkan buka link ini</a:t>
            </a:r>
          </a:p>
          <a:p>
            <a:r>
              <a:rPr lang="id-ID" dirty="0"/>
              <a:t>https://www.youtube.com/watch?v=Iq-OEa0tAnU</a:t>
            </a:r>
          </a:p>
        </p:txBody>
      </p:sp>
      <p:sp>
        <p:nvSpPr>
          <p:cNvPr id="3" name="Date Placeholder 2"/>
          <p:cNvSpPr>
            <a:spLocks noGrp="1"/>
          </p:cNvSpPr>
          <p:nvPr>
            <p:ph type="dt" sz="half" idx="10"/>
          </p:nvPr>
        </p:nvSpPr>
        <p:spPr/>
        <p:txBody>
          <a:bodyPr/>
          <a:lstStyle/>
          <a:p>
            <a:r>
              <a:rPr lang="id-ID" smtClean="0"/>
              <a:t>17/9/2015</a:t>
            </a:r>
            <a:endParaRPr lang="en-US" dirty="0"/>
          </a:p>
        </p:txBody>
      </p:sp>
      <p:sp>
        <p:nvSpPr>
          <p:cNvPr id="4" name="Footer Placeholder 3"/>
          <p:cNvSpPr>
            <a:spLocks noGrp="1"/>
          </p:cNvSpPr>
          <p:nvPr>
            <p:ph type="ftr" sz="quarter" idx="11"/>
          </p:nvPr>
        </p:nvSpPr>
        <p:spPr/>
        <p:txBody>
          <a:bodyPr/>
          <a:lstStyle/>
          <a:p>
            <a:r>
              <a:rPr lang="en-US" dirty="0" smtClean="0"/>
              <a:t> MK :</a:t>
            </a:r>
            <a:r>
              <a:rPr lang="id-ID" dirty="0" smtClean="0"/>
              <a:t>General Business Env.</a:t>
            </a:r>
          </a:p>
          <a:p>
            <a:r>
              <a:rPr lang="en-US" dirty="0" smtClean="0"/>
              <a:t>M</a:t>
            </a:r>
            <a:r>
              <a:rPr lang="id-ID" dirty="0" smtClean="0"/>
              <a:t>MT2230001</a:t>
            </a:r>
            <a:endParaRPr lang="en-US" dirty="0"/>
          </a:p>
        </p:txBody>
      </p:sp>
    </p:spTree>
    <p:extLst>
      <p:ext uri="{BB962C8B-B14F-4D97-AF65-F5344CB8AC3E}">
        <p14:creationId xmlns:p14="http://schemas.microsoft.com/office/powerpoint/2010/main" val="3542521904"/>
      </p:ext>
    </p:extLst>
  </p:cSld>
  <p:clrMapOvr>
    <a:masterClrMapping/>
  </p:clrMapOvr>
  <p:transition spd="slow">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60648"/>
            <a:ext cx="8229600" cy="1143000"/>
          </a:xfrm>
        </p:spPr>
        <p:txBody>
          <a:bodyPr/>
          <a:lstStyle/>
          <a:p>
            <a:r>
              <a:rPr lang="id-ID" dirty="0" smtClean="0"/>
              <a:t>.</a:t>
            </a:r>
            <a:endParaRPr lang="id-ID" dirty="0"/>
          </a:p>
        </p:txBody>
      </p:sp>
      <p:sp>
        <p:nvSpPr>
          <p:cNvPr id="6" name="Date Placeholder 1"/>
          <p:cNvSpPr>
            <a:spLocks noGrp="1"/>
          </p:cNvSpPr>
          <p:nvPr>
            <p:ph type="dt" sz="half" idx="4294967295"/>
          </p:nvPr>
        </p:nvSpPr>
        <p:spPr>
          <a:xfrm>
            <a:off x="457200" y="6356350"/>
            <a:ext cx="2133600" cy="365125"/>
          </a:xfrm>
          <a:prstGeom prst="rect">
            <a:avLst/>
          </a:prstGeom>
        </p:spPr>
        <p:txBody>
          <a:bodyPr/>
          <a:lstStyle/>
          <a:p>
            <a:r>
              <a:rPr lang="id-ID" sz="1200" dirty="0" smtClean="0">
                <a:latin typeface="Arial" panose="020B0604020202020204" pitchFamily="34" charset="0"/>
                <a:cs typeface="Arial" panose="020B0604020202020204" pitchFamily="34" charset="0"/>
              </a:rPr>
              <a:t>0</a:t>
            </a:r>
            <a:r>
              <a:rPr lang="en-US" sz="1200" dirty="0" smtClean="0">
                <a:latin typeface="Arial" panose="020B0604020202020204" pitchFamily="34" charset="0"/>
                <a:cs typeface="Arial" panose="020B0604020202020204" pitchFamily="34" charset="0"/>
              </a:rPr>
              <a:t>8</a:t>
            </a:r>
            <a:r>
              <a:rPr lang="id-ID" sz="1200" dirty="0" smtClean="0">
                <a:latin typeface="Arial" panose="020B0604020202020204" pitchFamily="34" charset="0"/>
                <a:cs typeface="Arial" panose="020B0604020202020204" pitchFamily="34" charset="0"/>
              </a:rPr>
              <a:t>/</a:t>
            </a:r>
            <a:r>
              <a:rPr lang="en-US" sz="1200" dirty="0" smtClean="0">
                <a:latin typeface="Arial" panose="020B0604020202020204" pitchFamily="34" charset="0"/>
                <a:cs typeface="Arial" panose="020B0604020202020204" pitchFamily="34" charset="0"/>
              </a:rPr>
              <a:t>03</a:t>
            </a:r>
            <a:r>
              <a:rPr lang="id-ID" sz="1200" dirty="0" smtClean="0">
                <a:latin typeface="Arial" panose="020B0604020202020204" pitchFamily="34" charset="0"/>
                <a:cs typeface="Arial" panose="020B0604020202020204" pitchFamily="34" charset="0"/>
              </a:rPr>
              <a:t>/201</a:t>
            </a:r>
            <a:r>
              <a:rPr lang="en-US" sz="1200" dirty="0" smtClean="0">
                <a:latin typeface="Arial" panose="020B0604020202020204" pitchFamily="34" charset="0"/>
                <a:cs typeface="Arial" panose="020B0604020202020204" pitchFamily="34" charset="0"/>
              </a:rPr>
              <a:t>7</a:t>
            </a:r>
            <a:endParaRPr lang="en-US" sz="1200" dirty="0">
              <a:latin typeface="Arial" panose="020B0604020202020204" pitchFamily="34" charset="0"/>
              <a:cs typeface="Arial" panose="020B0604020202020204" pitchFamily="34" charset="0"/>
            </a:endParaRPr>
          </a:p>
        </p:txBody>
      </p:sp>
      <p:sp>
        <p:nvSpPr>
          <p:cNvPr id="9" name="Content Placeholder 8"/>
          <p:cNvSpPr>
            <a:spLocks noGrp="1"/>
          </p:cNvSpPr>
          <p:nvPr>
            <p:ph idx="1"/>
          </p:nvPr>
        </p:nvSpPr>
        <p:spPr/>
        <p:txBody>
          <a:bodyPr/>
          <a:lstStyle/>
          <a:p>
            <a:pPr>
              <a:buNone/>
            </a:pPr>
            <a:endParaRPr lang="en-US" sz="4400" dirty="0" smtClean="0">
              <a:solidFill>
                <a:srgbClr val="0033CC"/>
              </a:solidFill>
              <a:latin typeface="Arial" pitchFamily="34" charset="0"/>
              <a:cs typeface="Arial" pitchFamily="34" charset="0"/>
            </a:endParaRPr>
          </a:p>
          <a:p>
            <a:pPr>
              <a:buNone/>
            </a:pPr>
            <a:endParaRPr lang="en-US" sz="4400" dirty="0" smtClean="0">
              <a:solidFill>
                <a:srgbClr val="0033CC"/>
              </a:solidFill>
              <a:latin typeface="Arial" pitchFamily="34" charset="0"/>
              <a:cs typeface="Arial" pitchFamily="34" charset="0"/>
            </a:endParaRPr>
          </a:p>
          <a:p>
            <a:pPr algn="ctr">
              <a:buNone/>
            </a:pPr>
            <a:r>
              <a:rPr lang="en-US" sz="4400" b="1" dirty="0" smtClean="0">
                <a:solidFill>
                  <a:srgbClr val="0033CC"/>
                </a:solidFill>
                <a:latin typeface="Cambria" pitchFamily="18" charset="0"/>
                <a:cs typeface="Arial" pitchFamily="34" charset="0"/>
              </a:rPr>
              <a:t>TERIMA KASIH</a:t>
            </a:r>
            <a:endParaRPr lang="en-US" sz="4400" b="1" dirty="0">
              <a:solidFill>
                <a:srgbClr val="0033CC"/>
              </a:solidFill>
              <a:latin typeface="Cambria" pitchFamily="18" charset="0"/>
              <a:cs typeface="Arial" pitchFamily="34" charset="0"/>
            </a:endParaRPr>
          </a:p>
        </p:txBody>
      </p:sp>
    </p:spTree>
    <p:extLst>
      <p:ext uri="{BB962C8B-B14F-4D97-AF65-F5344CB8AC3E}">
        <p14:creationId xmlns:p14="http://schemas.microsoft.com/office/powerpoint/2010/main" val="4072623629"/>
      </p:ext>
    </p:extLst>
  </p:cSld>
  <p:clrMapOvr>
    <a:masterClrMapping/>
  </p:clrMapOvr>
  <p:transition spd="slow">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60648"/>
            <a:ext cx="8229600" cy="1143000"/>
          </a:xfrm>
        </p:spPr>
        <p:txBody>
          <a:bodyPr>
            <a:normAutofit fontScale="90000"/>
          </a:bodyPr>
          <a:lstStyle/>
          <a:p>
            <a:pPr lvl="0"/>
            <a:r>
              <a:rPr lang="id-ID" dirty="0"/>
              <a:t>Iklim politik dalam operasional bisnis</a:t>
            </a:r>
            <a:br>
              <a:rPr lang="id-ID" dirty="0"/>
            </a:br>
            <a:endParaRPr lang="id-ID" dirty="0"/>
          </a:p>
        </p:txBody>
      </p:sp>
      <p:sp>
        <p:nvSpPr>
          <p:cNvPr id="6" name="Date Placeholder 1"/>
          <p:cNvSpPr>
            <a:spLocks noGrp="1"/>
          </p:cNvSpPr>
          <p:nvPr>
            <p:ph type="dt" sz="half" idx="4294967295"/>
          </p:nvPr>
        </p:nvSpPr>
        <p:spPr>
          <a:xfrm>
            <a:off x="457200" y="6356350"/>
            <a:ext cx="2133600" cy="365125"/>
          </a:xfrm>
          <a:prstGeom prst="rect">
            <a:avLst/>
          </a:prstGeom>
        </p:spPr>
        <p:txBody>
          <a:bodyPr/>
          <a:lstStyle/>
          <a:p>
            <a:r>
              <a:rPr lang="id-ID" sz="1200" dirty="0" smtClean="0">
                <a:latin typeface="Arial" panose="020B0604020202020204" pitchFamily="34" charset="0"/>
                <a:cs typeface="Arial" panose="020B0604020202020204" pitchFamily="34" charset="0"/>
              </a:rPr>
              <a:t>0</a:t>
            </a:r>
            <a:r>
              <a:rPr lang="en-US" sz="1200" dirty="0" smtClean="0">
                <a:latin typeface="Arial" panose="020B0604020202020204" pitchFamily="34" charset="0"/>
                <a:cs typeface="Arial" panose="020B0604020202020204" pitchFamily="34" charset="0"/>
              </a:rPr>
              <a:t>8</a:t>
            </a:r>
            <a:r>
              <a:rPr lang="id-ID" sz="1200" dirty="0" smtClean="0">
                <a:latin typeface="Arial" panose="020B0604020202020204" pitchFamily="34" charset="0"/>
                <a:cs typeface="Arial" panose="020B0604020202020204" pitchFamily="34" charset="0"/>
              </a:rPr>
              <a:t>/</a:t>
            </a:r>
            <a:r>
              <a:rPr lang="en-US" sz="1200" dirty="0" smtClean="0">
                <a:latin typeface="Arial" panose="020B0604020202020204" pitchFamily="34" charset="0"/>
                <a:cs typeface="Arial" panose="020B0604020202020204" pitchFamily="34" charset="0"/>
              </a:rPr>
              <a:t>03</a:t>
            </a:r>
            <a:r>
              <a:rPr lang="id-ID" sz="1200" dirty="0" smtClean="0">
                <a:latin typeface="Arial" panose="020B0604020202020204" pitchFamily="34" charset="0"/>
                <a:cs typeface="Arial" panose="020B0604020202020204" pitchFamily="34" charset="0"/>
              </a:rPr>
              <a:t>/201</a:t>
            </a:r>
            <a:r>
              <a:rPr lang="en-US" sz="1200" dirty="0" smtClean="0">
                <a:latin typeface="Arial" panose="020B0604020202020204" pitchFamily="34" charset="0"/>
                <a:cs typeface="Arial" panose="020B0604020202020204" pitchFamily="34" charset="0"/>
              </a:rPr>
              <a:t>7</a:t>
            </a:r>
            <a:endParaRPr lang="en-US" sz="1200" dirty="0">
              <a:latin typeface="Arial" panose="020B0604020202020204" pitchFamily="34" charset="0"/>
              <a:cs typeface="Arial" panose="020B0604020202020204" pitchFamily="34" charset="0"/>
            </a:endParaRPr>
          </a:p>
        </p:txBody>
      </p:sp>
      <p:sp>
        <p:nvSpPr>
          <p:cNvPr id="7" name="Footer Placeholder 2"/>
          <p:cNvSpPr>
            <a:spLocks noGrp="1"/>
          </p:cNvSpPr>
          <p:nvPr>
            <p:ph type="ftr" sz="quarter" idx="4294967295"/>
          </p:nvPr>
        </p:nvSpPr>
        <p:spPr>
          <a:xfrm>
            <a:off x="3124200" y="6356350"/>
            <a:ext cx="3103984" cy="365125"/>
          </a:xfrm>
          <a:prstGeom prst="rect">
            <a:avLst/>
          </a:prstGeom>
        </p:spPr>
        <p:txBody>
          <a:bodyPr/>
          <a:lstStyle/>
          <a:p>
            <a:pPr algn="ctr"/>
            <a:r>
              <a:rPr lang="en-US" sz="1200" dirty="0" err="1" smtClean="0">
                <a:latin typeface="Arial" panose="020B0604020202020204" pitchFamily="34" charset="0"/>
                <a:cs typeface="Arial" panose="020B0604020202020204" pitchFamily="34" charset="0"/>
              </a:rPr>
              <a:t>Kode</a:t>
            </a:r>
            <a:r>
              <a:rPr lang="en-US" sz="1200" dirty="0" smtClean="0">
                <a:latin typeface="Arial" panose="020B0604020202020204" pitchFamily="34" charset="0"/>
                <a:cs typeface="Arial" panose="020B0604020202020204" pitchFamily="34" charset="0"/>
              </a:rPr>
              <a:t> MK :</a:t>
            </a:r>
            <a:r>
              <a:rPr lang="id-ID" sz="1200" dirty="0" smtClean="0">
                <a:latin typeface="Arial" panose="020B0604020202020204" pitchFamily="34" charset="0"/>
                <a:cs typeface="Arial" panose="020B0604020202020204" pitchFamily="34" charset="0"/>
              </a:rPr>
              <a:t> General Business Env</a:t>
            </a:r>
            <a:endParaRPr lang="en-US" sz="1200" dirty="0" smtClean="0">
              <a:latin typeface="Arial" panose="020B0604020202020204" pitchFamily="34" charset="0"/>
              <a:cs typeface="Arial" panose="020B0604020202020204" pitchFamily="34" charset="0"/>
            </a:endParaRPr>
          </a:p>
          <a:p>
            <a:pPr algn="ctr"/>
            <a:r>
              <a:rPr lang="en-US" sz="1200" dirty="0" smtClean="0">
                <a:latin typeface="Arial" panose="020B0604020202020204" pitchFamily="34" charset="0"/>
                <a:cs typeface="Arial" panose="020B0604020202020204" pitchFamily="34" charset="0"/>
              </a:rPr>
              <a:t>  :</a:t>
            </a:r>
            <a:r>
              <a:rPr lang="id-ID" sz="1200" dirty="0" smtClean="0">
                <a:latin typeface="Arial" panose="020B0604020202020204" pitchFamily="34" charset="0"/>
                <a:cs typeface="Arial" panose="020B0604020202020204" pitchFamily="34" charset="0"/>
              </a:rPr>
              <a:t> </a:t>
            </a:r>
            <a:r>
              <a:rPr lang="en-US" sz="1200" dirty="0" smtClean="0">
                <a:latin typeface="Arial" panose="020B0604020202020204" pitchFamily="34" charset="0"/>
                <a:cs typeface="Arial" panose="020B0604020202020204" pitchFamily="34" charset="0"/>
              </a:rPr>
              <a:t>M</a:t>
            </a:r>
            <a:r>
              <a:rPr lang="id-ID" sz="1200" dirty="0" smtClean="0">
                <a:latin typeface="Arial" panose="020B0604020202020204" pitchFamily="34" charset="0"/>
                <a:cs typeface="Arial" panose="020B0604020202020204" pitchFamily="34" charset="0"/>
              </a:rPr>
              <a:t>MT223001</a:t>
            </a:r>
            <a:endParaRPr lang="en-US" sz="12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295400"/>
            <a:ext cx="8229600" cy="4830763"/>
          </a:xfrm>
        </p:spPr>
        <p:txBody>
          <a:bodyPr>
            <a:normAutofit/>
          </a:bodyPr>
          <a:lstStyle/>
          <a:p>
            <a:pPr marL="514350" lvl="0" indent="-514350">
              <a:buAutoNum type="arabicParenBoth"/>
            </a:pPr>
            <a:r>
              <a:rPr lang="id-ID" sz="3200" dirty="0" smtClean="0"/>
              <a:t>Pengaruh lingkungan politik pada bisnis sangat besar.</a:t>
            </a:r>
          </a:p>
          <a:p>
            <a:pPr marL="0" lvl="0" indent="0">
              <a:buNone/>
            </a:pPr>
            <a:endParaRPr lang="id-ID" sz="3200" dirty="0" smtClean="0"/>
          </a:p>
          <a:p>
            <a:pPr marL="0" lvl="0" indent="0">
              <a:buNone/>
            </a:pPr>
            <a:r>
              <a:rPr lang="id-ID" sz="3200" dirty="0" smtClean="0"/>
              <a:t>(2) Sistem politik di suatu negara merumuskan,mempromosikan, membina, mendorong, melindungi,mengarahkan dan mengendalikan kegiatan bisnis negara.</a:t>
            </a:r>
          </a:p>
          <a:p>
            <a:pPr marL="0" lvl="0" indent="0">
              <a:buNone/>
            </a:pPr>
            <a:endParaRPr lang="id-ID" sz="3200" dirty="0"/>
          </a:p>
          <a:p>
            <a:pPr marL="0" lvl="0" indent="0">
              <a:buNone/>
            </a:pPr>
            <a:endParaRPr lang="id-ID" sz="3200" dirty="0"/>
          </a:p>
          <a:p>
            <a:endParaRPr lang="id-ID" sz="3200" dirty="0"/>
          </a:p>
        </p:txBody>
      </p:sp>
    </p:spTree>
    <p:extLst>
      <p:ext uri="{BB962C8B-B14F-4D97-AF65-F5344CB8AC3E}">
        <p14:creationId xmlns:p14="http://schemas.microsoft.com/office/powerpoint/2010/main" val="4072623629"/>
      </p:ext>
    </p:extLst>
  </p:cSld>
  <p:clrMapOvr>
    <a:masterClrMapping/>
  </p:clrMapOvr>
  <p:transition spd="slow">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514350" indent="-514350">
              <a:buAutoNum type="arabicParenBoth" startAt="3"/>
            </a:pPr>
            <a:r>
              <a:rPr lang="id-ID" dirty="0" smtClean="0"/>
              <a:t>Sistem politik  yang stabil, jujur, </a:t>
            </a:r>
            <a:r>
              <a:rPr lang="id-ID" dirty="0" smtClean="0"/>
              <a:t>efisien </a:t>
            </a:r>
            <a:r>
              <a:rPr lang="id-ID" dirty="0" smtClean="0"/>
              <a:t>dan dinamis menjamin partisipasi politik masyarakat </a:t>
            </a:r>
          </a:p>
          <a:p>
            <a:pPr marL="0" indent="0">
              <a:buNone/>
            </a:pPr>
            <a:endParaRPr lang="id-ID" dirty="0" smtClean="0"/>
          </a:p>
          <a:p>
            <a:pPr marL="0" indent="0">
              <a:buNone/>
            </a:pPr>
            <a:r>
              <a:rPr lang="id-ID" dirty="0" smtClean="0"/>
              <a:t>(4) Sistem politik terdiri atas 3 lembaga vital yi legislatif, eksekutif atau pemerintah dan yudikatif </a:t>
            </a:r>
          </a:p>
          <a:p>
            <a:pPr marL="514350" indent="-514350">
              <a:buAutoNum type="arabicParenBoth" startAt="3"/>
            </a:pPr>
            <a:endParaRPr lang="id-ID" dirty="0"/>
          </a:p>
        </p:txBody>
      </p:sp>
      <p:sp>
        <p:nvSpPr>
          <p:cNvPr id="3" name="Date Placeholder 2"/>
          <p:cNvSpPr>
            <a:spLocks noGrp="1"/>
          </p:cNvSpPr>
          <p:nvPr>
            <p:ph type="dt" sz="half" idx="10"/>
          </p:nvPr>
        </p:nvSpPr>
        <p:spPr/>
        <p:txBody>
          <a:bodyPr/>
          <a:lstStyle/>
          <a:p>
            <a:r>
              <a:rPr lang="id-ID" smtClean="0"/>
              <a:t>17/9/2015</a:t>
            </a:r>
            <a:endParaRPr lang="en-US" dirty="0"/>
          </a:p>
        </p:txBody>
      </p:sp>
      <p:sp>
        <p:nvSpPr>
          <p:cNvPr id="4" name="Footer Placeholder 3"/>
          <p:cNvSpPr>
            <a:spLocks noGrp="1"/>
          </p:cNvSpPr>
          <p:nvPr>
            <p:ph type="ftr" sz="quarter" idx="11"/>
          </p:nvPr>
        </p:nvSpPr>
        <p:spPr/>
        <p:txBody>
          <a:bodyPr/>
          <a:lstStyle/>
          <a:p>
            <a:r>
              <a:rPr lang="en-US" dirty="0" smtClean="0"/>
              <a:t> MK :</a:t>
            </a:r>
            <a:r>
              <a:rPr lang="id-ID" dirty="0" smtClean="0"/>
              <a:t>General Business Env.</a:t>
            </a:r>
          </a:p>
          <a:p>
            <a:r>
              <a:rPr lang="en-US" dirty="0" smtClean="0"/>
              <a:t>M</a:t>
            </a:r>
            <a:r>
              <a:rPr lang="id-ID" dirty="0" smtClean="0"/>
              <a:t>MT2230001</a:t>
            </a:r>
            <a:r>
              <a:rPr lang="en-US" dirty="0" smtClean="0"/>
              <a:t> :</a:t>
            </a:r>
            <a:endParaRPr lang="en-US" dirty="0"/>
          </a:p>
        </p:txBody>
      </p:sp>
    </p:spTree>
    <p:extLst>
      <p:ext uri="{BB962C8B-B14F-4D97-AF65-F5344CB8AC3E}">
        <p14:creationId xmlns:p14="http://schemas.microsoft.com/office/powerpoint/2010/main" val="3176210159"/>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id-ID" dirty="0" smtClean="0"/>
              <a:t>Legislatif  adalah badan pembuat keputusan </a:t>
            </a:r>
          </a:p>
          <a:p>
            <a:r>
              <a:rPr lang="id-ID" dirty="0" smtClean="0"/>
              <a:t>Eksekutif  juga menyebut pemerintah melaksanakan dan menegakkan apapun yang diputuskan parlemen </a:t>
            </a:r>
          </a:p>
          <a:p>
            <a:pPr marL="0" indent="0">
              <a:buNone/>
            </a:pPr>
            <a:endParaRPr lang="id-ID" dirty="0"/>
          </a:p>
          <a:p>
            <a:pPr marL="0" indent="0">
              <a:buNone/>
            </a:pPr>
            <a:r>
              <a:rPr lang="id-ID" dirty="0" smtClean="0"/>
              <a:t>(5) Faktor politik menentukan parameter hukum dan peraturan dimana organisasi beroperasi </a:t>
            </a:r>
          </a:p>
          <a:p>
            <a:pPr marL="0" indent="0">
              <a:buNone/>
            </a:pPr>
            <a:endParaRPr lang="id-ID" dirty="0"/>
          </a:p>
        </p:txBody>
      </p:sp>
      <p:sp>
        <p:nvSpPr>
          <p:cNvPr id="3" name="Date Placeholder 2"/>
          <p:cNvSpPr>
            <a:spLocks noGrp="1"/>
          </p:cNvSpPr>
          <p:nvPr>
            <p:ph type="dt" sz="half" idx="10"/>
          </p:nvPr>
        </p:nvSpPr>
        <p:spPr/>
        <p:txBody>
          <a:bodyPr/>
          <a:lstStyle/>
          <a:p>
            <a:r>
              <a:rPr lang="id-ID" smtClean="0"/>
              <a:t>17/9/2015</a:t>
            </a:r>
            <a:endParaRPr lang="en-US" dirty="0"/>
          </a:p>
        </p:txBody>
      </p:sp>
      <p:sp>
        <p:nvSpPr>
          <p:cNvPr id="4" name="Footer Placeholder 3"/>
          <p:cNvSpPr>
            <a:spLocks noGrp="1"/>
          </p:cNvSpPr>
          <p:nvPr>
            <p:ph type="ftr" sz="quarter" idx="11"/>
          </p:nvPr>
        </p:nvSpPr>
        <p:spPr/>
        <p:txBody>
          <a:bodyPr/>
          <a:lstStyle/>
          <a:p>
            <a:r>
              <a:rPr lang="en-US" dirty="0" smtClean="0"/>
              <a:t> MK :</a:t>
            </a:r>
            <a:r>
              <a:rPr lang="id-ID" dirty="0" smtClean="0"/>
              <a:t>General Business Env.</a:t>
            </a:r>
          </a:p>
          <a:p>
            <a:r>
              <a:rPr lang="en-US" dirty="0" smtClean="0"/>
              <a:t>M</a:t>
            </a:r>
            <a:r>
              <a:rPr lang="id-ID" dirty="0" smtClean="0"/>
              <a:t>MT2230001</a:t>
            </a:r>
            <a:r>
              <a:rPr lang="en-US" dirty="0" smtClean="0"/>
              <a:t>:</a:t>
            </a:r>
            <a:endParaRPr lang="en-US" dirty="0"/>
          </a:p>
        </p:txBody>
      </p:sp>
    </p:spTree>
    <p:extLst>
      <p:ext uri="{BB962C8B-B14F-4D97-AF65-F5344CB8AC3E}">
        <p14:creationId xmlns:p14="http://schemas.microsoft.com/office/powerpoint/2010/main" val="235980134"/>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id-ID" dirty="0" smtClean="0"/>
              <a:t>Jadi , sistem politik  dapat membatasi atau menguntungkan perusahaan .</a:t>
            </a:r>
          </a:p>
          <a:p>
            <a:pPr marL="0" indent="0">
              <a:buNone/>
            </a:pPr>
            <a:r>
              <a:rPr lang="id-ID" dirty="0" smtClean="0"/>
              <a:t>Larangan masuknya Philip Morris ke pasar India , misalnya, telah menyelamatkan ITC  dari potensi ancaman pesaing.</a:t>
            </a:r>
          </a:p>
          <a:p>
            <a:pPr marL="0" indent="0">
              <a:buNone/>
            </a:pPr>
            <a:r>
              <a:rPr lang="id-ID" dirty="0" smtClean="0"/>
              <a:t>Begitu pula dengan kebijakan liberalisasi yang ditempuh pemerintah telah banyak melanda bisnis lokal karena masuknya MNCs.</a:t>
            </a:r>
            <a:endParaRPr lang="id-ID" dirty="0"/>
          </a:p>
        </p:txBody>
      </p:sp>
      <p:sp>
        <p:nvSpPr>
          <p:cNvPr id="3" name="Date Placeholder 2"/>
          <p:cNvSpPr>
            <a:spLocks noGrp="1"/>
          </p:cNvSpPr>
          <p:nvPr>
            <p:ph type="dt" sz="half" idx="10"/>
          </p:nvPr>
        </p:nvSpPr>
        <p:spPr/>
        <p:txBody>
          <a:bodyPr/>
          <a:lstStyle/>
          <a:p>
            <a:r>
              <a:rPr lang="id-ID" smtClean="0"/>
              <a:t>17/9/2015</a:t>
            </a:r>
            <a:endParaRPr lang="en-US" dirty="0"/>
          </a:p>
        </p:txBody>
      </p:sp>
      <p:sp>
        <p:nvSpPr>
          <p:cNvPr id="4" name="Footer Placeholder 3"/>
          <p:cNvSpPr>
            <a:spLocks noGrp="1"/>
          </p:cNvSpPr>
          <p:nvPr>
            <p:ph type="ftr" sz="quarter" idx="11"/>
          </p:nvPr>
        </p:nvSpPr>
        <p:spPr/>
        <p:txBody>
          <a:bodyPr/>
          <a:lstStyle/>
          <a:p>
            <a:r>
              <a:rPr lang="en-US" dirty="0" smtClean="0"/>
              <a:t> MK :</a:t>
            </a:r>
            <a:r>
              <a:rPr lang="id-ID" dirty="0" smtClean="0"/>
              <a:t>General Business Env</a:t>
            </a:r>
          </a:p>
          <a:p>
            <a:r>
              <a:rPr lang="en-US" dirty="0" smtClean="0"/>
              <a:t>M</a:t>
            </a:r>
            <a:r>
              <a:rPr lang="id-ID" dirty="0" smtClean="0"/>
              <a:t>MT2230001</a:t>
            </a:r>
            <a:endParaRPr lang="en-US" dirty="0"/>
          </a:p>
        </p:txBody>
      </p:sp>
    </p:spTree>
    <p:extLst>
      <p:ext uri="{BB962C8B-B14F-4D97-AF65-F5344CB8AC3E}">
        <p14:creationId xmlns:p14="http://schemas.microsoft.com/office/powerpoint/2010/main" val="4051221002"/>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371600"/>
            <a:ext cx="8229600" cy="4754563"/>
          </a:xfrm>
        </p:spPr>
        <p:txBody>
          <a:bodyPr>
            <a:normAutofit/>
          </a:bodyPr>
          <a:lstStyle/>
          <a:p>
            <a:pPr marL="0" lvl="0" indent="0">
              <a:buNone/>
            </a:pPr>
            <a:r>
              <a:rPr lang="id-ID" b="1" dirty="0" smtClean="0"/>
              <a:t>  Kebijakan </a:t>
            </a:r>
            <a:r>
              <a:rPr lang="id-ID" b="1" dirty="0"/>
              <a:t>dan regulasi dalam operasional </a:t>
            </a:r>
            <a:r>
              <a:rPr lang="id-ID" b="1" dirty="0" smtClean="0"/>
              <a:t>bisnis</a:t>
            </a:r>
          </a:p>
          <a:p>
            <a:pPr marL="0" lvl="0" indent="0">
              <a:buNone/>
            </a:pPr>
            <a:endParaRPr lang="id-ID" b="1" dirty="0"/>
          </a:p>
          <a:p>
            <a:pPr marL="0" indent="0">
              <a:buNone/>
            </a:pPr>
            <a:r>
              <a:rPr lang="id-ID" dirty="0" smtClean="0"/>
              <a:t>Ancaman </a:t>
            </a:r>
            <a:r>
              <a:rPr lang="id-ID" dirty="0"/>
              <a:t>atau tantangan di lingkungan bisnis, adalah cerita yang tidak pernah tamat mengenai memonitor dan </a:t>
            </a:r>
            <a:r>
              <a:rPr lang="id-ID" dirty="0" smtClean="0"/>
              <a:t>adaptasi </a:t>
            </a:r>
            <a:r>
              <a:rPr lang="id-ID" dirty="0"/>
              <a:t>terhadap lingkungan yang terus berubah. </a:t>
            </a:r>
            <a:endParaRPr lang="id-ID" dirty="0" smtClean="0"/>
          </a:p>
          <a:p>
            <a:pPr marL="0" indent="0">
              <a:buNone/>
            </a:pPr>
            <a:endParaRPr lang="id-ID" dirty="0"/>
          </a:p>
          <a:p>
            <a:pPr marL="0" indent="0">
              <a:buNone/>
            </a:pPr>
            <a:r>
              <a:rPr lang="id-ID" dirty="0" smtClean="0"/>
              <a:t>Membaca </a:t>
            </a:r>
            <a:r>
              <a:rPr lang="id-ID" dirty="0"/>
              <a:t>peluang berarti mengenali arah/ urutan kejadian yang memiliki momentum </a:t>
            </a:r>
            <a:r>
              <a:rPr lang="id-ID" dirty="0" smtClean="0"/>
              <a:t>serta melihat perubahan yang berlangsung dan berdampak lama.</a:t>
            </a:r>
          </a:p>
        </p:txBody>
      </p:sp>
      <p:sp>
        <p:nvSpPr>
          <p:cNvPr id="3" name="Date Placeholder 2"/>
          <p:cNvSpPr>
            <a:spLocks noGrp="1"/>
          </p:cNvSpPr>
          <p:nvPr>
            <p:ph type="dt" sz="half" idx="10"/>
          </p:nvPr>
        </p:nvSpPr>
        <p:spPr/>
        <p:txBody>
          <a:bodyPr/>
          <a:lstStyle/>
          <a:p>
            <a:r>
              <a:rPr lang="id-ID" smtClean="0"/>
              <a:t>17/9/2015</a:t>
            </a:r>
            <a:endParaRPr lang="en-US" dirty="0"/>
          </a:p>
        </p:txBody>
      </p:sp>
      <p:sp>
        <p:nvSpPr>
          <p:cNvPr id="4" name="Footer Placeholder 3"/>
          <p:cNvSpPr>
            <a:spLocks noGrp="1"/>
          </p:cNvSpPr>
          <p:nvPr>
            <p:ph type="ftr" sz="quarter" idx="11"/>
          </p:nvPr>
        </p:nvSpPr>
        <p:spPr/>
        <p:txBody>
          <a:bodyPr/>
          <a:lstStyle/>
          <a:p>
            <a:r>
              <a:rPr lang="en-US" dirty="0" err="1" smtClean="0"/>
              <a:t>Kode</a:t>
            </a:r>
            <a:r>
              <a:rPr lang="en-US" dirty="0" smtClean="0"/>
              <a:t> MK :</a:t>
            </a:r>
            <a:r>
              <a:rPr lang="id-ID" dirty="0" smtClean="0"/>
              <a:t>General Business Env.</a:t>
            </a:r>
          </a:p>
          <a:p>
            <a:r>
              <a:rPr lang="en-US" dirty="0" smtClean="0"/>
              <a:t>M</a:t>
            </a:r>
            <a:r>
              <a:rPr lang="id-ID" dirty="0" smtClean="0"/>
              <a:t>MT223001</a:t>
            </a:r>
            <a:endParaRPr lang="en-US" dirty="0"/>
          </a:p>
        </p:txBody>
      </p:sp>
    </p:spTree>
    <p:extLst>
      <p:ext uri="{BB962C8B-B14F-4D97-AF65-F5344CB8AC3E}">
        <p14:creationId xmlns:p14="http://schemas.microsoft.com/office/powerpoint/2010/main" val="2935314184"/>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id-ID" dirty="0" smtClean="0"/>
              <a:t>Adanya </a:t>
            </a:r>
            <a:r>
              <a:rPr lang="id-ID" dirty="0"/>
              <a:t>pergeseran-pergeseran peraturan ini, ancaman dan peluang baru dihadapi perusahaan </a:t>
            </a:r>
            <a:r>
              <a:rPr lang="id-ID" dirty="0" smtClean="0"/>
              <a:t>dalam industrinya </a:t>
            </a:r>
            <a:r>
              <a:rPr lang="id-ID" dirty="0"/>
              <a:t>dan pihak-pihak yang berhubungan dengan perusahaan. </a:t>
            </a:r>
            <a:endParaRPr lang="id-ID" dirty="0" smtClean="0"/>
          </a:p>
          <a:p>
            <a:endParaRPr lang="id-ID" dirty="0"/>
          </a:p>
          <a:p>
            <a:r>
              <a:rPr lang="id-ID" dirty="0" smtClean="0"/>
              <a:t>Misalnya</a:t>
            </a:r>
            <a:r>
              <a:rPr lang="id-ID" dirty="0"/>
              <a:t>, biaya pengangkutan, rencana keuangan, dan pilihan komunikasi semuanya terpengaruh meskipun tidak langsung mempengaruhi sifat perubahan persaingan di dalam industri itu.</a:t>
            </a:r>
          </a:p>
        </p:txBody>
      </p:sp>
      <p:sp>
        <p:nvSpPr>
          <p:cNvPr id="3" name="Date Placeholder 2"/>
          <p:cNvSpPr>
            <a:spLocks noGrp="1"/>
          </p:cNvSpPr>
          <p:nvPr>
            <p:ph type="dt" sz="half" idx="10"/>
          </p:nvPr>
        </p:nvSpPr>
        <p:spPr/>
        <p:txBody>
          <a:bodyPr/>
          <a:lstStyle/>
          <a:p>
            <a:r>
              <a:rPr lang="id-ID" smtClean="0"/>
              <a:t>17/9/2015</a:t>
            </a:r>
            <a:endParaRPr lang="en-US" dirty="0"/>
          </a:p>
        </p:txBody>
      </p:sp>
      <p:sp>
        <p:nvSpPr>
          <p:cNvPr id="4" name="Footer Placeholder 3"/>
          <p:cNvSpPr>
            <a:spLocks noGrp="1"/>
          </p:cNvSpPr>
          <p:nvPr>
            <p:ph type="ftr" sz="quarter" idx="11"/>
          </p:nvPr>
        </p:nvSpPr>
        <p:spPr/>
        <p:txBody>
          <a:bodyPr/>
          <a:lstStyle/>
          <a:p>
            <a:r>
              <a:rPr lang="en-US" dirty="0" smtClean="0"/>
              <a:t> MK :</a:t>
            </a:r>
            <a:r>
              <a:rPr lang="id-ID" dirty="0" smtClean="0"/>
              <a:t> General Business Env.</a:t>
            </a:r>
          </a:p>
          <a:p>
            <a:r>
              <a:rPr lang="en-US" dirty="0" smtClean="0"/>
              <a:t>M</a:t>
            </a:r>
            <a:r>
              <a:rPr lang="id-ID" dirty="0" smtClean="0"/>
              <a:t>MT2230001</a:t>
            </a:r>
            <a:endParaRPr lang="en-US" dirty="0"/>
          </a:p>
        </p:txBody>
      </p:sp>
    </p:spTree>
    <p:extLst>
      <p:ext uri="{BB962C8B-B14F-4D97-AF65-F5344CB8AC3E}">
        <p14:creationId xmlns:p14="http://schemas.microsoft.com/office/powerpoint/2010/main" val="3274001134"/>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id-ID" dirty="0"/>
              <a:t>Jauch dan Glueck lebih lanjut menjelaskan bahwa tindakan pemerintah juga mempengaruhi pilihan strategi usaha. </a:t>
            </a:r>
            <a:endParaRPr lang="id-ID" dirty="0" smtClean="0"/>
          </a:p>
          <a:p>
            <a:endParaRPr lang="id-ID" dirty="0"/>
          </a:p>
          <a:p>
            <a:r>
              <a:rPr lang="id-ID" dirty="0" smtClean="0"/>
              <a:t>Tindakan </a:t>
            </a:r>
            <a:r>
              <a:rPr lang="id-ID" dirty="0"/>
              <a:t>tersebut dapat memperbesar peluang atau </a:t>
            </a:r>
            <a:r>
              <a:rPr lang="id-ID" dirty="0" smtClean="0"/>
              <a:t>hambatan </a:t>
            </a:r>
            <a:r>
              <a:rPr lang="id-ID" dirty="0"/>
              <a:t>usaha dan kadang keduanya</a:t>
            </a:r>
            <a:r>
              <a:rPr lang="id-ID" dirty="0" smtClean="0"/>
              <a:t>.</a:t>
            </a:r>
          </a:p>
          <a:p>
            <a:pPr marL="0" indent="0">
              <a:buNone/>
            </a:pPr>
            <a:r>
              <a:rPr lang="id-ID" dirty="0" smtClean="0"/>
              <a:t>(Hartanto, 2016)</a:t>
            </a:r>
            <a:endParaRPr lang="id-ID" dirty="0"/>
          </a:p>
        </p:txBody>
      </p:sp>
      <p:sp>
        <p:nvSpPr>
          <p:cNvPr id="3" name="Date Placeholder 2"/>
          <p:cNvSpPr>
            <a:spLocks noGrp="1"/>
          </p:cNvSpPr>
          <p:nvPr>
            <p:ph type="dt" sz="half" idx="10"/>
          </p:nvPr>
        </p:nvSpPr>
        <p:spPr/>
        <p:txBody>
          <a:bodyPr/>
          <a:lstStyle/>
          <a:p>
            <a:r>
              <a:rPr lang="id-ID" smtClean="0"/>
              <a:t>17/9/2015</a:t>
            </a:r>
            <a:endParaRPr lang="en-US" dirty="0"/>
          </a:p>
        </p:txBody>
      </p:sp>
      <p:sp>
        <p:nvSpPr>
          <p:cNvPr id="4" name="Footer Placeholder 3"/>
          <p:cNvSpPr>
            <a:spLocks noGrp="1"/>
          </p:cNvSpPr>
          <p:nvPr>
            <p:ph type="ftr" sz="quarter" idx="11"/>
          </p:nvPr>
        </p:nvSpPr>
        <p:spPr/>
        <p:txBody>
          <a:bodyPr/>
          <a:lstStyle/>
          <a:p>
            <a:r>
              <a:rPr lang="en-US" dirty="0" smtClean="0"/>
              <a:t> MK :</a:t>
            </a:r>
            <a:r>
              <a:rPr lang="id-ID" dirty="0" smtClean="0"/>
              <a:t>General Business Env.</a:t>
            </a:r>
          </a:p>
          <a:p>
            <a:r>
              <a:rPr lang="en-US" dirty="0" smtClean="0"/>
              <a:t>M</a:t>
            </a:r>
            <a:r>
              <a:rPr lang="id-ID" dirty="0" smtClean="0"/>
              <a:t>MT2230001</a:t>
            </a:r>
            <a:r>
              <a:rPr lang="en-US" dirty="0" smtClean="0"/>
              <a:t> :</a:t>
            </a:r>
            <a:endParaRPr lang="en-US" dirty="0"/>
          </a:p>
        </p:txBody>
      </p:sp>
    </p:spTree>
    <p:extLst>
      <p:ext uri="{BB962C8B-B14F-4D97-AF65-F5344CB8AC3E}">
        <p14:creationId xmlns:p14="http://schemas.microsoft.com/office/powerpoint/2010/main" val="1309570766"/>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id-ID" dirty="0" smtClean="0"/>
              <a:t>Contoh </a:t>
            </a:r>
            <a:r>
              <a:rPr lang="id-ID" dirty="0"/>
              <a:t>peluang dan kemudahan usaha yang lebih besar dalam persaingan, termasuk yang berikut ini : </a:t>
            </a:r>
            <a:endParaRPr lang="id-ID" dirty="0" smtClean="0"/>
          </a:p>
          <a:p>
            <a:pPr marL="0" indent="0">
              <a:buNone/>
            </a:pPr>
            <a:r>
              <a:rPr lang="id-ID" dirty="0"/>
              <a:t>(</a:t>
            </a:r>
            <a:r>
              <a:rPr lang="id-ID" dirty="0" smtClean="0"/>
              <a:t>1.) </a:t>
            </a:r>
            <a:r>
              <a:rPr lang="id-ID" dirty="0"/>
              <a:t>Pemerintah merupakan pembeli besar untuk barang dan jasa</a:t>
            </a:r>
            <a:r>
              <a:rPr lang="id-ID" dirty="0" smtClean="0"/>
              <a:t>.</a:t>
            </a:r>
          </a:p>
          <a:p>
            <a:pPr marL="0" indent="0">
              <a:buNone/>
            </a:pPr>
            <a:endParaRPr lang="id-ID" dirty="0" smtClean="0"/>
          </a:p>
          <a:p>
            <a:pPr marL="0" indent="0">
              <a:buNone/>
            </a:pPr>
            <a:r>
              <a:rPr lang="id-ID" dirty="0"/>
              <a:t>(</a:t>
            </a:r>
            <a:r>
              <a:rPr lang="id-ID" dirty="0" smtClean="0"/>
              <a:t> 2). </a:t>
            </a:r>
            <a:r>
              <a:rPr lang="id-ID" dirty="0"/>
              <a:t>Pemerintah memberikan subsidi pada perusahaan dan industri, yang berarti membantu kelangsungan hidup mereka dan dapat terus berkembang. </a:t>
            </a:r>
          </a:p>
        </p:txBody>
      </p:sp>
      <p:sp>
        <p:nvSpPr>
          <p:cNvPr id="3" name="Date Placeholder 2"/>
          <p:cNvSpPr>
            <a:spLocks noGrp="1"/>
          </p:cNvSpPr>
          <p:nvPr>
            <p:ph type="dt" sz="half" idx="10"/>
          </p:nvPr>
        </p:nvSpPr>
        <p:spPr/>
        <p:txBody>
          <a:bodyPr/>
          <a:lstStyle/>
          <a:p>
            <a:r>
              <a:rPr lang="id-ID" smtClean="0"/>
              <a:t>17/9/2015</a:t>
            </a:r>
            <a:endParaRPr lang="en-US" dirty="0"/>
          </a:p>
        </p:txBody>
      </p:sp>
      <p:sp>
        <p:nvSpPr>
          <p:cNvPr id="4" name="Footer Placeholder 3"/>
          <p:cNvSpPr>
            <a:spLocks noGrp="1"/>
          </p:cNvSpPr>
          <p:nvPr>
            <p:ph type="ftr" sz="quarter" idx="11"/>
          </p:nvPr>
        </p:nvSpPr>
        <p:spPr/>
        <p:txBody>
          <a:bodyPr/>
          <a:lstStyle/>
          <a:p>
            <a:r>
              <a:rPr lang="en-US" dirty="0" smtClean="0"/>
              <a:t> MK :</a:t>
            </a:r>
            <a:r>
              <a:rPr lang="id-ID" dirty="0" smtClean="0"/>
              <a:t>General Business Env</a:t>
            </a:r>
          </a:p>
          <a:p>
            <a:r>
              <a:rPr lang="en-US" dirty="0" smtClean="0"/>
              <a:t>M</a:t>
            </a:r>
            <a:r>
              <a:rPr lang="id-ID" dirty="0" smtClean="0"/>
              <a:t>MT2230001</a:t>
            </a:r>
            <a:r>
              <a:rPr lang="en-US" dirty="0" smtClean="0"/>
              <a:t>:</a:t>
            </a:r>
            <a:endParaRPr lang="en-US" dirty="0"/>
          </a:p>
        </p:txBody>
      </p:sp>
    </p:spTree>
    <p:extLst>
      <p:ext uri="{BB962C8B-B14F-4D97-AF65-F5344CB8AC3E}">
        <p14:creationId xmlns:p14="http://schemas.microsoft.com/office/powerpoint/2010/main" val="1858342338"/>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3745</TotalTime>
  <Words>918</Words>
  <Application>Microsoft Office PowerPoint</Application>
  <PresentationFormat>On-screen Show (4:3)</PresentationFormat>
  <Paragraphs>117</Paragraphs>
  <Slides>19</Slides>
  <Notes>3</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PowerPoint Presentation</vt:lpstr>
      <vt:lpstr>Iklim politik dalam operasional bisnis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t:lpstr>
    </vt:vector>
  </TitlesOfParts>
  <Company>IBI Darmajaya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Windows User</cp:lastModifiedBy>
  <cp:revision>526</cp:revision>
  <cp:lastPrinted>2015-09-17T08:41:14Z</cp:lastPrinted>
  <dcterms:created xsi:type="dcterms:W3CDTF">2010-04-18T12:06:30Z</dcterms:created>
  <dcterms:modified xsi:type="dcterms:W3CDTF">2023-04-28T23:30:34Z</dcterms:modified>
</cp:coreProperties>
</file>