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96" r:id="rId3"/>
    <p:sldId id="297" r:id="rId4"/>
    <p:sldId id="298" r:id="rId5"/>
    <p:sldId id="299" r:id="rId6"/>
    <p:sldId id="300" r:id="rId7"/>
    <p:sldId id="301" r:id="rId8"/>
    <p:sldId id="302" r:id="rId9"/>
    <p:sldId id="304" r:id="rId10"/>
    <p:sldId id="305" r:id="rId11"/>
    <p:sldId id="306" r:id="rId12"/>
    <p:sldId id="307" r:id="rId13"/>
    <p:sldId id="308" r:id="rId14"/>
    <p:sldId id="309" r:id="rId15"/>
  </p:sldIdLst>
  <p:sldSz cx="9144000" cy="6858000" type="screen4x3"/>
  <p:notesSz cx="6858000" cy="9144000"/>
  <p:custDataLst>
    <p:tags r:id="rId18"/>
  </p:custDataLst>
  <p:defaultTextStyle>
    <a:defPPr algn="l" rtl="0" eaLnBrk="0" hangingPunct="0">
      <a:defRPr kumimoji="0" lang="en-US" altLang="en-US"/>
    </a:defPPr>
    <a:lvl1pPr marL="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>
        <a:solidFill>
          <a:schemeClr val="tx1"/>
        </a:solidFill>
        <a:latin typeface="Arial"/>
        <a:ea typeface="Arial"/>
      </a:defRPr>
    </a:lvl1pPr>
    <a:lvl2pPr marL="4572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>
        <a:solidFill>
          <a:schemeClr val="tx1"/>
        </a:solidFill>
        <a:latin typeface="Arial"/>
        <a:ea typeface="Arial"/>
      </a:defRPr>
    </a:lvl2pPr>
    <a:lvl3pPr marL="9144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>
        <a:solidFill>
          <a:schemeClr val="tx1"/>
        </a:solidFill>
        <a:latin typeface="Arial"/>
        <a:ea typeface="Arial"/>
      </a:defRPr>
    </a:lvl3pPr>
    <a:lvl4pPr marL="13716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>
        <a:solidFill>
          <a:schemeClr val="tx1"/>
        </a:solidFill>
        <a:latin typeface="Arial"/>
        <a:ea typeface="Arial"/>
      </a:defRPr>
    </a:lvl4pPr>
    <a:lvl5pPr marL="18288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>
        <a:solidFill>
          <a:schemeClr val="tx1"/>
        </a:solidFill>
        <a:latin typeface="Arial"/>
        <a:ea typeface="Arial"/>
      </a:defRPr>
    </a:lvl5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09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rtlCol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hangingPunct="1"/>
            <a:endParaRPr sz="1200">
              <a:latin typeface="Calibri" pitchFamily="34" charset="0"/>
            </a:endParaRPr>
          </a:p>
        </p:txBody>
      </p:sp>
      <p:sp>
        <p:nvSpPr>
          <p:cNvPr id="4099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rtlCol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/>
            <a:fld id="{8F4BC0ED-E4D0-479C-A06B-EF7B4E9D0581}" type="datetime1">
              <a:rPr lang="en-US" sz="1200">
                <a:latin typeface="Calibri" pitchFamily="34" charset="0"/>
              </a:rPr>
              <a:t>1/4/2022</a:t>
            </a:fld>
            <a:endParaRPr sz="1200">
              <a:latin typeface="Calibri" pitchFamily="34" charset="0"/>
            </a:endParaRPr>
          </a:p>
        </p:txBody>
      </p:sp>
      <p:sp>
        <p:nvSpPr>
          <p:cNvPr id="4100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rtlCol="0" anchor="b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hangingPunct="1"/>
            <a:endParaRPr sz="1200">
              <a:latin typeface="Calibri" pitchFamily="34" charset="0"/>
            </a:endParaRPr>
          </a:p>
        </p:txBody>
      </p:sp>
      <p:sp>
        <p:nvSpPr>
          <p:cNvPr id="4101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numCol="1" anchor="b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/>
            <a:fld id="{B0F68DE0-9D64-486E-AAD2-F83B32692DEF}" type="slidenum">
              <a:rPr lang="en-US" altLang="en-US" sz="1200">
                <a:latin typeface="Calibri" pitchFamily="34" charset="0"/>
              </a:rPr>
              <a:t>‹#›</a:t>
            </a:fld>
            <a:endParaRPr lang="en-US" alt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9329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rtlCol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hangingPunct="1"/>
            <a:endParaRPr sz="1200">
              <a:latin typeface="Calibri" pitchFamily="34" charset="0"/>
            </a:endParaRPr>
          </a:p>
        </p:txBody>
      </p:sp>
      <p:sp>
        <p:nvSpPr>
          <p:cNvPr id="3075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rtlCol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/>
            <a:fld id="{C04C3CB5-22F5-4679-8465-B880B0C7AF53}" type="datetime1">
              <a:rPr lang="en-US" sz="1200">
                <a:latin typeface="Calibri" pitchFamily="34" charset="0"/>
              </a:rPr>
              <a:t>1/4/2022</a:t>
            </a:fld>
            <a:endParaRPr sz="1200">
              <a:latin typeface="Calibri" pitchFamily="34" charset="0"/>
            </a:endParaRPr>
          </a:p>
        </p:txBody>
      </p:sp>
      <p:sp>
        <p:nvSpPr>
          <p:cNvPr id="3076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077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3078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rtlCol="0" anchor="b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hangingPunct="1"/>
            <a:endParaRPr sz="1200">
              <a:latin typeface="Calibri" pitchFamily="34" charset="0"/>
            </a:endParaRPr>
          </a:p>
        </p:txBody>
      </p:sp>
      <p:sp>
        <p:nvSpPr>
          <p:cNvPr id="3079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numCol="1" anchor="b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/>
            <a:fld id="{E94B4D57-3928-461B-9459-49884DEFF07A}" type="slidenum">
              <a:rPr lang="en-US" altLang="en-US" sz="1200">
                <a:latin typeface="Calibri" pitchFamily="34" charset="0"/>
              </a:rPr>
              <a:t>‹#›</a:t>
            </a:fld>
            <a:endParaRPr lang="en-US" alt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656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marL="0" lvl="0" indent="0"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1464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noAutofit/>
          </a:bodyPr>
          <a:lstStyle>
            <a:lvl1pPr marL="0" indent="0" algn="ct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4400" b="0" i="0" u="none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0"/>
            <a:r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32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24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»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hangingPunct="1"/>
            <a:r>
              <a:rPr sz="1200">
                <a:solidFill>
                  <a:srgbClr val="898989"/>
                </a:solidFill>
                <a:latin typeface="Calibri" pitchFamily="34" charset="0"/>
              </a:rPr>
              <a:t>5/4/2010</a:t>
            </a:r>
          </a:p>
        </p:txBody>
      </p:sp>
      <p:sp>
        <p:nvSpPr>
          <p:cNvPr id="102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eaLnBrk="1" hangingPunct="1"/>
            <a:r>
              <a:rPr sz="1200">
                <a:solidFill>
                  <a:srgbClr val="898989"/>
                </a:solidFill>
                <a:latin typeface="Calibri" pitchFamily="34" charset="0"/>
              </a:rPr>
              <a:t>Revisi 01 Bahasa Indonesia</a:t>
            </a:r>
          </a:p>
        </p:txBody>
      </p:sp>
      <p:sp>
        <p:nvSpPr>
          <p:cNvPr id="103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/>
            <a:fld id="{1C19EA35-5896-4A63-9114-119E62E5CFB6}" type="slidenum">
              <a:rPr lang="en-US" altLang="en-US" sz="1200">
                <a:solidFill>
                  <a:srgbClr val="898989"/>
                </a:solidFill>
                <a:latin typeface="Calibri" pitchFamily="34" charset="0"/>
              </a:rPr>
              <a:t>‹#›</a:t>
            </a:fld>
            <a:endParaRPr lang="en-US" altLang="en-US" sz="120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 thruBlk="1"/>
      </p:transition>
    </mc:Choice>
    <mc:Fallback xmlns="" xmlns:p15="http://schemas.microsoft.com/office/powerpoint/2012/main">
      <p:transition spd="slow">
        <p:fade thruBlk="1"/>
      </p:transition>
    </mc:Fallback>
  </mc:AlternateContent>
  <p:txStyles>
    <p:titleStyle>
      <a:lvl1pPr marL="0" indent="0" algn="ctr" defTabSz="914400" rtl="0" eaLnBrk="0" fontAlgn="base" hangingPunct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anose="020B0604020202020204" pitchFamily="34" charset="0"/>
        <a:buChar char="•"/>
        <a:defRPr kumimoji="0" sz="3200" b="0" i="0" u="none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anose="020B0604020202020204" pitchFamily="34" charset="0"/>
        <a:buChar char="–"/>
        <a:defRPr kumimoji="0"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anose="020B0604020202020204" pitchFamily="34" charset="0"/>
        <a:buChar char="•"/>
        <a:defRPr kumimoji="0" sz="2400" b="0" i="0" u="none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anose="020B0604020202020204" pitchFamily="34" charset="0"/>
        <a:buChar char="–"/>
        <a:defRPr kumimoji="0" sz="2000" b="0" i="0" u="none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anose="020B0604020202020204" pitchFamily="34" charset="0"/>
        <a:buChar char="»"/>
        <a:defRPr kumimoji="0" sz="2000" b="0" i="0" u="none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Picture\logo ibi small.gif"/>
          <p:cNvPicPr/>
          <p:nvPr/>
        </p:nvPicPr>
        <p:blipFill>
          <a:blip r:embed="rId4"/>
          <a:stretch>
            <a:fillRect/>
          </a:stretch>
        </p:blipFill>
        <p:spPr>
          <a:xfrm>
            <a:off x="7715250" y="142875"/>
            <a:ext cx="1244600" cy="124460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5123" name="Date Placeholder 12"/>
          <p:cNvSpPr txBox="1">
            <a:spLocks noGrp="1"/>
          </p:cNvSpPr>
          <p:nvPr>
            <p:ph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32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24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»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eaLnBrk="1" hangingPunct="1"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rgbClr val="898989"/>
                </a:solidFill>
                <a:ea typeface="Arial"/>
              </a:rPr>
              <a:t>18/8/2010</a:t>
            </a:r>
          </a:p>
        </p:txBody>
      </p:sp>
      <p:sp>
        <p:nvSpPr>
          <p:cNvPr id="5124" name="Slide Number Placeholder 13"/>
          <p:cNvSpPr>
            <a:spLocks noGrp="1"/>
          </p:cNvSpPr>
          <p:nvPr>
            <p:ph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no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32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24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»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eaLnBrk="1" hangingPunct="1">
              <a:spcBef>
                <a:spcPct val="0"/>
              </a:spcBef>
              <a:buFontTx/>
              <a:buNone/>
            </a:pPr>
            <a:fld id="{28B159BE-F9A1-4934-9053-BEC61D4AC566}" type="slidenum">
              <a:rPr lang="en-US" altLang="en-US" sz="1200">
                <a:solidFill>
                  <a:srgbClr val="898989"/>
                </a:solidFill>
                <a:ea typeface="Arial"/>
              </a:rPr>
              <a:t>1</a:t>
            </a:fld>
            <a:endParaRPr lang="en-US" altLang="en-US" sz="1200">
              <a:solidFill>
                <a:srgbClr val="898989"/>
              </a:solidFill>
              <a:ea typeface="Arial"/>
            </a:endParaRPr>
          </a:p>
        </p:txBody>
      </p:sp>
      <p:sp>
        <p:nvSpPr>
          <p:cNvPr id="5125" name="Footer Placeholder 14"/>
          <p:cNvSpPr txBox="1">
            <a:spLocks noGrp="1"/>
          </p:cNvSpPr>
          <p:nvPr>
            <p:ph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32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24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»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eaLnBrk="1" hangingPunct="1"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rgbClr val="898989"/>
                </a:solidFill>
                <a:ea typeface="Arial"/>
              </a:rPr>
              <a:t>Revisi 04 Pemodelan Proses Bisnis</a:t>
            </a:r>
          </a:p>
        </p:txBody>
      </p:sp>
      <p:sp>
        <p:nvSpPr>
          <p:cNvPr id="5126" name="Rectangle 7"/>
          <p:cNvSpPr/>
          <p:nvPr/>
        </p:nvSpPr>
        <p:spPr>
          <a:xfrm>
            <a:off x="611188" y="2636838"/>
            <a:ext cx="8229600" cy="1143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32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8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24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»"/>
              <a:defRPr kumimoji="0" lang="en-US" altLang="en-US" sz="20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en-AU" altLang="en-US" sz="4400" dirty="0" err="1">
                <a:ea typeface="Arial"/>
              </a:rPr>
              <a:t>Metode</a:t>
            </a:r>
            <a:r>
              <a:rPr lang="en-AU" altLang="en-US" sz="4400" dirty="0">
                <a:ea typeface="Arial"/>
              </a:rPr>
              <a:t> </a:t>
            </a:r>
            <a:r>
              <a:rPr lang="en-AU" altLang="en-US" sz="4400" dirty="0" err="1">
                <a:ea typeface="Arial"/>
              </a:rPr>
              <a:t>Penelitian</a:t>
            </a:r>
            <a:r>
              <a:rPr lang="id-ID" altLang="en-US" sz="4400" dirty="0">
                <a:ea typeface="Arial"/>
              </a:rPr>
              <a:t> &amp; Penulisan Ilmiah</a:t>
            </a:r>
            <a:endParaRPr lang="en-US" altLang="en-US" sz="4400" dirty="0">
              <a:ea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 thruBlk="1"/>
      </p:transition>
    </mc:Choice>
    <mc:Fallback xmlns="" xmlns:p15="http://schemas.microsoft.com/office/powerpoint/2012/main">
      <p:transition spd="slow"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Metodologi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pengembangan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SI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dikomersialkan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umumnya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terdiri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• Manuals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• Education and training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• Consultancy support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• CASE tools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• Pro forma documents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• Model building templates, and so on</a:t>
            </a: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/>
          <a:lstStyle/>
          <a:p>
            <a:fld id="{DD600F66-A883-4A4D-8C9B-5370DBB766F9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97573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250" y="44159"/>
            <a:ext cx="8229600" cy="1143000"/>
          </a:xfrm>
        </p:spPr>
        <p:txBody>
          <a:bodyPr/>
          <a:lstStyle/>
          <a:p>
            <a:r>
              <a:rPr lang="en-US" sz="4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Manfaat</a:t>
            </a:r>
            <a:r>
              <a:rPr lang="en-US" sz="4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Metodologi</a:t>
            </a:r>
            <a:r>
              <a:rPr lang="en-US" sz="4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250" y="1174643"/>
            <a:ext cx="8229600" cy="5573216"/>
          </a:xfrm>
        </p:spPr>
        <p:txBody>
          <a:bodyPr/>
          <a:lstStyle/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Metodologi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hakekatnya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operasionalisasi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epistemologi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mengkaji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prihal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urutan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langkah-langkah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ditempuh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supaya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pengetahuan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diperoleh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memenuhi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ciri-ciri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ilmiah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Epistemologi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memberi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pemahaman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menemukan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menyusun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pengetahuan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materi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keduaduanya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merujuk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penggunaan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intuisi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fenomena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ilmiah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/>
          <a:lstStyle/>
          <a:p>
            <a:fld id="{DD600F66-A883-4A4D-8C9B-5370DBB766F9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88024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66687"/>
            <a:ext cx="8229600" cy="742033"/>
          </a:xfrm>
        </p:spPr>
        <p:txBody>
          <a:bodyPr/>
          <a:lstStyle/>
          <a:p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Metodologi</a:t>
            </a:r>
            <a:r>
              <a:rPr lang="en-US" dirty="0" smtClean="0"/>
              <a:t>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72608"/>
          </a:xfrm>
        </p:spPr>
        <p:txBody>
          <a:bodyPr/>
          <a:lstStyle/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Metodologi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dipandang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bagian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logika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mengkaji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kaedah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penalaran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tepat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membicarakan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metodologi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kalah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pentingnya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asumsi-asumsi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melatarbelakangi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dipergunakan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aktivitas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ilmiah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Asumsi-asumsi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dimaksud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pendirian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sikap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dikembangkan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ilmuwan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maupun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didalam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ilmiah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/>
          <a:lstStyle/>
          <a:p>
            <a:fld id="{DD600F66-A883-4A4D-8C9B-5370DBB766F9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62416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Metodologi</a:t>
            </a:r>
            <a:r>
              <a:rPr lang="en-US" dirty="0" smtClean="0"/>
              <a:t> (3)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memilih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meotodologi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tepat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dikembangkan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pengetahuan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perlunya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informasi-informasi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mengenai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metodologi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subyek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biasa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/>
          <a:lstStyle/>
          <a:p>
            <a:fld id="{DD600F66-A883-4A4D-8C9B-5370DBB766F9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11773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8279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6000" dirty="0" err="1" smtClean="0"/>
              <a:t>Sampai</a:t>
            </a:r>
            <a:r>
              <a:rPr lang="en-US" sz="6000" dirty="0" smtClean="0"/>
              <a:t> </a:t>
            </a:r>
            <a:r>
              <a:rPr lang="en-US" sz="6000" dirty="0" err="1" smtClean="0"/>
              <a:t>Jumpa</a:t>
            </a:r>
            <a:r>
              <a:rPr lang="en-US" sz="6000" dirty="0" smtClean="0"/>
              <a:t>……</a:t>
            </a:r>
            <a:r>
              <a:rPr lang="en-US" sz="6000" dirty="0" smtClean="0">
                <a:sym typeface="Wingdings" pitchFamily="2" charset="2"/>
              </a:rPr>
              <a:t></a:t>
            </a:r>
            <a:endParaRPr lang="en-US" sz="6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/>
          <a:lstStyle/>
          <a:p>
            <a:fld id="{DD600F66-A883-4A4D-8C9B-5370DBB766F9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08181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Metodologi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Metodologi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kerangka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asumsi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elaborasi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sedangkan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memerlukan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teknik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prosedur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menganalisa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data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Dari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pengertian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disimpulkan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metodologi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langkah-langkah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sedangkan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langkah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/>
          <a:lstStyle/>
          <a:p>
            <a:fld id="{DD600F66-A883-4A4D-8C9B-5370DBB766F9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83939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Kesimpulan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 :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Cara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langkah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Metodologi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langkah-langkah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/>
          <a:lstStyle/>
          <a:p>
            <a:fld id="{DD600F66-A883-4A4D-8C9B-5370DBB766F9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68128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Langkah-langkah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metodologi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523434"/>
          </a:xfrm>
        </p:spPr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Sebaiknya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disesuaikan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prosedur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tools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lain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sebagainya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Hal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berguna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membantu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memecahkan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permasalahan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membantu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menangani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mengontrol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mengevaluasi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riset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/>
          <a:lstStyle/>
          <a:p>
            <a:fld id="{DD600F66-A883-4A4D-8C9B-5370DBB766F9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6220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Pengertian</a:t>
            </a:r>
            <a:r>
              <a:rPr lang="en-US" dirty="0" smtClean="0"/>
              <a:t> lain </a:t>
            </a:r>
            <a:r>
              <a:rPr lang="en-US" dirty="0" err="1" smtClean="0"/>
              <a:t>Metodologi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Metodologi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disebut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sistematis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ilmiah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maupun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didasarkan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Metodologi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berupa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pemahaman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metode-metode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pemahaman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teknik-teknik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Metodologi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berisi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pengetahuan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mengkaji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mengenai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/>
          <a:lstStyle/>
          <a:p>
            <a:fld id="{DD600F66-A883-4A4D-8C9B-5370DBB766F9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70733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Metodologi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terdiri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Fase-fase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subfase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membimbing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memilih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teknik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prosedur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apa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tepat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tools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apa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tahapan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tepat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Metodologi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membantu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peneliti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merencanakan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me-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manage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mengolah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mengontrol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mengevalusi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kemajuan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Metodologi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dikontrol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gantt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chart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Pengumpulan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data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dikontrol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gantt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chart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prosedur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pengumpulan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data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survei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observasi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wawancara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tools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berupa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type recorder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berupa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model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visio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/>
          <a:lstStyle/>
          <a:p>
            <a:fld id="{DD600F66-A883-4A4D-8C9B-5370DBB766F9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82047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Metodologi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segi</a:t>
            </a:r>
            <a:r>
              <a:rPr lang="en-US" dirty="0" smtClean="0"/>
              <a:t> </a:t>
            </a:r>
            <a:r>
              <a:rPr lang="en-US" dirty="0" err="1" smtClean="0"/>
              <a:t>penekanannya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Penekanan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dimensi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manusianya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Penekanan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pendekatan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keilmiahannya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Penekanan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pendekatan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prakmatis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Penekanan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pendekatan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otomatis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/>
          <a:lstStyle/>
          <a:p>
            <a:fld id="{DD600F66-A883-4A4D-8C9B-5370DBB766F9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8395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54230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kriteria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kesuksesan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Informasi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00306"/>
            <a:ext cx="8229600" cy="3809054"/>
          </a:xfrm>
        </p:spPr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Penggunaan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komputer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dominan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Dokumentasi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Harganya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paling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murah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Waktu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implementasi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singkat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mudah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beradaptasi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Penggunaan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teknik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tools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Disukai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pengguna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/>
          <a:lstStyle/>
          <a:p>
            <a:fld id="{DD600F66-A883-4A4D-8C9B-5370DBB766F9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90465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Bagaimana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metodologi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idealnya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Mengandung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unsur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philosopis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asumsi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metodologi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Metodologi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pengembangan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SI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dikomersialkan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umumnya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terdiri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• Manuals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• Education and training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• Consultancy support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• CASE tools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• Pro forma documents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• Model building templates, and so on</a:t>
            </a: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/>
          <a:lstStyle/>
          <a:p>
            <a:fld id="{DD600F66-A883-4A4D-8C9B-5370DBB766F9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86866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7.01.13"/>
  <p:tag name="AS_TITLE" val="Aspose.Slides for .NET 4.0"/>
  <p:tag name="AS_VERSION" val="16.12.1.0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NEXTUNIQUEID" val="10011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00FF"/>
        </a:hlink>
        <a:folHlink>
          <a:srgbClr val="800080"/>
        </a:folHlink>
      </a:clrScheme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796</TotalTime>
  <Words>565</Words>
  <Application>Microsoft Office PowerPoint</Application>
  <PresentationFormat>On-screen Show (4:3)</PresentationFormat>
  <Paragraphs>71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Times New Roman</vt:lpstr>
      <vt:lpstr>Wingdings</vt:lpstr>
      <vt:lpstr>Office Theme</vt:lpstr>
      <vt:lpstr>PowerPoint Presentation</vt:lpstr>
      <vt:lpstr>Metodologi penelitian</vt:lpstr>
      <vt:lpstr>Kesimpulan</vt:lpstr>
      <vt:lpstr>Langkah-langkah dalam metodologi penelitian</vt:lpstr>
      <vt:lpstr>Pengertian lain Metodologi</vt:lpstr>
      <vt:lpstr>Metodologi terdiri dari</vt:lpstr>
      <vt:lpstr>Metodologi dari segi penekanannya </vt:lpstr>
      <vt:lpstr>Berbagai kriteria yang dapat digunakan untuk kesuksesan suatu Sistem Informasi: </vt:lpstr>
      <vt:lpstr>Bagaimana metodologi yg idealnya ? </vt:lpstr>
      <vt:lpstr>Metodologi pengembangan SI yang dikomersialkan, umumnya terdiri dari:</vt:lpstr>
      <vt:lpstr> Manfaat Metodologi (1)</vt:lpstr>
      <vt:lpstr>Manfaat Metodologi (2)</vt:lpstr>
      <vt:lpstr>Manfaat Metodologi (3)</vt:lpstr>
      <vt:lpstr>  Sampai Jumpa……</vt:lpstr>
    </vt:vector>
  </TitlesOfParts>
  <Company>IBI Darmajaya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Microsoft account</cp:lastModifiedBy>
  <cp:revision>76</cp:revision>
  <dcterms:created xsi:type="dcterms:W3CDTF">2010-04-18T12:06:30Z</dcterms:created>
  <dcterms:modified xsi:type="dcterms:W3CDTF">2022-01-04T03:30:48Z</dcterms:modified>
</cp:coreProperties>
</file>