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92" r:id="rId3"/>
    <p:sldId id="320" r:id="rId4"/>
    <p:sldId id="321" r:id="rId5"/>
    <p:sldId id="322" r:id="rId6"/>
    <p:sldId id="312" r:id="rId7"/>
    <p:sldId id="323" r:id="rId8"/>
    <p:sldId id="324" r:id="rId9"/>
    <p:sldId id="325" r:id="rId10"/>
    <p:sldId id="326" r:id="rId11"/>
    <p:sldId id="327" r:id="rId12"/>
    <p:sldId id="328" r:id="rId13"/>
    <p:sldId id="313" r:id="rId14"/>
    <p:sldId id="329" r:id="rId15"/>
    <p:sldId id="335" r:id="rId16"/>
    <p:sldId id="314" r:id="rId17"/>
    <p:sldId id="332" r:id="rId18"/>
    <p:sldId id="333" r:id="rId19"/>
    <p:sldId id="303" r:id="rId20"/>
  </p:sldIdLst>
  <p:sldSz cx="9144000" cy="6858000" type="screen4x3"/>
  <p:notesSz cx="6761163" cy="9942513"/>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19F3F3"/>
    <a:srgbClr val="08E823"/>
    <a:srgbClr val="33CC33"/>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656" autoAdjust="0"/>
  </p:normalViewPr>
  <p:slideViewPr>
    <p:cSldViewPr>
      <p:cViewPr>
        <p:scale>
          <a:sx n="55" d="100"/>
          <a:sy n="55" d="100"/>
        </p:scale>
        <p:origin x="-1752" y="-4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1" y="816429"/>
            <a:ext cx="8839199" cy="58782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12" descr="http://www.a-star.edu.sg/Portals/69/Skins/SIMTech/images/bannerPattern.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46667" b="13979"/>
          <a:stretch/>
        </p:blipFill>
        <p:spPr bwMode="auto">
          <a:xfrm flipH="1">
            <a:off x="4267200" y="4408714"/>
            <a:ext cx="4876800" cy="24492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userDrawn="1"/>
        </p:nvSpPr>
        <p:spPr bwMode="blackWhite">
          <a:xfrm>
            <a:off x="0" y="1"/>
            <a:ext cx="9144000" cy="571500"/>
          </a:xfrm>
          <a:prstGeom prst="rect">
            <a:avLst/>
          </a:prstGeom>
          <a:solidFill>
            <a:srgbClr val="CC6600"/>
          </a:solidFill>
          <a:ln w="3175">
            <a:noFill/>
            <a:miter lim="800000"/>
            <a:headEnd/>
            <a:tailEnd/>
          </a:ln>
          <a:effectLst>
            <a:outerShdw blurRad="50800" dist="38100" dir="5400000" algn="t" rotWithShape="0">
              <a:prstClr val="black">
                <a:alpha val="40000"/>
              </a:prstClr>
            </a:outerShdw>
          </a:effectLst>
        </p:spPr>
        <p:txBody>
          <a:bodyPr lIns="182880"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endParaRPr lang="en-US" altLang="en-US" sz="3200" dirty="0">
              <a:solidFill>
                <a:schemeClr val="bg1"/>
              </a:solidFill>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0" y="2675"/>
            <a:ext cx="9144000" cy="568827"/>
          </a:xfrm>
        </p:spPr>
        <p:txBody>
          <a:bodyPr/>
          <a:lstStyle>
            <a:lvl1pPr>
              <a:defRPr sz="3200">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116990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dirty="0" err="1" smtClean="0"/>
              <a:t>Kode</a:t>
            </a:r>
            <a:r>
              <a:rPr lang="en-US" dirty="0" smtClean="0"/>
              <a:t> MK :</a:t>
            </a:r>
            <a:endParaRPr lang="id-ID" dirty="0" smtClean="0"/>
          </a:p>
          <a:p>
            <a:r>
              <a:rPr lang="en-US" dirty="0" smtClean="0"/>
              <a:t>MK :</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dirty="0" err="1" smtClean="0"/>
              <a:t>Kode</a:t>
            </a:r>
            <a:r>
              <a:rPr lang="en-US" dirty="0" smtClean="0"/>
              <a:t> MK :</a:t>
            </a:r>
            <a:endParaRPr lang="id-ID" dirty="0" smtClean="0"/>
          </a:p>
          <a:p>
            <a:r>
              <a:rPr lang="en-US" dirty="0" smtClean="0"/>
              <a:t>MK :</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p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4.gif"/><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dirty="0" smtClean="0"/>
              <a:t>LINGKUNGAN POLITIK </a:t>
            </a:r>
            <a:r>
              <a:rPr lang="id-ID" sz="4000" dirty="0"/>
              <a:t>dan </a:t>
            </a:r>
            <a:r>
              <a:rPr lang="id-ID" sz="4000" dirty="0" smtClean="0"/>
              <a:t>HUKUM</a:t>
            </a:r>
            <a:r>
              <a:rPr lang="id-ID"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p>
          <a:p>
            <a:pPr algn="ct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5</a:t>
            </a:r>
            <a:endPar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11" name="Picture 2" descr="D:\Picture\logo ibi small.gif"/>
          <p:cNvPicPr>
            <a:picLocks noChangeAspect="1" noChangeArrowheads="1"/>
          </p:cNvPicPr>
          <p:nvPr/>
        </p:nvPicPr>
        <p:blipFill>
          <a:blip r:embed="rId5"/>
          <a:srcRect/>
          <a:stretch>
            <a:fillRect/>
          </a:stretch>
        </p:blipFill>
        <p:spPr bwMode="auto">
          <a:xfrm>
            <a:off x="7715272" y="142852"/>
            <a:ext cx="1244319" cy="1244320"/>
          </a:xfrm>
          <a:prstGeom prst="rect">
            <a:avLst/>
          </a:prstGeom>
          <a:noFill/>
        </p:spPr>
      </p:pic>
      <p:sp>
        <p:nvSpPr>
          <p:cNvPr id="2"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smtClean="0">
                <a:latin typeface="Arial" panose="020B0604020202020204" pitchFamily="34" charset="0"/>
                <a:cs typeface="Arial" panose="020B0604020202020204" pitchFamily="34" charset="0"/>
              </a:rPr>
              <a:t>Kode</a:t>
            </a:r>
            <a:r>
              <a:rPr lang="en-US" sz="1200" dirty="0" smtClean="0">
                <a:latin typeface="Arial" panose="020B0604020202020204" pitchFamily="34" charset="0"/>
                <a:cs typeface="Arial" panose="020B0604020202020204" pitchFamily="34" charset="0"/>
              </a:rPr>
              <a:t> MK :</a:t>
            </a:r>
            <a:r>
              <a:rPr lang="id-ID" sz="1200" dirty="0" smtClean="0">
                <a:latin typeface="Arial" panose="020B0604020202020204" pitchFamily="34" charset="0"/>
                <a:cs typeface="Arial" panose="020B0604020202020204" pitchFamily="34" charset="0"/>
              </a:rPr>
              <a:t> General Business Env.</a:t>
            </a:r>
          </a:p>
          <a:p>
            <a:pPr algn="ctr"/>
            <a:r>
              <a:rPr lang="id-ID" sz="1200" dirty="0" smtClean="0">
                <a:latin typeface="Arial" panose="020B0604020202020204" pitchFamily="34" charset="0"/>
                <a:cs typeface="Arial" panose="020B0604020202020204" pitchFamily="34" charset="0"/>
              </a:rPr>
              <a:t>MMT223001</a:t>
            </a:r>
            <a:endParaRPr lang="en-US" sz="1200" dirty="0" smtClean="0">
              <a:latin typeface="Arial" panose="020B0604020202020204" pitchFamily="34" charset="0"/>
              <a:cs typeface="Arial" panose="020B0604020202020204" pitchFamily="34" charset="0"/>
            </a:endParaRPr>
          </a:p>
          <a:p>
            <a:pPr algn="ctr"/>
            <a:r>
              <a:rPr lang="en-US" sz="1200" dirty="0" smtClean="0">
                <a:latin typeface="Arial" panose="020B0604020202020204" pitchFamily="34" charset="0"/>
                <a:cs typeface="Arial" panose="020B0604020202020204" pitchFamily="34" charset="0"/>
              </a:rPr>
              <a:t>  </a:t>
            </a:r>
            <a:endParaRPr lang="en-US" sz="1200" dirty="0">
              <a:latin typeface="Arial" panose="020B0604020202020204" pitchFamily="34"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dirty="0" smtClean="0"/>
              <a:t>(3) </a:t>
            </a:r>
            <a:r>
              <a:rPr lang="id-ID" dirty="0"/>
              <a:t>Pemerintah melindungi produsen dalam negeri terhadap pesaing luar negeri yang tidak adil. </a:t>
            </a:r>
            <a:endParaRPr lang="id-ID" dirty="0" smtClean="0"/>
          </a:p>
          <a:p>
            <a:pPr marL="0" indent="0">
              <a:buNone/>
            </a:pPr>
            <a:endParaRPr lang="id-ID" dirty="0"/>
          </a:p>
          <a:p>
            <a:pPr marL="0" indent="0">
              <a:buNone/>
            </a:pPr>
            <a:r>
              <a:rPr lang="id-ID" dirty="0" smtClean="0"/>
              <a:t>(4) </a:t>
            </a:r>
            <a:r>
              <a:rPr lang="id-ID" dirty="0"/>
              <a:t>Perubahan kebijakan pemerintah dapat memperbesar peluang dan munculnya bisnis baru bagi perusahaan</a:t>
            </a:r>
          </a:p>
          <a:p>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365732784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id-ID" dirty="0" smtClean="0"/>
              <a:t>Pemerintah </a:t>
            </a:r>
            <a:r>
              <a:rPr lang="id-ID" dirty="0"/>
              <a:t>juga menciptakan ancaman kalau kebijakannya mempengaruhi kelangsungan hidup dan keuntungan secara negatif. Banyak peraturan yang dapat membatasi pilihan strategi sejumlah perusahaan</a:t>
            </a:r>
            <a:r>
              <a:rPr lang="id-ID" dirty="0" smtClean="0"/>
              <a:t>.</a:t>
            </a:r>
          </a:p>
          <a:p>
            <a:pPr marL="514350" indent="-514350">
              <a:buAutoNum type="arabicParenBoth"/>
            </a:pPr>
            <a:r>
              <a:rPr lang="id-ID" dirty="0" smtClean="0"/>
              <a:t>Undang-undang </a:t>
            </a:r>
            <a:r>
              <a:rPr lang="id-ID" dirty="0"/>
              <a:t>anti monopoli dan aturan tentang penggabungan (</a:t>
            </a:r>
            <a:r>
              <a:rPr lang="id-ID" i="1" dirty="0"/>
              <a:t>merger</a:t>
            </a:r>
            <a:r>
              <a:rPr lang="id-ID" i="1" dirty="0" smtClean="0"/>
              <a:t>)</a:t>
            </a:r>
            <a:r>
              <a:rPr lang="id-ID" dirty="0" smtClean="0"/>
              <a:t>.</a:t>
            </a:r>
          </a:p>
          <a:p>
            <a:pPr marL="514350" indent="-514350">
              <a:buAutoNum type="arabicParenBoth"/>
            </a:pPr>
            <a:r>
              <a:rPr lang="id-ID" dirty="0"/>
              <a:t>Batasan kemampuan sarana-prasarana untuk meningkatkan laba karena pembatasan sumber daya baru, kemacetan lisensi, peraturan lingkungan baru, dan peraturan keamanan baru. </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2392762640"/>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id-ID" dirty="0" smtClean="0"/>
          </a:p>
          <a:p>
            <a:pPr marL="0" indent="0">
              <a:buNone/>
            </a:pPr>
            <a:r>
              <a:rPr lang="id-ID" dirty="0" smtClean="0"/>
              <a:t>(3)Kebijakan </a:t>
            </a:r>
            <a:r>
              <a:rPr lang="id-ID" dirty="0"/>
              <a:t>pemerintah yang mengubah kondisi ekonomi, seperti undang-undang pajak, yang menimbulkan ancaman bagi bisnis perusahaan</a:t>
            </a:r>
            <a:r>
              <a:rPr lang="id-ID" dirty="0" smtClean="0"/>
              <a:t>.</a:t>
            </a:r>
          </a:p>
          <a:p>
            <a:endParaRPr lang="id-ID" dirty="0"/>
          </a:p>
          <a:p>
            <a:pPr marL="0" indent="0">
              <a:buNone/>
            </a:pPr>
            <a:r>
              <a:rPr lang="id-ID" dirty="0" smtClean="0"/>
              <a:t>(Hartanto, 2016)</a:t>
            </a: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1881735236"/>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id-ID" b="1" dirty="0">
                <a:solidFill>
                  <a:srgbClr val="C00000"/>
                </a:solidFill>
              </a:rPr>
              <a:t>Perlindungan Lingkungan dan Keselamatan Kerja</a:t>
            </a:r>
          </a:p>
          <a:p>
            <a:pPr marL="0" indent="0">
              <a:buNone/>
            </a:pPr>
            <a:r>
              <a:rPr lang="id-ID" dirty="0"/>
              <a:t>Kondisi Iingkungan kerja, dipengaruhi oleh pemakaian mesin-mesin dan </a:t>
            </a:r>
            <a:r>
              <a:rPr lang="id-ID" dirty="0" smtClean="0"/>
              <a:t>bahan bahan </a:t>
            </a:r>
            <a:r>
              <a:rPr lang="id-ID" dirty="0"/>
              <a:t>berbahaya, zat kimia beracun, tuntutan pekerjaan yang menimbulkan tekanan fisik dan psikis sampai dengan lalulintas berkecepafan tinggi. telah menjadikan seseorang yang bekerja berhadapan dengan kemungkinan besar terkena risiko penyakit yang disebabkan oleh pekerjaan dan jabatannya.</a:t>
            </a:r>
            <a:endParaRPr lang="id-ID" b="1" dirty="0" smtClean="0">
              <a:solidFill>
                <a:srgbClr val="C00000"/>
              </a:solidFill>
            </a:endParaRP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err="1" smtClean="0"/>
              <a:t>Kode</a:t>
            </a:r>
            <a:r>
              <a:rPr lang="en-US" dirty="0" smtClean="0"/>
              <a:t> MK :</a:t>
            </a:r>
            <a:r>
              <a:rPr lang="id-ID" dirty="0" smtClean="0"/>
              <a:t>General Business Env.</a:t>
            </a:r>
          </a:p>
          <a:p>
            <a:r>
              <a:rPr lang="en-US" dirty="0" smtClean="0"/>
              <a:t>M</a:t>
            </a:r>
            <a:r>
              <a:rPr lang="id-ID" dirty="0" smtClean="0"/>
              <a:t>MT223001</a:t>
            </a:r>
            <a:r>
              <a:rPr lang="en-US" dirty="0" smtClean="0"/>
              <a:t>:</a:t>
            </a:r>
            <a:endParaRPr lang="en-US" dirty="0"/>
          </a:p>
        </p:txBody>
      </p:sp>
    </p:spTree>
    <p:extLst>
      <p:ext uri="{BB962C8B-B14F-4D97-AF65-F5344CB8AC3E}">
        <p14:creationId xmlns:p14="http://schemas.microsoft.com/office/powerpoint/2010/main" val="3002814822"/>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a:t>F</a:t>
            </a:r>
            <a:r>
              <a:rPr lang="id-ID" dirty="0" smtClean="0"/>
              <a:t>aktor </a:t>
            </a:r>
            <a:r>
              <a:rPr lang="id-ID" dirty="0"/>
              <a:t>lainnya seperti lingkungan kerja panas, berdebu, penuh dengan kebisingan, getaran juga sangat berpengaruh tefhadap kesehatan kerja tenaga kerjanya, hal ini berdampak pula pada kesehatan lingkungan untuk masyarakat disekitar lokasi tempat kegiatan kerja </a:t>
            </a:r>
            <a:r>
              <a:rPr lang="id-ID" dirty="0" smtClean="0"/>
              <a:t>berlangsung.</a:t>
            </a:r>
          </a:p>
          <a:p>
            <a:r>
              <a:rPr lang="id-ID" dirty="0" smtClean="0"/>
              <a:t> </a:t>
            </a:r>
            <a:r>
              <a:rPr lang="id-ID" dirty="0"/>
              <a:t>Gangguan kesehatan karena pengaruh panas, dapat disebabkan oleh dua hal: adanya-surnber panas dan ventilasi yang kurang baik</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r>
              <a:rPr lang="en-US" dirty="0" smtClean="0"/>
              <a:t>:</a:t>
            </a:r>
            <a:endParaRPr lang="en-US" dirty="0"/>
          </a:p>
        </p:txBody>
      </p:sp>
    </p:spTree>
    <p:extLst>
      <p:ext uri="{BB962C8B-B14F-4D97-AF65-F5344CB8AC3E}">
        <p14:creationId xmlns:p14="http://schemas.microsoft.com/office/powerpoint/2010/main" val="20249471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id-ID" dirty="0"/>
              <a:t>Hampir semua kecelakaan yang terjadi disebabkan oleh ketidaktaatan dalam melaksanakan peraturan yang mendasar dari keselamatan kerja dalam pekerjaan pemeliharaan dan perawatan gedung. </a:t>
            </a:r>
            <a:endParaRPr lang="id-ID" dirty="0" smtClean="0"/>
          </a:p>
          <a:p>
            <a:r>
              <a:rPr lang="id-ID" dirty="0" smtClean="0"/>
              <a:t>Banyak </a:t>
            </a:r>
            <a:r>
              <a:rPr lang="id-ID" dirty="0"/>
              <a:t>kecelakaan kerja terjadi karena kesalahan manusia yang tidak disiplin menerapkan ketentuan keselamatan kerja selama melaksanakan pemeliharaan dan perawatan bangunan gedung. </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837853786"/>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211763"/>
          </a:xfrm>
        </p:spPr>
        <p:txBody>
          <a:bodyPr>
            <a:normAutofit/>
          </a:bodyPr>
          <a:lstStyle/>
          <a:p>
            <a:pPr marL="0" indent="0">
              <a:buNone/>
            </a:pPr>
            <a:r>
              <a:rPr lang="id-ID" dirty="0" smtClean="0"/>
              <a:t>       </a:t>
            </a:r>
          </a:p>
          <a:p>
            <a:pPr marL="0" lvl="0" indent="0">
              <a:buNone/>
            </a:pPr>
            <a:r>
              <a:rPr lang="id-ID" dirty="0"/>
              <a:t>Hak Cipta dan Paten</a:t>
            </a:r>
          </a:p>
          <a:p>
            <a:pPr marL="0" indent="0">
              <a:buNone/>
            </a:pPr>
            <a:r>
              <a:rPr lang="id-ID" b="1" dirty="0"/>
              <a:t>hak cipta</a:t>
            </a:r>
            <a:r>
              <a:rPr lang="id-ID" dirty="0"/>
              <a:t> menganut prinsip deklaratif dimana siapa yang mewujudkan ciptaannya terlebih dahulu akan memperoleh </a:t>
            </a:r>
            <a:r>
              <a:rPr lang="id-ID" b="1" dirty="0"/>
              <a:t>hak</a:t>
            </a:r>
            <a:r>
              <a:rPr lang="id-ID" dirty="0"/>
              <a:t> tersebut, maka dalam </a:t>
            </a:r>
            <a:r>
              <a:rPr lang="id-ID" b="1" dirty="0"/>
              <a:t>paten</a:t>
            </a:r>
            <a:r>
              <a:rPr lang="id-ID" dirty="0"/>
              <a:t> siapa yang mendaftarkan invensinya lebih dahulu akan memperoleh </a:t>
            </a:r>
            <a:r>
              <a:rPr lang="id-ID" b="1" dirty="0"/>
              <a:t>hak paten</a:t>
            </a:r>
            <a:r>
              <a:rPr lang="id-ID" dirty="0"/>
              <a:t>. Hal ini karena </a:t>
            </a:r>
            <a:r>
              <a:rPr lang="id-ID" b="1" dirty="0"/>
              <a:t>paten</a:t>
            </a:r>
            <a:r>
              <a:rPr lang="id-ID" dirty="0"/>
              <a:t> menganut prinsip yang disebut first to file.</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err="1" smtClean="0"/>
              <a:t>Kode</a:t>
            </a:r>
            <a:r>
              <a:rPr lang="en-US" dirty="0" smtClean="0"/>
              <a:t> M</a:t>
            </a:r>
            <a:r>
              <a:rPr lang="id-ID" dirty="0" smtClean="0"/>
              <a:t>K</a:t>
            </a:r>
            <a:r>
              <a:rPr lang="en-US" dirty="0" smtClean="0"/>
              <a:t>:</a:t>
            </a:r>
            <a:r>
              <a:rPr lang="id-ID" dirty="0" smtClean="0"/>
              <a:t>General Business Env.</a:t>
            </a:r>
          </a:p>
          <a:p>
            <a:r>
              <a:rPr lang="en-US" dirty="0" smtClean="0"/>
              <a:t>M</a:t>
            </a:r>
            <a:r>
              <a:rPr lang="id-ID" dirty="0" smtClean="0"/>
              <a:t>MT223001</a:t>
            </a:r>
            <a:endParaRPr lang="en-US" dirty="0"/>
          </a:p>
        </p:txBody>
      </p:sp>
    </p:spTree>
    <p:extLst>
      <p:ext uri="{BB962C8B-B14F-4D97-AF65-F5344CB8AC3E}">
        <p14:creationId xmlns:p14="http://schemas.microsoft.com/office/powerpoint/2010/main" val="2656345207"/>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a:t>hak cipta dapat dipatenkan atau hak cipta dan paten menjadi satu kategori yang sama dalam Hak Kekayaan Intelektual</a:t>
            </a:r>
            <a:r>
              <a:rPr lang="id-ID" dirty="0" smtClean="0"/>
              <a:t>. </a:t>
            </a:r>
            <a:r>
              <a:rPr lang="id-ID" dirty="0"/>
              <a:t>Hak Cipta bisa didaftarkan pada Paten. Begitu juga Paten juga bisa didaftarkan pada Hak Cipta. </a:t>
            </a:r>
            <a:endParaRPr lang="id-ID" dirty="0" smtClean="0"/>
          </a:p>
          <a:p>
            <a:r>
              <a:rPr lang="id-ID" dirty="0" smtClean="0"/>
              <a:t>Selanjutnya </a:t>
            </a:r>
            <a:r>
              <a:rPr lang="id-ID" dirty="0"/>
              <a:t>bahwa pendaftaran Hak Cipta merupakan keharusan untuk dilakukan agar karya seni dapat dilindungi oleh hukum. </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737672685"/>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id-ID" dirty="0"/>
              <a:t>Hak Atas Kekayaan Intelektual (HAKI) termasuk dalam bagian hak atas benda tak berwujud (seperti Paten, merek dan hak cipta). Hak Atas Kekayaan Intelektual sifatnya berwujud, berupa informasi, ilmu pengetahuan, teknologi, seni, sastra, keterampilan dan sebagainya </a:t>
            </a:r>
            <a:r>
              <a:rPr lang="id-ID" dirty="0" smtClean="0"/>
              <a:t>yang  </a:t>
            </a:r>
            <a:r>
              <a:rPr lang="id-ID" dirty="0"/>
              <a:t>tidak mempunyai bentuk </a:t>
            </a:r>
            <a:r>
              <a:rPr lang="id-ID" dirty="0" smtClean="0"/>
              <a:t>tertentu </a:t>
            </a:r>
          </a:p>
          <a:p>
            <a:pPr marL="0" indent="0">
              <a:buNone/>
            </a:pPr>
            <a:r>
              <a:rPr lang="id-ID" dirty="0" smtClean="0"/>
              <a:t>    Silahkan buka link ini</a:t>
            </a:r>
          </a:p>
          <a:p>
            <a:r>
              <a:rPr lang="id-ID" dirty="0"/>
              <a:t>https://www.youtube.com/watch?v=Iq-OEa0tAnU</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3542521904"/>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lstStyle/>
          <a:p>
            <a:r>
              <a:rPr lang="id-ID" dirty="0" smtClean="0"/>
              <a:t>.</a:t>
            </a:r>
            <a:endParaRPr lang="id-ID" dirty="0"/>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p:txBody>
          <a:bodyPr/>
          <a:lstStyle/>
          <a:p>
            <a:pPr>
              <a:buNone/>
            </a:pPr>
            <a:endParaRPr lang="en-US" sz="4400" dirty="0" smtClean="0">
              <a:solidFill>
                <a:srgbClr val="0033CC"/>
              </a:solidFill>
              <a:latin typeface="Arial" pitchFamily="34" charset="0"/>
              <a:cs typeface="Arial" pitchFamily="34" charset="0"/>
            </a:endParaRPr>
          </a:p>
          <a:p>
            <a:pPr>
              <a:buNone/>
            </a:pPr>
            <a:endParaRPr lang="en-US" sz="4400" dirty="0" smtClean="0">
              <a:solidFill>
                <a:srgbClr val="0033CC"/>
              </a:solidFill>
              <a:latin typeface="Arial" pitchFamily="34" charset="0"/>
              <a:cs typeface="Arial" pitchFamily="34" charset="0"/>
            </a:endParaRPr>
          </a:p>
          <a:p>
            <a:pPr algn="ctr">
              <a:buNone/>
            </a:pPr>
            <a:r>
              <a:rPr lang="en-US" sz="4400" b="1" dirty="0" smtClean="0">
                <a:solidFill>
                  <a:srgbClr val="0033CC"/>
                </a:solidFill>
                <a:latin typeface="Cambria" pitchFamily="18" charset="0"/>
                <a:cs typeface="Arial" pitchFamily="34" charset="0"/>
              </a:rPr>
              <a:t>TERIMA KASIH</a:t>
            </a:r>
            <a:endParaRPr lang="en-US" sz="4400" b="1" dirty="0">
              <a:solidFill>
                <a:srgbClr val="0033CC"/>
              </a:solidFill>
              <a:latin typeface="Cambria" pitchFamily="18" charset="0"/>
              <a:cs typeface="Arial" pitchFamily="34" charset="0"/>
            </a:endParaRPr>
          </a:p>
        </p:txBody>
      </p:sp>
    </p:spTree>
    <p:extLst>
      <p:ext uri="{BB962C8B-B14F-4D97-AF65-F5344CB8AC3E}">
        <p14:creationId xmlns:p14="http://schemas.microsoft.com/office/powerpoint/2010/main" val="4072623629"/>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normAutofit fontScale="90000"/>
          </a:bodyPr>
          <a:lstStyle/>
          <a:p>
            <a:pPr lvl="0"/>
            <a:r>
              <a:rPr lang="id-ID" dirty="0"/>
              <a:t>Iklim politik dalam operasional bisnis</a:t>
            </a:r>
            <a:br>
              <a:rPr lang="id-ID" dirty="0"/>
            </a:br>
            <a:endParaRPr lang="id-ID" dirty="0"/>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7"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smtClean="0">
                <a:latin typeface="Arial" panose="020B0604020202020204" pitchFamily="34" charset="0"/>
                <a:cs typeface="Arial" panose="020B0604020202020204" pitchFamily="34" charset="0"/>
              </a:rPr>
              <a:t>Kode</a:t>
            </a:r>
            <a:r>
              <a:rPr lang="en-US" sz="1200" dirty="0" smtClean="0">
                <a:latin typeface="Arial" panose="020B0604020202020204" pitchFamily="34" charset="0"/>
                <a:cs typeface="Arial" panose="020B0604020202020204" pitchFamily="34" charset="0"/>
              </a:rPr>
              <a:t> MK :</a:t>
            </a:r>
            <a:r>
              <a:rPr lang="id-ID" sz="1200" dirty="0" smtClean="0">
                <a:latin typeface="Arial" panose="020B0604020202020204" pitchFamily="34" charset="0"/>
                <a:cs typeface="Arial" panose="020B0604020202020204" pitchFamily="34" charset="0"/>
              </a:rPr>
              <a:t> General Business Env</a:t>
            </a:r>
            <a:endParaRPr lang="en-US" sz="1200" dirty="0" smtClean="0">
              <a:latin typeface="Arial" panose="020B0604020202020204" pitchFamily="34" charset="0"/>
              <a:cs typeface="Arial" panose="020B0604020202020204" pitchFamily="34" charset="0"/>
            </a:endParaRPr>
          </a:p>
          <a:p>
            <a:pPr algn="ctr"/>
            <a:r>
              <a:rPr lang="en-US" sz="1200" dirty="0" smtClean="0">
                <a:latin typeface="Arial" panose="020B0604020202020204" pitchFamily="34" charset="0"/>
                <a:cs typeface="Arial" panose="020B0604020202020204" pitchFamily="34" charset="0"/>
              </a:rPr>
              <a:t>  :</a:t>
            </a:r>
            <a:r>
              <a:rPr lang="id-ID" sz="120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M</a:t>
            </a:r>
            <a:r>
              <a:rPr lang="id-ID" sz="1200" dirty="0" smtClean="0">
                <a:latin typeface="Arial" panose="020B0604020202020204" pitchFamily="34" charset="0"/>
                <a:cs typeface="Arial" panose="020B0604020202020204" pitchFamily="34" charset="0"/>
              </a:rPr>
              <a:t>MT223001</a:t>
            </a:r>
            <a:endParaRPr lang="en-US" sz="1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95400"/>
            <a:ext cx="8229600" cy="4830763"/>
          </a:xfrm>
        </p:spPr>
        <p:txBody>
          <a:bodyPr>
            <a:normAutofit/>
          </a:bodyPr>
          <a:lstStyle/>
          <a:p>
            <a:pPr marL="514350" lvl="0" indent="-514350">
              <a:buAutoNum type="arabicParenBoth"/>
            </a:pPr>
            <a:r>
              <a:rPr lang="id-ID" sz="3200" dirty="0" smtClean="0"/>
              <a:t>Pengaruh lingkungan politik pada bisnis sangat besar.</a:t>
            </a:r>
          </a:p>
          <a:p>
            <a:pPr marL="0" lvl="0" indent="0">
              <a:buNone/>
            </a:pPr>
            <a:endParaRPr lang="id-ID" sz="3200" dirty="0" smtClean="0"/>
          </a:p>
          <a:p>
            <a:pPr marL="0" lvl="0" indent="0">
              <a:buNone/>
            </a:pPr>
            <a:r>
              <a:rPr lang="id-ID" sz="3200" dirty="0" smtClean="0"/>
              <a:t>(2) Sistem politik di suatu negara merumuskan,mempromosikan, membina, mendorong, melindungi,mengarahkan dan mengendalikan kegiatan bisnis negara.</a:t>
            </a:r>
          </a:p>
          <a:p>
            <a:pPr marL="0" lvl="0" indent="0">
              <a:buNone/>
            </a:pPr>
            <a:endParaRPr lang="id-ID" sz="3200" dirty="0"/>
          </a:p>
          <a:p>
            <a:pPr marL="0" lvl="0" indent="0">
              <a:buNone/>
            </a:pPr>
            <a:endParaRPr lang="id-ID" sz="3200" dirty="0"/>
          </a:p>
          <a:p>
            <a:endParaRPr lang="id-ID" sz="3200" dirty="0"/>
          </a:p>
        </p:txBody>
      </p:sp>
    </p:spTree>
    <p:extLst>
      <p:ext uri="{BB962C8B-B14F-4D97-AF65-F5344CB8AC3E}">
        <p14:creationId xmlns:p14="http://schemas.microsoft.com/office/powerpoint/2010/main" val="4072623629"/>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AutoNum type="arabicParenBoth" startAt="3"/>
            </a:pPr>
            <a:r>
              <a:rPr lang="id-ID" dirty="0" smtClean="0"/>
              <a:t>Sistem politik  yang stabil, jujur, </a:t>
            </a:r>
            <a:r>
              <a:rPr lang="id-ID" dirty="0" smtClean="0"/>
              <a:t>efisien </a:t>
            </a:r>
            <a:r>
              <a:rPr lang="id-ID" dirty="0" smtClean="0"/>
              <a:t>dan dinamis menjamin partisipasi politik masyarakat </a:t>
            </a:r>
          </a:p>
          <a:p>
            <a:pPr marL="0" indent="0">
              <a:buNone/>
            </a:pPr>
            <a:endParaRPr lang="id-ID" dirty="0" smtClean="0"/>
          </a:p>
          <a:p>
            <a:pPr marL="0" indent="0">
              <a:buNone/>
            </a:pPr>
            <a:r>
              <a:rPr lang="id-ID" dirty="0" smtClean="0"/>
              <a:t>(4) Sistem politik terdiri atas 3 lembaga vital yi legislatif, eksekutif atau pemerintah dan yudikatif </a:t>
            </a:r>
          </a:p>
          <a:p>
            <a:pPr marL="514350" indent="-514350">
              <a:buAutoNum type="arabicParenBoth" startAt="3"/>
            </a:pP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r>
              <a:rPr lang="en-US" dirty="0" smtClean="0"/>
              <a:t> :</a:t>
            </a:r>
            <a:endParaRPr lang="en-US" dirty="0"/>
          </a:p>
        </p:txBody>
      </p:sp>
    </p:spTree>
    <p:extLst>
      <p:ext uri="{BB962C8B-B14F-4D97-AF65-F5344CB8AC3E}">
        <p14:creationId xmlns:p14="http://schemas.microsoft.com/office/powerpoint/2010/main" val="3176210159"/>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Legislatif  adalah badan pembuat keputusan </a:t>
            </a:r>
          </a:p>
          <a:p>
            <a:r>
              <a:rPr lang="id-ID" dirty="0" smtClean="0"/>
              <a:t>Eksekutif  juga menyebut pemerintah melaksanakan dan menegakkan apapun yang diputuskan parlemen </a:t>
            </a:r>
          </a:p>
          <a:p>
            <a:pPr marL="0" indent="0">
              <a:buNone/>
            </a:pPr>
            <a:endParaRPr lang="id-ID" dirty="0"/>
          </a:p>
          <a:p>
            <a:pPr marL="0" indent="0">
              <a:buNone/>
            </a:pPr>
            <a:r>
              <a:rPr lang="id-ID" dirty="0" smtClean="0"/>
              <a:t>(5) Faktor politik menentukan parameter hukum dan peraturan dimana organisasi beroperasi </a:t>
            </a:r>
          </a:p>
          <a:p>
            <a:pPr marL="0" indent="0">
              <a:buNone/>
            </a:pP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r>
              <a:rPr lang="en-US" dirty="0" smtClean="0"/>
              <a:t>:</a:t>
            </a:r>
            <a:endParaRPr lang="en-US" dirty="0"/>
          </a:p>
        </p:txBody>
      </p:sp>
    </p:spTree>
    <p:extLst>
      <p:ext uri="{BB962C8B-B14F-4D97-AF65-F5344CB8AC3E}">
        <p14:creationId xmlns:p14="http://schemas.microsoft.com/office/powerpoint/2010/main" val="23598013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Jadi , sistem politik  dapat membatasi atau menguntungkan perusahaan .</a:t>
            </a:r>
          </a:p>
          <a:p>
            <a:pPr marL="0" indent="0">
              <a:buNone/>
            </a:pPr>
            <a:r>
              <a:rPr lang="id-ID" dirty="0" smtClean="0"/>
              <a:t>Larangan masuknya Philip Morris ke pasar India , misalnya, telah menyelamatkan ITC  dari potensi ancaman pesaing.</a:t>
            </a:r>
          </a:p>
          <a:p>
            <a:pPr marL="0" indent="0">
              <a:buNone/>
            </a:pPr>
            <a:r>
              <a:rPr lang="id-ID" dirty="0" smtClean="0"/>
              <a:t>Begitu pula dengan kebijakan liberalisasi yang ditempuh pemerintah telah banyak melanda bisnis lokal karena masuknya MNCs.</a:t>
            </a: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405122100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754563"/>
          </a:xfrm>
        </p:spPr>
        <p:txBody>
          <a:bodyPr>
            <a:normAutofit/>
          </a:bodyPr>
          <a:lstStyle/>
          <a:p>
            <a:pPr marL="0" lvl="0" indent="0">
              <a:buNone/>
            </a:pPr>
            <a:r>
              <a:rPr lang="id-ID" b="1" dirty="0" smtClean="0"/>
              <a:t>  Kebijakan </a:t>
            </a:r>
            <a:r>
              <a:rPr lang="id-ID" b="1" dirty="0"/>
              <a:t>dan regulasi dalam operasional </a:t>
            </a:r>
            <a:r>
              <a:rPr lang="id-ID" b="1" dirty="0" smtClean="0"/>
              <a:t>bisnis</a:t>
            </a:r>
          </a:p>
          <a:p>
            <a:pPr marL="0" lvl="0" indent="0">
              <a:buNone/>
            </a:pPr>
            <a:endParaRPr lang="id-ID" b="1" dirty="0"/>
          </a:p>
          <a:p>
            <a:pPr marL="0" indent="0">
              <a:buNone/>
            </a:pPr>
            <a:r>
              <a:rPr lang="id-ID" dirty="0" smtClean="0"/>
              <a:t>Ancaman </a:t>
            </a:r>
            <a:r>
              <a:rPr lang="id-ID" dirty="0"/>
              <a:t>atau tantangan di lingkungan bisnis, adalah cerita yang tidak pernah tamat mengenai memonitor dan </a:t>
            </a:r>
            <a:r>
              <a:rPr lang="id-ID" dirty="0" smtClean="0"/>
              <a:t>adaptasi </a:t>
            </a:r>
            <a:r>
              <a:rPr lang="id-ID" dirty="0"/>
              <a:t>terhadap lingkungan yang terus berubah. </a:t>
            </a:r>
            <a:endParaRPr lang="id-ID" dirty="0" smtClean="0"/>
          </a:p>
          <a:p>
            <a:pPr marL="0" indent="0">
              <a:buNone/>
            </a:pPr>
            <a:endParaRPr lang="id-ID" dirty="0"/>
          </a:p>
          <a:p>
            <a:pPr marL="0" indent="0">
              <a:buNone/>
            </a:pPr>
            <a:r>
              <a:rPr lang="id-ID" dirty="0" smtClean="0"/>
              <a:t>Membaca </a:t>
            </a:r>
            <a:r>
              <a:rPr lang="id-ID" dirty="0"/>
              <a:t>peluang berarti mengenali arah/ urutan kejadian yang memiliki momentum </a:t>
            </a:r>
            <a:r>
              <a:rPr lang="id-ID" dirty="0" smtClean="0"/>
              <a:t>serta melihat perubahan yang berlangsung dan berdampak lama.</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err="1" smtClean="0"/>
              <a:t>Kode</a:t>
            </a:r>
            <a:r>
              <a:rPr lang="en-US" dirty="0" smtClean="0"/>
              <a:t> MK :</a:t>
            </a:r>
            <a:r>
              <a:rPr lang="id-ID" dirty="0" smtClean="0"/>
              <a:t>General Business Env.</a:t>
            </a:r>
          </a:p>
          <a:p>
            <a:r>
              <a:rPr lang="en-US" dirty="0" smtClean="0"/>
              <a:t>M</a:t>
            </a:r>
            <a:r>
              <a:rPr lang="id-ID" dirty="0" smtClean="0"/>
              <a:t>MT223001</a:t>
            </a:r>
            <a:endParaRPr lang="en-US" dirty="0"/>
          </a:p>
        </p:txBody>
      </p:sp>
    </p:spTree>
    <p:extLst>
      <p:ext uri="{BB962C8B-B14F-4D97-AF65-F5344CB8AC3E}">
        <p14:creationId xmlns:p14="http://schemas.microsoft.com/office/powerpoint/2010/main" val="293531418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Adanya </a:t>
            </a:r>
            <a:r>
              <a:rPr lang="id-ID" dirty="0"/>
              <a:t>pergeseran-pergeseran peraturan ini, ancaman dan peluang baru dihadapi perusahaan </a:t>
            </a:r>
            <a:r>
              <a:rPr lang="id-ID" dirty="0" smtClean="0"/>
              <a:t>dalam industrinya </a:t>
            </a:r>
            <a:r>
              <a:rPr lang="id-ID" dirty="0"/>
              <a:t>dan pihak-pihak yang berhubungan dengan perusahaan. </a:t>
            </a:r>
            <a:endParaRPr lang="id-ID" dirty="0" smtClean="0"/>
          </a:p>
          <a:p>
            <a:endParaRPr lang="id-ID" dirty="0"/>
          </a:p>
          <a:p>
            <a:r>
              <a:rPr lang="id-ID" dirty="0" smtClean="0"/>
              <a:t>Misalnya</a:t>
            </a:r>
            <a:r>
              <a:rPr lang="id-ID" dirty="0"/>
              <a:t>, biaya pengangkutan, rencana keuangan, dan pilihan komunikasi semuanya terpengaruh meskipun tidak langsung mempengaruhi sifat perubahan persaingan di dalam industri itu.</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 General Business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327400113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a:t>Jauch dan Glueck lebih lanjut menjelaskan bahwa tindakan pemerintah juga mempengaruhi pilihan strategi usaha. </a:t>
            </a:r>
            <a:endParaRPr lang="id-ID" dirty="0" smtClean="0"/>
          </a:p>
          <a:p>
            <a:endParaRPr lang="id-ID" dirty="0"/>
          </a:p>
          <a:p>
            <a:r>
              <a:rPr lang="id-ID" dirty="0" smtClean="0"/>
              <a:t>Tindakan </a:t>
            </a:r>
            <a:r>
              <a:rPr lang="id-ID" dirty="0"/>
              <a:t>tersebut dapat memperbesar peluang atau </a:t>
            </a:r>
            <a:r>
              <a:rPr lang="id-ID" dirty="0" smtClean="0"/>
              <a:t>hambatan </a:t>
            </a:r>
            <a:r>
              <a:rPr lang="id-ID" dirty="0"/>
              <a:t>usaha dan kadang keduanya</a:t>
            </a:r>
            <a:r>
              <a:rPr lang="id-ID" dirty="0" smtClean="0"/>
              <a:t>.</a:t>
            </a:r>
          </a:p>
          <a:p>
            <a:pPr marL="0" indent="0">
              <a:buNone/>
            </a:pPr>
            <a:r>
              <a:rPr lang="id-ID" dirty="0" smtClean="0"/>
              <a:t>(Hartanto, 2016)</a:t>
            </a: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r>
              <a:rPr lang="en-US" dirty="0" smtClean="0"/>
              <a:t> :</a:t>
            </a:r>
            <a:endParaRPr lang="en-US" dirty="0"/>
          </a:p>
        </p:txBody>
      </p:sp>
    </p:spTree>
    <p:extLst>
      <p:ext uri="{BB962C8B-B14F-4D97-AF65-F5344CB8AC3E}">
        <p14:creationId xmlns:p14="http://schemas.microsoft.com/office/powerpoint/2010/main" val="130957076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id-ID" dirty="0" smtClean="0"/>
              <a:t>Contoh </a:t>
            </a:r>
            <a:r>
              <a:rPr lang="id-ID" dirty="0"/>
              <a:t>peluang dan kemudahan usaha yang lebih besar dalam persaingan, termasuk yang berikut ini : </a:t>
            </a:r>
            <a:endParaRPr lang="id-ID" dirty="0" smtClean="0"/>
          </a:p>
          <a:p>
            <a:pPr marL="0" indent="0">
              <a:buNone/>
            </a:pPr>
            <a:r>
              <a:rPr lang="id-ID" dirty="0"/>
              <a:t>(</a:t>
            </a:r>
            <a:r>
              <a:rPr lang="id-ID" dirty="0" smtClean="0"/>
              <a:t>1.) </a:t>
            </a:r>
            <a:r>
              <a:rPr lang="id-ID" dirty="0"/>
              <a:t>Pemerintah merupakan pembeli besar untuk barang dan jasa</a:t>
            </a:r>
            <a:r>
              <a:rPr lang="id-ID" dirty="0" smtClean="0"/>
              <a:t>.</a:t>
            </a:r>
          </a:p>
          <a:p>
            <a:pPr marL="0" indent="0">
              <a:buNone/>
            </a:pPr>
            <a:endParaRPr lang="id-ID" dirty="0" smtClean="0"/>
          </a:p>
          <a:p>
            <a:pPr marL="0" indent="0">
              <a:buNone/>
            </a:pPr>
            <a:r>
              <a:rPr lang="id-ID" dirty="0"/>
              <a:t>(</a:t>
            </a:r>
            <a:r>
              <a:rPr lang="id-ID" dirty="0" smtClean="0"/>
              <a:t> 2). </a:t>
            </a:r>
            <a:r>
              <a:rPr lang="id-ID" dirty="0"/>
              <a:t>Pemerintah memberikan subsidi pada perusahaan dan industri, yang berarti membantu kelangsungan hidup mereka dan dapat terus berkembang. </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MT2230001</a:t>
            </a:r>
            <a:r>
              <a:rPr lang="en-US" dirty="0" smtClean="0"/>
              <a:t>:</a:t>
            </a:r>
            <a:endParaRPr lang="en-US" dirty="0"/>
          </a:p>
        </p:txBody>
      </p:sp>
    </p:spTree>
    <p:extLst>
      <p:ext uri="{BB962C8B-B14F-4D97-AF65-F5344CB8AC3E}">
        <p14:creationId xmlns:p14="http://schemas.microsoft.com/office/powerpoint/2010/main" val="1858342338"/>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3745</TotalTime>
  <Words>918</Words>
  <Application>Microsoft Office PowerPoint</Application>
  <PresentationFormat>On-screen Show (4:3)</PresentationFormat>
  <Paragraphs>117</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Iklim politik dalam operasional bisnis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Windows User</cp:lastModifiedBy>
  <cp:revision>526</cp:revision>
  <cp:lastPrinted>2015-09-17T08:41:14Z</cp:lastPrinted>
  <dcterms:created xsi:type="dcterms:W3CDTF">2010-04-18T12:06:30Z</dcterms:created>
  <dcterms:modified xsi:type="dcterms:W3CDTF">2023-04-28T23:30:34Z</dcterms:modified>
</cp:coreProperties>
</file>