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08" r:id="rId4"/>
    <p:sldId id="346" r:id="rId5"/>
    <p:sldId id="347" r:id="rId6"/>
    <p:sldId id="329" r:id="rId7"/>
    <p:sldId id="304" r:id="rId8"/>
    <p:sldId id="338" r:id="rId9"/>
    <p:sldId id="339" r:id="rId10"/>
    <p:sldId id="340" r:id="rId11"/>
    <p:sldId id="341" r:id="rId12"/>
    <p:sldId id="342" r:id="rId13"/>
    <p:sldId id="344" r:id="rId14"/>
    <p:sldId id="345" r:id="rId15"/>
    <p:sldId id="343" r:id="rId16"/>
    <p:sldId id="337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9" autoAdjust="0"/>
    <p:restoredTop sz="94690" autoAdjust="0"/>
  </p:normalViewPr>
  <p:slideViewPr>
    <p:cSldViewPr>
      <p:cViewPr varScale="1">
        <p:scale>
          <a:sx n="151" d="100"/>
          <a:sy n="151" d="100"/>
        </p:scale>
        <p:origin x="230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Tampungan Tanggal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0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</a:p>
          <a:p>
            <a:pPr algn="ctr"/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109D06C-C7C9-727A-FEB6-DD44EFA4B4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764704"/>
            <a:ext cx="8640960" cy="5328592"/>
          </a:xfrm>
        </p:spPr>
        <p:txBody>
          <a:bodyPr>
            <a:noAutofit/>
          </a:bodyPr>
          <a:lstStyle/>
          <a:p>
            <a:pPr algn="l"/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Bertentangan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dilindungi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2.Dilakukan oleh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transaksi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3.Mengakibatkan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materiil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finansial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non-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materiil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emosional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reputasi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l"/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Diancam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penjara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bersifat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administratif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perdata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CF23C3-25FC-7EDD-3B71-2F6C51DBE699}"/>
              </a:ext>
            </a:extLst>
          </p:cNvPr>
          <p:cNvSpPr/>
          <p:nvPr/>
        </p:nvSpPr>
        <p:spPr>
          <a:xfrm>
            <a:off x="683568" y="0"/>
            <a:ext cx="7776864" cy="5486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Ciri-Ciri </a:t>
            </a:r>
            <a:r>
              <a:rPr lang="en-US" sz="2800" dirty="0" err="1"/>
              <a:t>Tindak</a:t>
            </a:r>
            <a:r>
              <a:rPr lang="en-US" sz="2800" dirty="0"/>
              <a:t> </a:t>
            </a:r>
            <a:r>
              <a:rPr lang="en-US" sz="2800" dirty="0" err="1"/>
              <a:t>Pidana</a:t>
            </a:r>
            <a:r>
              <a:rPr lang="en-US" sz="2800" dirty="0"/>
              <a:t> </a:t>
            </a:r>
            <a:r>
              <a:rPr lang="en-US" sz="2800" dirty="0" err="1"/>
              <a:t>Perlindungan</a:t>
            </a:r>
            <a:r>
              <a:rPr lang="en-US" sz="2800" dirty="0"/>
              <a:t> </a:t>
            </a:r>
            <a:r>
              <a:rPr lang="en-US" sz="2800" dirty="0" err="1"/>
              <a:t>Konsumen</a:t>
            </a:r>
            <a:r>
              <a:rPr lang="en-US" sz="2800" dirty="0"/>
              <a:t> 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5527966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6F1E12-7C3A-BBCC-490E-97A9278F9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548680"/>
            <a:ext cx="8964488" cy="5472608"/>
          </a:xfrm>
        </p:spPr>
        <p:txBody>
          <a:bodyPr>
            <a:normAutofit lnSpcReduction="10000"/>
          </a:bodyPr>
          <a:lstStyle/>
          <a:p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Hukum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Perlindungan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Konsumen</a:t>
            </a:r>
            <a:endParaRPr lang="en-ID" dirty="0">
              <a:solidFill>
                <a:schemeClr val="tx1"/>
              </a:solidFill>
            </a:endParaRPr>
          </a:p>
          <a:p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ancaman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Penjara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maksimal</a:t>
            </a:r>
            <a:r>
              <a:rPr lang="en-ID" dirty="0">
                <a:solidFill>
                  <a:schemeClr val="tx1"/>
                </a:solidFill>
              </a:rPr>
              <a:t> 5 </a:t>
            </a:r>
            <a:r>
              <a:rPr lang="en-ID" dirty="0" err="1">
                <a:solidFill>
                  <a:schemeClr val="tx1"/>
                </a:solidFill>
              </a:rPr>
              <a:t>tahun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penjara</a:t>
            </a:r>
            <a:r>
              <a:rPr lang="en-ID" dirty="0">
                <a:solidFill>
                  <a:schemeClr val="tx1"/>
                </a:solidFill>
              </a:rPr>
              <a:t> (Pasal 62 UUPK), </a:t>
            </a:r>
            <a:r>
              <a:rPr lang="en-ID" dirty="0" err="1">
                <a:solidFill>
                  <a:schemeClr val="tx1"/>
                </a:solidFill>
              </a:rPr>
              <a:t>denda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maksimum</a:t>
            </a:r>
            <a:r>
              <a:rPr lang="en-ID" dirty="0">
                <a:solidFill>
                  <a:schemeClr val="tx1"/>
                </a:solidFill>
              </a:rPr>
              <a:t> 2 </a:t>
            </a:r>
            <a:r>
              <a:rPr lang="en-ID" dirty="0" err="1">
                <a:solidFill>
                  <a:schemeClr val="tx1"/>
                </a:solidFill>
              </a:rPr>
              <a:t>Miliar</a:t>
            </a:r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Administratif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Pencabutan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izin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usaha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Peingatan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larangan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distribusi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ganti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rugi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konsumen:Bentuk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ganti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rugi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berupa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pengembalian</a:t>
            </a:r>
            <a:r>
              <a:rPr lang="en-ID" dirty="0">
                <a:solidFill>
                  <a:schemeClr val="tx1"/>
                </a:solidFill>
              </a:rPr>
              <a:t> uang, </a:t>
            </a:r>
            <a:r>
              <a:rPr lang="en-ID" dirty="0" err="1">
                <a:solidFill>
                  <a:schemeClr val="tx1"/>
                </a:solidFill>
              </a:rPr>
              <a:t>penggantian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produk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perbaikan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layanan</a:t>
            </a:r>
            <a:r>
              <a:rPr lang="en-ID" dirty="0">
                <a:solidFill>
                  <a:schemeClr val="tx1"/>
                </a:solidFill>
              </a:rPr>
              <a:t>. Hal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Pasal 19 UUPK, di mana </a:t>
            </a:r>
            <a:r>
              <a:rPr lang="en-ID" dirty="0" err="1">
                <a:solidFill>
                  <a:schemeClr val="tx1"/>
                </a:solidFill>
              </a:rPr>
              <a:t>pelaku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usaha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wajib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kompensasi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kerugian</a:t>
            </a:r>
            <a:r>
              <a:rPr lang="en-ID" dirty="0">
                <a:solidFill>
                  <a:schemeClr val="tx1"/>
                </a:solidFill>
              </a:rPr>
              <a:t> material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immaterial yang </a:t>
            </a:r>
            <a:r>
              <a:rPr lang="en-ID" dirty="0" err="1">
                <a:solidFill>
                  <a:schemeClr val="tx1"/>
                </a:solidFill>
              </a:rPr>
              <a:t>dialami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konsumen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959986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9C46B57-3A39-5C7F-BAC6-3DAAF5EA9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20688"/>
            <a:ext cx="8496944" cy="5472608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Peran Lembaga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</a:rPr>
              <a:t>Kementrian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 Badan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(BPSK)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Lembaga </a:t>
            </a:r>
            <a:r>
              <a:rPr lang="en-US" dirty="0" err="1">
                <a:solidFill>
                  <a:schemeClr val="tx1"/>
                </a:solidFill>
              </a:rPr>
              <a:t>Swadaya</a:t>
            </a:r>
            <a:r>
              <a:rPr lang="en-US" dirty="0">
                <a:solidFill>
                  <a:schemeClr val="tx1"/>
                </a:solidFill>
              </a:rPr>
              <a:t> Masyarakat (LSM)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</a:rPr>
              <a:t>Kementerian </a:t>
            </a:r>
            <a:r>
              <a:rPr lang="en-US" b="1" dirty="0" err="1">
                <a:solidFill>
                  <a:schemeClr val="tx1"/>
                </a:solidFill>
              </a:rPr>
              <a:t>Perdagangan</a:t>
            </a:r>
            <a:endParaRPr lang="en-US" b="1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kementerian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kewenangan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r>
              <a:rPr lang="en-US" dirty="0">
                <a:solidFill>
                  <a:schemeClr val="tx1"/>
                </a:solidFill>
              </a:rPr>
              <a:t>, Kementerian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</a:t>
            </a:r>
            <a:r>
              <a:rPr lang="en-US" dirty="0">
                <a:solidFill>
                  <a:schemeClr val="tx1"/>
                </a:solidFill>
              </a:rPr>
              <a:t> yang sangat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Beberapa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utama</a:t>
            </a:r>
            <a:r>
              <a:rPr lang="en-US" dirty="0">
                <a:solidFill>
                  <a:schemeClr val="tx1"/>
                </a:solidFill>
              </a:rPr>
              <a:t> Kementerian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penyusunan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regulasi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pembinaan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pengawasan</a:t>
            </a:r>
            <a:r>
              <a:rPr lang="en-US" dirty="0">
                <a:solidFill>
                  <a:schemeClr val="tx1"/>
                </a:solidFill>
              </a:rPr>
              <a:t> pasar, dan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8552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94E47D5-8969-3893-D1C6-9FFFFECD4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784976" cy="5256584"/>
          </a:xfrm>
        </p:spPr>
        <p:txBody>
          <a:bodyPr>
            <a:normAutofit/>
          </a:bodyPr>
          <a:lstStyle/>
          <a:p>
            <a:pPr algn="just"/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Penyelesaian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(BPSK)</a:t>
            </a:r>
          </a:p>
          <a:p>
            <a:pPr algn="just"/>
            <a:endParaRPr lang="en-ID" sz="24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BPSK </a:t>
            </a:r>
            <a:r>
              <a:rPr lang="en-ID" sz="2400" dirty="0" err="1">
                <a:solidFill>
                  <a:schemeClr val="tx1"/>
                </a:solidFill>
              </a:rPr>
              <a:t>adalah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lembaga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bertugas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menyelesaikan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sengketa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antara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konsumen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pelaku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usaha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secara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cepat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sederhana</a:t>
            </a:r>
            <a:r>
              <a:rPr lang="en-ID" sz="2400" dirty="0">
                <a:solidFill>
                  <a:schemeClr val="tx1"/>
                </a:solidFill>
              </a:rPr>
              <a:t>, dan </a:t>
            </a:r>
            <a:r>
              <a:rPr lang="en-ID" sz="2400" dirty="0" err="1">
                <a:solidFill>
                  <a:schemeClr val="tx1"/>
                </a:solidFill>
              </a:rPr>
              <a:t>biaya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terjangkau</a:t>
            </a:r>
            <a:r>
              <a:rPr lang="en-ID" sz="2400" dirty="0">
                <a:solidFill>
                  <a:schemeClr val="tx1"/>
                </a:solidFill>
              </a:rPr>
              <a:t>. Peran </a:t>
            </a:r>
            <a:r>
              <a:rPr lang="en-ID" sz="2400" dirty="0" err="1">
                <a:solidFill>
                  <a:schemeClr val="tx1"/>
                </a:solidFill>
              </a:rPr>
              <a:t>utama</a:t>
            </a:r>
            <a:r>
              <a:rPr lang="en-ID" sz="2400" dirty="0">
                <a:solidFill>
                  <a:schemeClr val="tx1"/>
                </a:solidFill>
              </a:rPr>
              <a:t> BPSK </a:t>
            </a:r>
            <a:r>
              <a:rPr lang="en-ID" sz="2400" dirty="0" err="1">
                <a:solidFill>
                  <a:schemeClr val="tx1"/>
                </a:solidFill>
              </a:rPr>
              <a:t>adalah</a:t>
            </a:r>
            <a:r>
              <a:rPr lang="en-ID" sz="2400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</a:rPr>
              <a:t>Mediasi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Menjembatani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antara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konsumen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pelaku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usaha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mencapai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kesepakatan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bersama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</a:rPr>
              <a:t>Arbitrase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Membuat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keputusan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mengikat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bagi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kedua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pihak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jika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mediasi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gagal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</a:rPr>
              <a:t>Sosialisasi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Melakukan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sosialisasi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mengenai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hak-hak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konsumen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mekanisme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penyelesaian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sengketa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33137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46D2018-1C03-D891-57F5-2DF21DE41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883940"/>
            <a:ext cx="8208912" cy="509012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Swadaya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(LSM) dan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LSM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sangat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Advokasi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hak-hak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terlanggar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advokasi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pro-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edukasi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hak-hak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cara-cara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Pemantauan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pemantauan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beredar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menemukan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Penyelesaian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menyelesaikan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pendampingan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73732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7FC1639-AC4E-D9DF-218D-E84ACB896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8640960" cy="5162128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Sinergi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antar</a:t>
            </a:r>
            <a:r>
              <a:rPr lang="en-US" sz="2400" dirty="0">
                <a:solidFill>
                  <a:schemeClr val="tx1"/>
                </a:solidFill>
              </a:rPr>
              <a:t> Lembaga : </a:t>
            </a:r>
          </a:p>
          <a:p>
            <a:pPr marL="514350" indent="-514350" algn="just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Kementerian </a:t>
            </a:r>
            <a:r>
              <a:rPr lang="en-US" sz="2400" dirty="0" err="1">
                <a:solidFill>
                  <a:schemeClr val="tx1"/>
                </a:solidFill>
              </a:rPr>
              <a:t>Perdagangan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membuat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peraturan</a:t>
            </a:r>
            <a:r>
              <a:rPr lang="en-US" sz="2400" dirty="0">
                <a:solidFill>
                  <a:schemeClr val="tx1"/>
                </a:solidFill>
              </a:rPr>
              <a:t>, BPSK </a:t>
            </a:r>
            <a:r>
              <a:rPr lang="en-US" sz="2400" dirty="0" err="1">
                <a:solidFill>
                  <a:schemeClr val="tx1"/>
                </a:solidFill>
              </a:rPr>
              <a:t>melakukan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, LSM </a:t>
            </a:r>
            <a:r>
              <a:rPr lang="en-US" sz="2400" dirty="0" err="1">
                <a:solidFill>
                  <a:schemeClr val="tx1"/>
                </a:solidFill>
              </a:rPr>
              <a:t>melakukan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advokasi</a:t>
            </a:r>
            <a:r>
              <a:rPr lang="en-US" sz="2400" dirty="0">
                <a:solidFill>
                  <a:schemeClr val="tx1"/>
                </a:solidFill>
              </a:rPr>
              <a:t>, dan </a:t>
            </a:r>
            <a:r>
              <a:rPr lang="en-US" sz="2400" dirty="0" err="1">
                <a:solidFill>
                  <a:schemeClr val="tx1"/>
                </a:solidFill>
              </a:rPr>
              <a:t>organisasi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pendidikan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Kementerian </a:t>
            </a:r>
            <a:r>
              <a:rPr lang="en-US" sz="2400" dirty="0" err="1">
                <a:solidFill>
                  <a:schemeClr val="tx1"/>
                </a:solidFill>
              </a:rPr>
              <a:t>Perdagangan</a:t>
            </a:r>
            <a:r>
              <a:rPr lang="en-US" sz="2400" dirty="0">
                <a:solidFill>
                  <a:schemeClr val="tx1"/>
                </a:solidFill>
              </a:rPr>
              <a:t> dan BPOM </a:t>
            </a:r>
            <a:r>
              <a:rPr lang="en-US" sz="2400" dirty="0" err="1">
                <a:solidFill>
                  <a:schemeClr val="tx1"/>
                </a:solidFill>
              </a:rPr>
              <a:t>bekerja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mengawasi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produk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makanan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minuman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memastikan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keamanan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kualitasnya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BPSK </a:t>
            </a:r>
            <a:r>
              <a:rPr lang="en-US" sz="2400" dirty="0" err="1">
                <a:solidFill>
                  <a:schemeClr val="tx1"/>
                </a:solidFill>
              </a:rPr>
              <a:t>bekerja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LSM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memberikan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bantuan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kurang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mampu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77990854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89139" y="246037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Perlindungan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Konsumen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92A31B-C5BE-1FB3-BE9E-1B48C3350C3B}"/>
              </a:ext>
            </a:extLst>
          </p:cNvPr>
          <p:cNvSpPr/>
          <p:nvPr/>
        </p:nvSpPr>
        <p:spPr>
          <a:xfrm>
            <a:off x="129615" y="1786317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UU No. 8 </a:t>
            </a:r>
            <a:r>
              <a:rPr lang="en-US" dirty="0" err="1"/>
              <a:t>Tahun</a:t>
            </a:r>
            <a:r>
              <a:rPr lang="en-US" dirty="0"/>
              <a:t> 1999</a:t>
            </a:r>
            <a:endParaRPr lang="en-ID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7F33027-EF65-A69F-DA76-FC18FDEC84EC}"/>
              </a:ext>
            </a:extLst>
          </p:cNvPr>
          <p:cNvSpPr/>
          <p:nvPr/>
        </p:nvSpPr>
        <p:spPr>
          <a:xfrm>
            <a:off x="2394153" y="193483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4EBF8D-EE78-9149-9627-CFD4176D6CD5}"/>
              </a:ext>
            </a:extLst>
          </p:cNvPr>
          <p:cNvSpPr/>
          <p:nvPr/>
        </p:nvSpPr>
        <p:spPr>
          <a:xfrm>
            <a:off x="3821928" y="1547790"/>
            <a:ext cx="5073008" cy="141315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segala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menjamin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kepastian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2D948D64-53BE-7507-313F-CF8DB7B3BE98}"/>
              </a:ext>
            </a:extLst>
          </p:cNvPr>
          <p:cNvSpPr/>
          <p:nvPr/>
        </p:nvSpPr>
        <p:spPr>
          <a:xfrm>
            <a:off x="6228184" y="3045465"/>
            <a:ext cx="481820" cy="756086"/>
          </a:xfrm>
          <a:prstGeom prst="downArrow">
            <a:avLst>
              <a:gd name="adj1" fmla="val 50000"/>
              <a:gd name="adj2" fmla="val 682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11CC38-706C-E17E-9807-E4C124321056}"/>
              </a:ext>
            </a:extLst>
          </p:cNvPr>
          <p:cNvSpPr/>
          <p:nvPr/>
        </p:nvSpPr>
        <p:spPr>
          <a:xfrm>
            <a:off x="129616" y="4017213"/>
            <a:ext cx="8663734" cy="19798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Menjamin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kepastian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kepastian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transaksi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Menumbuhkan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bertanggung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memperhatikan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hak-hak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kesejahteraan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83072" y="288722"/>
            <a:ext cx="8267624" cy="79208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24E74-9331-B52F-6CF7-87FDFF67852E}"/>
              </a:ext>
            </a:extLst>
          </p:cNvPr>
          <p:cNvSpPr txBox="1"/>
          <p:nvPr/>
        </p:nvSpPr>
        <p:spPr>
          <a:xfrm>
            <a:off x="395536" y="1124744"/>
            <a:ext cx="7776864" cy="399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843982-0C85-C250-C10E-DB622D437AE2}"/>
              </a:ext>
            </a:extLst>
          </p:cNvPr>
          <p:cNvSpPr/>
          <p:nvPr/>
        </p:nvSpPr>
        <p:spPr>
          <a:xfrm>
            <a:off x="361256" y="1998341"/>
            <a:ext cx="8533281" cy="40650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/>
              <a:t>Hak-</a:t>
            </a:r>
            <a:r>
              <a:rPr lang="en-US" sz="2400" dirty="0" err="1"/>
              <a:t>hak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r>
              <a:rPr lang="en-US" sz="2400" dirty="0"/>
              <a:t>: Hak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, </a:t>
            </a:r>
            <a:r>
              <a:rPr lang="en-US" sz="2400" dirty="0" err="1"/>
              <a:t>keamanan</a:t>
            </a:r>
            <a:r>
              <a:rPr lang="en-US" sz="2400" dirty="0"/>
              <a:t>, </a:t>
            </a:r>
            <a:r>
              <a:rPr lang="en-US" sz="2400" dirty="0" err="1"/>
              <a:t>pilihan</a:t>
            </a:r>
            <a:r>
              <a:rPr lang="en-US" sz="2400" dirty="0"/>
              <a:t>, </a:t>
            </a:r>
            <a:r>
              <a:rPr lang="en-US" sz="2400" dirty="0" err="1"/>
              <a:t>didengar</a:t>
            </a:r>
            <a:r>
              <a:rPr lang="en-US" sz="2400" dirty="0"/>
              <a:t>, </a:t>
            </a:r>
            <a:r>
              <a:rPr lang="en-US" sz="2400" dirty="0" err="1"/>
              <a:t>ganti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, dan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 err="1"/>
              <a:t>Kewajiban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r>
              <a:rPr lang="en-US" sz="2400" dirty="0"/>
              <a:t>: </a:t>
            </a:r>
            <a:r>
              <a:rPr lang="en-US" sz="2400" dirty="0" err="1"/>
              <a:t>Kewajiban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beritikad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dan </a:t>
            </a:r>
            <a:r>
              <a:rPr lang="en-US" sz="2400" dirty="0" err="1"/>
              <a:t>bertanggung</a:t>
            </a:r>
            <a:r>
              <a:rPr lang="en-US" sz="2400" dirty="0"/>
              <a:t> </a:t>
            </a:r>
            <a:r>
              <a:rPr lang="en-US" sz="2400" dirty="0" err="1"/>
              <a:t>jawab</a:t>
            </a:r>
            <a:r>
              <a:rPr lang="en-US" sz="24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 err="1"/>
              <a:t>Barang</a:t>
            </a:r>
            <a:r>
              <a:rPr lang="en-US" sz="2400" dirty="0"/>
              <a:t> dan </a:t>
            </a:r>
            <a:r>
              <a:rPr lang="en-US" sz="2400" dirty="0" err="1"/>
              <a:t>jasa</a:t>
            </a:r>
            <a:r>
              <a:rPr lang="en-US" sz="2400" dirty="0"/>
              <a:t>: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jenis</a:t>
            </a:r>
            <a:r>
              <a:rPr lang="en-US" sz="2400" dirty="0"/>
              <a:t> </a:t>
            </a:r>
            <a:r>
              <a:rPr lang="en-US" sz="2400" dirty="0" err="1"/>
              <a:t>barang</a:t>
            </a:r>
            <a:r>
              <a:rPr lang="en-US" sz="2400" dirty="0"/>
              <a:t> dan </a:t>
            </a:r>
            <a:r>
              <a:rPr lang="en-US" sz="2400" dirty="0" err="1"/>
              <a:t>jasa</a:t>
            </a:r>
            <a:r>
              <a:rPr lang="en-US" sz="2400" dirty="0"/>
              <a:t> yang </a:t>
            </a:r>
            <a:r>
              <a:rPr lang="en-US" sz="2400" dirty="0" err="1"/>
              <a:t>diperdagangkan</a:t>
            </a:r>
            <a:r>
              <a:rPr lang="en-US" sz="2400" dirty="0"/>
              <a:t>.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2DEAEDD-0A02-4FF7-6784-D869BDD5EACD}"/>
              </a:ext>
            </a:extLst>
          </p:cNvPr>
          <p:cNvSpPr/>
          <p:nvPr/>
        </p:nvSpPr>
        <p:spPr>
          <a:xfrm>
            <a:off x="4211960" y="1324446"/>
            <a:ext cx="720080" cy="64807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7095983C-A25C-2A7D-0246-5CEA420DF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9036496" cy="5688632"/>
          </a:xfrm>
        </p:spPr>
        <p:txBody>
          <a:bodyPr>
            <a:normAutofit/>
          </a:bodyPr>
          <a:lstStyle/>
          <a:p>
            <a:pPr algn="l"/>
            <a:endParaRPr lang="id-ID" b="1" dirty="0">
              <a:solidFill>
                <a:srgbClr val="000000"/>
              </a:solidFill>
            </a:endParaRPr>
          </a:p>
          <a:p>
            <a:pPr algn="l"/>
            <a:r>
              <a:rPr lang="id-ID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Beberapa Asas dalam Perlindungan Hukum Konsumen </a:t>
            </a:r>
            <a:r>
              <a:rPr lang="id-ID" b="1" dirty="0">
                <a:solidFill>
                  <a:srgbClr val="000000"/>
                </a:solidFill>
              </a:rPr>
              <a:t>: </a:t>
            </a:r>
          </a:p>
          <a:p>
            <a:pPr algn="l"/>
            <a:endParaRPr lang="id-ID" b="1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endParaRPr lang="id-ID" b="1" i="0" u="none" strike="noStrike" dirty="0">
              <a:solidFill>
                <a:srgbClr val="000000"/>
              </a:solidFill>
              <a:effectLst/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Asas Keadilan: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 Perlindungan konsumen harus dilakukan dengan adil, tanpa adanya diskriminasi terhadap konsumen tertentu.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Asas Keseimbangan: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 Menciptakan keseimbangan dalam hubungan antara produsen dan konsumen sehingga tidak ada pihak yang dirugikan secara berlebihan.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Asas Keamanan dan Keselamatan: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 Konsumen berhak mendapatkan produk dan jasa yang aman dan tidak membahayakan.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Asas Kebebasan Memilih: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 Konsumen memiliki kebebasan untuk memilih barang atau jasa sesuai dengan keinginan dan kebutuhan tanpa adanya paksaan.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Asas Informasi: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 Konsumen berhak mendapatkan informasi yang jelas dan benar mengenai barang atau jasa yang akan dibeli.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7260833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73EF84E0-A4D4-4C17-964B-7EA6DC09C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764704"/>
            <a:ext cx="8568952" cy="5472608"/>
          </a:xfrm>
        </p:spPr>
        <p:txBody>
          <a:bodyPr>
            <a:normAutofit/>
          </a:bodyPr>
          <a:lstStyle/>
          <a:p>
            <a:pPr algn="l"/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id-ID" b="1" i="0" u="none" strike="noStrike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Tujuan dari perlindungan konsumen adalah:</a:t>
            </a:r>
          </a:p>
          <a:p>
            <a:pPr algn="l"/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457200" indent="-457200" algn="l">
              <a:buFont typeface="Wingdings" pitchFamily="2" charset="2"/>
              <a:buChar char="v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Menjamin Kepentingan Konsumen: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 Agar hak-hak konsumen terlindungi dan tidak dirugikan dalam transaksi.</a:t>
            </a:r>
          </a:p>
          <a:p>
            <a:pPr marL="457200" indent="-457200" algn="l">
              <a:buFont typeface="Wingdings" pitchFamily="2" charset="2"/>
              <a:buChar char="v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Meningkatkan Kesejahteraan Konsumen: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 Dengan mendapatkan barang atau jasa yang sesuai dengan standar yang baik dan harga yang wajar.</a:t>
            </a:r>
          </a:p>
          <a:p>
            <a:pPr marL="457200" indent="-457200" algn="l">
              <a:buFont typeface="Wingdings" pitchFamily="2" charset="2"/>
              <a:buChar char="v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Menghindari Penyalahgunaan Pasar: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 Mengurangi </a:t>
            </a:r>
            <a:r>
              <a:rPr lang="id-ID" sz="2000" b="0" i="0" u="none" strike="noStrike" dirty="0" err="1">
                <a:solidFill>
                  <a:srgbClr val="000000"/>
                </a:solidFill>
                <a:effectLst/>
              </a:rPr>
              <a:t>praktek-praktek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 tidak adil atau penipuan oleh pelaku usaha.</a:t>
            </a:r>
          </a:p>
          <a:p>
            <a:pPr marL="457200" indent="-457200" algn="l">
              <a:buFont typeface="Wingdings" pitchFamily="2" charset="2"/>
              <a:buChar char="v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Menciptakan Persaingan yang Sehat: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 Dengan melindungi hak konsumen, diharapkan akan tercipta persaingan pasar yang sehat dan adil.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3455746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E2F5109-FE74-EE7A-7732-E0C1AA7C0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8820472" cy="545016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A24847-6FC1-6803-045E-45F089D3EFD5}"/>
              </a:ext>
            </a:extLst>
          </p:cNvPr>
          <p:cNvSpPr/>
          <p:nvPr/>
        </p:nvSpPr>
        <p:spPr>
          <a:xfrm>
            <a:off x="179512" y="211451"/>
            <a:ext cx="8640960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Pelanggaran</a:t>
            </a:r>
            <a:r>
              <a:rPr lang="en-US" sz="2400" dirty="0"/>
              <a:t> </a:t>
            </a:r>
            <a:r>
              <a:rPr lang="en-US" sz="2400" dirty="0" err="1"/>
              <a:t>Perlindungan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endParaRPr lang="en-ID" sz="2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9453AE6-6E7A-51BF-4E81-3ACEFD119A0F}"/>
              </a:ext>
            </a:extLst>
          </p:cNvPr>
          <p:cNvCxnSpPr/>
          <p:nvPr/>
        </p:nvCxnSpPr>
        <p:spPr>
          <a:xfrm flipH="1">
            <a:off x="1367644" y="1083962"/>
            <a:ext cx="2520280" cy="1368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1597504-8DA3-40D9-C698-5C12D8C0881E}"/>
              </a:ext>
            </a:extLst>
          </p:cNvPr>
          <p:cNvSpPr/>
          <p:nvPr/>
        </p:nvSpPr>
        <p:spPr>
          <a:xfrm>
            <a:off x="179512" y="2564904"/>
            <a:ext cx="291683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Cacat</a:t>
            </a:r>
            <a:r>
              <a:rPr lang="en-US" dirty="0"/>
              <a:t> :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mestinya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94BAD3-2853-D460-05CB-89C49CEC27DA}"/>
              </a:ext>
            </a:extLst>
          </p:cNvPr>
          <p:cNvCxnSpPr>
            <a:cxnSpLocks/>
          </p:cNvCxnSpPr>
          <p:nvPr/>
        </p:nvCxnSpPr>
        <p:spPr>
          <a:xfrm>
            <a:off x="3923420" y="1041389"/>
            <a:ext cx="2016224" cy="1633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6A4E571-09E2-C46F-66E2-EFB24EF7128E}"/>
              </a:ext>
            </a:extLst>
          </p:cNvPr>
          <p:cNvSpPr/>
          <p:nvPr/>
        </p:nvSpPr>
        <p:spPr>
          <a:xfrm>
            <a:off x="3275856" y="2564904"/>
            <a:ext cx="277180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menyesatkan</a:t>
            </a:r>
            <a:r>
              <a:rPr lang="en-US" dirty="0"/>
              <a:t> 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jujur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akurat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ID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DF09DC-056E-5FDC-F343-9BC917A78BFE}"/>
              </a:ext>
            </a:extLst>
          </p:cNvPr>
          <p:cNvCxnSpPr>
            <a:cxnSpLocks/>
          </p:cNvCxnSpPr>
          <p:nvPr/>
        </p:nvCxnSpPr>
        <p:spPr>
          <a:xfrm>
            <a:off x="3995682" y="1061209"/>
            <a:ext cx="3384376" cy="1593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28D0EFA-BDFB-9D01-E922-57596070D863}"/>
              </a:ext>
            </a:extLst>
          </p:cNvPr>
          <p:cNvSpPr/>
          <p:nvPr/>
        </p:nvSpPr>
        <p:spPr>
          <a:xfrm>
            <a:off x="6227170" y="2654940"/>
            <a:ext cx="2593302" cy="22862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adil</a:t>
            </a:r>
            <a:r>
              <a:rPr lang="en-US" dirty="0"/>
              <a:t> 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paksa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penolakan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8345910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981D48-D8DA-B42F-FAA5-518D29372A07}"/>
              </a:ext>
            </a:extLst>
          </p:cNvPr>
          <p:cNvSpPr txBox="1"/>
          <p:nvPr/>
        </p:nvSpPr>
        <p:spPr>
          <a:xfrm>
            <a:off x="622085" y="188640"/>
            <a:ext cx="833416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6CE668-432E-B1E1-FF5B-3604B4012969}"/>
              </a:ext>
            </a:extLst>
          </p:cNvPr>
          <p:cNvSpPr/>
          <p:nvPr/>
        </p:nvSpPr>
        <p:spPr>
          <a:xfrm>
            <a:off x="323528" y="908720"/>
            <a:ext cx="8640960" cy="49685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62: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orang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perbuatan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melanggar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digugat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perdata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dan/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dituntut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64: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perbuatan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merugikan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menawarkan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mempromosikan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mengiklankan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menyesatkan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69: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mengabaikan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benar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jelas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jujur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jaminan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70: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Pasal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monopoli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persaingan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D0A09D4-557D-5E23-42BE-F19447373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820472" cy="5184576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</a:rPr>
              <a:t>Unsur-Unsur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Tindak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Pidana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Perlindungan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Konsumen</a:t>
            </a:r>
            <a:endParaRPr lang="en-US" sz="3200" dirty="0">
              <a:solidFill>
                <a:schemeClr val="tx1"/>
              </a:solidFill>
            </a:endParaRP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Subjek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biasanya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usaha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orang yang </a:t>
            </a:r>
            <a:r>
              <a:rPr lang="en-US" sz="2400" dirty="0" err="1">
                <a:solidFill>
                  <a:schemeClr val="tx1"/>
                </a:solidFill>
              </a:rPr>
              <a:t>bertindak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atas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usaha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Objek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Barang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jasa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diperdagangkan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sebagai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dirugikan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Unsur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perbuatan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Perbuatan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merupakan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pelanggaran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ketentuan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Undang-Undang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Perlindungan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Unsur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kesalahan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memiliki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kesalahan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baik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berupa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sengaja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maupun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lalai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711431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F5091EF-5DF0-2F2D-12ED-9209D47F1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712968" cy="504056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Menjual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spesifikasi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tertera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menyesatkan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benar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berlebihan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monopoli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Mengendalikan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merugikan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garansi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garansi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dijanjikan</a:t>
            </a:r>
            <a:endParaRPr lang="en-ID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ID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Nyata</a:t>
            </a:r>
            <a:endParaRPr lang="en-ID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berbahaya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formalin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pernah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Indonesia.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kosmetik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Banyak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kosmetik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berbahaya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izin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online: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online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dikirim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dikirim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dipesan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ID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DF3A89-379D-E08E-D033-A42CACF30808}"/>
              </a:ext>
            </a:extLst>
          </p:cNvPr>
          <p:cNvSpPr/>
          <p:nvPr/>
        </p:nvSpPr>
        <p:spPr>
          <a:xfrm>
            <a:off x="467544" y="188640"/>
            <a:ext cx="8208912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Contoh</a:t>
            </a:r>
            <a:r>
              <a:rPr lang="en-US" sz="3200" dirty="0"/>
              <a:t> </a:t>
            </a:r>
            <a:r>
              <a:rPr lang="en-US" sz="3200" dirty="0" err="1"/>
              <a:t>Tindak</a:t>
            </a:r>
            <a:r>
              <a:rPr lang="en-US" sz="3200" dirty="0"/>
              <a:t> </a:t>
            </a:r>
            <a:r>
              <a:rPr lang="en-US" sz="3200" dirty="0" err="1"/>
              <a:t>Pidana</a:t>
            </a:r>
            <a:r>
              <a:rPr lang="en-US" sz="3200" dirty="0"/>
              <a:t> </a:t>
            </a:r>
            <a:r>
              <a:rPr lang="en-US" sz="3200" dirty="0" err="1"/>
              <a:t>Perlindungan</a:t>
            </a:r>
            <a:r>
              <a:rPr lang="en-US" sz="3200" dirty="0"/>
              <a:t> </a:t>
            </a:r>
            <a:r>
              <a:rPr lang="en-US" sz="3200" dirty="0" err="1"/>
              <a:t>Konsumen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75966701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3851</TotalTime>
  <Words>1130</Words>
  <Application>Microsoft Macintosh PowerPoint</Application>
  <PresentationFormat>Tampilan Layar (4:3)</PresentationFormat>
  <Paragraphs>95</Paragraphs>
  <Slides>16</Slides>
  <Notes>2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</vt:lpstr>
      <vt:lpstr>Symbol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511</cp:revision>
  <cp:lastPrinted>2017-08-29T02:54:51Z</cp:lastPrinted>
  <dcterms:created xsi:type="dcterms:W3CDTF">2010-04-18T12:06:30Z</dcterms:created>
  <dcterms:modified xsi:type="dcterms:W3CDTF">2024-12-17T07:59:17Z</dcterms:modified>
</cp:coreProperties>
</file>