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70"/>
  </p:notesMasterIdLst>
  <p:sldIdLst>
    <p:sldId id="258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84" r:id="rId49"/>
    <p:sldId id="385" r:id="rId50"/>
    <p:sldId id="386" r:id="rId51"/>
    <p:sldId id="387" r:id="rId52"/>
    <p:sldId id="388" r:id="rId53"/>
    <p:sldId id="287" r:id="rId54"/>
    <p:sldId id="270" r:id="rId55"/>
    <p:sldId id="277" r:id="rId56"/>
    <p:sldId id="278" r:id="rId57"/>
    <p:sldId id="272" r:id="rId58"/>
    <p:sldId id="279" r:id="rId59"/>
    <p:sldId id="280" r:id="rId60"/>
    <p:sldId id="273" r:id="rId61"/>
    <p:sldId id="281" r:id="rId62"/>
    <p:sldId id="282" r:id="rId63"/>
    <p:sldId id="275" r:id="rId64"/>
    <p:sldId id="284" r:id="rId65"/>
    <p:sldId id="283" r:id="rId66"/>
    <p:sldId id="274" r:id="rId67"/>
    <p:sldId id="285" r:id="rId68"/>
    <p:sldId id="383" r:id="rId69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43675"/>
    <a:srgbClr val="C0C0C0"/>
    <a:srgbClr val="777777"/>
    <a:srgbClr val="C1BFBB"/>
    <a:srgbClr val="C3BFB9"/>
    <a:srgbClr val="B91D0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B66D32-9C1B-4F80-8318-4F1F40F2E4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946D3C9-F31A-47D7-A7EA-0EA67B8DE802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5943600" cy="44958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lIns="86638" tIns="43320" rIns="86638" bIns="43320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F4BD6D-C4FB-48B8-AE9A-4E70C345B7CF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2D9BB1-12D6-4F6A-941C-9832D9938AA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D01CA-3B57-43FE-9210-1B94BAC3A392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C0619-75FC-4F01-B284-71E461FD867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EAE3A6-5C4B-4A9F-93BF-BA4978CA257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0B12F-6EFA-419E-9E86-CA2CC66AA7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E17679-E106-487D-BF95-DC3C20DAAEE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9DDBC9-D8DC-4E8D-B40D-8FBC00504171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F7A9F-E956-4AC0-858F-62ADEE13F17B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101290-5BC4-43CB-A416-870AA7E64B46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C78D6-4CBC-4956-BB23-1C9126DD9406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81AC0-5D85-498C-97C0-007053987348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9118B07-AB5A-4063-AB79-D7E5C8955774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jpeg"/><Relationship Id="rId7" Type="http://schemas.openxmlformats.org/officeDocument/2006/relationships/image" Target="../media/image13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emf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rsonality-development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610" y="557562"/>
            <a:ext cx="8140389" cy="6300440"/>
          </a:xfrm>
          <a:prstGeom prst="rect">
            <a:avLst/>
          </a:prstGeom>
        </p:spPr>
      </p:pic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8214" y="44604"/>
            <a:ext cx="8095786" cy="1315844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sz="4000" b="1" dirty="0" smtClean="0">
                <a:solidFill>
                  <a:schemeClr val="tx2">
                    <a:lumMod val="75000"/>
                  </a:schemeClr>
                </a:solidFill>
              </a:rPr>
              <a:t>4 TIPE PERSONALITY MANUSIA</a:t>
            </a:r>
          </a:p>
          <a:p>
            <a:pPr eaLnBrk="1" hangingPunct="1"/>
            <a:endParaRPr lang="en-GB" sz="4000" dirty="0" smtClean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5841" y="1293546"/>
            <a:ext cx="7582827" cy="669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MELANKOLIS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b="1" dirty="0" smtClean="0">
                <a:latin typeface="Comic Sans MS" pitchFamily="66" charset="0"/>
              </a:rPr>
              <a:t>Kekuatan :</a:t>
            </a:r>
            <a:endParaRPr lang="id-ID" sz="2400" dirty="0" smtClean="0">
              <a:latin typeface="Comic Sans MS" pitchFamily="66" charset="0"/>
            </a:endParaRPr>
          </a:p>
          <a:p>
            <a:pPr lvl="0"/>
            <a:r>
              <a:rPr lang="id-ID" sz="2400" dirty="0" smtClean="0">
                <a:latin typeface="Comic Sans MS" pitchFamily="66" charset="0"/>
              </a:rPr>
              <a:t>Idealis, teliti, analitis, dan penuh pikiran.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Serius dan berorientasi jadwal.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Sensitif dan memilih teman dengan hati-hati.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Standar tinggi dan perfeksionis.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Melihat masalah dan mencari solusi pemecahan kreatif (sering terlalu kreatif).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Kalau sudah mulai, dituntaskan.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Puas di belakang layar dan menghindari perhatian.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Mau mendengar keluhan, setia dan mengabdi.</a:t>
            </a:r>
          </a:p>
          <a:p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MELANKOLIS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sz="2800" b="1" dirty="0" smtClean="0">
                <a:latin typeface="Comic Sans MS" pitchFamily="66" charset="0"/>
              </a:rPr>
              <a:t>Kelemahan :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Mengingat yang negatif &amp; pendendam.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Mudah merasa bersalah dan tertekan.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Lebih menekankan pada cara daripada tercapainya tujuan.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Butuh banyak waktu untuk menganalisa dan merencanakan.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Tukang kritik, tetapi sensitif terhadap kritik yg menentang dirinya.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Sulit bersosialisasi dan mengungkapkan perasaan.</a:t>
            </a:r>
          </a:p>
          <a:p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38400" y="609600"/>
            <a:ext cx="637417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uhaus 93" pitchFamily="82" charset="0"/>
                <a:ea typeface="Adobe Heiti Std R" pitchFamily="34" charset="-128"/>
                <a:cs typeface="+mj-cs"/>
              </a:rPr>
              <a:t>PLEGMATIS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uhaus 93" pitchFamily="82" charset="0"/>
              <a:ea typeface="Adobe Heiti Std R" pitchFamily="34" charset="-128"/>
              <a:cs typeface="+mj-cs"/>
            </a:endParaRPr>
          </a:p>
        </p:txBody>
      </p:sp>
      <p:pic>
        <p:nvPicPr>
          <p:cNvPr id="5" name="Picture 4" descr="phlegmat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905000"/>
            <a:ext cx="57912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PLEGMATIS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600" b="1" dirty="0" smtClean="0">
                <a:latin typeface="Comic Sans MS" pitchFamily="66" charset="0"/>
              </a:rPr>
              <a:t>Kekuatan :</a:t>
            </a:r>
            <a:endParaRPr lang="id-ID" sz="2600" dirty="0" smtClean="0">
              <a:latin typeface="Comic Sans MS" pitchFamily="66" charset="0"/>
            </a:endParaRPr>
          </a:p>
          <a:p>
            <a:pPr lvl="0"/>
            <a:r>
              <a:rPr lang="id-ID" sz="2600" dirty="0" smtClean="0">
                <a:latin typeface="Comic Sans MS" pitchFamily="66" charset="0"/>
              </a:rPr>
              <a:t>Sabar dan pendengar/penengah yang baik.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Tidak banyak bicara, tetapi cenderung bijaksana.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Simpatik dan baik hati.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Berusaha menemukan cara termudah.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Baik di bawah tekanan.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Menyenangkan dan tidak suka menyinggung perasaan.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Senang melihat dan mengawasi.</a:t>
            </a:r>
          </a:p>
          <a:p>
            <a:pPr lvl="0"/>
            <a:r>
              <a:rPr lang="id-ID" sz="2600" dirty="0" smtClean="0">
                <a:latin typeface="Comic Sans MS" pitchFamily="66" charset="0"/>
              </a:rPr>
              <a:t>Mudah diajak rukun dan damai.</a:t>
            </a:r>
          </a:p>
          <a:p>
            <a:pPr>
              <a:buNone/>
            </a:pPr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PLEGMATIS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b="1" dirty="0" smtClean="0">
                <a:latin typeface="Comic Sans MS" pitchFamily="66" charset="0"/>
              </a:rPr>
              <a:t>Kelemahan :</a:t>
            </a:r>
            <a:endParaRPr lang="id-ID" sz="2400" dirty="0" smtClean="0">
              <a:latin typeface="Comic Sans MS" pitchFamily="66" charset="0"/>
            </a:endParaRPr>
          </a:p>
          <a:p>
            <a:pPr lvl="0"/>
            <a:r>
              <a:rPr lang="id-ID" sz="2400" dirty="0" smtClean="0">
                <a:latin typeface="Comic Sans MS" pitchFamily="66" charset="0"/>
              </a:rPr>
              <a:t>Kurang antusias, terutama terhadap perubahan.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Takut dan khawatir.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Menghindari konflik dan tanggung jawab.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Terlalu pemalu dan pendiam.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Humor kering dan mengejek (Sarkatis).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Kurang berorientasi pada tujuan.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Sulit bergerak dan kurang memotivasi diri.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Lebih suka sebagai penonton daripada terlibat.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Tidak senang didesak-desak.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Menunda-nunda / menggantungkan masalah.</a:t>
            </a:r>
          </a:p>
          <a:p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760" y="2269273"/>
            <a:ext cx="7391400" cy="1524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auhaus 93" pitchFamily="82" charset="0"/>
                <a:ea typeface="Adobe Heiti Std R" pitchFamily="34" charset="-128"/>
                <a:cs typeface="Andalus" pitchFamily="18" charset="-78"/>
              </a:rPr>
              <a:t>JADI APA TIPEMU ?</a:t>
            </a:r>
            <a:endParaRPr lang="en-US" sz="6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74" y="174722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SANGUINIS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243361"/>
            <a:ext cx="8147247" cy="5614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Sebagai orang yang supel dan mengandalkan pendekatan terhadap orang lain untuk berkomunikasi, si agresif biasanya berbicara dengan bahasa yang spontan, hangat, dan apa adanya. </a:t>
            </a: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Orang-orang agresif akan menyatakan langsung keinginan mereka kepada lawan bicaranya.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Berbicara dengan mereka, tidak perlu terlalu kaku atau dibuat-buat. </a:t>
            </a: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Salah satu hal menyenangkan dari orang-orang tipe agresif, mereka tidak pernah menyimpan dendam.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Mereka cepat lupa dan tidak pernah mengungkit-ungkit cerita lama.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SANGUINIS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577897"/>
            <a:ext cx="8147247" cy="52801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3000" b="1" i="1" dirty="0" smtClean="0">
                <a:latin typeface="Comic Sans MS" pitchFamily="66" charset="0"/>
              </a:rPr>
              <a:t>Tips berkomunikasi dengan orang Sanguinis</a:t>
            </a:r>
            <a:endParaRPr lang="id-ID" sz="30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Paham akan keinginan mereka.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Berbicara dengan antusias dan semangat.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Gunakan sedikit ilustrasi saat menjelaskan.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Ikuti alur pembicaraan dengan serius.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Tampilkan bahasa tubuh yang bersemangat.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Harus sama gesit dan sama pastinya dalam bersikap.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Bicara apa adanya.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KOLERIS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610" y="1243361"/>
            <a:ext cx="814039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Si Kuat seperti orang-orang yang jarang berkata-kata, tetapi sekali mulutnya terbuka, para pendengarnya harus berhati-hati.</a:t>
            </a:r>
            <a:endParaRPr lang="en-US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Karena biasanya yang mereka ucapkan adalah hal-hal lugas dan to the point.</a:t>
            </a:r>
          </a:p>
          <a:p>
            <a:pPr marL="0" indent="0">
              <a:buNone/>
            </a:pPr>
            <a:r>
              <a:rPr lang="id-ID" dirty="0" smtClean="0">
                <a:latin typeface="Comic Sans MS" pitchFamily="66" charset="0"/>
              </a:rPr>
              <a:t>Mereka adalah orang yang bisa dikatakan paling mengetahui segala sesuatu hal, dan itu sangat jauh ke depan.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KOLERIS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020336"/>
            <a:ext cx="8147247" cy="5837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b="1" i="1" dirty="0" smtClean="0">
                <a:latin typeface="Comic Sans MS" pitchFamily="66" charset="0"/>
              </a:rPr>
              <a:t>Tips berkomunikasi dengan orang Koleris</a:t>
            </a:r>
            <a:endParaRPr lang="id-ID" sz="2400" dirty="0" smtClean="0">
              <a:latin typeface="Comic Sans MS" pitchFamily="66" charset="0"/>
            </a:endParaRPr>
          </a:p>
          <a:p>
            <a:pPr lvl="0"/>
            <a:r>
              <a:rPr lang="id-ID" sz="2400" dirty="0" smtClean="0">
                <a:latin typeface="Comic Sans MS" pitchFamily="66" charset="0"/>
              </a:rPr>
              <a:t>Berbicaralah dengan tegas dan tepat ketika menyampaikan sesuatu.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Berbicaralah secara sistematis (awal – tengah – akhir).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Hindari berdebat dengan tangan kosong (tidak memiliki data akurat).</a:t>
            </a:r>
          </a:p>
          <a:p>
            <a:r>
              <a:rPr lang="id-ID" sz="2400" dirty="0" smtClean="0">
                <a:latin typeface="Comic Sans MS" pitchFamily="66" charset="0"/>
              </a:rPr>
              <a:t>Biarkanlah mereka mengemukakan pendapat atau pemikiran mereka hingga tuntas kemudian jika perlu pertanyakanlah satu – dua hal mengenai pemikiran mereka yang tidak anda pahami dengan disertai alasan jika pertanyaan tersebut mengandung ungkapan sanggahan/tidak setuju.</a:t>
            </a:r>
            <a:endParaRPr lang="id-ID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166" y="309280"/>
            <a:ext cx="6374174" cy="9144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Bauhaus 93" pitchFamily="82" charset="0"/>
              </a:rPr>
              <a:t>TIPE KEPRIBADIAN</a:t>
            </a:r>
            <a:endParaRPr lang="en-US" sz="4000" dirty="0"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214" y="1385373"/>
            <a:ext cx="8095785" cy="5472627"/>
          </a:xfrm>
          <a:noFill/>
        </p:spPr>
        <p:txBody>
          <a:bodyPr>
            <a:normAutofit/>
          </a:bodyPr>
          <a:lstStyle/>
          <a:p>
            <a:pPr lvl="0"/>
            <a:r>
              <a:rPr lang="id-ID" sz="2800" dirty="0" smtClean="0"/>
              <a:t>Sanguin</a:t>
            </a:r>
            <a:r>
              <a:rPr lang="en-US" sz="2800" dirty="0" smtClean="0"/>
              <a:t>is</a:t>
            </a:r>
            <a:r>
              <a:rPr lang="id-ID" sz="2800" dirty="0" smtClean="0"/>
              <a:t> → dijuluki si </a:t>
            </a:r>
            <a:r>
              <a:rPr lang="id-ID" sz="2800" b="1" dirty="0" smtClean="0"/>
              <a:t>"Populer"</a:t>
            </a:r>
            <a:r>
              <a:rPr lang="id-ID" sz="2800" dirty="0" smtClean="0"/>
              <a:t> karena pandai persuasif dan ingin terkenal.</a:t>
            </a:r>
          </a:p>
          <a:p>
            <a:pPr lvl="0"/>
            <a:r>
              <a:rPr lang="id-ID" sz="2800" dirty="0" smtClean="0"/>
              <a:t>Koleris → dijuluki si </a:t>
            </a:r>
            <a:r>
              <a:rPr lang="id-ID" sz="2800" b="1" dirty="0" smtClean="0"/>
              <a:t>"Kuat"</a:t>
            </a:r>
            <a:r>
              <a:rPr lang="id-ID" sz="2800" dirty="0" smtClean="0"/>
              <a:t> karena sering dominan dan kompetitif.</a:t>
            </a:r>
          </a:p>
          <a:p>
            <a:pPr lvl="0"/>
            <a:r>
              <a:rPr lang="id-ID" sz="2800" dirty="0" smtClean="0"/>
              <a:t>Melankolis → dijuluki si </a:t>
            </a:r>
            <a:r>
              <a:rPr lang="id-ID" sz="2800" b="1" dirty="0" smtClean="0"/>
              <a:t>"Sempurna"</a:t>
            </a:r>
            <a:r>
              <a:rPr lang="id-ID" sz="2800" dirty="0" smtClean="0"/>
              <a:t> karena perfeksionis dan serba teratur.</a:t>
            </a:r>
          </a:p>
          <a:p>
            <a:pPr lvl="0"/>
            <a:r>
              <a:rPr lang="id-ID" sz="2800" dirty="0" smtClean="0"/>
              <a:t>Plegmatis → dijuluki si </a:t>
            </a:r>
            <a:r>
              <a:rPr lang="id-ID" sz="2800" b="1" dirty="0" smtClean="0"/>
              <a:t>"Cinta Damai"</a:t>
            </a:r>
            <a:r>
              <a:rPr lang="id-ID" sz="2800" dirty="0" smtClean="0"/>
              <a:t> karena kesetiaannya dan menghindari konflik.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MELANKOLIS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449659"/>
            <a:ext cx="8147247" cy="5408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 smtClean="0">
                <a:latin typeface="Comic Sans MS" pitchFamily="66" charset="0"/>
              </a:rPr>
              <a:t>Mungkin sepintas kita mengenal mereka sebagai orang yang gemar bertele-tele.</a:t>
            </a:r>
            <a:endParaRPr lang="en-US" sz="2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800" dirty="0" smtClean="0">
                <a:latin typeface="Comic Sans MS" pitchFamily="66" charset="0"/>
              </a:rPr>
              <a:t>Orang-orang seperti ini adalah mereka yang mampu berbicara panjang-lebar tentang sesuatu hal.</a:t>
            </a:r>
          </a:p>
          <a:p>
            <a:pPr marL="0" indent="0">
              <a:buNone/>
            </a:pPr>
            <a:r>
              <a:rPr lang="id-ID" sz="2800" dirty="0" smtClean="0">
                <a:latin typeface="Comic Sans MS" pitchFamily="66" charset="0"/>
              </a:rPr>
              <a:t>Bahkan mungkin kalau dibiarkan terlalu lama akan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id-ID" sz="2800" dirty="0" smtClean="0">
                <a:latin typeface="Comic Sans MS" pitchFamily="66" charset="0"/>
              </a:rPr>
              <a:t>jadi ngalor-ngidul.</a:t>
            </a:r>
            <a:endParaRPr lang="en-US" sz="2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800" dirty="0" smtClean="0">
                <a:latin typeface="Comic Sans MS" pitchFamily="66" charset="0"/>
              </a:rPr>
              <a:t>Pembicaraan akan menjadi sesuatu yang buang-buang waktu, karena apa yang dipaparkan bisa jadi melebihi dari apa yang Anda butuhkan.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MELANKOLIS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399482"/>
            <a:ext cx="8147247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800" b="1" i="1" dirty="0" smtClean="0">
                <a:latin typeface="Comic Sans MS" pitchFamily="66" charset="0"/>
              </a:rPr>
              <a:t>Tips berkomunikasi dengan orang Melankolis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Gunakan fakta dan data yang dapat dipertanggungjawabkan.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Berikan waktu pada mereka untuk berpikir setelah kita menyampaikan sesuatu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Berikan mereka keleluasaan untuk mengutarakan kerangka pikiran yang ada dalam otak mereka secara total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Jangan menunjukkan raut muka “B</a:t>
            </a:r>
            <a:r>
              <a:rPr lang="en-US" sz="2800" dirty="0" smtClean="0">
                <a:latin typeface="Comic Sans MS" pitchFamily="66" charset="0"/>
              </a:rPr>
              <a:t>OSAN</a:t>
            </a:r>
            <a:r>
              <a:rPr lang="id-ID" sz="2800" dirty="0" smtClean="0">
                <a:latin typeface="Comic Sans MS" pitchFamily="66" charset="0"/>
              </a:rPr>
              <a:t>” kepada mereka.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Berani memotong pembicaraan.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PLEGMATIS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310267"/>
            <a:ext cx="8147247" cy="5547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Kecenderungan orang-orang tipe si damai, mereka tidak mau menciptakan konflik dengan orang lain.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Oleh karena itu, gaya berbicara mereka agak pasif dan tidak dominan.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Si damai akan selalu bilang “terserah” kepada lawan bicaranya.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Jadi, siapa yang hendak berhubungan dengan mereka harus memiliki kontrol dan ketegasan.</a:t>
            </a: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Karena karakternya yang pembawa kedamaian, mereka hampir selalu disukai dan banyak temannya.</a:t>
            </a:r>
            <a:endParaRPr lang="en-US" sz="24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Comic Sans MS" pitchFamily="66" charset="0"/>
              </a:rPr>
              <a:t>Mereka mudah didekati karena selalu menerima dengan senyuman tulus siapapun yang menghampiri.</a:t>
            </a:r>
            <a:endParaRPr lang="id-ID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97024"/>
            <a:ext cx="7754645" cy="945976"/>
          </a:xfrm>
        </p:spPr>
        <p:txBody>
          <a:bodyPr/>
          <a:lstStyle/>
          <a:p>
            <a:r>
              <a:rPr lang="id-ID" dirty="0" smtClean="0">
                <a:latin typeface="Bauhaus 93" pitchFamily="82" charset="0"/>
              </a:rPr>
              <a:t>PLEGMATIS</a:t>
            </a:r>
            <a:endParaRPr lang="en-US" dirty="0">
              <a:latin typeface="Bauhaus 93" pitchFamily="82" charset="0"/>
              <a:cs typeface="Adobe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753" y="1533293"/>
            <a:ext cx="8147247" cy="53247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800" b="1" i="1" dirty="0" smtClean="0">
                <a:latin typeface="Comic Sans MS" pitchFamily="66" charset="0"/>
              </a:rPr>
              <a:t>Tips berkomunikasi dengan orang Plegmatis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Jangan terburu – buru dalam menyampaikan sebuah gagasan/kerangka pikiran Anda.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Konsisten dengan apa yang telah kita sampaikan karena mereka akan mengingatnya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Hindari membicarakan topik yang berbau konflik karena merekan akan cenderung menghindari topik tersebut.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Tegaskan keputusan yang diambil karena mereka cenderung akomodatif terhadap segala sesuatu</a:t>
            </a:r>
            <a:r>
              <a:rPr lang="id-ID" sz="2400" dirty="0" smtClean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3610" y="2787805"/>
            <a:ext cx="8140390" cy="895380"/>
          </a:xfrm>
        </p:spPr>
        <p:txBody>
          <a:bodyPr/>
          <a:lstStyle/>
          <a:p>
            <a:r>
              <a:rPr lang="en-US" dirty="0">
                <a:latin typeface="Berlin Sans FB Demi" pitchFamily="34" charset="0"/>
              </a:rPr>
              <a:t>EXPLORE YOUR SELF </a:t>
            </a:r>
            <a:r>
              <a:rPr lang="en-US" dirty="0" smtClean="0">
                <a:latin typeface="Berlin Sans FB Demi" pitchFamily="34" charset="0"/>
              </a:rPr>
              <a:t>&amp; </a:t>
            </a:r>
            <a:r>
              <a:rPr lang="en-US" dirty="0">
                <a:latin typeface="Berlin Sans FB Demi" pitchFamily="34" charset="0"/>
              </a:rPr>
              <a:t>GROW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48936" y="2698594"/>
            <a:ext cx="8162693" cy="926371"/>
          </a:xfrm>
        </p:spPr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Kekuatan Sanguinis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Populer</a:t>
            </a:r>
          </a:p>
          <a:p>
            <a:pPr>
              <a:lnSpc>
                <a:spcPct val="90000"/>
              </a:lnSpc>
            </a:pPr>
            <a:r>
              <a:rPr lang="en-US" sz="2600"/>
              <a:t>Komunikatif</a:t>
            </a:r>
          </a:p>
          <a:p>
            <a:pPr>
              <a:lnSpc>
                <a:spcPct val="90000"/>
              </a:lnSpc>
            </a:pPr>
            <a:r>
              <a:rPr lang="en-US" sz="2600"/>
              <a:t>Antusias</a:t>
            </a:r>
          </a:p>
          <a:p>
            <a:pPr>
              <a:lnSpc>
                <a:spcPct val="90000"/>
              </a:lnSpc>
            </a:pPr>
            <a:r>
              <a:rPr lang="en-US" sz="2600"/>
              <a:t>Kasih yang murni</a:t>
            </a:r>
          </a:p>
          <a:p>
            <a:pPr>
              <a:lnSpc>
                <a:spcPct val="90000"/>
              </a:lnSpc>
            </a:pPr>
            <a:r>
              <a:rPr lang="en-US" sz="2600"/>
              <a:t>Motifator yang handal</a:t>
            </a:r>
          </a:p>
          <a:p>
            <a:pPr>
              <a:lnSpc>
                <a:spcPct val="90000"/>
              </a:lnSpc>
            </a:pPr>
            <a:r>
              <a:rPr lang="en-US" sz="2600"/>
              <a:t>Optimis </a:t>
            </a:r>
          </a:p>
          <a:p>
            <a:pPr>
              <a:lnSpc>
                <a:spcPct val="90000"/>
              </a:lnSpc>
            </a:pPr>
            <a:r>
              <a:rPr lang="en-US" sz="2600"/>
              <a:t>Terbuka &amp; Hangat</a:t>
            </a:r>
          </a:p>
          <a:p>
            <a:pPr>
              <a:lnSpc>
                <a:spcPct val="90000"/>
              </a:lnSpc>
            </a:pPr>
            <a:r>
              <a:rPr lang="en-US" sz="2600"/>
              <a:t>Pembicara handal</a:t>
            </a:r>
          </a:p>
          <a:p>
            <a:pPr>
              <a:lnSpc>
                <a:spcPct val="90000"/>
              </a:lnSpc>
            </a:pPr>
            <a:r>
              <a:rPr lang="en-US" sz="2600"/>
              <a:t>Cepat membangun hubungan</a:t>
            </a:r>
          </a:p>
          <a:p>
            <a:pPr>
              <a:lnSpc>
                <a:spcPct val="90000"/>
              </a:lnSpc>
            </a:pPr>
            <a:endParaRPr lang="en-US" sz="2600"/>
          </a:p>
          <a:p>
            <a:pPr>
              <a:lnSpc>
                <a:spcPct val="90000"/>
              </a:lnSpc>
            </a:pPr>
            <a:endParaRPr lang="en-US" sz="2600"/>
          </a:p>
        </p:txBody>
      </p:sp>
      <p:sp>
        <p:nvSpPr>
          <p:cNvPr id="2458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Penuh rasa ingin tahu</a:t>
            </a:r>
          </a:p>
          <a:p>
            <a:pPr>
              <a:lnSpc>
                <a:spcPct val="90000"/>
              </a:lnSpc>
            </a:pPr>
            <a:r>
              <a:rPr lang="en-US" sz="2600"/>
              <a:t>Kreatif</a:t>
            </a:r>
          </a:p>
          <a:p>
            <a:pPr>
              <a:lnSpc>
                <a:spcPct val="90000"/>
              </a:lnSpc>
            </a:pPr>
            <a:r>
              <a:rPr lang="en-US" sz="2600"/>
              <a:t>Ekspresif</a:t>
            </a:r>
          </a:p>
          <a:p>
            <a:pPr>
              <a:lnSpc>
                <a:spcPct val="90000"/>
              </a:lnSpc>
            </a:pPr>
            <a:r>
              <a:rPr lang="en-US" sz="2600"/>
              <a:t>Hati yang lembut</a:t>
            </a:r>
          </a:p>
          <a:p>
            <a:pPr>
              <a:lnSpc>
                <a:spcPct val="90000"/>
              </a:lnSpc>
            </a:pPr>
            <a:r>
              <a:rPr lang="en-US" sz="2600"/>
              <a:t>Reponsif /Tanggap</a:t>
            </a:r>
          </a:p>
          <a:p>
            <a:pPr>
              <a:lnSpc>
                <a:spcPct val="90000"/>
              </a:lnSpc>
            </a:pPr>
            <a:r>
              <a:rPr lang="en-US" sz="2600"/>
              <a:t>Menghidupkan suasana</a:t>
            </a:r>
          </a:p>
          <a:p>
            <a:pPr>
              <a:lnSpc>
                <a:spcPct val="90000"/>
              </a:lnSpc>
            </a:pPr>
            <a:r>
              <a:rPr lang="en-US" sz="2600"/>
              <a:t>Suka kesenangan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Kekuatan Koleris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600"/>
              <a:t>Kemauan kuat</a:t>
            </a:r>
          </a:p>
          <a:p>
            <a:r>
              <a:rPr lang="en-US" sz="2600"/>
              <a:t>Mandiri / independen</a:t>
            </a:r>
          </a:p>
          <a:p>
            <a:r>
              <a:rPr lang="en-US" sz="2600"/>
              <a:t>Suka tantangan</a:t>
            </a:r>
          </a:p>
          <a:p>
            <a:r>
              <a:rPr lang="en-US" sz="2600"/>
              <a:t>Melihat jauh</a:t>
            </a:r>
          </a:p>
          <a:p>
            <a:r>
              <a:rPr lang="en-US" sz="2600"/>
              <a:t>Kompetitif</a:t>
            </a:r>
          </a:p>
          <a:p>
            <a:r>
              <a:rPr lang="en-US" sz="2600"/>
              <a:t>Berbakat memimpin</a:t>
            </a:r>
          </a:p>
          <a:p>
            <a:r>
              <a:rPr lang="en-US" sz="2600"/>
              <a:t>Berpendirian teguh</a:t>
            </a:r>
          </a:p>
          <a:p>
            <a:r>
              <a:rPr lang="en-US" sz="2600"/>
              <a:t>Berani mengambil resiko</a:t>
            </a:r>
          </a:p>
          <a:p>
            <a:endParaRPr lang="en-US" sz="2600"/>
          </a:p>
        </p:txBody>
      </p:sp>
      <p:sp>
        <p:nvSpPr>
          <p:cNvPr id="2765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600"/>
              <a:t>Fokus pada tujuan &amp; tidak menyerah</a:t>
            </a:r>
          </a:p>
          <a:p>
            <a:r>
              <a:rPr lang="en-US" sz="2600"/>
              <a:t>Cepat mengorganisasi </a:t>
            </a:r>
          </a:p>
          <a:p>
            <a:r>
              <a:rPr lang="en-US" sz="2600"/>
              <a:t>Visioner</a:t>
            </a:r>
          </a:p>
          <a:p>
            <a:r>
              <a:rPr lang="en-US" sz="2600"/>
              <a:t>Gigih</a:t>
            </a:r>
          </a:p>
          <a:p>
            <a:r>
              <a:rPr lang="en-US" sz="2600"/>
              <a:t>Praktis / tidak suka bertele-tele</a:t>
            </a:r>
          </a:p>
          <a:p>
            <a:r>
              <a:rPr lang="en-US" sz="2600"/>
              <a:t>Produktif</a:t>
            </a:r>
          </a:p>
          <a:p>
            <a:r>
              <a:rPr lang="en-US" sz="2600"/>
              <a:t>Unggul dan kritis</a:t>
            </a:r>
          </a:p>
          <a:p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Kekuatan Melankolis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Teliti dan detail</a:t>
            </a:r>
          </a:p>
          <a:p>
            <a:pPr>
              <a:lnSpc>
                <a:spcPct val="90000"/>
              </a:lnSpc>
            </a:pPr>
            <a:r>
              <a:rPr lang="en-US" sz="2600"/>
              <a:t>Sistemastis &amp; teratur</a:t>
            </a:r>
          </a:p>
          <a:p>
            <a:pPr>
              <a:lnSpc>
                <a:spcPct val="90000"/>
              </a:lnSpc>
            </a:pPr>
            <a:r>
              <a:rPr lang="en-US" sz="2600"/>
              <a:t>Idealis</a:t>
            </a:r>
          </a:p>
          <a:p>
            <a:pPr>
              <a:lnSpc>
                <a:spcPct val="90000"/>
              </a:lnSpc>
            </a:pPr>
            <a:r>
              <a:rPr lang="en-US" sz="2600"/>
              <a:t>Analitis</a:t>
            </a:r>
          </a:p>
          <a:p>
            <a:pPr>
              <a:lnSpc>
                <a:spcPct val="90000"/>
              </a:lnSpc>
            </a:pPr>
            <a:r>
              <a:rPr lang="en-US" sz="2600"/>
              <a:t>Perferksionis</a:t>
            </a:r>
          </a:p>
          <a:p>
            <a:pPr>
              <a:lnSpc>
                <a:spcPct val="90000"/>
              </a:lnSpc>
            </a:pPr>
            <a:r>
              <a:rPr lang="en-US" sz="2600"/>
              <a:t>Rela berkorban</a:t>
            </a:r>
          </a:p>
          <a:p>
            <a:pPr>
              <a:lnSpc>
                <a:spcPct val="90000"/>
              </a:lnSpc>
            </a:pPr>
            <a:r>
              <a:rPr lang="en-US" sz="2600"/>
              <a:t>Sensitif / gampang tersinggung</a:t>
            </a:r>
          </a:p>
          <a:p>
            <a:pPr>
              <a:lnSpc>
                <a:spcPct val="90000"/>
              </a:lnSpc>
            </a:pPr>
            <a:r>
              <a:rPr lang="en-US" sz="2600"/>
              <a:t>Bekerja sendiri dengan baik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  <p:sp>
        <p:nvSpPr>
          <p:cNvPr id="2970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Biasanya jenius</a:t>
            </a:r>
          </a:p>
          <a:p>
            <a:pPr>
              <a:lnSpc>
                <a:spcPct val="90000"/>
              </a:lnSpc>
            </a:pPr>
            <a:r>
              <a:rPr lang="en-US" sz="2600"/>
              <a:t>Jujur</a:t>
            </a:r>
          </a:p>
          <a:p>
            <a:pPr>
              <a:lnSpc>
                <a:spcPct val="90000"/>
              </a:lnSpc>
            </a:pPr>
            <a:r>
              <a:rPr lang="en-US" sz="2600"/>
              <a:t>Tidak bisa melihat kesalahan</a:t>
            </a:r>
          </a:p>
          <a:p>
            <a:pPr>
              <a:lnSpc>
                <a:spcPct val="90000"/>
              </a:lnSpc>
            </a:pPr>
            <a:r>
              <a:rPr lang="en-US" sz="2600"/>
              <a:t>Rasional</a:t>
            </a:r>
          </a:p>
          <a:p>
            <a:pPr>
              <a:lnSpc>
                <a:spcPct val="90000"/>
              </a:lnSpc>
            </a:pPr>
            <a:r>
              <a:rPr lang="en-US" sz="2600"/>
              <a:t>Terencana</a:t>
            </a:r>
          </a:p>
          <a:p>
            <a:pPr>
              <a:lnSpc>
                <a:spcPct val="90000"/>
              </a:lnSpc>
            </a:pPr>
            <a:r>
              <a:rPr lang="en-US" sz="2600"/>
              <a:t>Disiplin</a:t>
            </a:r>
          </a:p>
          <a:p>
            <a:pPr>
              <a:lnSpc>
                <a:spcPct val="90000"/>
              </a:lnSpc>
            </a:pPr>
            <a:r>
              <a:rPr lang="en-US" sz="2600"/>
              <a:t>Kritis</a:t>
            </a:r>
          </a:p>
          <a:p>
            <a:pPr>
              <a:lnSpc>
                <a:spcPct val="90000"/>
              </a:lnSpc>
            </a:pPr>
            <a:r>
              <a:rPr lang="en-US" sz="2600"/>
              <a:t>Suka table dan grafis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Kekuatan Pleghmatis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600"/>
              <a:t>Ramah</a:t>
            </a:r>
          </a:p>
          <a:p>
            <a:r>
              <a:rPr lang="en-US" sz="2600"/>
              <a:t>Sabar</a:t>
            </a:r>
          </a:p>
          <a:p>
            <a:r>
              <a:rPr lang="en-US" sz="2600"/>
              <a:t>Berempati</a:t>
            </a:r>
          </a:p>
          <a:p>
            <a:r>
              <a:rPr lang="en-US" sz="2600"/>
              <a:t>Mediator</a:t>
            </a:r>
          </a:p>
          <a:p>
            <a:r>
              <a:rPr lang="en-US" sz="2600"/>
              <a:t>Suka damai</a:t>
            </a:r>
          </a:p>
          <a:p>
            <a:r>
              <a:rPr lang="en-US" sz="2600"/>
              <a:t>Dapat diandalkan</a:t>
            </a:r>
          </a:p>
          <a:p>
            <a:r>
              <a:rPr lang="en-US" sz="2600"/>
              <a:t>Rendah hati</a:t>
            </a:r>
          </a:p>
          <a:p>
            <a:r>
              <a:rPr lang="en-US" sz="2600"/>
              <a:t>Akurat &amp; tepat</a:t>
            </a:r>
          </a:p>
          <a:p>
            <a:r>
              <a:rPr lang="en-US" sz="2600"/>
              <a:t>Pemikir &amp; perencana</a:t>
            </a:r>
          </a:p>
          <a:p>
            <a:endParaRPr lang="en-US" sz="2600"/>
          </a:p>
        </p:txBody>
      </p:sp>
      <p:sp>
        <p:nvSpPr>
          <p:cNvPr id="3277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600"/>
              <a:t>Rapi &amp; efisien</a:t>
            </a:r>
          </a:p>
          <a:p>
            <a:r>
              <a:rPr lang="en-US" sz="2600"/>
              <a:t>Tenang</a:t>
            </a:r>
          </a:p>
          <a:p>
            <a:r>
              <a:rPr lang="en-US" sz="2600"/>
              <a:t>Sedikit musuh</a:t>
            </a:r>
          </a:p>
          <a:p>
            <a:pPr>
              <a:buFont typeface="Wingdings" pitchFamily="2" charset="2"/>
              <a:buNone/>
            </a:pPr>
            <a:endParaRPr lang="en-US" sz="2600"/>
          </a:p>
          <a:p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6870700" cy="685800"/>
          </a:xfrm>
        </p:spPr>
        <p:txBody>
          <a:bodyPr>
            <a:normAutofit fontScale="90000"/>
          </a:bodyPr>
          <a:lstStyle/>
          <a:p>
            <a:r>
              <a:rPr lang="en-US"/>
              <a:t>TEMPERAMEN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191000" y="1927302"/>
            <a:ext cx="0" cy="3124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295400" y="3505200"/>
            <a:ext cx="6400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048000" y="1066800"/>
            <a:ext cx="2133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Aktif </a:t>
            </a:r>
          </a:p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memimpin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048000" y="5181600"/>
            <a:ext cx="21336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Pasif</a:t>
            </a:r>
          </a:p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menganalisa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410200" y="2819400"/>
            <a:ext cx="2133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Orientasi</a:t>
            </a:r>
          </a:p>
          <a:p>
            <a:pPr algn="ctr">
              <a:spcBef>
                <a:spcPct val="50000"/>
              </a:spcBef>
            </a:pPr>
            <a:endParaRPr lang="en-US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hubungan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457325" y="2819400"/>
            <a:ext cx="2133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Orientasi</a:t>
            </a:r>
          </a:p>
          <a:p>
            <a:pPr algn="ctr">
              <a:spcBef>
                <a:spcPct val="50000"/>
              </a:spcBef>
            </a:pPr>
            <a:endParaRPr lang="en-US"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>
                <a:latin typeface="Arial Black" pitchFamily="34" charset="0"/>
              </a:rPr>
              <a:t>tugas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219200" y="21336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/>
              <a:t>Kholeris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20574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/>
              <a:t>Sanguinis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257800" y="43434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/>
              <a:t>Phlegmatis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143000" y="44196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/>
              <a:t>Melankolis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374174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Bauhaus 93" pitchFamily="82" charset="0"/>
                <a:ea typeface="Adobe Heiti Std R" pitchFamily="34" charset="-128"/>
              </a:rPr>
              <a:t>SANGUINIS</a:t>
            </a:r>
            <a:endParaRPr lang="en-US" dirty="0">
              <a:solidFill>
                <a:schemeClr val="tx1"/>
              </a:solidFill>
              <a:latin typeface="Bauhaus 93" pitchFamily="82" charset="0"/>
              <a:ea typeface="Adobe Heiti Std R" pitchFamily="34" charset="-128"/>
            </a:endParaRPr>
          </a:p>
        </p:txBody>
      </p:sp>
      <p:pic>
        <p:nvPicPr>
          <p:cNvPr id="5" name="Picture 4" descr="sangu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90" y="1850736"/>
            <a:ext cx="5718110" cy="4245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Kelemahan Sanguinis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Emosi tidak stabil</a:t>
            </a:r>
          </a:p>
          <a:p>
            <a:r>
              <a:rPr lang="en-US"/>
              <a:t>Suka berdalih / alasan</a:t>
            </a:r>
          </a:p>
          <a:p>
            <a:r>
              <a:rPr lang="en-US"/>
              <a:t>Hiperbola / melebih-lebihkan</a:t>
            </a:r>
          </a:p>
          <a:p>
            <a:r>
              <a:rPr lang="en-US"/>
              <a:t>Sulit konsentrasi</a:t>
            </a:r>
          </a:p>
          <a:p>
            <a:r>
              <a:rPr lang="en-US"/>
              <a:t>Tidak konsisten</a:t>
            </a:r>
          </a:p>
          <a:p>
            <a:r>
              <a:rPr lang="en-US"/>
              <a:t>Kemauan lemah &amp; tidak disiplin</a:t>
            </a:r>
          </a:p>
          <a:p>
            <a:r>
              <a:rPr lang="en-US"/>
              <a:t>Pendengar yang buruk</a:t>
            </a:r>
          </a:p>
          <a:p>
            <a:r>
              <a:rPr lang="en-US"/>
              <a:t>Tidak bisa mengatakan “ tidak ”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Kelemahan Koleris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/>
              <a:t>Kurang berempati / kejam</a:t>
            </a:r>
          </a:p>
          <a:p>
            <a:r>
              <a:rPr lang="en-US" sz="2200"/>
              <a:t>Tidak sabaran</a:t>
            </a:r>
          </a:p>
          <a:p>
            <a:r>
              <a:rPr lang="en-US" sz="2200"/>
              <a:t>Memaksa</a:t>
            </a:r>
          </a:p>
          <a:p>
            <a:r>
              <a:rPr lang="en-US" sz="2200"/>
              <a:t>Memberontak </a:t>
            </a:r>
          </a:p>
          <a:p>
            <a:r>
              <a:rPr lang="en-US" sz="2200"/>
              <a:t>Suka bermusuhan / banyak musuh</a:t>
            </a:r>
          </a:p>
          <a:p>
            <a:r>
              <a:rPr lang="en-US" sz="2200"/>
              <a:t>Kurang bisa santai</a:t>
            </a:r>
          </a:p>
          <a:p>
            <a:r>
              <a:rPr lang="en-US" sz="2200"/>
              <a:t>Mengharap pengabdian</a:t>
            </a:r>
          </a:p>
          <a:p>
            <a:r>
              <a:rPr lang="en-US" sz="2200"/>
              <a:t>Suka halalkan segala cara</a:t>
            </a:r>
          </a:p>
          <a:p>
            <a:endParaRPr lang="en-US" sz="2200"/>
          </a:p>
          <a:p>
            <a:endParaRPr lang="en-US" sz="2200"/>
          </a:p>
          <a:p>
            <a:endParaRPr lang="en-US" sz="2200"/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200"/>
              <a:t>Kurang perhitungan</a:t>
            </a:r>
          </a:p>
          <a:p>
            <a:r>
              <a:rPr lang="en-US" sz="2200"/>
              <a:t>Kaku dengan pendiriannya</a:t>
            </a:r>
          </a:p>
          <a:p>
            <a:r>
              <a:rPr lang="en-US" sz="2200"/>
              <a:t>Ambisius</a:t>
            </a:r>
          </a:p>
          <a:p>
            <a:r>
              <a:rPr lang="en-US" sz="2200"/>
              <a:t>Bossy</a:t>
            </a:r>
          </a:p>
          <a:p>
            <a:r>
              <a:rPr lang="en-US" sz="2200"/>
              <a:t>Sarkastik  ( bicara tak perduli orang lain ) </a:t>
            </a:r>
          </a:p>
          <a:p>
            <a:r>
              <a:rPr lang="en-US" sz="2200"/>
              <a:t>Pemarah</a:t>
            </a:r>
          </a:p>
          <a:p>
            <a:r>
              <a:rPr lang="en-US" sz="2200"/>
              <a:t>Sulit mengampuni</a:t>
            </a:r>
          </a:p>
          <a:p>
            <a:endParaRPr lang="en-US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Kelemahan Melankolis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Pesimistis / negatif / besar-besarkan sisi negatif</a:t>
            </a:r>
          </a:p>
          <a:p>
            <a:pPr>
              <a:lnSpc>
                <a:spcPct val="90000"/>
              </a:lnSpc>
            </a:pPr>
            <a:r>
              <a:rPr lang="en-US"/>
              <a:t>Curiga</a:t>
            </a:r>
          </a:p>
          <a:p>
            <a:pPr>
              <a:lnSpc>
                <a:spcPct val="90000"/>
              </a:lnSpc>
            </a:pPr>
            <a:r>
              <a:rPr lang="en-US"/>
              <a:t>Perfeksionis ; jika terlalu ekstrim membuat tidak nyaman</a:t>
            </a:r>
          </a:p>
          <a:p>
            <a:pPr>
              <a:lnSpc>
                <a:spcPct val="90000"/>
              </a:lnSpc>
            </a:pPr>
            <a:r>
              <a:rPr lang="en-US"/>
              <a:t>Emosi tidak stabil</a:t>
            </a:r>
          </a:p>
          <a:p>
            <a:pPr>
              <a:lnSpc>
                <a:spcPct val="90000"/>
              </a:lnSpc>
            </a:pPr>
            <a:r>
              <a:rPr lang="en-US"/>
              <a:t>Sulit berkeputusan</a:t>
            </a:r>
          </a:p>
          <a:p>
            <a:pPr>
              <a:lnSpc>
                <a:spcPct val="90000"/>
              </a:lnSpc>
            </a:pPr>
            <a:r>
              <a:rPr lang="en-US"/>
              <a:t>Tidak praktis dan lebih teoritis</a:t>
            </a:r>
          </a:p>
          <a:p>
            <a:pPr>
              <a:lnSpc>
                <a:spcPct val="90000"/>
              </a:lnSpc>
            </a:pPr>
            <a:r>
              <a:rPr lang="en-US"/>
              <a:t>Takut gagal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Kelemahan Pleghmatis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/>
              <a:t>Pasif</a:t>
            </a:r>
          </a:p>
          <a:p>
            <a:r>
              <a:rPr lang="en-US" sz="2600"/>
              <a:t>Keras kepala</a:t>
            </a:r>
          </a:p>
          <a:p>
            <a:r>
              <a:rPr lang="en-US" sz="2600"/>
              <a:t>Ragu – ragu</a:t>
            </a:r>
          </a:p>
          <a:p>
            <a:r>
              <a:rPr lang="en-US" sz="2600"/>
              <a:t>Suka istirahat</a:t>
            </a:r>
          </a:p>
          <a:p>
            <a:r>
              <a:rPr lang="en-US" sz="2600"/>
              <a:t>Pesimis</a:t>
            </a:r>
          </a:p>
          <a:p>
            <a:r>
              <a:rPr lang="en-US" sz="2600"/>
              <a:t>Terlalu lambat</a:t>
            </a:r>
          </a:p>
          <a:p>
            <a:r>
              <a:rPr lang="en-US" sz="2600"/>
              <a:t>Tidak suka perubahan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600"/>
              <a:t>Menunda-nunda</a:t>
            </a:r>
          </a:p>
          <a:p>
            <a:r>
              <a:rPr lang="en-US" sz="2600"/>
              <a:t>Penakut</a:t>
            </a:r>
          </a:p>
          <a:p>
            <a:r>
              <a:rPr lang="en-US" sz="2600"/>
              <a:t>Kurang inisiatif</a:t>
            </a:r>
          </a:p>
          <a:p>
            <a:r>
              <a:rPr lang="en-US" sz="2600"/>
              <a:t>Cepat puas diri</a:t>
            </a:r>
          </a:p>
          <a:p>
            <a:r>
              <a:rPr lang="en-US" sz="2600"/>
              <a:t>Suka khawatir</a:t>
            </a:r>
          </a:p>
          <a:p>
            <a:r>
              <a:rPr lang="en-US" sz="2600"/>
              <a:t>Menghindari resiko</a:t>
            </a:r>
          </a:p>
          <a:p>
            <a:endParaRPr lang="en-US" sz="2600"/>
          </a:p>
          <a:p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AYO KENALI MEREKA !!!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Saat berbicara One to One</a:t>
            </a:r>
          </a:p>
          <a:p>
            <a:r>
              <a:rPr lang="en-US"/>
              <a:t>Saat makan</a:t>
            </a:r>
          </a:p>
          <a:p>
            <a:r>
              <a:rPr lang="en-US"/>
              <a:t>Saat mengemudi</a:t>
            </a:r>
          </a:p>
          <a:p>
            <a:r>
              <a:rPr lang="en-US"/>
              <a:t>Berbelanja</a:t>
            </a:r>
          </a:p>
          <a:p>
            <a:r>
              <a:rPr lang="en-US"/>
              <a:t>Tulisan tangan</a:t>
            </a:r>
          </a:p>
          <a:p>
            <a:r>
              <a:rPr lang="en-US"/>
              <a:t>Pembayaran tagihan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Komunikasi - Sanguinis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600" dirty="0" err="1"/>
              <a:t>Mendengar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</a:p>
          <a:p>
            <a:r>
              <a:rPr lang="en-US" sz="2600" dirty="0" err="1"/>
              <a:t>Menerima</a:t>
            </a:r>
            <a:r>
              <a:rPr lang="en-US" sz="2600" dirty="0"/>
              <a:t> </a:t>
            </a:r>
            <a:r>
              <a:rPr lang="en-US" sz="2600" dirty="0" err="1"/>
              <a:t>apa</a:t>
            </a:r>
            <a:r>
              <a:rPr lang="en-US" sz="2600" dirty="0"/>
              <a:t> </a:t>
            </a:r>
            <a:r>
              <a:rPr lang="en-US" sz="2600" dirty="0" err="1"/>
              <a:t>adanya</a:t>
            </a:r>
            <a:endParaRPr lang="en-US" sz="2600" dirty="0"/>
          </a:p>
          <a:p>
            <a:r>
              <a:rPr lang="en-US" sz="2600" dirty="0" err="1"/>
              <a:t>Mengerti</a:t>
            </a:r>
            <a:r>
              <a:rPr lang="en-US" sz="2600" dirty="0"/>
              <a:t> </a:t>
            </a:r>
            <a:r>
              <a:rPr lang="en-US" sz="2600" dirty="0" err="1"/>
              <a:t>perasaannya</a:t>
            </a:r>
            <a:endParaRPr lang="en-US" sz="2600" dirty="0"/>
          </a:p>
          <a:p>
            <a:r>
              <a:rPr lang="en-US" sz="2600" dirty="0" err="1"/>
              <a:t>Mendukung</a:t>
            </a:r>
            <a:r>
              <a:rPr lang="en-US" sz="2600" dirty="0"/>
              <a:t> </a:t>
            </a:r>
            <a:r>
              <a:rPr lang="en-US" sz="2600" dirty="0" err="1"/>
              <a:t>pekerjaannya</a:t>
            </a:r>
            <a:endParaRPr lang="en-US" sz="2600" dirty="0"/>
          </a:p>
          <a:p>
            <a:r>
              <a:rPr lang="en-US" sz="2600" dirty="0" err="1"/>
              <a:t>Membiarkan</a:t>
            </a:r>
            <a:r>
              <a:rPr lang="en-US" sz="2600" dirty="0"/>
              <a:t> </a:t>
            </a:r>
            <a:r>
              <a:rPr lang="en-US" sz="2600" dirty="0" err="1"/>
              <a:t>dia</a:t>
            </a:r>
            <a:r>
              <a:rPr lang="en-US" sz="2600" dirty="0"/>
              <a:t> </a:t>
            </a:r>
            <a:r>
              <a:rPr lang="en-US" sz="2600" dirty="0" err="1"/>
              <a:t>bercerita</a:t>
            </a:r>
            <a:endParaRPr lang="en-US" sz="2600" dirty="0"/>
          </a:p>
          <a:p>
            <a:endParaRPr lang="en-US" sz="2600" dirty="0"/>
          </a:p>
        </p:txBody>
      </p:sp>
      <p:sp>
        <p:nvSpPr>
          <p:cNvPr id="4915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928839" y="1524000"/>
            <a:ext cx="4004849" cy="4663440"/>
          </a:xfrm>
        </p:spPr>
        <p:txBody>
          <a:bodyPr>
            <a:normAutofit/>
          </a:bodyPr>
          <a:lstStyle/>
          <a:p>
            <a:r>
              <a:rPr lang="en-US" sz="2600" dirty="0" err="1"/>
              <a:t>Menemukan</a:t>
            </a:r>
            <a:r>
              <a:rPr lang="en-US" sz="2600" dirty="0"/>
              <a:t> </a:t>
            </a:r>
            <a:r>
              <a:rPr lang="en-US" sz="2600" dirty="0" err="1"/>
              <a:t>inti</a:t>
            </a:r>
            <a:r>
              <a:rPr lang="en-US" sz="2600" dirty="0"/>
              <a:t> </a:t>
            </a:r>
            <a:r>
              <a:rPr lang="en-US" sz="2600" dirty="0" err="1"/>
              <a:t>cerita</a:t>
            </a:r>
            <a:endParaRPr lang="en-US" sz="2600" dirty="0"/>
          </a:p>
          <a:p>
            <a:r>
              <a:rPr lang="en-US" sz="2600" dirty="0" err="1"/>
              <a:t>Beri</a:t>
            </a:r>
            <a:r>
              <a:rPr lang="en-US" sz="2600" dirty="0"/>
              <a:t> </a:t>
            </a:r>
            <a:r>
              <a:rPr lang="en-US" sz="2600" dirty="0" err="1"/>
              <a:t>nasihat</a:t>
            </a:r>
            <a:r>
              <a:rPr lang="en-US" sz="2600" dirty="0"/>
              <a:t> </a:t>
            </a:r>
            <a:r>
              <a:rPr lang="en-US" sz="2600" dirty="0" err="1"/>
              <a:t>berdasar-kan</a:t>
            </a:r>
            <a:r>
              <a:rPr lang="en-US" sz="2600" dirty="0"/>
              <a:t> </a:t>
            </a:r>
            <a:r>
              <a:rPr lang="en-US" sz="2600" dirty="0" err="1"/>
              <a:t>pengalaman</a:t>
            </a:r>
            <a:r>
              <a:rPr lang="en-US" sz="2600" dirty="0"/>
              <a:t> </a:t>
            </a:r>
            <a:r>
              <a:rPr lang="en-US" sz="2600" dirty="0" err="1"/>
              <a:t>orang</a:t>
            </a:r>
            <a:r>
              <a:rPr lang="en-US" sz="2600" dirty="0"/>
              <a:t> lain</a:t>
            </a:r>
          </a:p>
          <a:p>
            <a:r>
              <a:rPr lang="en-US" sz="2600" dirty="0" err="1"/>
              <a:t>Minta</a:t>
            </a:r>
            <a:r>
              <a:rPr lang="en-US" sz="2600" dirty="0"/>
              <a:t> </a:t>
            </a:r>
            <a:r>
              <a:rPr lang="en-US" sz="2600" dirty="0" err="1"/>
              <a:t>konfirmasi</a:t>
            </a:r>
            <a:endParaRPr lang="en-US" sz="2600" dirty="0"/>
          </a:p>
          <a:p>
            <a:r>
              <a:rPr lang="en-US" sz="2600" dirty="0" err="1"/>
              <a:t>Berikan</a:t>
            </a:r>
            <a:r>
              <a:rPr lang="en-US" sz="2600" dirty="0"/>
              <a:t> </a:t>
            </a:r>
            <a:r>
              <a:rPr lang="en-US" sz="2600" dirty="0" err="1"/>
              <a:t>arahan</a:t>
            </a:r>
            <a:r>
              <a:rPr lang="en-US" sz="2600" dirty="0"/>
              <a:t> yang </a:t>
            </a:r>
            <a:r>
              <a:rPr lang="en-US" sz="2600" dirty="0" err="1"/>
              <a:t>jelas</a:t>
            </a:r>
            <a:endParaRPr lang="en-US" sz="2600" dirty="0"/>
          </a:p>
          <a:p>
            <a:r>
              <a:rPr lang="en-US" sz="2600" dirty="0" err="1"/>
              <a:t>Tegur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 smtClean="0"/>
              <a:t>pengertian</a:t>
            </a:r>
            <a:endParaRPr lang="en-US" sz="2600" dirty="0"/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Komunikasi - Koleris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Langsung pada masalah</a:t>
            </a:r>
          </a:p>
          <a:p>
            <a:r>
              <a:rPr lang="en-US"/>
              <a:t>Cepat berbicara</a:t>
            </a:r>
          </a:p>
          <a:p>
            <a:r>
              <a:rPr lang="en-US"/>
              <a:t>Tegas</a:t>
            </a:r>
          </a:p>
          <a:p>
            <a:r>
              <a:rPr lang="en-US"/>
              <a:t>Mengoreksi cara</a:t>
            </a:r>
          </a:p>
          <a:p>
            <a:r>
              <a:rPr lang="en-US"/>
              <a:t>Beri masukkan mengenai pikiran dan perasaan orang lain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Tips Komunikasi - Melankolis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/>
              <a:t>Koreksi cara dan hasil</a:t>
            </a:r>
          </a:p>
          <a:p>
            <a:r>
              <a:rPr lang="en-US" sz="2600"/>
              <a:t>Beri masukkan yang detail</a:t>
            </a:r>
          </a:p>
          <a:p>
            <a:r>
              <a:rPr lang="en-US" sz="2600"/>
              <a:t>Beri nasehat yang sistematis</a:t>
            </a:r>
          </a:p>
          <a:p>
            <a:r>
              <a:rPr lang="en-US" sz="2600"/>
              <a:t>Alasan yang tepat</a:t>
            </a:r>
          </a:p>
          <a:p>
            <a:r>
              <a:rPr lang="en-US" sz="2600"/>
              <a:t>Fakta yang akurat / bukti</a:t>
            </a:r>
          </a:p>
          <a:p>
            <a:r>
              <a:rPr lang="en-US" sz="2600"/>
              <a:t>Bantu memutuskan</a:t>
            </a:r>
          </a:p>
          <a:p>
            <a:r>
              <a:rPr lang="en-US" sz="2600"/>
              <a:t>Dorong tuk maju terus</a:t>
            </a:r>
          </a:p>
          <a:p>
            <a:r>
              <a:rPr lang="en-US" sz="2600"/>
              <a:t>Beri dukungan </a:t>
            </a:r>
          </a:p>
          <a:p>
            <a:r>
              <a:rPr lang="en-US" sz="2600"/>
              <a:t>Ajak melupakan hal negatif</a:t>
            </a:r>
          </a:p>
          <a:p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Tips Komunikasi - Pleghmatis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Pancing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bertanya</a:t>
            </a:r>
            <a:endParaRPr lang="en-US" sz="2400" dirty="0"/>
          </a:p>
          <a:p>
            <a:r>
              <a:rPr lang="en-US" sz="2400" dirty="0" err="1"/>
              <a:t>Pakai</a:t>
            </a:r>
            <a:r>
              <a:rPr lang="en-US" sz="2400" dirty="0"/>
              <a:t> </a:t>
            </a:r>
            <a:r>
              <a:rPr lang="en-US" sz="2400" dirty="0" err="1"/>
              <a:t>analogi</a:t>
            </a:r>
            <a:endParaRPr lang="en-US" sz="2400" dirty="0"/>
          </a:p>
          <a:p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kelemahannya</a:t>
            </a:r>
            <a:endParaRPr lang="en-US" sz="2400" dirty="0"/>
          </a:p>
          <a:p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motivasi</a:t>
            </a:r>
            <a:endParaRPr lang="en-US" sz="2400" dirty="0"/>
          </a:p>
          <a:p>
            <a:r>
              <a:rPr lang="en-US" sz="2400" dirty="0" err="1"/>
              <a:t>Mengkoreksi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alasan</a:t>
            </a:r>
            <a:endParaRPr lang="en-US" sz="2400" dirty="0"/>
          </a:p>
          <a:p>
            <a:r>
              <a:rPr lang="en-US" sz="2400" dirty="0" err="1"/>
              <a:t>Puji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&amp; </a:t>
            </a:r>
            <a:r>
              <a:rPr lang="en-US" sz="2400" dirty="0" err="1"/>
              <a:t>prestasi</a:t>
            </a:r>
            <a:endParaRPr lang="en-US" sz="2400" dirty="0"/>
          </a:p>
          <a:p>
            <a:r>
              <a:rPr lang="en-US" sz="2400" dirty="0" err="1"/>
              <a:t>Melindungi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endParaRPr lang="en-US" sz="2400" dirty="0"/>
          </a:p>
          <a:p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bicara</a:t>
            </a:r>
            <a:endParaRPr lang="en-US" sz="2400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Bantu </a:t>
            </a:r>
            <a:r>
              <a:rPr lang="en-US" sz="2200" dirty="0" err="1"/>
              <a:t>kelemahnya</a:t>
            </a:r>
            <a:endParaRPr lang="en-US" sz="2200" dirty="0"/>
          </a:p>
          <a:p>
            <a:r>
              <a:rPr lang="en-US" sz="2200" dirty="0" err="1"/>
              <a:t>Mengarahkan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tindak</a:t>
            </a:r>
            <a:r>
              <a:rPr lang="en-US" sz="2200" dirty="0"/>
              <a:t> </a:t>
            </a:r>
            <a:r>
              <a:rPr lang="en-US" sz="2200" dirty="0" err="1"/>
              <a:t>lanjut</a:t>
            </a:r>
            <a:r>
              <a:rPr lang="en-US" sz="2200" dirty="0"/>
              <a:t> </a:t>
            </a:r>
            <a:r>
              <a:rPr lang="en-US" sz="2200" dirty="0" err="1"/>
              <a:t>berkala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590800"/>
            <a:ext cx="8229600" cy="20161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200" b="1"/>
              <a:t>Positif yang dibawa sampai tingkat extrim.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200" b="1"/>
              <a:t>Akan menjadi negatif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SANGUINIS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2800" b="1" dirty="0" smtClean="0">
                <a:latin typeface="Comic Sans MS" pitchFamily="66" charset="0"/>
              </a:rPr>
              <a:t>Kekuatan :</a:t>
            </a:r>
            <a:endParaRPr lang="id-ID" sz="2800" dirty="0" smtClean="0">
              <a:latin typeface="Comic Sans MS" pitchFamily="66" charset="0"/>
            </a:endParaRPr>
          </a:p>
          <a:p>
            <a:r>
              <a:rPr lang="id-ID" sz="2800" dirty="0" smtClean="0">
                <a:latin typeface="Comic Sans MS" pitchFamily="66" charset="0"/>
              </a:rPr>
              <a:t>Suka bicara, antusias dan ekspresif.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Ceria dan penuh rasa ingin tahu.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Berhati tulus dan kekanak-kanakan.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Mudah berteman dan menyukai orang lain.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Senang dengan pujian dan ingin menjadi perhatian.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Menyenangkan dan senang berkumpul.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Mudah memaafkan.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Menghindar dari hal-hal yang membosankan.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Menyukai hal-hal yang spontan.</a:t>
            </a:r>
          </a:p>
          <a:p>
            <a:pPr>
              <a:buNone/>
            </a:pPr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Apa yang harus diperbaiki? – Sanguinis ( si cerewet 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011862" y="1693126"/>
            <a:ext cx="8132138" cy="51648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/ </a:t>
            </a:r>
            <a:r>
              <a:rPr lang="en-US" sz="2800" dirty="0" err="1"/>
              <a:t>menunda-nunda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kesalahan</a:t>
            </a:r>
            <a:r>
              <a:rPr lang="en-US" sz="2800" dirty="0"/>
              <a:t> : </a:t>
            </a:r>
            <a:r>
              <a:rPr lang="en-US" sz="2800" dirty="0" err="1"/>
              <a:t>periksa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pandangan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 lain. 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Terlalu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> : </a:t>
            </a:r>
            <a:r>
              <a:rPr lang="en-US" sz="2800" dirty="0" err="1"/>
              <a:t>bicara</a:t>
            </a:r>
            <a:r>
              <a:rPr lang="en-US" sz="2800" dirty="0"/>
              <a:t> </a:t>
            </a:r>
            <a:r>
              <a:rPr lang="en-US" sz="2800" dirty="0" err="1"/>
              <a:t>separuhnya</a:t>
            </a:r>
            <a:r>
              <a:rPr lang="en-US" sz="2800" dirty="0"/>
              <a:t> / </a:t>
            </a:r>
            <a:r>
              <a:rPr lang="en-US" sz="2800" dirty="0" err="1"/>
              <a:t>kecilkan</a:t>
            </a:r>
            <a:r>
              <a:rPr lang="en-US" sz="2800" dirty="0"/>
              <a:t> </a:t>
            </a:r>
            <a:r>
              <a:rPr lang="en-US" sz="2800" dirty="0" err="1"/>
              <a:t>suara</a:t>
            </a:r>
            <a:r>
              <a:rPr lang="en-US" sz="2800" dirty="0"/>
              <a:t> </a:t>
            </a:r>
            <a:r>
              <a:rPr lang="en-US" sz="2800" dirty="0" err="1"/>
              <a:t>anda</a:t>
            </a:r>
            <a:r>
              <a:rPr lang="en-US" sz="2800" dirty="0"/>
              <a:t>. </a:t>
            </a:r>
            <a:r>
              <a:rPr lang="en-US" sz="2800" dirty="0" err="1"/>
              <a:t>Anda</a:t>
            </a:r>
            <a:r>
              <a:rPr lang="en-US" sz="2800" dirty="0"/>
              <a:t> </a:t>
            </a:r>
            <a:r>
              <a:rPr lang="en-US" sz="2800" dirty="0" err="1"/>
              <a:t>sedang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gunung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mengatakan</a:t>
            </a:r>
            <a:r>
              <a:rPr lang="en-US" sz="2800" dirty="0"/>
              <a:t> “</a:t>
            </a:r>
            <a:r>
              <a:rPr lang="en-US" sz="2800" dirty="0" err="1"/>
              <a:t>tidak</a:t>
            </a:r>
            <a:r>
              <a:rPr lang="en-US" sz="2800" dirty="0"/>
              <a:t>”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Ringkas</a:t>
            </a:r>
            <a:r>
              <a:rPr lang="en-US" sz="2800" dirty="0"/>
              <a:t> </a:t>
            </a:r>
            <a:r>
              <a:rPr lang="en-US" sz="2800" dirty="0" err="1"/>
              <a:t>pembicaraan</a:t>
            </a:r>
            <a:r>
              <a:rPr lang="en-US" sz="2800" dirty="0"/>
              <a:t>, </a:t>
            </a:r>
            <a:r>
              <a:rPr lang="en-US" sz="2800" dirty="0" err="1"/>
              <a:t>beri</a:t>
            </a:r>
            <a:r>
              <a:rPr lang="en-US" sz="2800" dirty="0"/>
              <a:t> </a:t>
            </a:r>
            <a:r>
              <a:rPr lang="en-US" sz="2800" dirty="0" err="1"/>
              <a:t>kesimpulan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mendengarkan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 </a:t>
            </a:r>
            <a:r>
              <a:rPr lang="en-US" sz="2800" dirty="0" err="1"/>
              <a:t>catat</a:t>
            </a:r>
            <a:r>
              <a:rPr lang="en-US" sz="2800" dirty="0"/>
              <a:t> </a:t>
            </a:r>
            <a:r>
              <a:rPr lang="en-US" sz="2800" dirty="0" err="1"/>
              <a:t>hal-hal</a:t>
            </a:r>
            <a:r>
              <a:rPr lang="en-US" sz="2800" dirty="0"/>
              <a:t> </a:t>
            </a:r>
            <a:r>
              <a:rPr lang="en-US" sz="2800" dirty="0" err="1"/>
              <a:t>kecil</a:t>
            </a:r>
            <a:r>
              <a:rPr lang="en-US" sz="2800" dirty="0"/>
              <a:t> yang </a:t>
            </a:r>
            <a:r>
              <a:rPr lang="en-US" sz="2800" dirty="0" err="1"/>
              <a:t>selalu</a:t>
            </a:r>
            <a:r>
              <a:rPr lang="en-US" sz="2800" dirty="0"/>
              <a:t> </a:t>
            </a:r>
            <a:r>
              <a:rPr lang="en-US" sz="2800" dirty="0" err="1"/>
              <a:t>dianggap</a:t>
            </a:r>
            <a:r>
              <a:rPr lang="en-US" sz="2800" dirty="0"/>
              <a:t> </a:t>
            </a:r>
            <a:r>
              <a:rPr lang="en-US" sz="2800" dirty="0" err="1"/>
              <a:t>sepele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Tumbuh</a:t>
            </a:r>
            <a:r>
              <a:rPr lang="en-US" sz="2800" dirty="0"/>
              <a:t> </a:t>
            </a:r>
            <a:r>
              <a:rPr lang="en-US" sz="2800" dirty="0" err="1"/>
              <a:t>dewasa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Apa yang harus diperbaiki? – Koleris ( ketua regu 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034164" y="1626220"/>
            <a:ext cx="8109836" cy="5231780"/>
          </a:xfrm>
        </p:spPr>
        <p:txBody>
          <a:bodyPr/>
          <a:lstStyle/>
          <a:p>
            <a:r>
              <a:rPr lang="en-US" dirty="0"/>
              <a:t>Tuan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: </a:t>
            </a:r>
            <a:r>
              <a:rPr lang="en-US" dirty="0" err="1"/>
              <a:t>rileks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dong!</a:t>
            </a:r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menyepelekan</a:t>
            </a:r>
            <a:r>
              <a:rPr lang="en-US" dirty="0"/>
              <a:t> “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tolol</a:t>
            </a:r>
            <a:r>
              <a:rPr lang="en-US" dirty="0"/>
              <a:t>”</a:t>
            </a:r>
          </a:p>
          <a:p>
            <a:r>
              <a:rPr lang="en-US" dirty="0" err="1"/>
              <a:t>Menanggapi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</a:t>
            </a:r>
          </a:p>
          <a:p>
            <a:r>
              <a:rPr lang="en-US" dirty="0" err="1"/>
              <a:t>Perlunak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r>
              <a:rPr lang="en-US" dirty="0" err="1"/>
              <a:t>Sabar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………!</a:t>
            </a:r>
          </a:p>
          <a:p>
            <a:r>
              <a:rPr lang="en-US" dirty="0" err="1"/>
              <a:t>Biarkan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benar</a:t>
            </a:r>
            <a:endParaRPr lang="en-US" dirty="0"/>
          </a:p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minta</a:t>
            </a:r>
            <a:r>
              <a:rPr lang="en-US" dirty="0"/>
              <a:t> </a:t>
            </a:r>
            <a:r>
              <a:rPr lang="en-US" dirty="0" err="1"/>
              <a:t>maaf</a:t>
            </a:r>
            <a:r>
              <a:rPr lang="en-US" dirty="0"/>
              <a:t> yang </a:t>
            </a:r>
            <a:r>
              <a:rPr lang="en-US" dirty="0" err="1"/>
              <a:t>tulus</a:t>
            </a:r>
            <a:endParaRPr lang="en-US" dirty="0"/>
          </a:p>
          <a:p>
            <a:r>
              <a:rPr lang="en-US" dirty="0" err="1"/>
              <a:t>Akuilah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kesalahan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Apa yang harus diperbaiki? – Melankolis ( sempurna 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056466" y="1760028"/>
            <a:ext cx="8087533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err="1"/>
              <a:t>Hei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berwajah</a:t>
            </a:r>
            <a:r>
              <a:rPr lang="en-US" dirty="0"/>
              <a:t> </a:t>
            </a:r>
            <a:r>
              <a:rPr lang="en-US" dirty="0" err="1"/>
              <a:t>muram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kesulitan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Positif</a:t>
            </a:r>
            <a:r>
              <a:rPr lang="en-US" dirty="0"/>
              <a:t> thinking </a:t>
            </a:r>
          </a:p>
          <a:p>
            <a:pPr>
              <a:lnSpc>
                <a:spcPct val="90000"/>
              </a:lnSpc>
            </a:pPr>
            <a:r>
              <a:rPr lang="en-US" dirty="0"/>
              <a:t>Citra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: </a:t>
            </a:r>
            <a:r>
              <a:rPr lang="en-US" dirty="0" err="1"/>
              <a:t>carilah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aman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Turunkan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 </a:t>
            </a:r>
            <a:r>
              <a:rPr lang="en-US" dirty="0" err="1"/>
              <a:t>ingat</a:t>
            </a:r>
            <a:r>
              <a:rPr lang="en-US" dirty="0"/>
              <a:t> 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sempurna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Santai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Apa yang harus diperbaiki? – Pleghmatis ( si damai)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1070516" y="1694985"/>
            <a:ext cx="8073483" cy="5163015"/>
          </a:xfrm>
        </p:spPr>
        <p:txBody>
          <a:bodyPr>
            <a:normAutofit/>
          </a:bodyPr>
          <a:lstStyle/>
          <a:p>
            <a:r>
              <a:rPr lang="en-US" sz="3600" dirty="0" err="1"/>
              <a:t>Bangkitkan</a:t>
            </a:r>
            <a:r>
              <a:rPr lang="en-US" sz="3600" dirty="0"/>
              <a:t> </a:t>
            </a:r>
            <a:r>
              <a:rPr lang="en-US" sz="3600" dirty="0" err="1"/>
              <a:t>semangat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- </a:t>
            </a:r>
            <a:r>
              <a:rPr lang="en-US" sz="3600" dirty="0" err="1"/>
              <a:t>walau</a:t>
            </a:r>
            <a:r>
              <a:rPr lang="en-US" sz="3600" dirty="0"/>
              <a:t> </a:t>
            </a:r>
            <a:r>
              <a:rPr lang="en-US" sz="3600" dirty="0" err="1"/>
              <a:t>terpaksa</a:t>
            </a:r>
            <a:endParaRPr lang="en-US" sz="3600" dirty="0"/>
          </a:p>
          <a:p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itu</a:t>
            </a:r>
            <a:r>
              <a:rPr lang="en-US" sz="3600" dirty="0"/>
              <a:t> </a:t>
            </a:r>
            <a:r>
              <a:rPr lang="en-US" sz="3600" dirty="0" err="1"/>
              <a:t>luas</a:t>
            </a:r>
            <a:r>
              <a:rPr lang="en-US" sz="3600" dirty="0"/>
              <a:t>. </a:t>
            </a:r>
            <a:r>
              <a:rPr lang="en-US" sz="3600" dirty="0" err="1"/>
              <a:t>Cobalah</a:t>
            </a:r>
            <a:r>
              <a:rPr lang="en-US" sz="3600" dirty="0"/>
              <a:t> </a:t>
            </a:r>
            <a:r>
              <a:rPr lang="en-US" sz="3600" dirty="0" err="1"/>
              <a:t>sesuatu</a:t>
            </a:r>
            <a:r>
              <a:rPr lang="en-US" sz="3600" dirty="0"/>
              <a:t> yang </a:t>
            </a:r>
            <a:r>
              <a:rPr lang="en-US" sz="3600" dirty="0" err="1"/>
              <a:t>baru</a:t>
            </a:r>
            <a:r>
              <a:rPr lang="en-US" sz="3600" dirty="0"/>
              <a:t>.</a:t>
            </a:r>
          </a:p>
          <a:p>
            <a:r>
              <a:rPr lang="en-US" sz="3600" dirty="0" err="1"/>
              <a:t>Belajar</a:t>
            </a:r>
            <a:r>
              <a:rPr lang="en-US" sz="3600" dirty="0"/>
              <a:t> </a:t>
            </a:r>
            <a:r>
              <a:rPr lang="en-US" sz="3600" dirty="0" err="1"/>
              <a:t>menerima</a:t>
            </a:r>
            <a:r>
              <a:rPr lang="en-US" sz="3600" dirty="0"/>
              <a:t>  </a:t>
            </a:r>
            <a:r>
              <a:rPr lang="en-US" sz="3600" dirty="0" err="1"/>
              <a:t>tanggung</a:t>
            </a:r>
            <a:r>
              <a:rPr lang="en-US" sz="3600" dirty="0"/>
              <a:t> </a:t>
            </a:r>
            <a:r>
              <a:rPr lang="en-US" sz="3600" dirty="0" err="1"/>
              <a:t>jawab</a:t>
            </a:r>
            <a:endParaRPr lang="en-US" sz="3600" dirty="0"/>
          </a:p>
          <a:p>
            <a:r>
              <a:rPr lang="en-US" sz="3600" dirty="0" err="1"/>
              <a:t>Jangan</a:t>
            </a:r>
            <a:r>
              <a:rPr lang="en-US" sz="3600" dirty="0"/>
              <a:t> </a:t>
            </a:r>
            <a:r>
              <a:rPr lang="en-US" sz="3600" dirty="0" err="1"/>
              <a:t>menunda</a:t>
            </a:r>
            <a:endParaRPr lang="en-US" sz="3600" dirty="0"/>
          </a:p>
          <a:p>
            <a:r>
              <a:rPr lang="en-US" sz="3600" dirty="0" err="1"/>
              <a:t>Belajarlah</a:t>
            </a:r>
            <a:r>
              <a:rPr lang="en-US" sz="3600" dirty="0"/>
              <a:t> </a:t>
            </a:r>
            <a:r>
              <a:rPr lang="en-US" sz="3600" dirty="0" err="1"/>
              <a:t>mangatakan</a:t>
            </a:r>
            <a:r>
              <a:rPr lang="en-US" sz="3600" dirty="0"/>
              <a:t> </a:t>
            </a:r>
            <a:r>
              <a:rPr lang="en-US" sz="3600" dirty="0" err="1"/>
              <a:t>perasaan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.</a:t>
            </a:r>
          </a:p>
          <a:p>
            <a:r>
              <a:rPr lang="en-US" sz="3600" dirty="0" err="1"/>
              <a:t>Berlatih</a:t>
            </a:r>
            <a:r>
              <a:rPr lang="en-US" sz="3600" dirty="0"/>
              <a:t> </a:t>
            </a:r>
            <a:r>
              <a:rPr lang="en-US" sz="3600" dirty="0" err="1"/>
              <a:t>mengatakan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Ketahuilah : Sanguinis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048215" y="1360449"/>
            <a:ext cx="8095785" cy="54975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err="1"/>
              <a:t>Sadarilah</a:t>
            </a:r>
            <a:r>
              <a:rPr lang="en-US" sz="2800" dirty="0"/>
              <a:t>,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pikir</a:t>
            </a:r>
            <a:r>
              <a:rPr lang="en-US" sz="2800" dirty="0"/>
              <a:t> </a:t>
            </a:r>
            <a:r>
              <a:rPr lang="en-US" sz="2800" dirty="0" err="1"/>
              <a:t>dahulu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Sadarilah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menyukai</a:t>
            </a:r>
            <a:r>
              <a:rPr lang="en-US" sz="2800" dirty="0"/>
              <a:t> </a:t>
            </a:r>
            <a:r>
              <a:rPr lang="en-US" sz="2800" dirty="0" err="1"/>
              <a:t>variasi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fleksibilitas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Batasi</a:t>
            </a:r>
            <a:r>
              <a:rPr lang="en-US" sz="2800" dirty="0"/>
              <a:t> agar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menerima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yang </a:t>
            </a:r>
            <a:r>
              <a:rPr lang="en-US" sz="2800" dirty="0" err="1"/>
              <a:t>bisa</a:t>
            </a:r>
            <a:r>
              <a:rPr lang="en-US" sz="2800" dirty="0"/>
              <a:t> </a:t>
            </a:r>
            <a:r>
              <a:rPr lang="en-US" sz="2800" dirty="0" err="1"/>
              <a:t>di</a:t>
            </a:r>
            <a:r>
              <a:rPr lang="en-US" sz="2800" dirty="0"/>
              <a:t> </a:t>
            </a:r>
            <a:r>
              <a:rPr lang="en-US" sz="2800" dirty="0" err="1"/>
              <a:t>lakukan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Jangan</a:t>
            </a:r>
            <a:r>
              <a:rPr lang="en-US" sz="2800" dirty="0"/>
              <a:t> </a:t>
            </a:r>
            <a:r>
              <a:rPr lang="en-US" sz="2800" dirty="0" err="1"/>
              <a:t>harap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mengingat</a:t>
            </a:r>
            <a:r>
              <a:rPr lang="en-US" sz="2800" dirty="0"/>
              <a:t> </a:t>
            </a:r>
            <a:r>
              <a:rPr lang="en-US" sz="2800" dirty="0" err="1"/>
              <a:t>janji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Pujilah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yang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capai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 yang </a:t>
            </a:r>
            <a:r>
              <a:rPr lang="en-US" sz="2800" dirty="0" err="1"/>
              <a:t>terpengaruh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 err="1"/>
              <a:t>Terimalah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en-US" sz="2800" dirty="0" err="1"/>
              <a:t>kesenangan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memalukan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 lain.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Mereka</a:t>
            </a:r>
            <a:r>
              <a:rPr lang="en-US" sz="2800" dirty="0"/>
              <a:t> </a:t>
            </a:r>
            <a:r>
              <a:rPr lang="en-US" sz="2800" dirty="0" err="1"/>
              <a:t>bermaksud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loh</a:t>
            </a:r>
            <a:r>
              <a:rPr lang="en-US" sz="2800" dirty="0"/>
              <a:t>.!</a:t>
            </a:r>
          </a:p>
          <a:p>
            <a:pPr>
              <a:lnSpc>
                <a:spcPct val="90000"/>
              </a:lnSpc>
            </a:pPr>
            <a:endParaRPr lang="en-US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Ketahuilah : Koleris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Akuilah</a:t>
            </a:r>
            <a:r>
              <a:rPr lang="en-US" dirty="0"/>
              <a:t> </a:t>
            </a:r>
            <a:r>
              <a:rPr lang="en-US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berbakat</a:t>
            </a:r>
            <a:r>
              <a:rPr lang="en-US" dirty="0"/>
              <a:t> </a:t>
            </a:r>
            <a:r>
              <a:rPr lang="en-US" dirty="0" err="1"/>
              <a:t>memimpin</a:t>
            </a:r>
            <a:endParaRPr lang="en-US" dirty="0"/>
          </a:p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arah</a:t>
            </a:r>
            <a:endParaRPr lang="en-US" dirty="0"/>
          </a:p>
          <a:p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bermaksud</a:t>
            </a:r>
            <a:r>
              <a:rPr lang="en-US" dirty="0"/>
              <a:t> </a:t>
            </a:r>
            <a:r>
              <a:rPr lang="en-US" dirty="0" err="1"/>
              <a:t>menyakiti</a:t>
            </a:r>
            <a:endParaRPr lang="en-US" dirty="0"/>
          </a:p>
          <a:p>
            <a:r>
              <a:rPr lang="en-US" dirty="0" err="1"/>
              <a:t>Sadarilah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</a:t>
            </a:r>
          </a:p>
          <a:p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benar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Ketahuilah : Melankolis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025912" y="1449658"/>
            <a:ext cx="8118088" cy="5408342"/>
          </a:xfrm>
        </p:spPr>
        <p:txBody>
          <a:bodyPr>
            <a:normAutofit/>
          </a:bodyPr>
          <a:lstStyle/>
          <a:p>
            <a:r>
              <a:rPr lang="en-US" sz="3600" dirty="0" err="1"/>
              <a:t>Ketahulilah</a:t>
            </a:r>
            <a:r>
              <a:rPr lang="en-US" sz="3600" dirty="0"/>
              <a:t> </a:t>
            </a:r>
            <a:r>
              <a:rPr lang="en-US" sz="3600" dirty="0" err="1"/>
              <a:t>bahwa</a:t>
            </a:r>
            <a:r>
              <a:rPr lang="en-US" sz="3600" dirty="0"/>
              <a:t> </a:t>
            </a:r>
            <a:r>
              <a:rPr lang="en-US" sz="3600" dirty="0" err="1"/>
              <a:t>mereka</a:t>
            </a:r>
            <a:r>
              <a:rPr lang="en-US" sz="3600" dirty="0"/>
              <a:t> </a:t>
            </a:r>
            <a:r>
              <a:rPr lang="en-US" sz="3600" dirty="0" err="1"/>
              <a:t>sangat</a:t>
            </a:r>
            <a:r>
              <a:rPr lang="en-US" sz="3600" dirty="0"/>
              <a:t> </a:t>
            </a:r>
            <a:r>
              <a:rPr lang="en-US" sz="3600" dirty="0" err="1"/>
              <a:t>perasa</a:t>
            </a:r>
            <a:r>
              <a:rPr lang="en-US" sz="3600" dirty="0"/>
              <a:t> &amp; </a:t>
            </a:r>
            <a:r>
              <a:rPr lang="en-US" sz="3600" dirty="0" err="1"/>
              <a:t>mudah</a:t>
            </a:r>
            <a:r>
              <a:rPr lang="en-US" sz="3600" dirty="0"/>
              <a:t> </a:t>
            </a:r>
            <a:r>
              <a:rPr lang="en-US" sz="3600" dirty="0" err="1"/>
              <a:t>sakit</a:t>
            </a:r>
            <a:r>
              <a:rPr lang="en-US" sz="3600" dirty="0"/>
              <a:t> </a:t>
            </a:r>
            <a:r>
              <a:rPr lang="en-US" sz="3600" dirty="0" err="1"/>
              <a:t>hati</a:t>
            </a:r>
            <a:endParaRPr lang="en-US" sz="3600" dirty="0"/>
          </a:p>
          <a:p>
            <a:r>
              <a:rPr lang="en-US" sz="3600" dirty="0" err="1"/>
              <a:t>Settingan</a:t>
            </a:r>
            <a:r>
              <a:rPr lang="en-US" sz="3600" dirty="0"/>
              <a:t> </a:t>
            </a:r>
            <a:r>
              <a:rPr lang="en-US" sz="3600" dirty="0" err="1"/>
              <a:t>mereka</a:t>
            </a:r>
            <a:r>
              <a:rPr lang="en-US" sz="3600" dirty="0"/>
              <a:t> </a:t>
            </a:r>
            <a:r>
              <a:rPr lang="en-US" sz="3600" dirty="0" err="1"/>
              <a:t>memang</a:t>
            </a:r>
            <a:r>
              <a:rPr lang="en-US" sz="3600" dirty="0"/>
              <a:t> </a:t>
            </a:r>
            <a:r>
              <a:rPr lang="en-US" sz="3600" dirty="0" err="1"/>
              <a:t>pesimistis</a:t>
            </a:r>
            <a:endParaRPr lang="en-US" sz="3600" dirty="0"/>
          </a:p>
          <a:p>
            <a:r>
              <a:rPr lang="en-US" sz="3600" dirty="0" err="1"/>
              <a:t>Belajar</a:t>
            </a:r>
            <a:r>
              <a:rPr lang="en-US" sz="3600" dirty="0"/>
              <a:t> </a:t>
            </a:r>
            <a:r>
              <a:rPr lang="en-US" sz="3600" dirty="0" err="1"/>
              <a:t>berurusan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tekanan</a:t>
            </a:r>
            <a:r>
              <a:rPr lang="en-US" sz="3600" dirty="0"/>
              <a:t> </a:t>
            </a:r>
            <a:r>
              <a:rPr lang="en-US" sz="3600" dirty="0" err="1"/>
              <a:t>jiwa</a:t>
            </a:r>
            <a:endParaRPr lang="en-US" sz="3600" dirty="0"/>
          </a:p>
          <a:p>
            <a:r>
              <a:rPr lang="en-US" sz="3600" dirty="0" err="1"/>
              <a:t>Pujilah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tulus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kasih</a:t>
            </a:r>
            <a:r>
              <a:rPr lang="en-US" sz="3600" dirty="0"/>
              <a:t> </a:t>
            </a:r>
            <a:r>
              <a:rPr lang="en-US" sz="3600" dirty="0" err="1"/>
              <a:t>sayang</a:t>
            </a:r>
            <a:endParaRPr lang="en-US" sz="3600" dirty="0"/>
          </a:p>
          <a:p>
            <a:r>
              <a:rPr lang="en-US" sz="3600" dirty="0" err="1"/>
              <a:t>Sadarilah</a:t>
            </a:r>
            <a:r>
              <a:rPr lang="en-US" sz="3600" dirty="0"/>
              <a:t> </a:t>
            </a:r>
            <a:r>
              <a:rPr lang="en-US" sz="3600" dirty="0" err="1"/>
              <a:t>mereka</a:t>
            </a:r>
            <a:r>
              <a:rPr lang="en-US" sz="3600" dirty="0"/>
              <a:t> </a:t>
            </a:r>
            <a:r>
              <a:rPr lang="en-US" sz="3600" dirty="0" err="1"/>
              <a:t>menyukai</a:t>
            </a:r>
            <a:r>
              <a:rPr lang="en-US" sz="3600" dirty="0"/>
              <a:t> </a:t>
            </a:r>
            <a:r>
              <a:rPr lang="en-US" sz="3600" dirty="0" err="1"/>
              <a:t>kesunyian</a:t>
            </a:r>
            <a:endParaRPr lang="en-US" sz="3600" dirty="0"/>
          </a:p>
          <a:p>
            <a:r>
              <a:rPr lang="en-US" sz="3600" dirty="0" err="1"/>
              <a:t>Kerapian</a:t>
            </a:r>
            <a:r>
              <a:rPr lang="en-US" sz="3600" dirty="0"/>
              <a:t> </a:t>
            </a:r>
            <a:r>
              <a:rPr lang="en-US" sz="3600" dirty="0" err="1"/>
              <a:t>itu</a:t>
            </a:r>
            <a:r>
              <a:rPr lang="en-US" sz="3600" dirty="0"/>
              <a:t> </a:t>
            </a:r>
            <a:r>
              <a:rPr lang="en-US" sz="3600" dirty="0" err="1"/>
              <a:t>juga</a:t>
            </a:r>
            <a:r>
              <a:rPr lang="en-US" sz="3600" dirty="0"/>
              <a:t> </a:t>
            </a:r>
            <a:r>
              <a:rPr lang="en-US" sz="3600" dirty="0" err="1"/>
              <a:t>perlu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Ketahuilah : Pleghmatis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1025912" y="1447800"/>
            <a:ext cx="8118088" cy="5410200"/>
          </a:xfrm>
        </p:spPr>
        <p:txBody>
          <a:bodyPr>
            <a:normAutofit/>
          </a:bodyPr>
          <a:lstStyle/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mengharap</a:t>
            </a:r>
            <a:r>
              <a:rPr lang="en-US" dirty="0"/>
              <a:t> </a:t>
            </a:r>
            <a:r>
              <a:rPr lang="en-US" dirty="0" err="1"/>
              <a:t>antusiasme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mereka</a:t>
            </a:r>
            <a:endParaRPr lang="en-US" dirty="0"/>
          </a:p>
          <a:p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butuh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endParaRPr lang="en-US" dirty="0"/>
          </a:p>
          <a:p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menunda-nunda</a:t>
            </a:r>
            <a:r>
              <a:rPr lang="en-US" dirty="0"/>
              <a:t> / </a:t>
            </a:r>
            <a:r>
              <a:rPr lang="en-US" dirty="0" err="1"/>
              <a:t>paksalah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berharap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pembicaraan</a:t>
            </a:r>
            <a:endParaRPr lang="en-US" dirty="0"/>
          </a:p>
          <a:p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menumpukkan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mereka</a:t>
            </a:r>
            <a:endParaRPr lang="en-US" dirty="0"/>
          </a:p>
          <a:p>
            <a:r>
              <a:rPr lang="en-US" dirty="0" err="1"/>
              <a:t>Doronglah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820" y="1806498"/>
            <a:ext cx="8051180" cy="2086711"/>
          </a:xfrm>
        </p:spPr>
        <p:txBody>
          <a:bodyPr/>
          <a:lstStyle/>
          <a:p>
            <a:r>
              <a:rPr lang="en-US" sz="5400" b="1" dirty="0" smtClean="0">
                <a:latin typeface="Aharoni" pitchFamily="2" charset="-79"/>
                <a:cs typeface="Aharoni" pitchFamily="2" charset="-79"/>
              </a:rPr>
              <a:t>CARA MENAKLUKANNYA </a:t>
            </a:r>
            <a:endParaRPr lang="en-US" sz="54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KOLERIS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912" y="1332570"/>
            <a:ext cx="8118088" cy="55254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000" dirty="0" err="1" smtClean="0"/>
              <a:t>Kepribadian</a:t>
            </a:r>
            <a:r>
              <a:rPr lang="en-US" sz="3000" dirty="0" smtClean="0"/>
              <a:t> </a:t>
            </a:r>
            <a:r>
              <a:rPr lang="en-US" sz="3000" dirty="0" err="1" smtClean="0"/>
              <a:t>Koleris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suka</a:t>
            </a:r>
            <a:r>
              <a:rPr lang="en-US" sz="3000" dirty="0" smtClean="0"/>
              <a:t> </a:t>
            </a:r>
            <a:r>
              <a:rPr lang="en-US" sz="3000" dirty="0" err="1" smtClean="0"/>
              <a:t>dikritik</a:t>
            </a:r>
            <a:r>
              <a:rPr lang="en-US" sz="3000" dirty="0" smtClean="0"/>
              <a:t>,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sebaliknya</a:t>
            </a:r>
            <a:r>
              <a:rPr lang="en-US" sz="3000" dirty="0" smtClean="0"/>
              <a:t> </a:t>
            </a:r>
            <a:r>
              <a:rPr lang="en-US" sz="3000" dirty="0" err="1" smtClean="0"/>
              <a:t>sangat</a:t>
            </a:r>
            <a:r>
              <a:rPr lang="en-US" sz="3000" dirty="0" smtClean="0"/>
              <a:t> </a:t>
            </a:r>
            <a:r>
              <a:rPr lang="en-US" sz="3000" dirty="0" err="1" smtClean="0"/>
              <a:t>suka</a:t>
            </a:r>
            <a:r>
              <a:rPr lang="en-US" sz="3000" dirty="0" smtClean="0"/>
              <a:t> </a:t>
            </a:r>
            <a:r>
              <a:rPr lang="en-US" sz="3000" dirty="0" err="1" smtClean="0"/>
              <a:t>mengkritik</a:t>
            </a:r>
            <a:r>
              <a:rPr lang="en-US" sz="3000" dirty="0" smtClean="0"/>
              <a:t> </a:t>
            </a:r>
            <a:r>
              <a:rPr lang="en-US" sz="3000" dirty="0" err="1" smtClean="0"/>
              <a:t>orang</a:t>
            </a:r>
            <a:r>
              <a:rPr lang="en-US" sz="3000" dirty="0" smtClean="0"/>
              <a:t> lain. </a:t>
            </a:r>
            <a:r>
              <a:rPr lang="en-US" sz="3000" dirty="0" err="1" smtClean="0"/>
              <a:t>Inti</a:t>
            </a:r>
            <a:r>
              <a:rPr lang="en-US" sz="3000" dirty="0" smtClean="0"/>
              <a:t> </a:t>
            </a:r>
            <a:r>
              <a:rPr lang="en-US" sz="3000" dirty="0" err="1" smtClean="0"/>
              <a:t>sebuah</a:t>
            </a:r>
            <a:r>
              <a:rPr lang="en-US" sz="3000" dirty="0" smtClean="0"/>
              <a:t> </a:t>
            </a:r>
            <a:r>
              <a:rPr lang="en-US" sz="3000" dirty="0" err="1" smtClean="0"/>
              <a:t>perdebatan</a:t>
            </a:r>
            <a:r>
              <a:rPr lang="en-US" sz="3000" dirty="0" smtClean="0"/>
              <a:t> </a:t>
            </a:r>
            <a:r>
              <a:rPr lang="en-US" sz="3000" dirty="0" err="1" smtClean="0"/>
              <a:t>bagi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kemenangan</a:t>
            </a:r>
            <a:r>
              <a:rPr lang="en-US" sz="3000" dirty="0" smtClean="0"/>
              <a:t>, </a:t>
            </a:r>
            <a:r>
              <a:rPr lang="en-US" sz="3000" dirty="0" err="1" smtClean="0"/>
              <a:t>bukan</a:t>
            </a:r>
            <a:r>
              <a:rPr lang="en-US" sz="3000" dirty="0" smtClean="0"/>
              <a:t> </a:t>
            </a:r>
            <a:r>
              <a:rPr lang="en-US" sz="3000" dirty="0" err="1" smtClean="0"/>
              <a:t>kebenaran</a:t>
            </a:r>
            <a:r>
              <a:rPr lang="en-US" sz="3000" dirty="0" smtClean="0"/>
              <a:t>. </a:t>
            </a:r>
            <a:r>
              <a:rPr lang="en-US" sz="3000" dirty="0" err="1" smtClean="0"/>
              <a:t>Jadi</a:t>
            </a:r>
            <a:r>
              <a:rPr lang="en-US" sz="3000" dirty="0" smtClean="0"/>
              <a:t>, </a:t>
            </a: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terlibat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sebuah</a:t>
            </a:r>
            <a:r>
              <a:rPr lang="en-US" sz="3000" dirty="0" smtClean="0"/>
              <a:t> </a:t>
            </a:r>
            <a:r>
              <a:rPr lang="en-US" sz="3000" dirty="0" err="1" smtClean="0"/>
              <a:t>perdebatan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manusia</a:t>
            </a:r>
            <a:r>
              <a:rPr lang="en-US" sz="3000" dirty="0" smtClean="0"/>
              <a:t> model </a:t>
            </a:r>
            <a:r>
              <a:rPr lang="en-US" sz="3000" dirty="0" err="1" smtClean="0"/>
              <a:t>ini</a:t>
            </a:r>
            <a:r>
              <a:rPr lang="en-US" sz="3000" dirty="0" smtClean="0"/>
              <a:t>, </a:t>
            </a:r>
            <a:r>
              <a:rPr lang="en-US" sz="3000" dirty="0" err="1" smtClean="0"/>
              <a:t>jangan</a:t>
            </a:r>
            <a:r>
              <a:rPr lang="en-US" sz="3000" dirty="0" smtClean="0"/>
              <a:t> </a:t>
            </a:r>
            <a:r>
              <a:rPr lang="en-US" sz="3000" dirty="0" err="1" smtClean="0"/>
              <a:t>pernah</a:t>
            </a:r>
            <a:r>
              <a:rPr lang="en-US" sz="3000" dirty="0" smtClean="0"/>
              <a:t> </a:t>
            </a:r>
            <a:r>
              <a:rPr lang="en-US" sz="3000" dirty="0" err="1" smtClean="0"/>
              <a:t>mengkritik</a:t>
            </a:r>
            <a:r>
              <a:rPr lang="en-US" sz="3000" dirty="0" smtClean="0"/>
              <a:t> </a:t>
            </a:r>
            <a:r>
              <a:rPr lang="en-US" sz="3000" dirty="0" err="1" smtClean="0"/>
              <a:t>opini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 </a:t>
            </a: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setuju</a:t>
            </a:r>
            <a:r>
              <a:rPr lang="en-US" sz="3000" dirty="0" smtClean="0"/>
              <a:t>, </a:t>
            </a:r>
            <a:r>
              <a:rPr lang="en-US" sz="3000" dirty="0" err="1" smtClean="0"/>
              <a:t>cukup</a:t>
            </a:r>
            <a:r>
              <a:rPr lang="en-US" sz="3000" dirty="0" smtClean="0"/>
              <a:t> </a:t>
            </a:r>
            <a:r>
              <a:rPr lang="en-US" sz="3000" dirty="0" err="1" smtClean="0"/>
              <a:t>kemukakan</a:t>
            </a:r>
            <a:r>
              <a:rPr lang="en-US" sz="3000" dirty="0" smtClean="0"/>
              <a:t> </a:t>
            </a:r>
            <a:r>
              <a:rPr lang="en-US" sz="3000" dirty="0" err="1" smtClean="0"/>
              <a:t>opini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tanpa</a:t>
            </a:r>
            <a:r>
              <a:rPr lang="en-US" sz="3000" dirty="0" smtClean="0"/>
              <a:t> </a:t>
            </a:r>
            <a:r>
              <a:rPr lang="en-US" sz="3000" dirty="0" err="1" smtClean="0"/>
              <a:t>harus</a:t>
            </a:r>
            <a:r>
              <a:rPr lang="en-US" sz="3000" dirty="0" smtClean="0"/>
              <a:t> </a:t>
            </a:r>
            <a:r>
              <a:rPr lang="en-US" sz="3000" dirty="0" err="1" smtClean="0"/>
              <a:t>mematahkan</a:t>
            </a:r>
            <a:r>
              <a:rPr lang="en-US" sz="3000" dirty="0" smtClean="0"/>
              <a:t> </a:t>
            </a:r>
            <a:r>
              <a:rPr lang="en-US" sz="3000" dirty="0" err="1" smtClean="0"/>
              <a:t>argumentasi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 </a:t>
            </a: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berhasil</a:t>
            </a:r>
            <a:r>
              <a:rPr lang="en-US" sz="3000" dirty="0" smtClean="0"/>
              <a:t> </a:t>
            </a:r>
            <a:r>
              <a:rPr lang="en-US" sz="3000" dirty="0" err="1" smtClean="0"/>
              <a:t>menempatkan</a:t>
            </a:r>
            <a:r>
              <a:rPr lang="en-US" sz="3000" dirty="0" smtClean="0"/>
              <a:t> </a:t>
            </a:r>
            <a:r>
              <a:rPr lang="en-US" sz="3000" dirty="0" err="1" smtClean="0"/>
              <a:t>diri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posisi</a:t>
            </a:r>
            <a:r>
              <a:rPr lang="en-US" sz="3000" dirty="0" smtClean="0"/>
              <a:t> </a:t>
            </a:r>
            <a:r>
              <a:rPr lang="en-US" sz="3000" dirty="0" err="1" smtClean="0"/>
              <a:t>netral</a:t>
            </a:r>
            <a:r>
              <a:rPr lang="en-US" sz="3000" dirty="0" smtClean="0"/>
              <a:t>, </a:t>
            </a:r>
            <a:r>
              <a:rPr lang="en-US" sz="3000" dirty="0" err="1" smtClean="0"/>
              <a:t>maka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sudah</a:t>
            </a:r>
            <a:r>
              <a:rPr lang="en-US" sz="3000" dirty="0" smtClean="0"/>
              <a:t> </a:t>
            </a:r>
            <a:r>
              <a:rPr lang="en-US" sz="3000" dirty="0" err="1" smtClean="0"/>
              <a:t>memenangkan</a:t>
            </a:r>
            <a:r>
              <a:rPr lang="en-US" sz="3000" dirty="0" smtClean="0"/>
              <a:t> </a:t>
            </a:r>
            <a:r>
              <a:rPr lang="en-US" sz="3000" dirty="0" err="1" smtClean="0"/>
              <a:t>pertemanan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SANGUINIS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b="1" dirty="0" smtClean="0">
                <a:latin typeface="Comic Sans MS" pitchFamily="66" charset="0"/>
              </a:rPr>
              <a:t>Kelemahan :</a:t>
            </a:r>
            <a:endParaRPr lang="id-ID" sz="2400" dirty="0" smtClean="0">
              <a:latin typeface="Comic Sans MS" pitchFamily="66" charset="0"/>
            </a:endParaRPr>
          </a:p>
          <a:p>
            <a:pPr lvl="0"/>
            <a:r>
              <a:rPr lang="id-ID" sz="2400" dirty="0" smtClean="0">
                <a:latin typeface="Comic Sans MS" pitchFamily="66" charset="0"/>
              </a:rPr>
              <a:t>Membesar-besarkan suatu hal/kejadian.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Susah untuk diam.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Mudah ikut-ikutan.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Sering minta persetujuan, termasuk hal-hal yang sepele.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RKP (Rentang Konsentrasi Pendek) alias pelupa.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Awalnya saja antusias.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Sering telat dan prioritas kegiatan kacau.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Susah mendengarkan dengan tuntas.</a:t>
            </a:r>
          </a:p>
          <a:p>
            <a:pPr lvl="0"/>
            <a:r>
              <a:rPr lang="id-ID" sz="2400" dirty="0" smtClean="0">
                <a:latin typeface="Comic Sans MS" pitchFamily="66" charset="0"/>
              </a:rPr>
              <a:t>Egois dan sering berdalih.</a:t>
            </a:r>
          </a:p>
          <a:p>
            <a:pPr>
              <a:buNone/>
            </a:pPr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16"/>
            <a:ext cx="8229600" cy="1143000"/>
          </a:xfrm>
        </p:spPr>
        <p:txBody>
          <a:bodyPr/>
          <a:lstStyle/>
          <a:p>
            <a:r>
              <a:rPr lang="en-US" dirty="0" smtClean="0"/>
              <a:t>SANGUIN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912" y="1176455"/>
            <a:ext cx="8118087" cy="56815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3000" b="1" i="1" dirty="0" smtClean="0"/>
              <a:t> </a:t>
            </a:r>
            <a:r>
              <a:rPr lang="en-US" sz="3000" dirty="0" err="1" smtClean="0"/>
              <a:t>Titik</a:t>
            </a:r>
            <a:r>
              <a:rPr lang="en-US" sz="3000" dirty="0" smtClean="0"/>
              <a:t> </a:t>
            </a:r>
            <a:r>
              <a:rPr lang="en-US" sz="3000" dirty="0" err="1" smtClean="0"/>
              <a:t>kelemahan</a:t>
            </a:r>
            <a:r>
              <a:rPr lang="en-US" sz="3000" dirty="0" smtClean="0"/>
              <a:t> </a:t>
            </a:r>
            <a:r>
              <a:rPr lang="en-US" sz="3000" dirty="0" err="1" smtClean="0"/>
              <a:t>kepribadian</a:t>
            </a:r>
            <a:r>
              <a:rPr lang="en-US" sz="3000" dirty="0" smtClean="0"/>
              <a:t> </a:t>
            </a:r>
            <a:r>
              <a:rPr lang="en-US" sz="3000" dirty="0" err="1" smtClean="0"/>
              <a:t>Sanguin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pujian</a:t>
            </a:r>
            <a:r>
              <a:rPr lang="en-US" sz="3000" dirty="0" smtClean="0"/>
              <a:t>. </a:t>
            </a:r>
            <a:r>
              <a:rPr lang="en-US" sz="3000" dirty="0" err="1" smtClean="0"/>
              <a:t>Hampir</a:t>
            </a:r>
            <a:r>
              <a:rPr lang="en-US" sz="3000" dirty="0" smtClean="0"/>
              <a:t> </a:t>
            </a:r>
            <a:r>
              <a:rPr lang="en-US" sz="3000" dirty="0" err="1" smtClean="0"/>
              <a:t>semua</a:t>
            </a:r>
            <a:r>
              <a:rPr lang="en-US" sz="3000" dirty="0" smtClean="0"/>
              <a:t> </a:t>
            </a:r>
            <a:r>
              <a:rPr lang="en-US" sz="3000" dirty="0" err="1" smtClean="0"/>
              <a:t>kegiatan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lakukan</a:t>
            </a:r>
            <a:r>
              <a:rPr lang="en-US" sz="3000" dirty="0" smtClean="0"/>
              <a:t> </a:t>
            </a:r>
            <a:r>
              <a:rPr lang="en-US" sz="3000" dirty="0" err="1" smtClean="0"/>
              <a:t>didasarkan</a:t>
            </a:r>
            <a:r>
              <a:rPr lang="en-US" sz="3000" dirty="0" smtClean="0"/>
              <a:t> </a:t>
            </a:r>
            <a:r>
              <a:rPr lang="en-US" sz="3000" dirty="0" err="1" smtClean="0"/>
              <a:t>oleh</a:t>
            </a:r>
            <a:r>
              <a:rPr lang="en-US" sz="3000" dirty="0" smtClean="0"/>
              <a:t> </a:t>
            </a:r>
            <a:r>
              <a:rPr lang="en-US" sz="3000" dirty="0" err="1" smtClean="0"/>
              <a:t>niat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mendapat</a:t>
            </a:r>
            <a:r>
              <a:rPr lang="en-US" sz="3000" dirty="0" smtClean="0"/>
              <a:t> </a:t>
            </a:r>
            <a:r>
              <a:rPr lang="en-US" sz="3000" dirty="0" err="1" smtClean="0"/>
              <a:t>pujian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penghargaan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orang</a:t>
            </a:r>
            <a:r>
              <a:rPr lang="en-US" sz="3000" dirty="0" smtClean="0"/>
              <a:t> </a:t>
            </a:r>
            <a:r>
              <a:rPr lang="en-US" sz="3000" dirty="0" err="1" smtClean="0"/>
              <a:t>disekitarnya</a:t>
            </a:r>
            <a:r>
              <a:rPr lang="en-US" sz="3000" dirty="0" smtClean="0"/>
              <a:t>. </a:t>
            </a:r>
            <a:r>
              <a:rPr lang="en-US" sz="3000" dirty="0" err="1" smtClean="0"/>
              <a:t>Baik</a:t>
            </a:r>
            <a:r>
              <a:rPr lang="en-US" sz="3000" dirty="0" smtClean="0"/>
              <a:t> </a:t>
            </a:r>
            <a:r>
              <a:rPr lang="en-US" sz="3000" dirty="0" err="1" smtClean="0"/>
              <a:t>itu</a:t>
            </a:r>
            <a:r>
              <a:rPr lang="en-US" sz="3000" dirty="0" smtClean="0"/>
              <a:t> </a:t>
            </a:r>
            <a:r>
              <a:rPr lang="en-US" sz="3000" dirty="0" err="1" smtClean="0"/>
              <a:t>pujian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karya-karyanya</a:t>
            </a:r>
            <a:r>
              <a:rPr lang="en-US" sz="3000" dirty="0" smtClean="0"/>
              <a:t>, </a:t>
            </a:r>
            <a:r>
              <a:rPr lang="en-US" sz="3000" dirty="0" err="1" smtClean="0"/>
              <a:t>hasil</a:t>
            </a:r>
            <a:r>
              <a:rPr lang="en-US" sz="3000" dirty="0" smtClean="0"/>
              <a:t> </a:t>
            </a:r>
            <a:r>
              <a:rPr lang="en-US" sz="3000" dirty="0" err="1" smtClean="0"/>
              <a:t>kerjanya</a:t>
            </a:r>
            <a:r>
              <a:rPr lang="en-US" sz="3000" dirty="0" smtClean="0"/>
              <a:t>,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apapun</a:t>
            </a:r>
            <a:r>
              <a:rPr lang="en-US" sz="3000" dirty="0" smtClean="0"/>
              <a:t> yang </a:t>
            </a:r>
            <a:r>
              <a:rPr lang="en-US" sz="3000" dirty="0" err="1" smtClean="0"/>
              <a:t>ada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 </a:t>
            </a:r>
            <a:r>
              <a:rPr lang="en-US" sz="3000" dirty="0" err="1" smtClean="0"/>
              <a:t>Jika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penghargaan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tulus</a:t>
            </a:r>
            <a:r>
              <a:rPr lang="en-US" sz="3000" dirty="0" smtClean="0"/>
              <a:t> </a:t>
            </a:r>
            <a:r>
              <a:rPr lang="en-US" sz="3000" dirty="0" err="1" smtClean="0"/>
              <a:t>kepada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, </a:t>
            </a:r>
            <a:r>
              <a:rPr lang="en-US" sz="3000" dirty="0" err="1" smtClean="0"/>
              <a:t>walaupun</a:t>
            </a:r>
            <a:r>
              <a:rPr lang="en-US" sz="3000" dirty="0" smtClean="0"/>
              <a:t> </a:t>
            </a:r>
            <a:r>
              <a:rPr lang="en-US" sz="3000" dirty="0" err="1" smtClean="0"/>
              <a:t>dalam</a:t>
            </a:r>
            <a:r>
              <a:rPr lang="en-US" sz="3000" dirty="0" smtClean="0"/>
              <a:t> </a:t>
            </a:r>
            <a:r>
              <a:rPr lang="en-US" sz="3000" dirty="0" err="1" smtClean="0"/>
              <a:t>bentuk</a:t>
            </a:r>
            <a:r>
              <a:rPr lang="en-US" sz="3000" dirty="0" smtClean="0"/>
              <a:t> </a:t>
            </a:r>
            <a:r>
              <a:rPr lang="en-US" sz="3000" dirty="0" err="1" smtClean="0"/>
              <a:t>kecil</a:t>
            </a:r>
            <a:r>
              <a:rPr lang="en-US" sz="3000" dirty="0" smtClean="0"/>
              <a:t> </a:t>
            </a:r>
            <a:r>
              <a:rPr lang="en-US" sz="3000" dirty="0" err="1" smtClean="0"/>
              <a:t>seperti</a:t>
            </a:r>
            <a:r>
              <a:rPr lang="en-US" sz="3000" dirty="0" smtClean="0"/>
              <a:t> </a:t>
            </a:r>
            <a:r>
              <a:rPr lang="en-US" sz="3000" dirty="0" err="1" smtClean="0"/>
              <a:t>tertawa</a:t>
            </a:r>
            <a:r>
              <a:rPr lang="en-US" sz="3000" dirty="0" smtClean="0"/>
              <a:t> </a:t>
            </a:r>
            <a:r>
              <a:rPr lang="en-US" sz="3000" dirty="0" err="1" smtClean="0"/>
              <a:t>saat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bergurau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sekedar</a:t>
            </a:r>
            <a:r>
              <a:rPr lang="en-US" sz="3000" dirty="0" smtClean="0"/>
              <a:t> </a:t>
            </a:r>
            <a:r>
              <a:rPr lang="en-US" sz="3000" dirty="0" err="1" smtClean="0"/>
              <a:t>menjadi</a:t>
            </a:r>
            <a:r>
              <a:rPr lang="en-US" sz="3000" dirty="0" smtClean="0"/>
              <a:t> </a:t>
            </a:r>
            <a:r>
              <a:rPr lang="en-US" sz="3000" dirty="0" err="1" smtClean="0"/>
              <a:t>pendengar</a:t>
            </a:r>
            <a:r>
              <a:rPr lang="en-US" sz="3000" dirty="0" smtClean="0"/>
              <a:t> yang </a:t>
            </a:r>
            <a:r>
              <a:rPr lang="en-US" sz="3000" dirty="0" err="1" smtClean="0"/>
              <a:t>baik</a:t>
            </a:r>
            <a:r>
              <a:rPr lang="en-US" sz="3000" dirty="0" smtClean="0"/>
              <a:t>,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akan</a:t>
            </a:r>
            <a:r>
              <a:rPr lang="en-US" sz="3000" dirty="0" smtClean="0"/>
              <a:t> </a:t>
            </a:r>
            <a:r>
              <a:rPr lang="en-US" sz="3000" dirty="0" err="1" smtClean="0"/>
              <a:t>memenangkan</a:t>
            </a:r>
            <a:r>
              <a:rPr lang="en-US" sz="3000" dirty="0" smtClean="0"/>
              <a:t> </a:t>
            </a:r>
            <a:r>
              <a:rPr lang="en-US" sz="3000" dirty="0" err="1" smtClean="0"/>
              <a:t>hati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 </a:t>
            </a:r>
            <a:br>
              <a:rPr lang="en-US" sz="3000" dirty="0" smtClean="0"/>
            </a:b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503" y="0"/>
            <a:ext cx="8229600" cy="892098"/>
          </a:xfrm>
        </p:spPr>
        <p:txBody>
          <a:bodyPr/>
          <a:lstStyle/>
          <a:p>
            <a:r>
              <a:rPr lang="en-US" dirty="0" smtClean="0"/>
              <a:t>MELANKOLIS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912" y="1293540"/>
            <a:ext cx="8118088" cy="556445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Melankolis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moral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ambil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</a:t>
            </a:r>
            <a:r>
              <a:rPr lang="en-US" dirty="0" err="1" smtClean="0"/>
              <a:t>pertemanan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butuhkan</a:t>
            </a:r>
            <a:r>
              <a:rPr lang="en-US" dirty="0" smtClean="0"/>
              <a:t> </a:t>
            </a:r>
            <a:r>
              <a:rPr lang="en-US" dirty="0" err="1" smtClean="0"/>
              <a:t>hanyalah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disaat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moral (yang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lain). </a:t>
            </a:r>
            <a:r>
              <a:rPr lang="en-US" dirty="0" err="1" smtClean="0"/>
              <a:t>Jadilah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“</a:t>
            </a:r>
            <a:r>
              <a:rPr lang="en-US" dirty="0" err="1" smtClean="0"/>
              <a:t>pasukan</a:t>
            </a:r>
            <a:r>
              <a:rPr lang="en-US" dirty="0" smtClean="0"/>
              <a:t>” </a:t>
            </a:r>
            <a:r>
              <a:rPr lang="en-US" dirty="0" err="1" smtClean="0"/>
              <a:t>anda</a:t>
            </a:r>
            <a:r>
              <a:rPr lang="en-US" dirty="0" smtClean="0"/>
              <a:t>. 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502" y="22308"/>
            <a:ext cx="8229600" cy="1308835"/>
          </a:xfrm>
        </p:spPr>
        <p:txBody>
          <a:bodyPr/>
          <a:lstStyle/>
          <a:p>
            <a:r>
              <a:rPr lang="en-US" dirty="0" smtClean="0"/>
              <a:t>PLEGMATIS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214" y="1131858"/>
            <a:ext cx="8095785" cy="572614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sz="3000" dirty="0" err="1" smtClean="0"/>
              <a:t>Kepribadian</a:t>
            </a:r>
            <a:r>
              <a:rPr lang="en-US" sz="3000" dirty="0" smtClean="0"/>
              <a:t> </a:t>
            </a:r>
            <a:r>
              <a:rPr lang="en-US" sz="3000" dirty="0" err="1" smtClean="0"/>
              <a:t>Plegmatis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menyukai</a:t>
            </a:r>
            <a:r>
              <a:rPr lang="en-US" sz="3000" dirty="0" smtClean="0"/>
              <a:t> </a:t>
            </a:r>
            <a:r>
              <a:rPr lang="en-US" sz="3000" dirty="0" err="1" smtClean="0"/>
              <a:t>kepribadian</a:t>
            </a:r>
            <a:r>
              <a:rPr lang="en-US" sz="3000" dirty="0" smtClean="0"/>
              <a:t> </a:t>
            </a:r>
            <a:r>
              <a:rPr lang="en-US" sz="3000" dirty="0" err="1" smtClean="0"/>
              <a:t>orang</a:t>
            </a:r>
            <a:r>
              <a:rPr lang="en-US" sz="3000" dirty="0" smtClean="0"/>
              <a:t> lain yang </a:t>
            </a:r>
            <a:r>
              <a:rPr lang="en-US" sz="3000" dirty="0" err="1" smtClean="0"/>
              <a:t>sama</a:t>
            </a:r>
            <a:r>
              <a:rPr lang="en-US" sz="3000" dirty="0" smtClean="0"/>
              <a:t> </a:t>
            </a:r>
            <a:r>
              <a:rPr lang="en-US" sz="3000" dirty="0" err="1" smtClean="0"/>
              <a:t>pasifnya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. </a:t>
            </a:r>
            <a:r>
              <a:rPr lang="en-US" sz="3000" dirty="0" err="1" smtClean="0"/>
              <a:t>Karena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senang</a:t>
            </a:r>
            <a:r>
              <a:rPr lang="en-US" sz="3000" dirty="0" smtClean="0"/>
              <a:t> </a:t>
            </a:r>
            <a:r>
              <a:rPr lang="en-US" sz="3000" dirty="0" err="1" smtClean="0"/>
              <a:t>dipimpin</a:t>
            </a:r>
            <a:r>
              <a:rPr lang="en-US" sz="3000" dirty="0" smtClean="0"/>
              <a:t> </a:t>
            </a:r>
            <a:r>
              <a:rPr lang="en-US" sz="3000" dirty="0" err="1" smtClean="0"/>
              <a:t>daripada</a:t>
            </a:r>
            <a:r>
              <a:rPr lang="en-US" sz="3000" dirty="0" smtClean="0"/>
              <a:t> </a:t>
            </a:r>
            <a:r>
              <a:rPr lang="en-US" sz="3000" dirty="0" err="1" smtClean="0"/>
              <a:t>memimpin</a:t>
            </a:r>
            <a:r>
              <a:rPr lang="en-US" sz="3000" dirty="0" smtClean="0"/>
              <a:t>, yang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butuhkan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orang-orang</a:t>
            </a:r>
            <a:r>
              <a:rPr lang="en-US" sz="3000" dirty="0" smtClean="0"/>
              <a:t> yang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bisa</a:t>
            </a:r>
            <a:r>
              <a:rPr lang="en-US" sz="3000" dirty="0" smtClean="0"/>
              <a:t> </a:t>
            </a:r>
            <a:r>
              <a:rPr lang="en-US" sz="3000" dirty="0" err="1" smtClean="0"/>
              <a:t>mendominasi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(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kadar</a:t>
            </a:r>
            <a:r>
              <a:rPr lang="en-US" sz="3000" dirty="0" smtClean="0"/>
              <a:t> yang </a:t>
            </a:r>
            <a:r>
              <a:rPr lang="en-US" sz="3000" dirty="0" err="1" smtClean="0"/>
              <a:t>wajar</a:t>
            </a:r>
            <a:r>
              <a:rPr lang="en-US" sz="3000" dirty="0" smtClean="0"/>
              <a:t> </a:t>
            </a:r>
            <a:r>
              <a:rPr lang="en-US" sz="3000" dirty="0" err="1" smtClean="0"/>
              <a:t>tentunya</a:t>
            </a:r>
            <a:r>
              <a:rPr lang="en-US" sz="3000" dirty="0" smtClean="0"/>
              <a:t>).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tidak</a:t>
            </a:r>
            <a:r>
              <a:rPr lang="en-US" sz="3000" dirty="0" smtClean="0"/>
              <a:t> </a:t>
            </a:r>
            <a:r>
              <a:rPr lang="en-US" sz="3000" dirty="0" err="1" smtClean="0"/>
              <a:t>perlu</a:t>
            </a:r>
            <a:r>
              <a:rPr lang="en-US" sz="3000" dirty="0" smtClean="0"/>
              <a:t> </a:t>
            </a:r>
            <a:r>
              <a:rPr lang="en-US" sz="3000" dirty="0" err="1" smtClean="0"/>
              <a:t>membuang</a:t>
            </a:r>
            <a:r>
              <a:rPr lang="en-US" sz="3000" dirty="0" smtClean="0"/>
              <a:t> </a:t>
            </a:r>
            <a:r>
              <a:rPr lang="en-US" sz="3000" dirty="0" err="1" smtClean="0"/>
              <a:t>tenaga</a:t>
            </a:r>
            <a:r>
              <a:rPr lang="en-US" sz="3000" dirty="0" smtClean="0"/>
              <a:t>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memenangkan</a:t>
            </a:r>
            <a:r>
              <a:rPr lang="en-US" sz="3000" dirty="0" smtClean="0"/>
              <a:t> </a:t>
            </a:r>
            <a:r>
              <a:rPr lang="en-US" sz="3000" dirty="0" err="1" smtClean="0"/>
              <a:t>hati</a:t>
            </a:r>
            <a:r>
              <a:rPr lang="en-US" sz="3000" dirty="0" smtClean="0"/>
              <a:t> </a:t>
            </a:r>
            <a:r>
              <a:rPr lang="en-US" sz="3000" dirty="0" err="1" smtClean="0"/>
              <a:t>orang-orang</a:t>
            </a:r>
            <a:r>
              <a:rPr lang="en-US" sz="3000" dirty="0" smtClean="0"/>
              <a:t> </a:t>
            </a:r>
            <a:r>
              <a:rPr lang="en-US" sz="3000" dirty="0" err="1" smtClean="0"/>
              <a:t>Plegmatis</a:t>
            </a:r>
            <a:r>
              <a:rPr lang="en-US" sz="3000" dirty="0" smtClean="0"/>
              <a:t> </a:t>
            </a:r>
            <a:r>
              <a:rPr lang="en-US" sz="3000" dirty="0" err="1" smtClean="0"/>
              <a:t>karena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senang</a:t>
            </a:r>
            <a:r>
              <a:rPr lang="en-US" sz="3000" dirty="0" smtClean="0"/>
              <a:t> </a:t>
            </a:r>
            <a:r>
              <a:rPr lang="en-US" sz="3000" dirty="0" err="1" smtClean="0"/>
              <a:t>mendengarkan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nasehat</a:t>
            </a:r>
            <a:r>
              <a:rPr lang="en-US" sz="3000" dirty="0" smtClean="0"/>
              <a:t>. </a:t>
            </a:r>
            <a:r>
              <a:rPr lang="en-US" sz="3000" dirty="0" err="1" smtClean="0"/>
              <a:t>Jadikan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> </a:t>
            </a:r>
            <a:r>
              <a:rPr lang="en-US" sz="3000" dirty="0" err="1" smtClean="0"/>
              <a:t>tempat</a:t>
            </a:r>
            <a:r>
              <a:rPr lang="en-US" sz="3000" dirty="0" smtClean="0"/>
              <a:t> </a:t>
            </a:r>
            <a:r>
              <a:rPr lang="en-US" sz="3000" dirty="0" err="1" smtClean="0"/>
              <a:t>curhat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,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cari</a:t>
            </a:r>
            <a:r>
              <a:rPr lang="en-US" sz="3000" dirty="0" smtClean="0"/>
              <a:t> paling </a:t>
            </a:r>
            <a:r>
              <a:rPr lang="en-US" sz="3000" dirty="0" err="1" smtClean="0"/>
              <a:t>mudah</a:t>
            </a:r>
            <a:r>
              <a:rPr lang="en-US" sz="3000" dirty="0" smtClean="0"/>
              <a:t> </a:t>
            </a:r>
            <a:r>
              <a:rPr lang="en-US" sz="3000" dirty="0" err="1" smtClean="0"/>
              <a:t>memfondasikan</a:t>
            </a:r>
            <a:r>
              <a:rPr lang="en-US" sz="3000" dirty="0" smtClean="0"/>
              <a:t> </a:t>
            </a:r>
            <a:r>
              <a:rPr lang="en-US" sz="3000" dirty="0" err="1" smtClean="0"/>
              <a:t>pertemanan</a:t>
            </a:r>
            <a:r>
              <a:rPr lang="en-US" sz="3000" dirty="0" smtClean="0"/>
              <a:t> </a:t>
            </a:r>
            <a:r>
              <a:rPr lang="en-US" sz="3000" dirty="0" err="1" smtClean="0"/>
              <a:t>anda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mereka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537" y="353885"/>
            <a:ext cx="6374174" cy="9144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Bauhaus 93" pitchFamily="82" charset="0"/>
              </a:rPr>
              <a:t>TIPE KEPRIBADIAN</a:t>
            </a:r>
            <a:endParaRPr lang="en-US" sz="4000" dirty="0">
              <a:latin typeface="Bauhaus 93" pitchFamily="82" charset="0"/>
              <a:ea typeface="Adobe Heiti Std R" pitchFamily="34" charset="-128"/>
            </a:endParaRPr>
          </a:p>
        </p:txBody>
      </p:sp>
      <p:pic>
        <p:nvPicPr>
          <p:cNvPr id="8" name="Content Placeholder 7" descr="empat-tempramen-ravimalekinth-wordpress-com-ed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8706" y="1265424"/>
            <a:ext cx="7995294" cy="53137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1536700" y="1219200"/>
            <a:ext cx="0" cy="4556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1536700" y="1522413"/>
            <a:ext cx="6318250" cy="4551362"/>
          </a:xfrm>
          <a:prstGeom prst="rect">
            <a:avLst/>
          </a:prstGeom>
          <a:solidFill>
            <a:srgbClr val="CC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4694238" y="1522413"/>
            <a:ext cx="0" cy="45513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1536700" y="3798888"/>
            <a:ext cx="63182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7553325" y="6073775"/>
            <a:ext cx="7524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31800" y="3486150"/>
            <a:ext cx="1052513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Task </a:t>
            </a:r>
          </a:p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Oriented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7913688" y="3460750"/>
            <a:ext cx="1052512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People </a:t>
            </a:r>
          </a:p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Oriented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3998913" y="6186488"/>
            <a:ext cx="1398587" cy="3667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INTROVERT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3986213" y="1079500"/>
            <a:ext cx="1422400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/>
            <a:r>
              <a:rPr lang="en-US">
                <a:solidFill>
                  <a:srgbClr val="000000"/>
                </a:solidFill>
                <a:latin typeface="Tahoma" pitchFamily="34" charset="0"/>
              </a:rPr>
              <a:t>EXTROVERT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1524000" y="1524000"/>
            <a:ext cx="28956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/>
            <a:r>
              <a:rPr lang="en-US">
                <a:latin typeface="Tahoma" pitchFamily="34" charset="0"/>
              </a:rPr>
              <a:t>KOLERIS</a:t>
            </a:r>
            <a:endParaRPr lang="en-GB">
              <a:latin typeface="Tahoma" pitchFamily="34" charset="0"/>
            </a:endParaRP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4800600" y="1524000"/>
            <a:ext cx="13335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latin typeface="Tahoma" pitchFamily="34" charset="0"/>
              </a:rPr>
              <a:t>SANGUINIS</a:t>
            </a:r>
            <a:endParaRPr lang="en-GB">
              <a:latin typeface="Tahoma" pitchFamily="34" charset="0"/>
            </a:endParaRP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4895850" y="3886200"/>
            <a:ext cx="14954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latin typeface="Tahoma" pitchFamily="34" charset="0"/>
              </a:rPr>
              <a:t>PHLEGMATIS</a:t>
            </a:r>
            <a:endParaRPr lang="en-GB">
              <a:latin typeface="Tahoma" pitchFamily="34" charset="0"/>
            </a:endParaRPr>
          </a:p>
        </p:txBody>
      </p:sp>
      <p:pic>
        <p:nvPicPr>
          <p:cNvPr id="44046" name="Picture 14" descr="PIC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8F1F5"/>
              </a:clrFrom>
              <a:clrTo>
                <a:srgbClr val="F8F1F5">
                  <a:alpha val="0"/>
                </a:srgbClr>
              </a:clrTo>
            </a:clrChange>
            <a:lum contrast="12000"/>
          </a:blip>
          <a:srcRect/>
          <a:stretch>
            <a:fillRect/>
          </a:stretch>
        </p:blipFill>
        <p:spPr bwMode="auto">
          <a:xfrm>
            <a:off x="2781300" y="2193925"/>
            <a:ext cx="16383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7" name="Picture 15" descr="PIC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AF3F7"/>
              </a:clrFrom>
              <a:clrTo>
                <a:srgbClr val="FAF3F7">
                  <a:alpha val="0"/>
                </a:srgbClr>
              </a:clrTo>
            </a:clrChange>
            <a:lum bright="-6000" contrast="24000"/>
          </a:blip>
          <a:srcRect/>
          <a:stretch>
            <a:fillRect/>
          </a:stretch>
        </p:blipFill>
        <p:spPr bwMode="auto">
          <a:xfrm>
            <a:off x="4800600" y="4572000"/>
            <a:ext cx="13350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8" name="Picture 16" descr="PIC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-6000" contrast="18000"/>
          </a:blip>
          <a:srcRect/>
          <a:stretch>
            <a:fillRect/>
          </a:stretch>
        </p:blipFill>
        <p:spPr bwMode="auto">
          <a:xfrm>
            <a:off x="4724400" y="2166938"/>
            <a:ext cx="1600200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1303338" y="228600"/>
            <a:ext cx="6908800" cy="830263"/>
          </a:xfrm>
          <a:prstGeom prst="rect">
            <a:avLst/>
          </a:prstGeom>
          <a:gradFill rotWithShape="0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5400000"/>
          </a:gradFill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MENGENAL BERBAGAI </a:t>
            </a:r>
            <a:endParaRPr lang="id-ID" sz="2400" b="1">
              <a:solidFill>
                <a:schemeClr val="bg1"/>
              </a:solidFill>
            </a:endParaRPr>
          </a:p>
          <a:p>
            <a:r>
              <a:rPr lang="en-US" sz="2400" b="1">
                <a:solidFill>
                  <a:schemeClr val="bg1"/>
                </a:solidFill>
              </a:rPr>
              <a:t>KARAKTER</a:t>
            </a:r>
            <a:r>
              <a:rPr lang="id-ID" sz="2400" b="1">
                <a:solidFill>
                  <a:schemeClr val="bg1"/>
                </a:solidFill>
              </a:rPr>
              <a:t>  </a:t>
            </a:r>
            <a:r>
              <a:rPr lang="en-US" sz="2400" b="1">
                <a:solidFill>
                  <a:schemeClr val="bg1"/>
                </a:solidFill>
              </a:rPr>
              <a:t>/</a:t>
            </a:r>
            <a:r>
              <a:rPr lang="id-ID" sz="2400" b="1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chemeClr val="bg1"/>
                </a:solidFill>
              </a:rPr>
              <a:t>GAYA KEPRIBADIAN</a:t>
            </a:r>
            <a:endParaRPr lang="en-GB" sz="2400" b="1">
              <a:solidFill>
                <a:schemeClr val="bg1"/>
              </a:solidFill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1544638" y="1752600"/>
            <a:ext cx="2547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Dominant/</a:t>
            </a:r>
            <a:r>
              <a:rPr lang="en-US" sz="1400" b="1">
                <a:solidFill>
                  <a:srgbClr val="FF3300"/>
                </a:solidFill>
                <a:latin typeface="Tahoma" pitchFamily="34" charset="0"/>
              </a:rPr>
              <a:t>Directing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>
                <a:latin typeface="Tahoma" pitchFamily="34" charset="0"/>
              </a:rPr>
              <a:t>Kuat</a:t>
            </a:r>
            <a:endParaRPr lang="en-GB" sz="1400">
              <a:latin typeface="Tahoma" pitchFamily="34" charset="0"/>
            </a:endParaRP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4918075" y="4191000"/>
            <a:ext cx="2701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66"/>
                </a:solidFill>
                <a:latin typeface="Tahoma" pitchFamily="34" charset="0"/>
              </a:rPr>
              <a:t>Supportive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 b="1">
                <a:solidFill>
                  <a:srgbClr val="FF3300"/>
                </a:solidFill>
                <a:latin typeface="Tahoma" pitchFamily="34" charset="0"/>
              </a:rPr>
              <a:t>Affiliating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>
                <a:latin typeface="Tahoma" pitchFamily="34" charset="0"/>
              </a:rPr>
              <a:t>Damai</a:t>
            </a:r>
            <a:endParaRPr lang="en-GB" sz="1400">
              <a:latin typeface="Tahoma" pitchFamily="34" charset="0"/>
            </a:endParaRP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4821238" y="1752600"/>
            <a:ext cx="2722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66"/>
                </a:solidFill>
                <a:latin typeface="Tahoma" pitchFamily="34" charset="0"/>
              </a:rPr>
              <a:t>Optimis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 b="1">
                <a:solidFill>
                  <a:srgbClr val="FF3300"/>
                </a:solidFill>
                <a:latin typeface="Tahoma" pitchFamily="34" charset="0"/>
              </a:rPr>
              <a:t>Expressing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>
                <a:latin typeface="Tahoma" pitchFamily="34" charset="0"/>
              </a:rPr>
              <a:t>Populer</a:t>
            </a:r>
            <a:endParaRPr lang="en-GB" sz="1400">
              <a:latin typeface="Tahoma" pitchFamily="34" charset="0"/>
            </a:endParaRP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1524000" y="3848100"/>
            <a:ext cx="14922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>
                <a:latin typeface="Tahoma" pitchFamily="34" charset="0"/>
              </a:rPr>
              <a:t>MELANKOLIS</a:t>
            </a:r>
            <a:endParaRPr lang="en-GB">
              <a:latin typeface="Tahoma" pitchFamily="34" charset="0"/>
            </a:endParaRPr>
          </a:p>
        </p:txBody>
      </p:sp>
      <p:pic>
        <p:nvPicPr>
          <p:cNvPr id="44054" name="Picture 22" descr="PIC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7F0F4"/>
              </a:clrFrom>
              <a:clrTo>
                <a:srgbClr val="F7F0F4">
                  <a:alpha val="0"/>
                </a:srgbClr>
              </a:clrTo>
            </a:clrChange>
            <a:lum contrast="30000"/>
          </a:blip>
          <a:srcRect/>
          <a:stretch>
            <a:fillRect/>
          </a:stretch>
        </p:blipFill>
        <p:spPr bwMode="auto">
          <a:xfrm>
            <a:off x="2514600" y="4554538"/>
            <a:ext cx="19050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1546225" y="4097338"/>
            <a:ext cx="2854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66"/>
                </a:solidFill>
                <a:latin typeface="Tahoma" pitchFamily="34" charset="0"/>
              </a:rPr>
              <a:t>Cautious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 b="1">
                <a:solidFill>
                  <a:srgbClr val="FF3300"/>
                </a:solidFill>
                <a:latin typeface="Tahoma" pitchFamily="34" charset="0"/>
              </a:rPr>
              <a:t>Thinking</a:t>
            </a:r>
            <a:r>
              <a:rPr lang="en-US" sz="1400">
                <a:solidFill>
                  <a:srgbClr val="FF3300"/>
                </a:solidFill>
                <a:latin typeface="Tahoma" pitchFamily="34" charset="0"/>
              </a:rPr>
              <a:t>/</a:t>
            </a:r>
            <a:r>
              <a:rPr lang="en-US" sz="1400">
                <a:latin typeface="Tahoma" pitchFamily="34" charset="0"/>
              </a:rPr>
              <a:t>Sempurna</a:t>
            </a:r>
            <a:endParaRPr lang="en-GB" sz="1400">
              <a:latin typeface="Tahoma" pitchFamily="34" charset="0"/>
            </a:endParaRPr>
          </a:p>
        </p:txBody>
      </p:sp>
      <p:pic>
        <p:nvPicPr>
          <p:cNvPr id="44056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4038" y="2209800"/>
            <a:ext cx="9953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57" name="Picture 25" descr="PEOP105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2106613"/>
            <a:ext cx="14478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58" name="Picture 2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52600" y="4572000"/>
            <a:ext cx="1219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248400" y="4572000"/>
            <a:ext cx="1524000" cy="1295400"/>
            <a:chOff x="624" y="1411"/>
            <a:chExt cx="1958" cy="2145"/>
          </a:xfrm>
        </p:grpSpPr>
        <p:sp>
          <p:nvSpPr>
            <p:cNvPr id="12316" name="Freeform 28"/>
            <p:cNvSpPr>
              <a:spLocks/>
            </p:cNvSpPr>
            <p:nvPr/>
          </p:nvSpPr>
          <p:spPr bwMode="auto">
            <a:xfrm>
              <a:off x="755" y="2571"/>
              <a:ext cx="779" cy="957"/>
            </a:xfrm>
            <a:custGeom>
              <a:avLst/>
              <a:gdLst>
                <a:gd name="T0" fmla="*/ 9 w 1557"/>
                <a:gd name="T1" fmla="*/ 0 h 1915"/>
                <a:gd name="T2" fmla="*/ 1 w 1557"/>
                <a:gd name="T3" fmla="*/ 18 h 1915"/>
                <a:gd name="T4" fmla="*/ 0 w 1557"/>
                <a:gd name="T5" fmla="*/ 27 h 1915"/>
                <a:gd name="T6" fmla="*/ 12 w 1557"/>
                <a:gd name="T7" fmla="*/ 38 h 1915"/>
                <a:gd name="T8" fmla="*/ 1 w 1557"/>
                <a:gd name="T9" fmla="*/ 44 h 1915"/>
                <a:gd name="T10" fmla="*/ 7 w 1557"/>
                <a:gd name="T11" fmla="*/ 50 h 1915"/>
                <a:gd name="T12" fmla="*/ 24 w 1557"/>
                <a:gd name="T13" fmla="*/ 46 h 1915"/>
                <a:gd name="T14" fmla="*/ 17 w 1557"/>
                <a:gd name="T15" fmla="*/ 59 h 1915"/>
                <a:gd name="T16" fmla="*/ 26 w 1557"/>
                <a:gd name="T17" fmla="*/ 58 h 1915"/>
                <a:gd name="T18" fmla="*/ 44 w 1557"/>
                <a:gd name="T19" fmla="*/ 37 h 1915"/>
                <a:gd name="T20" fmla="*/ 49 w 1557"/>
                <a:gd name="T21" fmla="*/ 23 h 1915"/>
                <a:gd name="T22" fmla="*/ 38 w 1557"/>
                <a:gd name="T23" fmla="*/ 7 h 1915"/>
                <a:gd name="T24" fmla="*/ 25 w 1557"/>
                <a:gd name="T25" fmla="*/ 0 h 1915"/>
                <a:gd name="T26" fmla="*/ 9 w 1557"/>
                <a:gd name="T27" fmla="*/ 0 h 1915"/>
                <a:gd name="T28" fmla="*/ 9 w 1557"/>
                <a:gd name="T29" fmla="*/ 0 h 19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57"/>
                <a:gd name="T46" fmla="*/ 0 h 1915"/>
                <a:gd name="T47" fmla="*/ 1557 w 1557"/>
                <a:gd name="T48" fmla="*/ 1915 h 19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57" h="1915">
                  <a:moveTo>
                    <a:pt x="284" y="30"/>
                  </a:moveTo>
                  <a:lnTo>
                    <a:pt x="8" y="589"/>
                  </a:lnTo>
                  <a:lnTo>
                    <a:pt x="0" y="894"/>
                  </a:lnTo>
                  <a:lnTo>
                    <a:pt x="375" y="1247"/>
                  </a:lnTo>
                  <a:lnTo>
                    <a:pt x="8" y="1413"/>
                  </a:lnTo>
                  <a:lnTo>
                    <a:pt x="206" y="1601"/>
                  </a:lnTo>
                  <a:lnTo>
                    <a:pt x="738" y="1493"/>
                  </a:lnTo>
                  <a:lnTo>
                    <a:pt x="531" y="1915"/>
                  </a:lnTo>
                  <a:lnTo>
                    <a:pt x="818" y="1865"/>
                  </a:lnTo>
                  <a:lnTo>
                    <a:pt x="1388" y="1198"/>
                  </a:lnTo>
                  <a:lnTo>
                    <a:pt x="1557" y="755"/>
                  </a:lnTo>
                  <a:lnTo>
                    <a:pt x="1202" y="224"/>
                  </a:lnTo>
                  <a:lnTo>
                    <a:pt x="797" y="0"/>
                  </a:lnTo>
                  <a:lnTo>
                    <a:pt x="284" y="30"/>
                  </a:lnTo>
                  <a:close/>
                </a:path>
              </a:pathLst>
            </a:custGeom>
            <a:solidFill>
              <a:srgbClr val="70230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17" name="Freeform 29"/>
            <p:cNvSpPr>
              <a:spLocks/>
            </p:cNvSpPr>
            <p:nvPr/>
          </p:nvSpPr>
          <p:spPr bwMode="auto">
            <a:xfrm>
              <a:off x="1090" y="1962"/>
              <a:ext cx="1011" cy="1552"/>
            </a:xfrm>
            <a:custGeom>
              <a:avLst/>
              <a:gdLst>
                <a:gd name="T0" fmla="*/ 0 w 2023"/>
                <a:gd name="T1" fmla="*/ 14 h 3103"/>
                <a:gd name="T2" fmla="*/ 0 w 2023"/>
                <a:gd name="T3" fmla="*/ 18 h 3103"/>
                <a:gd name="T4" fmla="*/ 8 w 2023"/>
                <a:gd name="T5" fmla="*/ 42 h 3103"/>
                <a:gd name="T6" fmla="*/ 17 w 2023"/>
                <a:gd name="T7" fmla="*/ 47 h 3103"/>
                <a:gd name="T8" fmla="*/ 26 w 2023"/>
                <a:gd name="T9" fmla="*/ 63 h 3103"/>
                <a:gd name="T10" fmla="*/ 21 w 2023"/>
                <a:gd name="T11" fmla="*/ 70 h 3103"/>
                <a:gd name="T12" fmla="*/ 20 w 2023"/>
                <a:gd name="T13" fmla="*/ 83 h 3103"/>
                <a:gd name="T14" fmla="*/ 17 w 2023"/>
                <a:gd name="T15" fmla="*/ 97 h 3103"/>
                <a:gd name="T16" fmla="*/ 30 w 2023"/>
                <a:gd name="T17" fmla="*/ 95 h 3103"/>
                <a:gd name="T18" fmla="*/ 36 w 2023"/>
                <a:gd name="T19" fmla="*/ 77 h 3103"/>
                <a:gd name="T20" fmla="*/ 40 w 2023"/>
                <a:gd name="T21" fmla="*/ 66 h 3103"/>
                <a:gd name="T22" fmla="*/ 41 w 2023"/>
                <a:gd name="T23" fmla="*/ 54 h 3103"/>
                <a:gd name="T24" fmla="*/ 41 w 2023"/>
                <a:gd name="T25" fmla="*/ 46 h 3103"/>
                <a:gd name="T26" fmla="*/ 47 w 2023"/>
                <a:gd name="T27" fmla="*/ 43 h 3103"/>
                <a:gd name="T28" fmla="*/ 44 w 2023"/>
                <a:gd name="T29" fmla="*/ 36 h 3103"/>
                <a:gd name="T30" fmla="*/ 37 w 2023"/>
                <a:gd name="T31" fmla="*/ 13 h 3103"/>
                <a:gd name="T32" fmla="*/ 46 w 2023"/>
                <a:gd name="T33" fmla="*/ 14 h 3103"/>
                <a:gd name="T34" fmla="*/ 49 w 2023"/>
                <a:gd name="T35" fmla="*/ 13 h 3103"/>
                <a:gd name="T36" fmla="*/ 63 w 2023"/>
                <a:gd name="T37" fmla="*/ 13 h 3103"/>
                <a:gd name="T38" fmla="*/ 63 w 2023"/>
                <a:gd name="T39" fmla="*/ 3 h 3103"/>
                <a:gd name="T40" fmla="*/ 54 w 2023"/>
                <a:gd name="T41" fmla="*/ 2 h 3103"/>
                <a:gd name="T42" fmla="*/ 51 w 2023"/>
                <a:gd name="T43" fmla="*/ 4 h 3103"/>
                <a:gd name="T44" fmla="*/ 49 w 2023"/>
                <a:gd name="T45" fmla="*/ 3 h 3103"/>
                <a:gd name="T46" fmla="*/ 38 w 2023"/>
                <a:gd name="T47" fmla="*/ 2 h 3103"/>
                <a:gd name="T48" fmla="*/ 36 w 2023"/>
                <a:gd name="T49" fmla="*/ 0 h 3103"/>
                <a:gd name="T50" fmla="*/ 33 w 2023"/>
                <a:gd name="T51" fmla="*/ 1 h 3103"/>
                <a:gd name="T52" fmla="*/ 29 w 2023"/>
                <a:gd name="T53" fmla="*/ 5 h 3103"/>
                <a:gd name="T54" fmla="*/ 15 w 2023"/>
                <a:gd name="T55" fmla="*/ 8 h 3103"/>
                <a:gd name="T56" fmla="*/ 0 w 2023"/>
                <a:gd name="T57" fmla="*/ 14 h 3103"/>
                <a:gd name="T58" fmla="*/ 0 w 2023"/>
                <a:gd name="T59" fmla="*/ 14 h 31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023"/>
                <a:gd name="T91" fmla="*/ 0 h 3103"/>
                <a:gd name="T92" fmla="*/ 2023 w 2023"/>
                <a:gd name="T93" fmla="*/ 3103 h 31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023" h="3103">
                  <a:moveTo>
                    <a:pt x="31" y="422"/>
                  </a:moveTo>
                  <a:lnTo>
                    <a:pt x="0" y="570"/>
                  </a:lnTo>
                  <a:lnTo>
                    <a:pt x="278" y="1325"/>
                  </a:lnTo>
                  <a:lnTo>
                    <a:pt x="573" y="1502"/>
                  </a:lnTo>
                  <a:lnTo>
                    <a:pt x="848" y="1995"/>
                  </a:lnTo>
                  <a:lnTo>
                    <a:pt x="681" y="2217"/>
                  </a:lnTo>
                  <a:lnTo>
                    <a:pt x="641" y="2641"/>
                  </a:lnTo>
                  <a:lnTo>
                    <a:pt x="554" y="3103"/>
                  </a:lnTo>
                  <a:lnTo>
                    <a:pt x="987" y="3025"/>
                  </a:lnTo>
                  <a:lnTo>
                    <a:pt x="1173" y="2445"/>
                  </a:lnTo>
                  <a:lnTo>
                    <a:pt x="1293" y="2092"/>
                  </a:lnTo>
                  <a:lnTo>
                    <a:pt x="1333" y="1698"/>
                  </a:lnTo>
                  <a:lnTo>
                    <a:pt x="1312" y="1462"/>
                  </a:lnTo>
                  <a:lnTo>
                    <a:pt x="1529" y="1375"/>
                  </a:lnTo>
                  <a:lnTo>
                    <a:pt x="1419" y="1129"/>
                  </a:lnTo>
                  <a:lnTo>
                    <a:pt x="1192" y="394"/>
                  </a:lnTo>
                  <a:lnTo>
                    <a:pt x="1472" y="432"/>
                  </a:lnTo>
                  <a:lnTo>
                    <a:pt x="1599" y="401"/>
                  </a:lnTo>
                  <a:lnTo>
                    <a:pt x="2023" y="394"/>
                  </a:lnTo>
                  <a:lnTo>
                    <a:pt x="2023" y="68"/>
                  </a:lnTo>
                  <a:lnTo>
                    <a:pt x="1755" y="59"/>
                  </a:lnTo>
                  <a:lnTo>
                    <a:pt x="1649" y="118"/>
                  </a:lnTo>
                  <a:lnTo>
                    <a:pt x="1599" y="68"/>
                  </a:lnTo>
                  <a:lnTo>
                    <a:pt x="1234" y="59"/>
                  </a:lnTo>
                  <a:lnTo>
                    <a:pt x="1166" y="0"/>
                  </a:lnTo>
                  <a:lnTo>
                    <a:pt x="1086" y="28"/>
                  </a:lnTo>
                  <a:lnTo>
                    <a:pt x="957" y="156"/>
                  </a:lnTo>
                  <a:lnTo>
                    <a:pt x="493" y="255"/>
                  </a:lnTo>
                  <a:lnTo>
                    <a:pt x="31" y="42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18" name="Freeform 30"/>
            <p:cNvSpPr>
              <a:spLocks/>
            </p:cNvSpPr>
            <p:nvPr/>
          </p:nvSpPr>
          <p:spPr bwMode="auto">
            <a:xfrm>
              <a:off x="805" y="3062"/>
              <a:ext cx="231" cy="103"/>
            </a:xfrm>
            <a:custGeom>
              <a:avLst/>
              <a:gdLst>
                <a:gd name="T0" fmla="*/ 0 w 462"/>
                <a:gd name="T1" fmla="*/ 1 h 207"/>
                <a:gd name="T2" fmla="*/ 3 w 462"/>
                <a:gd name="T3" fmla="*/ 4 h 207"/>
                <a:gd name="T4" fmla="*/ 7 w 462"/>
                <a:gd name="T5" fmla="*/ 6 h 207"/>
                <a:gd name="T6" fmla="*/ 11 w 462"/>
                <a:gd name="T7" fmla="*/ 4 h 207"/>
                <a:gd name="T8" fmla="*/ 11 w 462"/>
                <a:gd name="T9" fmla="*/ 3 h 207"/>
                <a:gd name="T10" fmla="*/ 14 w 462"/>
                <a:gd name="T11" fmla="*/ 1 h 207"/>
                <a:gd name="T12" fmla="*/ 14 w 462"/>
                <a:gd name="T13" fmla="*/ 0 h 207"/>
                <a:gd name="T14" fmla="*/ 11 w 462"/>
                <a:gd name="T15" fmla="*/ 0 h 207"/>
                <a:gd name="T16" fmla="*/ 6 w 462"/>
                <a:gd name="T17" fmla="*/ 0 h 207"/>
                <a:gd name="T18" fmla="*/ 0 w 462"/>
                <a:gd name="T19" fmla="*/ 1 h 207"/>
                <a:gd name="T20" fmla="*/ 0 w 462"/>
                <a:gd name="T21" fmla="*/ 1 h 20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62"/>
                <a:gd name="T34" fmla="*/ 0 h 207"/>
                <a:gd name="T35" fmla="*/ 462 w 462"/>
                <a:gd name="T36" fmla="*/ 207 h 20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62" h="207">
                  <a:moveTo>
                    <a:pt x="0" y="40"/>
                  </a:moveTo>
                  <a:lnTo>
                    <a:pt x="67" y="150"/>
                  </a:lnTo>
                  <a:lnTo>
                    <a:pt x="223" y="207"/>
                  </a:lnTo>
                  <a:lnTo>
                    <a:pt x="323" y="158"/>
                  </a:lnTo>
                  <a:lnTo>
                    <a:pt x="333" y="99"/>
                  </a:lnTo>
                  <a:lnTo>
                    <a:pt x="462" y="40"/>
                  </a:lnTo>
                  <a:lnTo>
                    <a:pt x="441" y="0"/>
                  </a:lnTo>
                  <a:lnTo>
                    <a:pt x="323" y="0"/>
                  </a:lnTo>
                  <a:lnTo>
                    <a:pt x="166" y="31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C9B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19" name="Freeform 31"/>
            <p:cNvSpPr>
              <a:spLocks/>
            </p:cNvSpPr>
            <p:nvPr/>
          </p:nvSpPr>
          <p:spPr bwMode="auto">
            <a:xfrm>
              <a:off x="631" y="2223"/>
              <a:ext cx="665" cy="583"/>
            </a:xfrm>
            <a:custGeom>
              <a:avLst/>
              <a:gdLst>
                <a:gd name="T0" fmla="*/ 15 w 1331"/>
                <a:gd name="T1" fmla="*/ 2 h 1166"/>
                <a:gd name="T2" fmla="*/ 15 w 1331"/>
                <a:gd name="T3" fmla="*/ 18 h 1166"/>
                <a:gd name="T4" fmla="*/ 14 w 1331"/>
                <a:gd name="T5" fmla="*/ 20 h 1166"/>
                <a:gd name="T6" fmla="*/ 11 w 1331"/>
                <a:gd name="T7" fmla="*/ 19 h 1166"/>
                <a:gd name="T8" fmla="*/ 9 w 1331"/>
                <a:gd name="T9" fmla="*/ 21 h 1166"/>
                <a:gd name="T10" fmla="*/ 9 w 1331"/>
                <a:gd name="T11" fmla="*/ 25 h 1166"/>
                <a:gd name="T12" fmla="*/ 7 w 1331"/>
                <a:gd name="T13" fmla="*/ 26 h 1166"/>
                <a:gd name="T14" fmla="*/ 6 w 1331"/>
                <a:gd name="T15" fmla="*/ 31 h 1166"/>
                <a:gd name="T16" fmla="*/ 1 w 1331"/>
                <a:gd name="T17" fmla="*/ 30 h 1166"/>
                <a:gd name="T18" fmla="*/ 0 w 1331"/>
                <a:gd name="T19" fmla="*/ 31 h 1166"/>
                <a:gd name="T20" fmla="*/ 0 w 1331"/>
                <a:gd name="T21" fmla="*/ 36 h 1166"/>
                <a:gd name="T22" fmla="*/ 2 w 1331"/>
                <a:gd name="T23" fmla="*/ 36 h 1166"/>
                <a:gd name="T24" fmla="*/ 2 w 1331"/>
                <a:gd name="T25" fmla="*/ 31 h 1166"/>
                <a:gd name="T26" fmla="*/ 12 w 1331"/>
                <a:gd name="T27" fmla="*/ 35 h 1166"/>
                <a:gd name="T28" fmla="*/ 17 w 1331"/>
                <a:gd name="T29" fmla="*/ 28 h 1166"/>
                <a:gd name="T30" fmla="*/ 17 w 1331"/>
                <a:gd name="T31" fmla="*/ 22 h 1166"/>
                <a:gd name="T32" fmla="*/ 29 w 1331"/>
                <a:gd name="T33" fmla="*/ 30 h 1166"/>
                <a:gd name="T34" fmla="*/ 33 w 1331"/>
                <a:gd name="T35" fmla="*/ 33 h 1166"/>
                <a:gd name="T36" fmla="*/ 37 w 1331"/>
                <a:gd name="T37" fmla="*/ 33 h 1166"/>
                <a:gd name="T38" fmla="*/ 37 w 1331"/>
                <a:gd name="T39" fmla="*/ 29 h 1166"/>
                <a:gd name="T40" fmla="*/ 35 w 1331"/>
                <a:gd name="T41" fmla="*/ 18 h 1166"/>
                <a:gd name="T42" fmla="*/ 40 w 1331"/>
                <a:gd name="T43" fmla="*/ 19 h 1166"/>
                <a:gd name="T44" fmla="*/ 41 w 1331"/>
                <a:gd name="T45" fmla="*/ 18 h 1166"/>
                <a:gd name="T46" fmla="*/ 41 w 1331"/>
                <a:gd name="T47" fmla="*/ 15 h 1166"/>
                <a:gd name="T48" fmla="*/ 38 w 1331"/>
                <a:gd name="T49" fmla="*/ 13 h 1166"/>
                <a:gd name="T50" fmla="*/ 28 w 1331"/>
                <a:gd name="T51" fmla="*/ 2 h 1166"/>
                <a:gd name="T52" fmla="*/ 22 w 1331"/>
                <a:gd name="T53" fmla="*/ 1 h 1166"/>
                <a:gd name="T54" fmla="*/ 17 w 1331"/>
                <a:gd name="T55" fmla="*/ 0 h 1166"/>
                <a:gd name="T56" fmla="*/ 15 w 1331"/>
                <a:gd name="T57" fmla="*/ 2 h 1166"/>
                <a:gd name="T58" fmla="*/ 15 w 1331"/>
                <a:gd name="T59" fmla="*/ 2 h 11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331"/>
                <a:gd name="T91" fmla="*/ 0 h 1166"/>
                <a:gd name="T92" fmla="*/ 1331 w 1331"/>
                <a:gd name="T93" fmla="*/ 1166 h 11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331" h="1166">
                  <a:moveTo>
                    <a:pt x="485" y="78"/>
                  </a:moveTo>
                  <a:lnTo>
                    <a:pt x="485" y="569"/>
                  </a:lnTo>
                  <a:lnTo>
                    <a:pt x="464" y="658"/>
                  </a:lnTo>
                  <a:lnTo>
                    <a:pt x="375" y="637"/>
                  </a:lnTo>
                  <a:lnTo>
                    <a:pt x="295" y="677"/>
                  </a:lnTo>
                  <a:lnTo>
                    <a:pt x="306" y="823"/>
                  </a:lnTo>
                  <a:lnTo>
                    <a:pt x="227" y="842"/>
                  </a:lnTo>
                  <a:lnTo>
                    <a:pt x="219" y="993"/>
                  </a:lnTo>
                  <a:lnTo>
                    <a:pt x="50" y="970"/>
                  </a:lnTo>
                  <a:lnTo>
                    <a:pt x="0" y="1019"/>
                  </a:lnTo>
                  <a:lnTo>
                    <a:pt x="31" y="1166"/>
                  </a:lnTo>
                  <a:lnTo>
                    <a:pt x="80" y="1139"/>
                  </a:lnTo>
                  <a:lnTo>
                    <a:pt x="92" y="1019"/>
                  </a:lnTo>
                  <a:lnTo>
                    <a:pt x="394" y="1099"/>
                  </a:lnTo>
                  <a:lnTo>
                    <a:pt x="544" y="903"/>
                  </a:lnTo>
                  <a:lnTo>
                    <a:pt x="553" y="705"/>
                  </a:lnTo>
                  <a:lnTo>
                    <a:pt x="937" y="962"/>
                  </a:lnTo>
                  <a:lnTo>
                    <a:pt x="1086" y="1050"/>
                  </a:lnTo>
                  <a:lnTo>
                    <a:pt x="1206" y="1031"/>
                  </a:lnTo>
                  <a:lnTo>
                    <a:pt x="1213" y="932"/>
                  </a:lnTo>
                  <a:lnTo>
                    <a:pt x="1126" y="578"/>
                  </a:lnTo>
                  <a:lnTo>
                    <a:pt x="1293" y="608"/>
                  </a:lnTo>
                  <a:lnTo>
                    <a:pt x="1331" y="578"/>
                  </a:lnTo>
                  <a:lnTo>
                    <a:pt x="1323" y="500"/>
                  </a:lnTo>
                  <a:lnTo>
                    <a:pt x="1244" y="422"/>
                  </a:lnTo>
                  <a:lnTo>
                    <a:pt x="907" y="78"/>
                  </a:lnTo>
                  <a:lnTo>
                    <a:pt x="721" y="9"/>
                  </a:lnTo>
                  <a:lnTo>
                    <a:pt x="553" y="0"/>
                  </a:lnTo>
                  <a:lnTo>
                    <a:pt x="485" y="78"/>
                  </a:lnTo>
                  <a:close/>
                </a:path>
              </a:pathLst>
            </a:custGeom>
            <a:solidFill>
              <a:srgbClr val="FFC9B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0" name="Freeform 32"/>
            <p:cNvSpPr>
              <a:spLocks/>
            </p:cNvSpPr>
            <p:nvPr/>
          </p:nvSpPr>
          <p:spPr bwMode="auto">
            <a:xfrm>
              <a:off x="2165" y="1815"/>
              <a:ext cx="404" cy="344"/>
            </a:xfrm>
            <a:custGeom>
              <a:avLst/>
              <a:gdLst>
                <a:gd name="T0" fmla="*/ 3 w 808"/>
                <a:gd name="T1" fmla="*/ 0 h 689"/>
                <a:gd name="T2" fmla="*/ 3 w 808"/>
                <a:gd name="T3" fmla="*/ 4 h 689"/>
                <a:gd name="T4" fmla="*/ 2 w 808"/>
                <a:gd name="T5" fmla="*/ 7 h 689"/>
                <a:gd name="T6" fmla="*/ 2 w 808"/>
                <a:gd name="T7" fmla="*/ 10 h 689"/>
                <a:gd name="T8" fmla="*/ 0 w 808"/>
                <a:gd name="T9" fmla="*/ 11 h 689"/>
                <a:gd name="T10" fmla="*/ 0 w 808"/>
                <a:gd name="T11" fmla="*/ 19 h 689"/>
                <a:gd name="T12" fmla="*/ 3 w 808"/>
                <a:gd name="T13" fmla="*/ 20 h 689"/>
                <a:gd name="T14" fmla="*/ 7 w 808"/>
                <a:gd name="T15" fmla="*/ 20 h 689"/>
                <a:gd name="T16" fmla="*/ 14 w 808"/>
                <a:gd name="T17" fmla="*/ 21 h 689"/>
                <a:gd name="T18" fmla="*/ 15 w 808"/>
                <a:gd name="T19" fmla="*/ 20 h 689"/>
                <a:gd name="T20" fmla="*/ 17 w 808"/>
                <a:gd name="T21" fmla="*/ 18 h 689"/>
                <a:gd name="T22" fmla="*/ 17 w 808"/>
                <a:gd name="T23" fmla="*/ 16 h 689"/>
                <a:gd name="T24" fmla="*/ 18 w 808"/>
                <a:gd name="T25" fmla="*/ 12 h 689"/>
                <a:gd name="T26" fmla="*/ 15 w 808"/>
                <a:gd name="T27" fmla="*/ 10 h 689"/>
                <a:gd name="T28" fmla="*/ 22 w 808"/>
                <a:gd name="T29" fmla="*/ 11 h 689"/>
                <a:gd name="T30" fmla="*/ 25 w 808"/>
                <a:gd name="T31" fmla="*/ 11 h 689"/>
                <a:gd name="T32" fmla="*/ 25 w 808"/>
                <a:gd name="T33" fmla="*/ 10 h 689"/>
                <a:gd name="T34" fmla="*/ 24 w 808"/>
                <a:gd name="T35" fmla="*/ 9 h 689"/>
                <a:gd name="T36" fmla="*/ 19 w 808"/>
                <a:gd name="T37" fmla="*/ 8 h 689"/>
                <a:gd name="T38" fmla="*/ 12 w 808"/>
                <a:gd name="T39" fmla="*/ 8 h 689"/>
                <a:gd name="T40" fmla="*/ 6 w 808"/>
                <a:gd name="T41" fmla="*/ 8 h 689"/>
                <a:gd name="T42" fmla="*/ 6 w 808"/>
                <a:gd name="T43" fmla="*/ 5 h 689"/>
                <a:gd name="T44" fmla="*/ 6 w 808"/>
                <a:gd name="T45" fmla="*/ 2 h 689"/>
                <a:gd name="T46" fmla="*/ 6 w 808"/>
                <a:gd name="T47" fmla="*/ 0 h 689"/>
                <a:gd name="T48" fmla="*/ 5 w 808"/>
                <a:gd name="T49" fmla="*/ 0 h 689"/>
                <a:gd name="T50" fmla="*/ 3 w 808"/>
                <a:gd name="T51" fmla="*/ 0 h 689"/>
                <a:gd name="T52" fmla="*/ 3 w 808"/>
                <a:gd name="T53" fmla="*/ 0 h 68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808"/>
                <a:gd name="T82" fmla="*/ 0 h 689"/>
                <a:gd name="T83" fmla="*/ 808 w 808"/>
                <a:gd name="T84" fmla="*/ 689 h 68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808" h="689">
                  <a:moveTo>
                    <a:pt x="90" y="0"/>
                  </a:moveTo>
                  <a:lnTo>
                    <a:pt x="118" y="128"/>
                  </a:lnTo>
                  <a:lnTo>
                    <a:pt x="52" y="236"/>
                  </a:lnTo>
                  <a:lnTo>
                    <a:pt x="59" y="323"/>
                  </a:lnTo>
                  <a:lnTo>
                    <a:pt x="0" y="382"/>
                  </a:lnTo>
                  <a:lnTo>
                    <a:pt x="0" y="620"/>
                  </a:lnTo>
                  <a:lnTo>
                    <a:pt x="90" y="649"/>
                  </a:lnTo>
                  <a:lnTo>
                    <a:pt x="238" y="668"/>
                  </a:lnTo>
                  <a:lnTo>
                    <a:pt x="464" y="689"/>
                  </a:lnTo>
                  <a:lnTo>
                    <a:pt x="483" y="649"/>
                  </a:lnTo>
                  <a:lnTo>
                    <a:pt x="514" y="580"/>
                  </a:lnTo>
                  <a:lnTo>
                    <a:pt x="535" y="519"/>
                  </a:lnTo>
                  <a:lnTo>
                    <a:pt x="573" y="413"/>
                  </a:lnTo>
                  <a:lnTo>
                    <a:pt x="493" y="335"/>
                  </a:lnTo>
                  <a:lnTo>
                    <a:pt x="702" y="373"/>
                  </a:lnTo>
                  <a:lnTo>
                    <a:pt x="799" y="363"/>
                  </a:lnTo>
                  <a:lnTo>
                    <a:pt x="808" y="335"/>
                  </a:lnTo>
                  <a:lnTo>
                    <a:pt x="759" y="316"/>
                  </a:lnTo>
                  <a:lnTo>
                    <a:pt x="603" y="274"/>
                  </a:lnTo>
                  <a:lnTo>
                    <a:pt x="384" y="285"/>
                  </a:lnTo>
                  <a:lnTo>
                    <a:pt x="187" y="265"/>
                  </a:lnTo>
                  <a:lnTo>
                    <a:pt x="187" y="188"/>
                  </a:lnTo>
                  <a:lnTo>
                    <a:pt x="208" y="78"/>
                  </a:lnTo>
                  <a:lnTo>
                    <a:pt x="170" y="19"/>
                  </a:lnTo>
                  <a:lnTo>
                    <a:pt x="139" y="12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C9B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1" name="Freeform 33"/>
            <p:cNvSpPr>
              <a:spLocks/>
            </p:cNvSpPr>
            <p:nvPr/>
          </p:nvSpPr>
          <p:spPr bwMode="auto">
            <a:xfrm>
              <a:off x="1075" y="1619"/>
              <a:ext cx="468" cy="629"/>
            </a:xfrm>
            <a:custGeom>
              <a:avLst/>
              <a:gdLst>
                <a:gd name="T0" fmla="*/ 8 w 937"/>
                <a:gd name="T1" fmla="*/ 3 h 1257"/>
                <a:gd name="T2" fmla="*/ 5 w 937"/>
                <a:gd name="T3" fmla="*/ 16 h 1257"/>
                <a:gd name="T4" fmla="*/ 1 w 937"/>
                <a:gd name="T5" fmla="*/ 15 h 1257"/>
                <a:gd name="T6" fmla="*/ 0 w 937"/>
                <a:gd name="T7" fmla="*/ 15 h 1257"/>
                <a:gd name="T8" fmla="*/ 0 w 937"/>
                <a:gd name="T9" fmla="*/ 16 h 1257"/>
                <a:gd name="T10" fmla="*/ 4 w 937"/>
                <a:gd name="T11" fmla="*/ 24 h 1257"/>
                <a:gd name="T12" fmla="*/ 6 w 937"/>
                <a:gd name="T13" fmla="*/ 30 h 1257"/>
                <a:gd name="T14" fmla="*/ 9 w 937"/>
                <a:gd name="T15" fmla="*/ 34 h 1257"/>
                <a:gd name="T16" fmla="*/ 13 w 937"/>
                <a:gd name="T17" fmla="*/ 36 h 1257"/>
                <a:gd name="T18" fmla="*/ 18 w 937"/>
                <a:gd name="T19" fmla="*/ 40 h 1257"/>
                <a:gd name="T20" fmla="*/ 22 w 937"/>
                <a:gd name="T21" fmla="*/ 39 h 1257"/>
                <a:gd name="T22" fmla="*/ 27 w 937"/>
                <a:gd name="T23" fmla="*/ 35 h 1257"/>
                <a:gd name="T24" fmla="*/ 28 w 937"/>
                <a:gd name="T25" fmla="*/ 27 h 1257"/>
                <a:gd name="T26" fmla="*/ 29 w 937"/>
                <a:gd name="T27" fmla="*/ 20 h 1257"/>
                <a:gd name="T28" fmla="*/ 27 w 937"/>
                <a:gd name="T29" fmla="*/ 15 h 1257"/>
                <a:gd name="T30" fmla="*/ 26 w 937"/>
                <a:gd name="T31" fmla="*/ 8 h 1257"/>
                <a:gd name="T32" fmla="*/ 26 w 937"/>
                <a:gd name="T33" fmla="*/ 8 h 1257"/>
                <a:gd name="T34" fmla="*/ 25 w 937"/>
                <a:gd name="T35" fmla="*/ 7 h 1257"/>
                <a:gd name="T36" fmla="*/ 22 w 937"/>
                <a:gd name="T37" fmla="*/ 8 h 1257"/>
                <a:gd name="T38" fmla="*/ 15 w 937"/>
                <a:gd name="T39" fmla="*/ 0 h 1257"/>
                <a:gd name="T40" fmla="*/ 10 w 937"/>
                <a:gd name="T41" fmla="*/ 1 h 1257"/>
                <a:gd name="T42" fmla="*/ 8 w 937"/>
                <a:gd name="T43" fmla="*/ 3 h 1257"/>
                <a:gd name="T44" fmla="*/ 8 w 937"/>
                <a:gd name="T45" fmla="*/ 3 h 125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37"/>
                <a:gd name="T70" fmla="*/ 0 h 1257"/>
                <a:gd name="T71" fmla="*/ 937 w 937"/>
                <a:gd name="T72" fmla="*/ 1257 h 125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37" h="1257">
                  <a:moveTo>
                    <a:pt x="287" y="77"/>
                  </a:moveTo>
                  <a:lnTo>
                    <a:pt x="188" y="489"/>
                  </a:lnTo>
                  <a:lnTo>
                    <a:pt x="61" y="470"/>
                  </a:lnTo>
                  <a:lnTo>
                    <a:pt x="11" y="470"/>
                  </a:lnTo>
                  <a:lnTo>
                    <a:pt x="0" y="501"/>
                  </a:lnTo>
                  <a:lnTo>
                    <a:pt x="158" y="746"/>
                  </a:lnTo>
                  <a:lnTo>
                    <a:pt x="217" y="953"/>
                  </a:lnTo>
                  <a:lnTo>
                    <a:pt x="318" y="1069"/>
                  </a:lnTo>
                  <a:lnTo>
                    <a:pt x="435" y="1138"/>
                  </a:lnTo>
                  <a:lnTo>
                    <a:pt x="584" y="1257"/>
                  </a:lnTo>
                  <a:lnTo>
                    <a:pt x="721" y="1235"/>
                  </a:lnTo>
                  <a:lnTo>
                    <a:pt x="869" y="1098"/>
                  </a:lnTo>
                  <a:lnTo>
                    <a:pt x="918" y="835"/>
                  </a:lnTo>
                  <a:lnTo>
                    <a:pt x="937" y="618"/>
                  </a:lnTo>
                  <a:lnTo>
                    <a:pt x="869" y="451"/>
                  </a:lnTo>
                  <a:lnTo>
                    <a:pt x="859" y="234"/>
                  </a:lnTo>
                  <a:lnTo>
                    <a:pt x="848" y="225"/>
                  </a:lnTo>
                  <a:lnTo>
                    <a:pt x="810" y="215"/>
                  </a:lnTo>
                  <a:lnTo>
                    <a:pt x="730" y="253"/>
                  </a:lnTo>
                  <a:lnTo>
                    <a:pt x="504" y="0"/>
                  </a:lnTo>
                  <a:lnTo>
                    <a:pt x="346" y="8"/>
                  </a:lnTo>
                  <a:lnTo>
                    <a:pt x="287" y="77"/>
                  </a:lnTo>
                  <a:close/>
                </a:path>
              </a:pathLst>
            </a:custGeom>
            <a:solidFill>
              <a:srgbClr val="FFC9B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2" name="Freeform 34"/>
            <p:cNvSpPr>
              <a:spLocks/>
            </p:cNvSpPr>
            <p:nvPr/>
          </p:nvSpPr>
          <p:spPr bwMode="auto">
            <a:xfrm>
              <a:off x="2071" y="2011"/>
              <a:ext cx="98" cy="138"/>
            </a:xfrm>
            <a:custGeom>
              <a:avLst/>
              <a:gdLst>
                <a:gd name="T0" fmla="*/ 1 w 198"/>
                <a:gd name="T1" fmla="*/ 0 h 276"/>
                <a:gd name="T2" fmla="*/ 0 w 198"/>
                <a:gd name="T3" fmla="*/ 3 h 276"/>
                <a:gd name="T4" fmla="*/ 1 w 198"/>
                <a:gd name="T5" fmla="*/ 9 h 276"/>
                <a:gd name="T6" fmla="*/ 6 w 198"/>
                <a:gd name="T7" fmla="*/ 7 h 276"/>
                <a:gd name="T8" fmla="*/ 5 w 198"/>
                <a:gd name="T9" fmla="*/ 3 h 276"/>
                <a:gd name="T10" fmla="*/ 4 w 198"/>
                <a:gd name="T11" fmla="*/ 0 h 276"/>
                <a:gd name="T12" fmla="*/ 1 w 198"/>
                <a:gd name="T13" fmla="*/ 0 h 276"/>
                <a:gd name="T14" fmla="*/ 1 w 198"/>
                <a:gd name="T15" fmla="*/ 0 h 2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8"/>
                <a:gd name="T25" fmla="*/ 0 h 276"/>
                <a:gd name="T26" fmla="*/ 198 w 198"/>
                <a:gd name="T27" fmla="*/ 276 h 27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8" h="276">
                  <a:moveTo>
                    <a:pt x="42" y="0"/>
                  </a:moveTo>
                  <a:lnTo>
                    <a:pt x="0" y="127"/>
                  </a:lnTo>
                  <a:lnTo>
                    <a:pt x="52" y="276"/>
                  </a:lnTo>
                  <a:lnTo>
                    <a:pt x="198" y="228"/>
                  </a:lnTo>
                  <a:lnTo>
                    <a:pt x="168" y="120"/>
                  </a:lnTo>
                  <a:lnTo>
                    <a:pt x="16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auto">
            <a:xfrm>
              <a:off x="665" y="2861"/>
              <a:ext cx="504" cy="343"/>
            </a:xfrm>
            <a:custGeom>
              <a:avLst/>
              <a:gdLst>
                <a:gd name="T0" fmla="*/ 0 w 1007"/>
                <a:gd name="T1" fmla="*/ 0 h 686"/>
                <a:gd name="T2" fmla="*/ 1 w 1007"/>
                <a:gd name="T3" fmla="*/ 11 h 686"/>
                <a:gd name="T4" fmla="*/ 0 w 1007"/>
                <a:gd name="T5" fmla="*/ 19 h 686"/>
                <a:gd name="T6" fmla="*/ 32 w 1007"/>
                <a:gd name="T7" fmla="*/ 21 h 686"/>
                <a:gd name="T8" fmla="*/ 31 w 1007"/>
                <a:gd name="T9" fmla="*/ 7 h 686"/>
                <a:gd name="T10" fmla="*/ 31 w 1007"/>
                <a:gd name="T11" fmla="*/ 3 h 686"/>
                <a:gd name="T12" fmla="*/ 20 w 1007"/>
                <a:gd name="T13" fmla="*/ 3 h 686"/>
                <a:gd name="T14" fmla="*/ 20 w 1007"/>
                <a:gd name="T15" fmla="*/ 11 h 686"/>
                <a:gd name="T16" fmla="*/ 24 w 1007"/>
                <a:gd name="T17" fmla="*/ 13 h 686"/>
                <a:gd name="T18" fmla="*/ 23 w 1007"/>
                <a:gd name="T19" fmla="*/ 14 h 686"/>
                <a:gd name="T20" fmla="*/ 20 w 1007"/>
                <a:gd name="T21" fmla="*/ 17 h 686"/>
                <a:gd name="T22" fmla="*/ 19 w 1007"/>
                <a:gd name="T23" fmla="*/ 19 h 686"/>
                <a:gd name="T24" fmla="*/ 16 w 1007"/>
                <a:gd name="T25" fmla="*/ 19 h 686"/>
                <a:gd name="T26" fmla="*/ 11 w 1007"/>
                <a:gd name="T27" fmla="*/ 17 h 686"/>
                <a:gd name="T28" fmla="*/ 8 w 1007"/>
                <a:gd name="T29" fmla="*/ 13 h 686"/>
                <a:gd name="T30" fmla="*/ 6 w 1007"/>
                <a:gd name="T31" fmla="*/ 10 h 686"/>
                <a:gd name="T32" fmla="*/ 6 w 1007"/>
                <a:gd name="T33" fmla="*/ 1 h 686"/>
                <a:gd name="T34" fmla="*/ 0 w 1007"/>
                <a:gd name="T35" fmla="*/ 0 h 686"/>
                <a:gd name="T36" fmla="*/ 0 w 1007"/>
                <a:gd name="T37" fmla="*/ 0 h 68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07"/>
                <a:gd name="T58" fmla="*/ 0 h 686"/>
                <a:gd name="T59" fmla="*/ 1007 w 1007"/>
                <a:gd name="T60" fmla="*/ 686 h 68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07" h="686">
                  <a:moveTo>
                    <a:pt x="0" y="0"/>
                  </a:moveTo>
                  <a:lnTo>
                    <a:pt x="30" y="382"/>
                  </a:lnTo>
                  <a:lnTo>
                    <a:pt x="0" y="597"/>
                  </a:lnTo>
                  <a:lnTo>
                    <a:pt x="1007" y="686"/>
                  </a:lnTo>
                  <a:lnTo>
                    <a:pt x="967" y="247"/>
                  </a:lnTo>
                  <a:lnTo>
                    <a:pt x="967" y="89"/>
                  </a:lnTo>
                  <a:lnTo>
                    <a:pt x="623" y="66"/>
                  </a:lnTo>
                  <a:lnTo>
                    <a:pt x="612" y="375"/>
                  </a:lnTo>
                  <a:lnTo>
                    <a:pt x="751" y="432"/>
                  </a:lnTo>
                  <a:lnTo>
                    <a:pt x="732" y="472"/>
                  </a:lnTo>
                  <a:lnTo>
                    <a:pt x="631" y="521"/>
                  </a:lnTo>
                  <a:lnTo>
                    <a:pt x="581" y="597"/>
                  </a:lnTo>
                  <a:lnTo>
                    <a:pt x="494" y="589"/>
                  </a:lnTo>
                  <a:lnTo>
                    <a:pt x="346" y="521"/>
                  </a:lnTo>
                  <a:lnTo>
                    <a:pt x="247" y="441"/>
                  </a:lnTo>
                  <a:lnTo>
                    <a:pt x="188" y="295"/>
                  </a:lnTo>
                  <a:lnTo>
                    <a:pt x="180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4" name="Freeform 36"/>
            <p:cNvSpPr>
              <a:spLocks/>
            </p:cNvSpPr>
            <p:nvPr/>
          </p:nvSpPr>
          <p:spPr bwMode="auto">
            <a:xfrm>
              <a:off x="759" y="3013"/>
              <a:ext cx="172" cy="69"/>
            </a:xfrm>
            <a:custGeom>
              <a:avLst/>
              <a:gdLst>
                <a:gd name="T0" fmla="*/ 0 w 344"/>
                <a:gd name="T1" fmla="*/ 0 h 137"/>
                <a:gd name="T2" fmla="*/ 1 w 344"/>
                <a:gd name="T3" fmla="*/ 4 h 137"/>
                <a:gd name="T4" fmla="*/ 5 w 344"/>
                <a:gd name="T5" fmla="*/ 5 h 137"/>
                <a:gd name="T6" fmla="*/ 11 w 344"/>
                <a:gd name="T7" fmla="*/ 4 h 137"/>
                <a:gd name="T8" fmla="*/ 3 w 344"/>
                <a:gd name="T9" fmla="*/ 2 h 137"/>
                <a:gd name="T10" fmla="*/ 0 w 344"/>
                <a:gd name="T11" fmla="*/ 0 h 137"/>
                <a:gd name="T12" fmla="*/ 0 w 344"/>
                <a:gd name="T13" fmla="*/ 0 h 1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4"/>
                <a:gd name="T22" fmla="*/ 0 h 137"/>
                <a:gd name="T23" fmla="*/ 344 w 344"/>
                <a:gd name="T24" fmla="*/ 137 h 1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4" h="137">
                  <a:moveTo>
                    <a:pt x="0" y="0"/>
                  </a:moveTo>
                  <a:lnTo>
                    <a:pt x="11" y="109"/>
                  </a:lnTo>
                  <a:lnTo>
                    <a:pt x="148" y="137"/>
                  </a:lnTo>
                  <a:lnTo>
                    <a:pt x="344" y="109"/>
                  </a:lnTo>
                  <a:lnTo>
                    <a:pt x="118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5" name="Freeform 37"/>
            <p:cNvSpPr>
              <a:spLocks/>
            </p:cNvSpPr>
            <p:nvPr/>
          </p:nvSpPr>
          <p:spPr bwMode="auto">
            <a:xfrm>
              <a:off x="1045" y="2675"/>
              <a:ext cx="379" cy="377"/>
            </a:xfrm>
            <a:custGeom>
              <a:avLst/>
              <a:gdLst>
                <a:gd name="T0" fmla="*/ 0 w 759"/>
                <a:gd name="T1" fmla="*/ 0 h 755"/>
                <a:gd name="T2" fmla="*/ 5 w 759"/>
                <a:gd name="T3" fmla="*/ 5 h 755"/>
                <a:gd name="T4" fmla="*/ 9 w 759"/>
                <a:gd name="T5" fmla="*/ 11 h 755"/>
                <a:gd name="T6" fmla="*/ 13 w 759"/>
                <a:gd name="T7" fmla="*/ 23 h 755"/>
                <a:gd name="T8" fmla="*/ 23 w 759"/>
                <a:gd name="T9" fmla="*/ 20 h 755"/>
                <a:gd name="T10" fmla="*/ 17 w 759"/>
                <a:gd name="T11" fmla="*/ 5 h 755"/>
                <a:gd name="T12" fmla="*/ 13 w 759"/>
                <a:gd name="T13" fmla="*/ 2 h 755"/>
                <a:gd name="T14" fmla="*/ 9 w 759"/>
                <a:gd name="T15" fmla="*/ 4 h 755"/>
                <a:gd name="T16" fmla="*/ 5 w 759"/>
                <a:gd name="T17" fmla="*/ 3 h 755"/>
                <a:gd name="T18" fmla="*/ 0 w 759"/>
                <a:gd name="T19" fmla="*/ 0 h 755"/>
                <a:gd name="T20" fmla="*/ 0 w 759"/>
                <a:gd name="T21" fmla="*/ 0 h 7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9"/>
                <a:gd name="T34" fmla="*/ 0 h 755"/>
                <a:gd name="T35" fmla="*/ 759 w 759"/>
                <a:gd name="T36" fmla="*/ 755 h 75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9" h="755">
                  <a:moveTo>
                    <a:pt x="0" y="0"/>
                  </a:moveTo>
                  <a:lnTo>
                    <a:pt x="177" y="166"/>
                  </a:lnTo>
                  <a:lnTo>
                    <a:pt x="297" y="363"/>
                  </a:lnTo>
                  <a:lnTo>
                    <a:pt x="426" y="755"/>
                  </a:lnTo>
                  <a:lnTo>
                    <a:pt x="759" y="656"/>
                  </a:lnTo>
                  <a:lnTo>
                    <a:pt x="563" y="166"/>
                  </a:lnTo>
                  <a:lnTo>
                    <a:pt x="426" y="67"/>
                  </a:lnTo>
                  <a:lnTo>
                    <a:pt x="316" y="147"/>
                  </a:lnTo>
                  <a:lnTo>
                    <a:pt x="169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6" name="Freeform 38"/>
            <p:cNvSpPr>
              <a:spLocks/>
            </p:cNvSpPr>
            <p:nvPr/>
          </p:nvSpPr>
          <p:spPr bwMode="auto">
            <a:xfrm>
              <a:off x="1286" y="2154"/>
              <a:ext cx="450" cy="510"/>
            </a:xfrm>
            <a:custGeom>
              <a:avLst/>
              <a:gdLst>
                <a:gd name="T0" fmla="*/ 0 w 899"/>
                <a:gd name="T1" fmla="*/ 1 h 1021"/>
                <a:gd name="T2" fmla="*/ 4 w 899"/>
                <a:gd name="T3" fmla="*/ 13 h 1021"/>
                <a:gd name="T4" fmla="*/ 6 w 899"/>
                <a:gd name="T5" fmla="*/ 31 h 1021"/>
                <a:gd name="T6" fmla="*/ 13 w 899"/>
                <a:gd name="T7" fmla="*/ 31 h 1021"/>
                <a:gd name="T8" fmla="*/ 29 w 899"/>
                <a:gd name="T9" fmla="*/ 25 h 1021"/>
                <a:gd name="T10" fmla="*/ 24 w 899"/>
                <a:gd name="T11" fmla="*/ 9 h 1021"/>
                <a:gd name="T12" fmla="*/ 15 w 899"/>
                <a:gd name="T13" fmla="*/ 0 h 1021"/>
                <a:gd name="T14" fmla="*/ 12 w 899"/>
                <a:gd name="T15" fmla="*/ 3 h 1021"/>
                <a:gd name="T16" fmla="*/ 6 w 899"/>
                <a:gd name="T17" fmla="*/ 5 h 1021"/>
                <a:gd name="T18" fmla="*/ 0 w 899"/>
                <a:gd name="T19" fmla="*/ 1 h 1021"/>
                <a:gd name="T20" fmla="*/ 0 w 899"/>
                <a:gd name="T21" fmla="*/ 1 h 10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99"/>
                <a:gd name="T34" fmla="*/ 0 h 1021"/>
                <a:gd name="T35" fmla="*/ 899 w 899"/>
                <a:gd name="T36" fmla="*/ 1021 h 10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99" h="1021">
                  <a:moveTo>
                    <a:pt x="0" y="59"/>
                  </a:moveTo>
                  <a:lnTo>
                    <a:pt x="108" y="432"/>
                  </a:lnTo>
                  <a:lnTo>
                    <a:pt x="169" y="993"/>
                  </a:lnTo>
                  <a:lnTo>
                    <a:pt x="414" y="1021"/>
                  </a:lnTo>
                  <a:lnTo>
                    <a:pt x="899" y="816"/>
                  </a:lnTo>
                  <a:lnTo>
                    <a:pt x="741" y="316"/>
                  </a:lnTo>
                  <a:lnTo>
                    <a:pt x="454" y="0"/>
                  </a:lnTo>
                  <a:lnTo>
                    <a:pt x="355" y="109"/>
                  </a:lnTo>
                  <a:lnTo>
                    <a:pt x="169" y="188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auto">
            <a:xfrm>
              <a:off x="1262" y="1938"/>
              <a:ext cx="202" cy="197"/>
            </a:xfrm>
            <a:custGeom>
              <a:avLst/>
              <a:gdLst>
                <a:gd name="T0" fmla="*/ 0 w 404"/>
                <a:gd name="T1" fmla="*/ 6 h 393"/>
                <a:gd name="T2" fmla="*/ 3 w 404"/>
                <a:gd name="T3" fmla="*/ 5 h 393"/>
                <a:gd name="T4" fmla="*/ 6 w 404"/>
                <a:gd name="T5" fmla="*/ 5 h 393"/>
                <a:gd name="T6" fmla="*/ 9 w 404"/>
                <a:gd name="T7" fmla="*/ 3 h 393"/>
                <a:gd name="T8" fmla="*/ 13 w 404"/>
                <a:gd name="T9" fmla="*/ 0 h 393"/>
                <a:gd name="T10" fmla="*/ 12 w 404"/>
                <a:gd name="T11" fmla="*/ 9 h 393"/>
                <a:gd name="T12" fmla="*/ 9 w 404"/>
                <a:gd name="T13" fmla="*/ 12 h 393"/>
                <a:gd name="T14" fmla="*/ 6 w 404"/>
                <a:gd name="T15" fmla="*/ 13 h 393"/>
                <a:gd name="T16" fmla="*/ 5 w 404"/>
                <a:gd name="T17" fmla="*/ 11 h 393"/>
                <a:gd name="T18" fmla="*/ 2 w 404"/>
                <a:gd name="T19" fmla="*/ 8 h 393"/>
                <a:gd name="T20" fmla="*/ 0 w 404"/>
                <a:gd name="T21" fmla="*/ 6 h 393"/>
                <a:gd name="T22" fmla="*/ 0 w 404"/>
                <a:gd name="T23" fmla="*/ 6 h 3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4"/>
                <a:gd name="T37" fmla="*/ 0 h 393"/>
                <a:gd name="T38" fmla="*/ 404 w 404"/>
                <a:gd name="T39" fmla="*/ 393 h 39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4" h="393">
                  <a:moveTo>
                    <a:pt x="0" y="188"/>
                  </a:moveTo>
                  <a:lnTo>
                    <a:pt x="68" y="157"/>
                  </a:lnTo>
                  <a:lnTo>
                    <a:pt x="178" y="157"/>
                  </a:lnTo>
                  <a:lnTo>
                    <a:pt x="277" y="89"/>
                  </a:lnTo>
                  <a:lnTo>
                    <a:pt x="404" y="0"/>
                  </a:lnTo>
                  <a:lnTo>
                    <a:pt x="374" y="285"/>
                  </a:lnTo>
                  <a:lnTo>
                    <a:pt x="287" y="363"/>
                  </a:lnTo>
                  <a:lnTo>
                    <a:pt x="197" y="393"/>
                  </a:lnTo>
                  <a:lnTo>
                    <a:pt x="140" y="351"/>
                  </a:lnTo>
                  <a:lnTo>
                    <a:pt x="41" y="245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8" name="Freeform 40"/>
            <p:cNvSpPr>
              <a:spLocks/>
            </p:cNvSpPr>
            <p:nvPr/>
          </p:nvSpPr>
          <p:spPr bwMode="auto">
            <a:xfrm>
              <a:off x="1011" y="2311"/>
              <a:ext cx="237" cy="143"/>
            </a:xfrm>
            <a:custGeom>
              <a:avLst/>
              <a:gdLst>
                <a:gd name="T0" fmla="*/ 2 w 473"/>
                <a:gd name="T1" fmla="*/ 2 h 285"/>
                <a:gd name="T2" fmla="*/ 0 w 473"/>
                <a:gd name="T3" fmla="*/ 4 h 285"/>
                <a:gd name="T4" fmla="*/ 1 w 473"/>
                <a:gd name="T5" fmla="*/ 9 h 285"/>
                <a:gd name="T6" fmla="*/ 4 w 473"/>
                <a:gd name="T7" fmla="*/ 9 h 285"/>
                <a:gd name="T8" fmla="*/ 8 w 473"/>
                <a:gd name="T9" fmla="*/ 9 h 285"/>
                <a:gd name="T10" fmla="*/ 9 w 473"/>
                <a:gd name="T11" fmla="*/ 7 h 285"/>
                <a:gd name="T12" fmla="*/ 10 w 473"/>
                <a:gd name="T13" fmla="*/ 4 h 285"/>
                <a:gd name="T14" fmla="*/ 12 w 473"/>
                <a:gd name="T15" fmla="*/ 7 h 285"/>
                <a:gd name="T16" fmla="*/ 15 w 473"/>
                <a:gd name="T17" fmla="*/ 7 h 285"/>
                <a:gd name="T18" fmla="*/ 15 w 473"/>
                <a:gd name="T19" fmla="*/ 5 h 285"/>
                <a:gd name="T20" fmla="*/ 15 w 473"/>
                <a:gd name="T21" fmla="*/ 3 h 285"/>
                <a:gd name="T22" fmla="*/ 13 w 473"/>
                <a:gd name="T23" fmla="*/ 0 h 285"/>
                <a:gd name="T24" fmla="*/ 8 w 473"/>
                <a:gd name="T25" fmla="*/ 1 h 285"/>
                <a:gd name="T26" fmla="*/ 2 w 473"/>
                <a:gd name="T27" fmla="*/ 2 h 285"/>
                <a:gd name="T28" fmla="*/ 2 w 473"/>
                <a:gd name="T29" fmla="*/ 2 h 28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285"/>
                <a:gd name="T47" fmla="*/ 473 w 473"/>
                <a:gd name="T48" fmla="*/ 285 h 28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285">
                  <a:moveTo>
                    <a:pt x="40" y="38"/>
                  </a:moveTo>
                  <a:lnTo>
                    <a:pt x="0" y="116"/>
                  </a:lnTo>
                  <a:lnTo>
                    <a:pt x="19" y="264"/>
                  </a:lnTo>
                  <a:lnTo>
                    <a:pt x="108" y="285"/>
                  </a:lnTo>
                  <a:lnTo>
                    <a:pt x="226" y="264"/>
                  </a:lnTo>
                  <a:lnTo>
                    <a:pt x="275" y="224"/>
                  </a:lnTo>
                  <a:lnTo>
                    <a:pt x="306" y="127"/>
                  </a:lnTo>
                  <a:lnTo>
                    <a:pt x="353" y="205"/>
                  </a:lnTo>
                  <a:lnTo>
                    <a:pt x="452" y="224"/>
                  </a:lnTo>
                  <a:lnTo>
                    <a:pt x="473" y="158"/>
                  </a:lnTo>
                  <a:lnTo>
                    <a:pt x="473" y="87"/>
                  </a:lnTo>
                  <a:lnTo>
                    <a:pt x="414" y="0"/>
                  </a:lnTo>
                  <a:lnTo>
                    <a:pt x="237" y="26"/>
                  </a:lnTo>
                  <a:lnTo>
                    <a:pt x="4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29" name="Freeform 41"/>
            <p:cNvSpPr>
              <a:spLocks/>
            </p:cNvSpPr>
            <p:nvPr/>
          </p:nvSpPr>
          <p:spPr bwMode="auto">
            <a:xfrm>
              <a:off x="1410" y="2208"/>
              <a:ext cx="238" cy="461"/>
            </a:xfrm>
            <a:custGeom>
              <a:avLst/>
              <a:gdLst>
                <a:gd name="T0" fmla="*/ 0 w 475"/>
                <a:gd name="T1" fmla="*/ 3 h 922"/>
                <a:gd name="T2" fmla="*/ 3 w 475"/>
                <a:gd name="T3" fmla="*/ 5 h 922"/>
                <a:gd name="T4" fmla="*/ 4 w 475"/>
                <a:gd name="T5" fmla="*/ 21 h 922"/>
                <a:gd name="T6" fmla="*/ 12 w 475"/>
                <a:gd name="T7" fmla="*/ 29 h 922"/>
                <a:gd name="T8" fmla="*/ 14 w 475"/>
                <a:gd name="T9" fmla="*/ 25 h 922"/>
                <a:gd name="T10" fmla="*/ 15 w 475"/>
                <a:gd name="T11" fmla="*/ 14 h 922"/>
                <a:gd name="T12" fmla="*/ 4 w 475"/>
                <a:gd name="T13" fmla="*/ 0 h 922"/>
                <a:gd name="T14" fmla="*/ 1 w 475"/>
                <a:gd name="T15" fmla="*/ 2 h 922"/>
                <a:gd name="T16" fmla="*/ 0 w 475"/>
                <a:gd name="T17" fmla="*/ 3 h 922"/>
                <a:gd name="T18" fmla="*/ 0 w 475"/>
                <a:gd name="T19" fmla="*/ 3 h 9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75"/>
                <a:gd name="T31" fmla="*/ 0 h 922"/>
                <a:gd name="T32" fmla="*/ 475 w 475"/>
                <a:gd name="T33" fmla="*/ 922 h 9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75" h="922">
                  <a:moveTo>
                    <a:pt x="0" y="87"/>
                  </a:moveTo>
                  <a:lnTo>
                    <a:pt x="70" y="136"/>
                  </a:lnTo>
                  <a:lnTo>
                    <a:pt x="127" y="667"/>
                  </a:lnTo>
                  <a:lnTo>
                    <a:pt x="384" y="922"/>
                  </a:lnTo>
                  <a:lnTo>
                    <a:pt x="434" y="794"/>
                  </a:lnTo>
                  <a:lnTo>
                    <a:pt x="475" y="471"/>
                  </a:lnTo>
                  <a:lnTo>
                    <a:pt x="101" y="0"/>
                  </a:lnTo>
                  <a:lnTo>
                    <a:pt x="21" y="49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70230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0" name="Freeform 42"/>
            <p:cNvSpPr>
              <a:spLocks/>
            </p:cNvSpPr>
            <p:nvPr/>
          </p:nvSpPr>
          <p:spPr bwMode="auto">
            <a:xfrm>
              <a:off x="1198" y="1438"/>
              <a:ext cx="223" cy="264"/>
            </a:xfrm>
            <a:custGeom>
              <a:avLst/>
              <a:gdLst>
                <a:gd name="T0" fmla="*/ 1 w 445"/>
                <a:gd name="T1" fmla="*/ 15 h 529"/>
                <a:gd name="T2" fmla="*/ 3 w 445"/>
                <a:gd name="T3" fmla="*/ 14 h 529"/>
                <a:gd name="T4" fmla="*/ 5 w 445"/>
                <a:gd name="T5" fmla="*/ 14 h 529"/>
                <a:gd name="T6" fmla="*/ 8 w 445"/>
                <a:gd name="T7" fmla="*/ 11 h 529"/>
                <a:gd name="T8" fmla="*/ 14 w 445"/>
                <a:gd name="T9" fmla="*/ 16 h 529"/>
                <a:gd name="T10" fmla="*/ 12 w 445"/>
                <a:gd name="T11" fmla="*/ 7 h 529"/>
                <a:gd name="T12" fmla="*/ 9 w 445"/>
                <a:gd name="T13" fmla="*/ 8 h 529"/>
                <a:gd name="T14" fmla="*/ 9 w 445"/>
                <a:gd name="T15" fmla="*/ 6 h 529"/>
                <a:gd name="T16" fmla="*/ 5 w 445"/>
                <a:gd name="T17" fmla="*/ 10 h 529"/>
                <a:gd name="T18" fmla="*/ 6 w 445"/>
                <a:gd name="T19" fmla="*/ 6 h 529"/>
                <a:gd name="T20" fmla="*/ 5 w 445"/>
                <a:gd name="T21" fmla="*/ 2 h 529"/>
                <a:gd name="T22" fmla="*/ 2 w 445"/>
                <a:gd name="T23" fmla="*/ 7 h 529"/>
                <a:gd name="T24" fmla="*/ 4 w 445"/>
                <a:gd name="T25" fmla="*/ 0 h 529"/>
                <a:gd name="T26" fmla="*/ 2 w 445"/>
                <a:gd name="T27" fmla="*/ 3 h 529"/>
                <a:gd name="T28" fmla="*/ 0 w 445"/>
                <a:gd name="T29" fmla="*/ 10 h 529"/>
                <a:gd name="T30" fmla="*/ 1 w 445"/>
                <a:gd name="T31" fmla="*/ 14 h 529"/>
                <a:gd name="T32" fmla="*/ 1 w 445"/>
                <a:gd name="T33" fmla="*/ 15 h 529"/>
                <a:gd name="T34" fmla="*/ 1 w 445"/>
                <a:gd name="T35" fmla="*/ 15 h 52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45"/>
                <a:gd name="T55" fmla="*/ 0 h 529"/>
                <a:gd name="T56" fmla="*/ 445 w 445"/>
                <a:gd name="T57" fmla="*/ 529 h 52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45" h="529">
                  <a:moveTo>
                    <a:pt x="21" y="498"/>
                  </a:moveTo>
                  <a:lnTo>
                    <a:pt x="78" y="460"/>
                  </a:lnTo>
                  <a:lnTo>
                    <a:pt x="139" y="470"/>
                  </a:lnTo>
                  <a:lnTo>
                    <a:pt x="226" y="382"/>
                  </a:lnTo>
                  <a:lnTo>
                    <a:pt x="445" y="529"/>
                  </a:lnTo>
                  <a:lnTo>
                    <a:pt x="365" y="253"/>
                  </a:lnTo>
                  <a:lnTo>
                    <a:pt x="276" y="284"/>
                  </a:lnTo>
                  <a:lnTo>
                    <a:pt x="268" y="215"/>
                  </a:lnTo>
                  <a:lnTo>
                    <a:pt x="139" y="343"/>
                  </a:lnTo>
                  <a:lnTo>
                    <a:pt x="169" y="206"/>
                  </a:lnTo>
                  <a:lnTo>
                    <a:pt x="139" y="86"/>
                  </a:lnTo>
                  <a:lnTo>
                    <a:pt x="61" y="244"/>
                  </a:lnTo>
                  <a:lnTo>
                    <a:pt x="99" y="0"/>
                  </a:lnTo>
                  <a:lnTo>
                    <a:pt x="40" y="107"/>
                  </a:lnTo>
                  <a:lnTo>
                    <a:pt x="0" y="322"/>
                  </a:lnTo>
                  <a:lnTo>
                    <a:pt x="10" y="451"/>
                  </a:lnTo>
                  <a:lnTo>
                    <a:pt x="21" y="498"/>
                  </a:lnTo>
                  <a:close/>
                </a:path>
              </a:pathLst>
            </a:custGeom>
            <a:solidFill>
              <a:srgbClr val="FFFF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1" name="Freeform 43"/>
            <p:cNvSpPr>
              <a:spLocks/>
            </p:cNvSpPr>
            <p:nvPr/>
          </p:nvSpPr>
          <p:spPr bwMode="auto">
            <a:xfrm>
              <a:off x="1454" y="2243"/>
              <a:ext cx="33" cy="91"/>
            </a:xfrm>
            <a:custGeom>
              <a:avLst/>
              <a:gdLst>
                <a:gd name="T0" fmla="*/ 0 w 66"/>
                <a:gd name="T1" fmla="*/ 1 h 182"/>
                <a:gd name="T2" fmla="*/ 1 w 66"/>
                <a:gd name="T3" fmla="*/ 0 h 182"/>
                <a:gd name="T4" fmla="*/ 2 w 66"/>
                <a:gd name="T5" fmla="*/ 3 h 182"/>
                <a:gd name="T6" fmla="*/ 1 w 66"/>
                <a:gd name="T7" fmla="*/ 6 h 182"/>
                <a:gd name="T8" fmla="*/ 0 w 66"/>
                <a:gd name="T9" fmla="*/ 1 h 182"/>
                <a:gd name="T10" fmla="*/ 0 w 66"/>
                <a:gd name="T11" fmla="*/ 1 h 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182"/>
                <a:gd name="T20" fmla="*/ 66 w 66"/>
                <a:gd name="T21" fmla="*/ 182 h 18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182">
                  <a:moveTo>
                    <a:pt x="0" y="34"/>
                  </a:moveTo>
                  <a:lnTo>
                    <a:pt x="15" y="0"/>
                  </a:lnTo>
                  <a:lnTo>
                    <a:pt x="66" y="76"/>
                  </a:lnTo>
                  <a:lnTo>
                    <a:pt x="19" y="182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2" name="Freeform 44"/>
            <p:cNvSpPr>
              <a:spLocks/>
            </p:cNvSpPr>
            <p:nvPr/>
          </p:nvSpPr>
          <p:spPr bwMode="auto">
            <a:xfrm>
              <a:off x="1478" y="2324"/>
              <a:ext cx="91" cy="204"/>
            </a:xfrm>
            <a:custGeom>
              <a:avLst/>
              <a:gdLst>
                <a:gd name="T0" fmla="*/ 3 w 181"/>
                <a:gd name="T1" fmla="*/ 0 h 408"/>
                <a:gd name="T2" fmla="*/ 0 w 181"/>
                <a:gd name="T3" fmla="*/ 6 h 408"/>
                <a:gd name="T4" fmla="*/ 1 w 181"/>
                <a:gd name="T5" fmla="*/ 13 h 408"/>
                <a:gd name="T6" fmla="*/ 6 w 181"/>
                <a:gd name="T7" fmla="*/ 5 h 408"/>
                <a:gd name="T8" fmla="*/ 3 w 181"/>
                <a:gd name="T9" fmla="*/ 0 h 408"/>
                <a:gd name="T10" fmla="*/ 3 w 181"/>
                <a:gd name="T11" fmla="*/ 0 h 40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"/>
                <a:gd name="T19" fmla="*/ 0 h 408"/>
                <a:gd name="T20" fmla="*/ 181 w 181"/>
                <a:gd name="T21" fmla="*/ 408 h 40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" h="408">
                  <a:moveTo>
                    <a:pt x="86" y="0"/>
                  </a:moveTo>
                  <a:lnTo>
                    <a:pt x="0" y="180"/>
                  </a:lnTo>
                  <a:lnTo>
                    <a:pt x="28" y="408"/>
                  </a:lnTo>
                  <a:lnTo>
                    <a:pt x="181" y="12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3" name="Freeform 45"/>
            <p:cNvSpPr>
              <a:spLocks/>
            </p:cNvSpPr>
            <p:nvPr/>
          </p:nvSpPr>
          <p:spPr bwMode="auto">
            <a:xfrm>
              <a:off x="1550" y="2446"/>
              <a:ext cx="75" cy="207"/>
            </a:xfrm>
            <a:custGeom>
              <a:avLst/>
              <a:gdLst>
                <a:gd name="T0" fmla="*/ 5 w 150"/>
                <a:gd name="T1" fmla="*/ 0 h 412"/>
                <a:gd name="T2" fmla="*/ 0 w 150"/>
                <a:gd name="T3" fmla="*/ 9 h 412"/>
                <a:gd name="T4" fmla="*/ 3 w 150"/>
                <a:gd name="T5" fmla="*/ 13 h 412"/>
                <a:gd name="T6" fmla="*/ 5 w 150"/>
                <a:gd name="T7" fmla="*/ 7 h 412"/>
                <a:gd name="T8" fmla="*/ 5 w 150"/>
                <a:gd name="T9" fmla="*/ 1 h 412"/>
                <a:gd name="T10" fmla="*/ 5 w 150"/>
                <a:gd name="T11" fmla="*/ 0 h 412"/>
                <a:gd name="T12" fmla="*/ 5 w 150"/>
                <a:gd name="T13" fmla="*/ 0 h 4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50"/>
                <a:gd name="T22" fmla="*/ 0 h 412"/>
                <a:gd name="T23" fmla="*/ 150 w 150"/>
                <a:gd name="T24" fmla="*/ 412 h 4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50" h="412">
                  <a:moveTo>
                    <a:pt x="138" y="0"/>
                  </a:moveTo>
                  <a:lnTo>
                    <a:pt x="0" y="285"/>
                  </a:lnTo>
                  <a:lnTo>
                    <a:pt x="98" y="412"/>
                  </a:lnTo>
                  <a:lnTo>
                    <a:pt x="138" y="213"/>
                  </a:lnTo>
                  <a:lnTo>
                    <a:pt x="150" y="19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4" name="Freeform 46"/>
            <p:cNvSpPr>
              <a:spLocks/>
            </p:cNvSpPr>
            <p:nvPr/>
          </p:nvSpPr>
          <p:spPr bwMode="auto">
            <a:xfrm>
              <a:off x="1198" y="1918"/>
              <a:ext cx="284" cy="219"/>
            </a:xfrm>
            <a:custGeom>
              <a:avLst/>
              <a:gdLst>
                <a:gd name="T0" fmla="*/ 6 w 569"/>
                <a:gd name="T1" fmla="*/ 5 h 439"/>
                <a:gd name="T2" fmla="*/ 3 w 569"/>
                <a:gd name="T3" fmla="*/ 6 h 439"/>
                <a:gd name="T4" fmla="*/ 0 w 569"/>
                <a:gd name="T5" fmla="*/ 5 h 439"/>
                <a:gd name="T6" fmla="*/ 0 w 569"/>
                <a:gd name="T7" fmla="*/ 7 h 439"/>
                <a:gd name="T8" fmla="*/ 3 w 569"/>
                <a:gd name="T9" fmla="*/ 7 h 439"/>
                <a:gd name="T10" fmla="*/ 8 w 569"/>
                <a:gd name="T11" fmla="*/ 13 h 439"/>
                <a:gd name="T12" fmla="*/ 10 w 569"/>
                <a:gd name="T13" fmla="*/ 13 h 439"/>
                <a:gd name="T14" fmla="*/ 13 w 569"/>
                <a:gd name="T15" fmla="*/ 12 h 439"/>
                <a:gd name="T16" fmla="*/ 16 w 569"/>
                <a:gd name="T17" fmla="*/ 10 h 439"/>
                <a:gd name="T18" fmla="*/ 17 w 569"/>
                <a:gd name="T19" fmla="*/ 0 h 439"/>
                <a:gd name="T20" fmla="*/ 16 w 569"/>
                <a:gd name="T21" fmla="*/ 0 h 439"/>
                <a:gd name="T22" fmla="*/ 13 w 569"/>
                <a:gd name="T23" fmla="*/ 8 h 439"/>
                <a:gd name="T24" fmla="*/ 15 w 569"/>
                <a:gd name="T25" fmla="*/ 7 h 439"/>
                <a:gd name="T26" fmla="*/ 15 w 569"/>
                <a:gd name="T27" fmla="*/ 9 h 439"/>
                <a:gd name="T28" fmla="*/ 14 w 569"/>
                <a:gd name="T29" fmla="*/ 11 h 439"/>
                <a:gd name="T30" fmla="*/ 12 w 569"/>
                <a:gd name="T31" fmla="*/ 12 h 439"/>
                <a:gd name="T32" fmla="*/ 9 w 569"/>
                <a:gd name="T33" fmla="*/ 12 h 439"/>
                <a:gd name="T34" fmla="*/ 8 w 569"/>
                <a:gd name="T35" fmla="*/ 11 h 439"/>
                <a:gd name="T36" fmla="*/ 7 w 569"/>
                <a:gd name="T37" fmla="*/ 8 h 439"/>
                <a:gd name="T38" fmla="*/ 5 w 569"/>
                <a:gd name="T39" fmla="*/ 6 h 439"/>
                <a:gd name="T40" fmla="*/ 7 w 569"/>
                <a:gd name="T41" fmla="*/ 6 h 439"/>
                <a:gd name="T42" fmla="*/ 6 w 569"/>
                <a:gd name="T43" fmla="*/ 5 h 439"/>
                <a:gd name="T44" fmla="*/ 6 w 569"/>
                <a:gd name="T45" fmla="*/ 5 h 43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69"/>
                <a:gd name="T70" fmla="*/ 0 h 439"/>
                <a:gd name="T71" fmla="*/ 569 w 569"/>
                <a:gd name="T72" fmla="*/ 439 h 43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69" h="439">
                  <a:moveTo>
                    <a:pt x="209" y="182"/>
                  </a:moveTo>
                  <a:lnTo>
                    <a:pt x="101" y="207"/>
                  </a:lnTo>
                  <a:lnTo>
                    <a:pt x="25" y="176"/>
                  </a:lnTo>
                  <a:lnTo>
                    <a:pt x="0" y="226"/>
                  </a:lnTo>
                  <a:lnTo>
                    <a:pt x="126" y="241"/>
                  </a:lnTo>
                  <a:lnTo>
                    <a:pt x="268" y="416"/>
                  </a:lnTo>
                  <a:lnTo>
                    <a:pt x="337" y="439"/>
                  </a:lnTo>
                  <a:lnTo>
                    <a:pt x="424" y="410"/>
                  </a:lnTo>
                  <a:lnTo>
                    <a:pt x="512" y="346"/>
                  </a:lnTo>
                  <a:lnTo>
                    <a:pt x="569" y="13"/>
                  </a:lnTo>
                  <a:lnTo>
                    <a:pt x="521" y="0"/>
                  </a:lnTo>
                  <a:lnTo>
                    <a:pt x="445" y="273"/>
                  </a:lnTo>
                  <a:lnTo>
                    <a:pt x="483" y="254"/>
                  </a:lnTo>
                  <a:lnTo>
                    <a:pt x="483" y="308"/>
                  </a:lnTo>
                  <a:lnTo>
                    <a:pt x="449" y="361"/>
                  </a:lnTo>
                  <a:lnTo>
                    <a:pt x="390" y="401"/>
                  </a:lnTo>
                  <a:lnTo>
                    <a:pt x="310" y="410"/>
                  </a:lnTo>
                  <a:lnTo>
                    <a:pt x="272" y="382"/>
                  </a:lnTo>
                  <a:lnTo>
                    <a:pt x="240" y="285"/>
                  </a:lnTo>
                  <a:lnTo>
                    <a:pt x="160" y="211"/>
                  </a:lnTo>
                  <a:lnTo>
                    <a:pt x="240" y="192"/>
                  </a:lnTo>
                  <a:lnTo>
                    <a:pt x="209" y="18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5" name="Freeform 47"/>
            <p:cNvSpPr>
              <a:spLocks/>
            </p:cNvSpPr>
            <p:nvPr/>
          </p:nvSpPr>
          <p:spPr bwMode="auto">
            <a:xfrm>
              <a:off x="1312" y="2026"/>
              <a:ext cx="128" cy="55"/>
            </a:xfrm>
            <a:custGeom>
              <a:avLst/>
              <a:gdLst>
                <a:gd name="T0" fmla="*/ 0 w 255"/>
                <a:gd name="T1" fmla="*/ 2 h 111"/>
                <a:gd name="T2" fmla="*/ 1 w 255"/>
                <a:gd name="T3" fmla="*/ 1 h 111"/>
                <a:gd name="T4" fmla="*/ 2 w 255"/>
                <a:gd name="T5" fmla="*/ 1 h 111"/>
                <a:gd name="T6" fmla="*/ 6 w 255"/>
                <a:gd name="T7" fmla="*/ 1 h 111"/>
                <a:gd name="T8" fmla="*/ 8 w 255"/>
                <a:gd name="T9" fmla="*/ 0 h 111"/>
                <a:gd name="T10" fmla="*/ 8 w 255"/>
                <a:gd name="T11" fmla="*/ 1 h 111"/>
                <a:gd name="T12" fmla="*/ 6 w 255"/>
                <a:gd name="T13" fmla="*/ 2 h 111"/>
                <a:gd name="T14" fmla="*/ 1 w 255"/>
                <a:gd name="T15" fmla="*/ 3 h 111"/>
                <a:gd name="T16" fmla="*/ 0 w 255"/>
                <a:gd name="T17" fmla="*/ 2 h 111"/>
                <a:gd name="T18" fmla="*/ 0 w 255"/>
                <a:gd name="T19" fmla="*/ 2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5"/>
                <a:gd name="T31" fmla="*/ 0 h 111"/>
                <a:gd name="T32" fmla="*/ 255 w 255"/>
                <a:gd name="T33" fmla="*/ 111 h 1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5" h="111">
                  <a:moveTo>
                    <a:pt x="0" y="73"/>
                  </a:moveTo>
                  <a:lnTo>
                    <a:pt x="16" y="33"/>
                  </a:lnTo>
                  <a:lnTo>
                    <a:pt x="50" y="54"/>
                  </a:lnTo>
                  <a:lnTo>
                    <a:pt x="162" y="33"/>
                  </a:lnTo>
                  <a:lnTo>
                    <a:pt x="244" y="0"/>
                  </a:lnTo>
                  <a:lnTo>
                    <a:pt x="255" y="38"/>
                  </a:lnTo>
                  <a:lnTo>
                    <a:pt x="190" y="76"/>
                  </a:lnTo>
                  <a:lnTo>
                    <a:pt x="16" y="111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6" name="Freeform 48"/>
            <p:cNvSpPr>
              <a:spLocks/>
            </p:cNvSpPr>
            <p:nvPr/>
          </p:nvSpPr>
          <p:spPr bwMode="auto">
            <a:xfrm>
              <a:off x="1074" y="1875"/>
              <a:ext cx="392" cy="262"/>
            </a:xfrm>
            <a:custGeom>
              <a:avLst/>
              <a:gdLst>
                <a:gd name="T0" fmla="*/ 12 w 785"/>
                <a:gd name="T1" fmla="*/ 3 h 525"/>
                <a:gd name="T2" fmla="*/ 7 w 785"/>
                <a:gd name="T3" fmla="*/ 8 h 525"/>
                <a:gd name="T4" fmla="*/ 4 w 785"/>
                <a:gd name="T5" fmla="*/ 3 h 525"/>
                <a:gd name="T6" fmla="*/ 0 w 785"/>
                <a:gd name="T7" fmla="*/ 0 h 525"/>
                <a:gd name="T8" fmla="*/ 1 w 785"/>
                <a:gd name="T9" fmla="*/ 2 h 525"/>
                <a:gd name="T10" fmla="*/ 3 w 785"/>
                <a:gd name="T11" fmla="*/ 6 h 525"/>
                <a:gd name="T12" fmla="*/ 4 w 785"/>
                <a:gd name="T13" fmla="*/ 7 h 525"/>
                <a:gd name="T14" fmla="*/ 6 w 785"/>
                <a:gd name="T15" fmla="*/ 14 h 525"/>
                <a:gd name="T16" fmla="*/ 9 w 785"/>
                <a:gd name="T17" fmla="*/ 15 h 525"/>
                <a:gd name="T18" fmla="*/ 7 w 785"/>
                <a:gd name="T19" fmla="*/ 14 h 525"/>
                <a:gd name="T20" fmla="*/ 5 w 785"/>
                <a:gd name="T21" fmla="*/ 9 h 525"/>
                <a:gd name="T22" fmla="*/ 13 w 785"/>
                <a:gd name="T23" fmla="*/ 16 h 525"/>
                <a:gd name="T24" fmla="*/ 8 w 785"/>
                <a:gd name="T25" fmla="*/ 9 h 525"/>
                <a:gd name="T26" fmla="*/ 11 w 785"/>
                <a:gd name="T27" fmla="*/ 5 h 525"/>
                <a:gd name="T28" fmla="*/ 13 w 785"/>
                <a:gd name="T29" fmla="*/ 8 h 525"/>
                <a:gd name="T30" fmla="*/ 17 w 785"/>
                <a:gd name="T31" fmla="*/ 9 h 525"/>
                <a:gd name="T32" fmla="*/ 19 w 785"/>
                <a:gd name="T33" fmla="*/ 8 h 525"/>
                <a:gd name="T34" fmla="*/ 19 w 785"/>
                <a:gd name="T35" fmla="*/ 7 h 525"/>
                <a:gd name="T36" fmla="*/ 22 w 785"/>
                <a:gd name="T37" fmla="*/ 5 h 525"/>
                <a:gd name="T38" fmla="*/ 24 w 785"/>
                <a:gd name="T39" fmla="*/ 3 h 525"/>
                <a:gd name="T40" fmla="*/ 24 w 785"/>
                <a:gd name="T41" fmla="*/ 2 h 525"/>
                <a:gd name="T42" fmla="*/ 22 w 785"/>
                <a:gd name="T43" fmla="*/ 5 h 525"/>
                <a:gd name="T44" fmla="*/ 20 w 785"/>
                <a:gd name="T45" fmla="*/ 6 h 525"/>
                <a:gd name="T46" fmla="*/ 21 w 785"/>
                <a:gd name="T47" fmla="*/ 2 h 525"/>
                <a:gd name="T48" fmla="*/ 19 w 785"/>
                <a:gd name="T49" fmla="*/ 1 h 525"/>
                <a:gd name="T50" fmla="*/ 18 w 785"/>
                <a:gd name="T51" fmla="*/ 7 h 525"/>
                <a:gd name="T52" fmla="*/ 16 w 785"/>
                <a:gd name="T53" fmla="*/ 8 h 525"/>
                <a:gd name="T54" fmla="*/ 13 w 785"/>
                <a:gd name="T55" fmla="*/ 6 h 525"/>
                <a:gd name="T56" fmla="*/ 12 w 785"/>
                <a:gd name="T57" fmla="*/ 3 h 525"/>
                <a:gd name="T58" fmla="*/ 12 w 785"/>
                <a:gd name="T59" fmla="*/ 3 h 52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785"/>
                <a:gd name="T91" fmla="*/ 0 h 525"/>
                <a:gd name="T92" fmla="*/ 785 w 785"/>
                <a:gd name="T93" fmla="*/ 525 h 52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785" h="525">
                  <a:moveTo>
                    <a:pt x="390" y="106"/>
                  </a:moveTo>
                  <a:lnTo>
                    <a:pt x="228" y="262"/>
                  </a:lnTo>
                  <a:lnTo>
                    <a:pt x="143" y="99"/>
                  </a:lnTo>
                  <a:lnTo>
                    <a:pt x="0" y="0"/>
                  </a:lnTo>
                  <a:lnTo>
                    <a:pt x="53" y="86"/>
                  </a:lnTo>
                  <a:lnTo>
                    <a:pt x="103" y="196"/>
                  </a:lnTo>
                  <a:lnTo>
                    <a:pt x="158" y="245"/>
                  </a:lnTo>
                  <a:lnTo>
                    <a:pt x="211" y="462"/>
                  </a:lnTo>
                  <a:lnTo>
                    <a:pt x="293" y="506"/>
                  </a:lnTo>
                  <a:lnTo>
                    <a:pt x="240" y="453"/>
                  </a:lnTo>
                  <a:lnTo>
                    <a:pt x="190" y="293"/>
                  </a:lnTo>
                  <a:lnTo>
                    <a:pt x="435" y="525"/>
                  </a:lnTo>
                  <a:lnTo>
                    <a:pt x="283" y="302"/>
                  </a:lnTo>
                  <a:lnTo>
                    <a:pt x="375" y="186"/>
                  </a:lnTo>
                  <a:lnTo>
                    <a:pt x="428" y="268"/>
                  </a:lnTo>
                  <a:lnTo>
                    <a:pt x="548" y="316"/>
                  </a:lnTo>
                  <a:lnTo>
                    <a:pt x="614" y="268"/>
                  </a:lnTo>
                  <a:lnTo>
                    <a:pt x="639" y="230"/>
                  </a:lnTo>
                  <a:lnTo>
                    <a:pt x="717" y="186"/>
                  </a:lnTo>
                  <a:lnTo>
                    <a:pt x="785" y="124"/>
                  </a:lnTo>
                  <a:lnTo>
                    <a:pt x="770" y="86"/>
                  </a:lnTo>
                  <a:lnTo>
                    <a:pt x="709" y="167"/>
                  </a:lnTo>
                  <a:lnTo>
                    <a:pt x="645" y="205"/>
                  </a:lnTo>
                  <a:lnTo>
                    <a:pt x="679" y="68"/>
                  </a:lnTo>
                  <a:lnTo>
                    <a:pt x="633" y="59"/>
                  </a:lnTo>
                  <a:lnTo>
                    <a:pt x="589" y="253"/>
                  </a:lnTo>
                  <a:lnTo>
                    <a:pt x="527" y="262"/>
                  </a:lnTo>
                  <a:lnTo>
                    <a:pt x="443" y="222"/>
                  </a:lnTo>
                  <a:lnTo>
                    <a:pt x="390" y="1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7" name="Freeform 49"/>
            <p:cNvSpPr>
              <a:spLocks/>
            </p:cNvSpPr>
            <p:nvPr/>
          </p:nvSpPr>
          <p:spPr bwMode="auto">
            <a:xfrm>
              <a:off x="1226" y="1571"/>
              <a:ext cx="341" cy="530"/>
            </a:xfrm>
            <a:custGeom>
              <a:avLst/>
              <a:gdLst>
                <a:gd name="T0" fmla="*/ 10 w 683"/>
                <a:gd name="T1" fmla="*/ 21 h 1062"/>
                <a:gd name="T2" fmla="*/ 14 w 683"/>
                <a:gd name="T3" fmla="*/ 22 h 1062"/>
                <a:gd name="T4" fmla="*/ 17 w 683"/>
                <a:gd name="T5" fmla="*/ 22 h 1062"/>
                <a:gd name="T6" fmla="*/ 16 w 683"/>
                <a:gd name="T7" fmla="*/ 30 h 1062"/>
                <a:gd name="T8" fmla="*/ 19 w 683"/>
                <a:gd name="T9" fmla="*/ 22 h 1062"/>
                <a:gd name="T10" fmla="*/ 18 w 683"/>
                <a:gd name="T11" fmla="*/ 33 h 1062"/>
                <a:gd name="T12" fmla="*/ 20 w 683"/>
                <a:gd name="T13" fmla="*/ 23 h 1062"/>
                <a:gd name="T14" fmla="*/ 21 w 683"/>
                <a:gd name="T15" fmla="*/ 20 h 1062"/>
                <a:gd name="T16" fmla="*/ 18 w 683"/>
                <a:gd name="T17" fmla="*/ 16 h 1062"/>
                <a:gd name="T18" fmla="*/ 18 w 683"/>
                <a:gd name="T19" fmla="*/ 12 h 1062"/>
                <a:gd name="T20" fmla="*/ 17 w 683"/>
                <a:gd name="T21" fmla="*/ 10 h 1062"/>
                <a:gd name="T22" fmla="*/ 16 w 683"/>
                <a:gd name="T23" fmla="*/ 13 h 1062"/>
                <a:gd name="T24" fmla="*/ 13 w 683"/>
                <a:gd name="T25" fmla="*/ 12 h 1062"/>
                <a:gd name="T26" fmla="*/ 15 w 683"/>
                <a:gd name="T27" fmla="*/ 10 h 1062"/>
                <a:gd name="T28" fmla="*/ 16 w 683"/>
                <a:gd name="T29" fmla="*/ 9 h 1062"/>
                <a:gd name="T30" fmla="*/ 17 w 683"/>
                <a:gd name="T31" fmla="*/ 9 h 1062"/>
                <a:gd name="T32" fmla="*/ 17 w 683"/>
                <a:gd name="T33" fmla="*/ 8 h 1062"/>
                <a:gd name="T34" fmla="*/ 15 w 683"/>
                <a:gd name="T35" fmla="*/ 9 h 1062"/>
                <a:gd name="T36" fmla="*/ 13 w 683"/>
                <a:gd name="T37" fmla="*/ 10 h 1062"/>
                <a:gd name="T38" fmla="*/ 12 w 683"/>
                <a:gd name="T39" fmla="*/ 7 h 1062"/>
                <a:gd name="T40" fmla="*/ 5 w 683"/>
                <a:gd name="T41" fmla="*/ 2 h 1062"/>
                <a:gd name="T42" fmla="*/ 2 w 683"/>
                <a:gd name="T43" fmla="*/ 6 h 1062"/>
                <a:gd name="T44" fmla="*/ 1 w 683"/>
                <a:gd name="T45" fmla="*/ 4 h 1062"/>
                <a:gd name="T46" fmla="*/ 1 w 683"/>
                <a:gd name="T47" fmla="*/ 0 h 1062"/>
                <a:gd name="T48" fmla="*/ 0 w 683"/>
                <a:gd name="T49" fmla="*/ 4 h 1062"/>
                <a:gd name="T50" fmla="*/ 0 w 683"/>
                <a:gd name="T51" fmla="*/ 6 h 1062"/>
                <a:gd name="T52" fmla="*/ 3 w 683"/>
                <a:gd name="T53" fmla="*/ 7 h 1062"/>
                <a:gd name="T54" fmla="*/ 5 w 683"/>
                <a:gd name="T55" fmla="*/ 4 h 1062"/>
                <a:gd name="T56" fmla="*/ 11 w 683"/>
                <a:gd name="T57" fmla="*/ 10 h 1062"/>
                <a:gd name="T58" fmla="*/ 6 w 683"/>
                <a:gd name="T59" fmla="*/ 14 h 1062"/>
                <a:gd name="T60" fmla="*/ 7 w 683"/>
                <a:gd name="T61" fmla="*/ 14 h 1062"/>
                <a:gd name="T62" fmla="*/ 6 w 683"/>
                <a:gd name="T63" fmla="*/ 16 h 1062"/>
                <a:gd name="T64" fmla="*/ 11 w 683"/>
                <a:gd name="T65" fmla="*/ 15 h 1062"/>
                <a:gd name="T66" fmla="*/ 14 w 683"/>
                <a:gd name="T67" fmla="*/ 14 h 1062"/>
                <a:gd name="T68" fmla="*/ 16 w 683"/>
                <a:gd name="T69" fmla="*/ 16 h 1062"/>
                <a:gd name="T70" fmla="*/ 18 w 683"/>
                <a:gd name="T71" fmla="*/ 20 h 1062"/>
                <a:gd name="T72" fmla="*/ 16 w 683"/>
                <a:gd name="T73" fmla="*/ 20 h 1062"/>
                <a:gd name="T74" fmla="*/ 10 w 683"/>
                <a:gd name="T75" fmla="*/ 20 h 1062"/>
                <a:gd name="T76" fmla="*/ 10 w 683"/>
                <a:gd name="T77" fmla="*/ 21 h 1062"/>
                <a:gd name="T78" fmla="*/ 10 w 683"/>
                <a:gd name="T79" fmla="*/ 21 h 106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83"/>
                <a:gd name="T121" fmla="*/ 0 h 1062"/>
                <a:gd name="T122" fmla="*/ 683 w 683"/>
                <a:gd name="T123" fmla="*/ 1062 h 106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83" h="1062">
                  <a:moveTo>
                    <a:pt x="350" y="695"/>
                  </a:moveTo>
                  <a:lnTo>
                    <a:pt x="466" y="733"/>
                  </a:lnTo>
                  <a:lnTo>
                    <a:pt x="563" y="712"/>
                  </a:lnTo>
                  <a:lnTo>
                    <a:pt x="525" y="968"/>
                  </a:lnTo>
                  <a:lnTo>
                    <a:pt x="626" y="712"/>
                  </a:lnTo>
                  <a:lnTo>
                    <a:pt x="578" y="1062"/>
                  </a:lnTo>
                  <a:lnTo>
                    <a:pt x="671" y="746"/>
                  </a:lnTo>
                  <a:lnTo>
                    <a:pt x="683" y="664"/>
                  </a:lnTo>
                  <a:lnTo>
                    <a:pt x="584" y="537"/>
                  </a:lnTo>
                  <a:lnTo>
                    <a:pt x="578" y="388"/>
                  </a:lnTo>
                  <a:lnTo>
                    <a:pt x="563" y="333"/>
                  </a:lnTo>
                  <a:lnTo>
                    <a:pt x="514" y="425"/>
                  </a:lnTo>
                  <a:lnTo>
                    <a:pt x="447" y="402"/>
                  </a:lnTo>
                  <a:lnTo>
                    <a:pt x="487" y="339"/>
                  </a:lnTo>
                  <a:lnTo>
                    <a:pt x="521" y="318"/>
                  </a:lnTo>
                  <a:lnTo>
                    <a:pt x="553" y="310"/>
                  </a:lnTo>
                  <a:lnTo>
                    <a:pt x="544" y="284"/>
                  </a:lnTo>
                  <a:lnTo>
                    <a:pt x="487" y="291"/>
                  </a:lnTo>
                  <a:lnTo>
                    <a:pt x="428" y="329"/>
                  </a:lnTo>
                  <a:lnTo>
                    <a:pt x="398" y="255"/>
                  </a:lnTo>
                  <a:lnTo>
                    <a:pt x="169" y="67"/>
                  </a:lnTo>
                  <a:lnTo>
                    <a:pt x="86" y="198"/>
                  </a:lnTo>
                  <a:lnTo>
                    <a:pt x="42" y="155"/>
                  </a:lnTo>
                  <a:lnTo>
                    <a:pt x="33" y="0"/>
                  </a:lnTo>
                  <a:lnTo>
                    <a:pt x="0" y="130"/>
                  </a:lnTo>
                  <a:lnTo>
                    <a:pt x="16" y="213"/>
                  </a:lnTo>
                  <a:lnTo>
                    <a:pt x="97" y="232"/>
                  </a:lnTo>
                  <a:lnTo>
                    <a:pt x="185" y="136"/>
                  </a:lnTo>
                  <a:lnTo>
                    <a:pt x="363" y="324"/>
                  </a:lnTo>
                  <a:lnTo>
                    <a:pt x="209" y="464"/>
                  </a:lnTo>
                  <a:lnTo>
                    <a:pt x="255" y="461"/>
                  </a:lnTo>
                  <a:lnTo>
                    <a:pt x="223" y="518"/>
                  </a:lnTo>
                  <a:lnTo>
                    <a:pt x="360" y="504"/>
                  </a:lnTo>
                  <a:lnTo>
                    <a:pt x="453" y="451"/>
                  </a:lnTo>
                  <a:lnTo>
                    <a:pt x="514" y="527"/>
                  </a:lnTo>
                  <a:lnTo>
                    <a:pt x="588" y="649"/>
                  </a:lnTo>
                  <a:lnTo>
                    <a:pt x="536" y="668"/>
                  </a:lnTo>
                  <a:lnTo>
                    <a:pt x="329" y="668"/>
                  </a:lnTo>
                  <a:lnTo>
                    <a:pt x="350" y="6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8" name="Freeform 50"/>
            <p:cNvSpPr>
              <a:spLocks/>
            </p:cNvSpPr>
            <p:nvPr/>
          </p:nvSpPr>
          <p:spPr bwMode="auto">
            <a:xfrm>
              <a:off x="1072" y="1417"/>
              <a:ext cx="223" cy="530"/>
            </a:xfrm>
            <a:custGeom>
              <a:avLst/>
              <a:gdLst>
                <a:gd name="T0" fmla="*/ 13 w 447"/>
                <a:gd name="T1" fmla="*/ 25 h 1062"/>
                <a:gd name="T2" fmla="*/ 12 w 447"/>
                <a:gd name="T3" fmla="*/ 27 h 1062"/>
                <a:gd name="T4" fmla="*/ 8 w 447"/>
                <a:gd name="T5" fmla="*/ 28 h 1062"/>
                <a:gd name="T6" fmla="*/ 8 w 447"/>
                <a:gd name="T7" fmla="*/ 26 h 1062"/>
                <a:gd name="T8" fmla="*/ 7 w 447"/>
                <a:gd name="T9" fmla="*/ 26 h 1062"/>
                <a:gd name="T10" fmla="*/ 4 w 447"/>
                <a:gd name="T11" fmla="*/ 33 h 1062"/>
                <a:gd name="T12" fmla="*/ 4 w 447"/>
                <a:gd name="T13" fmla="*/ 32 h 1062"/>
                <a:gd name="T14" fmla="*/ 5 w 447"/>
                <a:gd name="T15" fmla="*/ 28 h 1062"/>
                <a:gd name="T16" fmla="*/ 1 w 447"/>
                <a:gd name="T17" fmla="*/ 27 h 1062"/>
                <a:gd name="T18" fmla="*/ 0 w 447"/>
                <a:gd name="T19" fmla="*/ 27 h 1062"/>
                <a:gd name="T20" fmla="*/ 0 w 447"/>
                <a:gd name="T21" fmla="*/ 29 h 1062"/>
                <a:gd name="T22" fmla="*/ 0 w 447"/>
                <a:gd name="T23" fmla="*/ 28 h 1062"/>
                <a:gd name="T24" fmla="*/ 0 w 447"/>
                <a:gd name="T25" fmla="*/ 26 h 1062"/>
                <a:gd name="T26" fmla="*/ 2 w 447"/>
                <a:gd name="T27" fmla="*/ 26 h 1062"/>
                <a:gd name="T28" fmla="*/ 5 w 447"/>
                <a:gd name="T29" fmla="*/ 27 h 1062"/>
                <a:gd name="T30" fmla="*/ 7 w 447"/>
                <a:gd name="T31" fmla="*/ 19 h 1062"/>
                <a:gd name="T32" fmla="*/ 5 w 447"/>
                <a:gd name="T33" fmla="*/ 16 h 1062"/>
                <a:gd name="T34" fmla="*/ 5 w 447"/>
                <a:gd name="T35" fmla="*/ 11 h 1062"/>
                <a:gd name="T36" fmla="*/ 8 w 447"/>
                <a:gd name="T37" fmla="*/ 17 h 1062"/>
                <a:gd name="T38" fmla="*/ 7 w 447"/>
                <a:gd name="T39" fmla="*/ 11 h 1062"/>
                <a:gd name="T40" fmla="*/ 8 w 447"/>
                <a:gd name="T41" fmla="*/ 4 h 1062"/>
                <a:gd name="T42" fmla="*/ 11 w 447"/>
                <a:gd name="T43" fmla="*/ 0 h 1062"/>
                <a:gd name="T44" fmla="*/ 9 w 447"/>
                <a:gd name="T45" fmla="*/ 10 h 1062"/>
                <a:gd name="T46" fmla="*/ 10 w 447"/>
                <a:gd name="T47" fmla="*/ 2 h 1062"/>
                <a:gd name="T48" fmla="*/ 9 w 447"/>
                <a:gd name="T49" fmla="*/ 5 h 1062"/>
                <a:gd name="T50" fmla="*/ 8 w 447"/>
                <a:gd name="T51" fmla="*/ 11 h 1062"/>
                <a:gd name="T52" fmla="*/ 8 w 447"/>
                <a:gd name="T53" fmla="*/ 16 h 1062"/>
                <a:gd name="T54" fmla="*/ 10 w 447"/>
                <a:gd name="T55" fmla="*/ 15 h 1062"/>
                <a:gd name="T56" fmla="*/ 8 w 447"/>
                <a:gd name="T57" fmla="*/ 18 h 1062"/>
                <a:gd name="T58" fmla="*/ 8 w 447"/>
                <a:gd name="T59" fmla="*/ 22 h 1062"/>
                <a:gd name="T60" fmla="*/ 8 w 447"/>
                <a:gd name="T61" fmla="*/ 24 h 1062"/>
                <a:gd name="T62" fmla="*/ 13 w 447"/>
                <a:gd name="T63" fmla="*/ 25 h 1062"/>
                <a:gd name="T64" fmla="*/ 13 w 447"/>
                <a:gd name="T65" fmla="*/ 25 h 10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47"/>
                <a:gd name="T100" fmla="*/ 0 h 1062"/>
                <a:gd name="T101" fmla="*/ 447 w 447"/>
                <a:gd name="T102" fmla="*/ 1062 h 106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47" h="1062">
                  <a:moveTo>
                    <a:pt x="447" y="820"/>
                  </a:moveTo>
                  <a:lnTo>
                    <a:pt x="413" y="879"/>
                  </a:lnTo>
                  <a:lnTo>
                    <a:pt x="278" y="917"/>
                  </a:lnTo>
                  <a:lnTo>
                    <a:pt x="274" y="845"/>
                  </a:lnTo>
                  <a:lnTo>
                    <a:pt x="230" y="850"/>
                  </a:lnTo>
                  <a:lnTo>
                    <a:pt x="154" y="1062"/>
                  </a:lnTo>
                  <a:lnTo>
                    <a:pt x="141" y="1050"/>
                  </a:lnTo>
                  <a:lnTo>
                    <a:pt x="170" y="928"/>
                  </a:lnTo>
                  <a:lnTo>
                    <a:pt x="57" y="875"/>
                  </a:lnTo>
                  <a:lnTo>
                    <a:pt x="19" y="883"/>
                  </a:lnTo>
                  <a:lnTo>
                    <a:pt x="23" y="932"/>
                  </a:lnTo>
                  <a:lnTo>
                    <a:pt x="0" y="913"/>
                  </a:lnTo>
                  <a:lnTo>
                    <a:pt x="14" y="864"/>
                  </a:lnTo>
                  <a:lnTo>
                    <a:pt x="76" y="856"/>
                  </a:lnTo>
                  <a:lnTo>
                    <a:pt x="181" y="883"/>
                  </a:lnTo>
                  <a:lnTo>
                    <a:pt x="230" y="632"/>
                  </a:lnTo>
                  <a:lnTo>
                    <a:pt x="175" y="518"/>
                  </a:lnTo>
                  <a:lnTo>
                    <a:pt x="185" y="381"/>
                  </a:lnTo>
                  <a:lnTo>
                    <a:pt x="259" y="573"/>
                  </a:lnTo>
                  <a:lnTo>
                    <a:pt x="249" y="354"/>
                  </a:lnTo>
                  <a:lnTo>
                    <a:pt x="287" y="153"/>
                  </a:lnTo>
                  <a:lnTo>
                    <a:pt x="365" y="0"/>
                  </a:lnTo>
                  <a:lnTo>
                    <a:pt x="308" y="331"/>
                  </a:lnTo>
                  <a:lnTo>
                    <a:pt x="341" y="71"/>
                  </a:lnTo>
                  <a:lnTo>
                    <a:pt x="293" y="160"/>
                  </a:lnTo>
                  <a:lnTo>
                    <a:pt x="263" y="360"/>
                  </a:lnTo>
                  <a:lnTo>
                    <a:pt x="287" y="529"/>
                  </a:lnTo>
                  <a:lnTo>
                    <a:pt x="341" y="497"/>
                  </a:lnTo>
                  <a:lnTo>
                    <a:pt x="287" y="584"/>
                  </a:lnTo>
                  <a:lnTo>
                    <a:pt x="287" y="723"/>
                  </a:lnTo>
                  <a:lnTo>
                    <a:pt x="259" y="786"/>
                  </a:lnTo>
                  <a:lnTo>
                    <a:pt x="447" y="8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39" name="Freeform 51"/>
            <p:cNvSpPr>
              <a:spLocks/>
            </p:cNvSpPr>
            <p:nvPr/>
          </p:nvSpPr>
          <p:spPr bwMode="auto">
            <a:xfrm>
              <a:off x="1229" y="1411"/>
              <a:ext cx="195" cy="305"/>
            </a:xfrm>
            <a:custGeom>
              <a:avLst/>
              <a:gdLst>
                <a:gd name="T0" fmla="*/ 0 w 390"/>
                <a:gd name="T1" fmla="*/ 10 h 610"/>
                <a:gd name="T2" fmla="*/ 3 w 390"/>
                <a:gd name="T3" fmla="*/ 5 h 610"/>
                <a:gd name="T4" fmla="*/ 3 w 390"/>
                <a:gd name="T5" fmla="*/ 10 h 610"/>
                <a:gd name="T6" fmla="*/ 2 w 390"/>
                <a:gd name="T7" fmla="*/ 13 h 610"/>
                <a:gd name="T8" fmla="*/ 6 w 390"/>
                <a:gd name="T9" fmla="*/ 10 h 610"/>
                <a:gd name="T10" fmla="*/ 6 w 390"/>
                <a:gd name="T11" fmla="*/ 11 h 610"/>
                <a:gd name="T12" fmla="*/ 10 w 390"/>
                <a:gd name="T13" fmla="*/ 10 h 610"/>
                <a:gd name="T14" fmla="*/ 12 w 390"/>
                <a:gd name="T15" fmla="*/ 19 h 610"/>
                <a:gd name="T16" fmla="*/ 12 w 390"/>
                <a:gd name="T17" fmla="*/ 10 h 610"/>
                <a:gd name="T18" fmla="*/ 11 w 390"/>
                <a:gd name="T19" fmla="*/ 9 h 610"/>
                <a:gd name="T20" fmla="*/ 7 w 390"/>
                <a:gd name="T21" fmla="*/ 10 h 610"/>
                <a:gd name="T22" fmla="*/ 11 w 390"/>
                <a:gd name="T23" fmla="*/ 3 h 610"/>
                <a:gd name="T24" fmla="*/ 3 w 390"/>
                <a:gd name="T25" fmla="*/ 11 h 610"/>
                <a:gd name="T26" fmla="*/ 6 w 390"/>
                <a:gd name="T27" fmla="*/ 5 h 610"/>
                <a:gd name="T28" fmla="*/ 6 w 390"/>
                <a:gd name="T29" fmla="*/ 2 h 610"/>
                <a:gd name="T30" fmla="*/ 3 w 390"/>
                <a:gd name="T31" fmla="*/ 6 h 610"/>
                <a:gd name="T32" fmla="*/ 6 w 390"/>
                <a:gd name="T33" fmla="*/ 0 h 610"/>
                <a:gd name="T34" fmla="*/ 3 w 390"/>
                <a:gd name="T35" fmla="*/ 2 h 610"/>
                <a:gd name="T36" fmla="*/ 0 w 390"/>
                <a:gd name="T37" fmla="*/ 10 h 610"/>
                <a:gd name="T38" fmla="*/ 0 w 390"/>
                <a:gd name="T39" fmla="*/ 10 h 61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90"/>
                <a:gd name="T61" fmla="*/ 0 h 610"/>
                <a:gd name="T62" fmla="*/ 390 w 390"/>
                <a:gd name="T63" fmla="*/ 610 h 61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90" h="610">
                  <a:moveTo>
                    <a:pt x="0" y="312"/>
                  </a:moveTo>
                  <a:lnTo>
                    <a:pt x="78" y="164"/>
                  </a:lnTo>
                  <a:lnTo>
                    <a:pt x="93" y="291"/>
                  </a:lnTo>
                  <a:lnTo>
                    <a:pt x="59" y="445"/>
                  </a:lnTo>
                  <a:lnTo>
                    <a:pt x="192" y="304"/>
                  </a:lnTo>
                  <a:lnTo>
                    <a:pt x="196" y="380"/>
                  </a:lnTo>
                  <a:lnTo>
                    <a:pt x="293" y="331"/>
                  </a:lnTo>
                  <a:lnTo>
                    <a:pt x="390" y="610"/>
                  </a:lnTo>
                  <a:lnTo>
                    <a:pt x="386" y="297"/>
                  </a:lnTo>
                  <a:lnTo>
                    <a:pt x="336" y="264"/>
                  </a:lnTo>
                  <a:lnTo>
                    <a:pt x="224" y="310"/>
                  </a:lnTo>
                  <a:lnTo>
                    <a:pt x="333" y="105"/>
                  </a:lnTo>
                  <a:lnTo>
                    <a:pt x="97" y="361"/>
                  </a:lnTo>
                  <a:lnTo>
                    <a:pt x="209" y="167"/>
                  </a:lnTo>
                  <a:lnTo>
                    <a:pt x="209" y="82"/>
                  </a:lnTo>
                  <a:lnTo>
                    <a:pt x="108" y="202"/>
                  </a:lnTo>
                  <a:lnTo>
                    <a:pt x="201" y="0"/>
                  </a:lnTo>
                  <a:lnTo>
                    <a:pt x="84" y="86"/>
                  </a:lnTo>
                  <a:lnTo>
                    <a:pt x="0" y="3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0" name="Freeform 52"/>
            <p:cNvSpPr>
              <a:spLocks/>
            </p:cNvSpPr>
            <p:nvPr/>
          </p:nvSpPr>
          <p:spPr bwMode="auto">
            <a:xfrm>
              <a:off x="1528" y="1809"/>
              <a:ext cx="708" cy="354"/>
            </a:xfrm>
            <a:custGeom>
              <a:avLst/>
              <a:gdLst>
                <a:gd name="T0" fmla="*/ 10 w 1416"/>
                <a:gd name="T1" fmla="*/ 20 h 707"/>
                <a:gd name="T2" fmla="*/ 0 w 1416"/>
                <a:gd name="T3" fmla="*/ 15 h 707"/>
                <a:gd name="T4" fmla="*/ 1 w 1416"/>
                <a:gd name="T5" fmla="*/ 14 h 707"/>
                <a:gd name="T6" fmla="*/ 3 w 1416"/>
                <a:gd name="T7" fmla="*/ 13 h 707"/>
                <a:gd name="T8" fmla="*/ 6 w 1416"/>
                <a:gd name="T9" fmla="*/ 10 h 707"/>
                <a:gd name="T10" fmla="*/ 10 w 1416"/>
                <a:gd name="T11" fmla="*/ 10 h 707"/>
                <a:gd name="T12" fmla="*/ 11 w 1416"/>
                <a:gd name="T13" fmla="*/ 11 h 707"/>
                <a:gd name="T14" fmla="*/ 17 w 1416"/>
                <a:gd name="T15" fmla="*/ 11 h 707"/>
                <a:gd name="T16" fmla="*/ 20 w 1416"/>
                <a:gd name="T17" fmla="*/ 12 h 707"/>
                <a:gd name="T18" fmla="*/ 22 w 1416"/>
                <a:gd name="T19" fmla="*/ 11 h 707"/>
                <a:gd name="T20" fmla="*/ 24 w 1416"/>
                <a:gd name="T21" fmla="*/ 11 h 707"/>
                <a:gd name="T22" fmla="*/ 24 w 1416"/>
                <a:gd name="T23" fmla="*/ 13 h 707"/>
                <a:gd name="T24" fmla="*/ 28 w 1416"/>
                <a:gd name="T25" fmla="*/ 11 h 707"/>
                <a:gd name="T26" fmla="*/ 37 w 1416"/>
                <a:gd name="T27" fmla="*/ 11 h 707"/>
                <a:gd name="T28" fmla="*/ 38 w 1416"/>
                <a:gd name="T29" fmla="*/ 12 h 707"/>
                <a:gd name="T30" fmla="*/ 41 w 1416"/>
                <a:gd name="T31" fmla="*/ 12 h 707"/>
                <a:gd name="T32" fmla="*/ 42 w 1416"/>
                <a:gd name="T33" fmla="*/ 11 h 707"/>
                <a:gd name="T34" fmla="*/ 41 w 1416"/>
                <a:gd name="T35" fmla="*/ 8 h 707"/>
                <a:gd name="T36" fmla="*/ 44 w 1416"/>
                <a:gd name="T37" fmla="*/ 5 h 707"/>
                <a:gd name="T38" fmla="*/ 42 w 1416"/>
                <a:gd name="T39" fmla="*/ 0 h 707"/>
                <a:gd name="T40" fmla="*/ 44 w 1416"/>
                <a:gd name="T41" fmla="*/ 0 h 707"/>
                <a:gd name="T42" fmla="*/ 44 w 1416"/>
                <a:gd name="T43" fmla="*/ 1 h 707"/>
                <a:gd name="T44" fmla="*/ 44 w 1416"/>
                <a:gd name="T45" fmla="*/ 5 h 707"/>
                <a:gd name="T46" fmla="*/ 42 w 1416"/>
                <a:gd name="T47" fmla="*/ 8 h 707"/>
                <a:gd name="T48" fmla="*/ 43 w 1416"/>
                <a:gd name="T49" fmla="*/ 10 h 707"/>
                <a:gd name="T50" fmla="*/ 41 w 1416"/>
                <a:gd name="T51" fmla="*/ 13 h 707"/>
                <a:gd name="T52" fmla="*/ 40 w 1416"/>
                <a:gd name="T53" fmla="*/ 20 h 707"/>
                <a:gd name="T54" fmla="*/ 39 w 1416"/>
                <a:gd name="T55" fmla="*/ 16 h 707"/>
                <a:gd name="T56" fmla="*/ 39 w 1416"/>
                <a:gd name="T57" fmla="*/ 13 h 707"/>
                <a:gd name="T58" fmla="*/ 36 w 1416"/>
                <a:gd name="T59" fmla="*/ 14 h 707"/>
                <a:gd name="T60" fmla="*/ 35 w 1416"/>
                <a:gd name="T61" fmla="*/ 18 h 707"/>
                <a:gd name="T62" fmla="*/ 37 w 1416"/>
                <a:gd name="T63" fmla="*/ 22 h 707"/>
                <a:gd name="T64" fmla="*/ 35 w 1416"/>
                <a:gd name="T65" fmla="*/ 23 h 707"/>
                <a:gd name="T66" fmla="*/ 34 w 1416"/>
                <a:gd name="T67" fmla="*/ 17 h 707"/>
                <a:gd name="T68" fmla="*/ 35 w 1416"/>
                <a:gd name="T69" fmla="*/ 13 h 707"/>
                <a:gd name="T70" fmla="*/ 26 w 1416"/>
                <a:gd name="T71" fmla="*/ 13 h 707"/>
                <a:gd name="T72" fmla="*/ 23 w 1416"/>
                <a:gd name="T73" fmla="*/ 15 h 707"/>
                <a:gd name="T74" fmla="*/ 22 w 1416"/>
                <a:gd name="T75" fmla="*/ 13 h 707"/>
                <a:gd name="T76" fmla="*/ 20 w 1416"/>
                <a:gd name="T77" fmla="*/ 16 h 707"/>
                <a:gd name="T78" fmla="*/ 19 w 1416"/>
                <a:gd name="T79" fmla="*/ 13 h 707"/>
                <a:gd name="T80" fmla="*/ 15 w 1416"/>
                <a:gd name="T81" fmla="*/ 12 h 707"/>
                <a:gd name="T82" fmla="*/ 14 w 1416"/>
                <a:gd name="T83" fmla="*/ 14 h 707"/>
                <a:gd name="T84" fmla="*/ 13 w 1416"/>
                <a:gd name="T85" fmla="*/ 12 h 707"/>
                <a:gd name="T86" fmla="*/ 11 w 1416"/>
                <a:gd name="T87" fmla="*/ 12 h 707"/>
                <a:gd name="T88" fmla="*/ 11 w 1416"/>
                <a:gd name="T89" fmla="*/ 15 h 707"/>
                <a:gd name="T90" fmla="*/ 10 w 1416"/>
                <a:gd name="T91" fmla="*/ 12 h 707"/>
                <a:gd name="T92" fmla="*/ 6 w 1416"/>
                <a:gd name="T93" fmla="*/ 11 h 707"/>
                <a:gd name="T94" fmla="*/ 5 w 1416"/>
                <a:gd name="T95" fmla="*/ 15 h 707"/>
                <a:gd name="T96" fmla="*/ 9 w 1416"/>
                <a:gd name="T97" fmla="*/ 17 h 707"/>
                <a:gd name="T98" fmla="*/ 10 w 1416"/>
                <a:gd name="T99" fmla="*/ 20 h 707"/>
                <a:gd name="T100" fmla="*/ 10 w 1416"/>
                <a:gd name="T101" fmla="*/ 20 h 70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416"/>
                <a:gd name="T154" fmla="*/ 0 h 707"/>
                <a:gd name="T155" fmla="*/ 1416 w 1416"/>
                <a:gd name="T156" fmla="*/ 707 h 70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416" h="707">
                  <a:moveTo>
                    <a:pt x="308" y="622"/>
                  </a:moveTo>
                  <a:lnTo>
                    <a:pt x="0" y="477"/>
                  </a:lnTo>
                  <a:lnTo>
                    <a:pt x="17" y="420"/>
                  </a:lnTo>
                  <a:lnTo>
                    <a:pt x="106" y="409"/>
                  </a:lnTo>
                  <a:lnTo>
                    <a:pt x="211" y="302"/>
                  </a:lnTo>
                  <a:lnTo>
                    <a:pt x="308" y="289"/>
                  </a:lnTo>
                  <a:lnTo>
                    <a:pt x="372" y="346"/>
                  </a:lnTo>
                  <a:lnTo>
                    <a:pt x="524" y="336"/>
                  </a:lnTo>
                  <a:lnTo>
                    <a:pt x="627" y="353"/>
                  </a:lnTo>
                  <a:lnTo>
                    <a:pt x="701" y="323"/>
                  </a:lnTo>
                  <a:lnTo>
                    <a:pt x="775" y="329"/>
                  </a:lnTo>
                  <a:lnTo>
                    <a:pt x="794" y="399"/>
                  </a:lnTo>
                  <a:lnTo>
                    <a:pt x="905" y="323"/>
                  </a:lnTo>
                  <a:lnTo>
                    <a:pt x="1163" y="336"/>
                  </a:lnTo>
                  <a:lnTo>
                    <a:pt x="1194" y="376"/>
                  </a:lnTo>
                  <a:lnTo>
                    <a:pt x="1287" y="367"/>
                  </a:lnTo>
                  <a:lnTo>
                    <a:pt x="1319" y="323"/>
                  </a:lnTo>
                  <a:lnTo>
                    <a:pt x="1296" y="251"/>
                  </a:lnTo>
                  <a:lnTo>
                    <a:pt x="1380" y="141"/>
                  </a:lnTo>
                  <a:lnTo>
                    <a:pt x="1342" y="0"/>
                  </a:lnTo>
                  <a:lnTo>
                    <a:pt x="1416" y="0"/>
                  </a:lnTo>
                  <a:lnTo>
                    <a:pt x="1378" y="25"/>
                  </a:lnTo>
                  <a:lnTo>
                    <a:pt x="1401" y="141"/>
                  </a:lnTo>
                  <a:lnTo>
                    <a:pt x="1332" y="251"/>
                  </a:lnTo>
                  <a:lnTo>
                    <a:pt x="1346" y="319"/>
                  </a:lnTo>
                  <a:lnTo>
                    <a:pt x="1302" y="393"/>
                  </a:lnTo>
                  <a:lnTo>
                    <a:pt x="1275" y="635"/>
                  </a:lnTo>
                  <a:lnTo>
                    <a:pt x="1232" y="504"/>
                  </a:lnTo>
                  <a:lnTo>
                    <a:pt x="1232" y="412"/>
                  </a:lnTo>
                  <a:lnTo>
                    <a:pt x="1127" y="443"/>
                  </a:lnTo>
                  <a:lnTo>
                    <a:pt x="1104" y="557"/>
                  </a:lnTo>
                  <a:lnTo>
                    <a:pt x="1154" y="696"/>
                  </a:lnTo>
                  <a:lnTo>
                    <a:pt x="1114" y="707"/>
                  </a:lnTo>
                  <a:lnTo>
                    <a:pt x="1057" y="528"/>
                  </a:lnTo>
                  <a:lnTo>
                    <a:pt x="1104" y="401"/>
                  </a:lnTo>
                  <a:lnTo>
                    <a:pt x="842" y="399"/>
                  </a:lnTo>
                  <a:lnTo>
                    <a:pt x="749" y="473"/>
                  </a:lnTo>
                  <a:lnTo>
                    <a:pt x="711" y="409"/>
                  </a:lnTo>
                  <a:lnTo>
                    <a:pt x="618" y="494"/>
                  </a:lnTo>
                  <a:lnTo>
                    <a:pt x="604" y="412"/>
                  </a:lnTo>
                  <a:lnTo>
                    <a:pt x="504" y="376"/>
                  </a:lnTo>
                  <a:lnTo>
                    <a:pt x="466" y="420"/>
                  </a:lnTo>
                  <a:lnTo>
                    <a:pt x="435" y="382"/>
                  </a:lnTo>
                  <a:lnTo>
                    <a:pt x="363" y="384"/>
                  </a:lnTo>
                  <a:lnTo>
                    <a:pt x="342" y="477"/>
                  </a:lnTo>
                  <a:lnTo>
                    <a:pt x="315" y="359"/>
                  </a:lnTo>
                  <a:lnTo>
                    <a:pt x="215" y="350"/>
                  </a:lnTo>
                  <a:lnTo>
                    <a:pt x="140" y="473"/>
                  </a:lnTo>
                  <a:lnTo>
                    <a:pt x="258" y="528"/>
                  </a:lnTo>
                  <a:lnTo>
                    <a:pt x="308" y="6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1" name="Freeform 53"/>
            <p:cNvSpPr>
              <a:spLocks/>
            </p:cNvSpPr>
            <p:nvPr/>
          </p:nvSpPr>
          <p:spPr bwMode="auto">
            <a:xfrm>
              <a:off x="1519" y="1998"/>
              <a:ext cx="947" cy="719"/>
            </a:xfrm>
            <a:custGeom>
              <a:avLst/>
              <a:gdLst>
                <a:gd name="T0" fmla="*/ 9 w 1893"/>
                <a:gd name="T1" fmla="*/ 5 h 1440"/>
                <a:gd name="T2" fmla="*/ 8 w 1893"/>
                <a:gd name="T3" fmla="*/ 15 h 1440"/>
                <a:gd name="T4" fmla="*/ 12 w 1893"/>
                <a:gd name="T5" fmla="*/ 13 h 1440"/>
                <a:gd name="T6" fmla="*/ 18 w 1893"/>
                <a:gd name="T7" fmla="*/ 40 h 1440"/>
                <a:gd name="T8" fmla="*/ 10 w 1893"/>
                <a:gd name="T9" fmla="*/ 19 h 1440"/>
                <a:gd name="T10" fmla="*/ 1 w 1893"/>
                <a:gd name="T11" fmla="*/ 9 h 1440"/>
                <a:gd name="T12" fmla="*/ 0 w 1893"/>
                <a:gd name="T13" fmla="*/ 10 h 1440"/>
                <a:gd name="T14" fmla="*/ 8 w 1893"/>
                <a:gd name="T15" fmla="*/ 20 h 1440"/>
                <a:gd name="T16" fmla="*/ 12 w 1893"/>
                <a:gd name="T17" fmla="*/ 29 h 1440"/>
                <a:gd name="T18" fmla="*/ 14 w 1893"/>
                <a:gd name="T19" fmla="*/ 44 h 1440"/>
                <a:gd name="T20" fmla="*/ 23 w 1893"/>
                <a:gd name="T21" fmla="*/ 40 h 1440"/>
                <a:gd name="T22" fmla="*/ 19 w 1893"/>
                <a:gd name="T23" fmla="*/ 33 h 1440"/>
                <a:gd name="T24" fmla="*/ 12 w 1893"/>
                <a:gd name="T25" fmla="*/ 11 h 1440"/>
                <a:gd name="T26" fmla="*/ 16 w 1893"/>
                <a:gd name="T27" fmla="*/ 11 h 1440"/>
                <a:gd name="T28" fmla="*/ 20 w 1893"/>
                <a:gd name="T29" fmla="*/ 12 h 1440"/>
                <a:gd name="T30" fmla="*/ 22 w 1893"/>
                <a:gd name="T31" fmla="*/ 11 h 1440"/>
                <a:gd name="T32" fmla="*/ 26 w 1893"/>
                <a:gd name="T33" fmla="*/ 12 h 1440"/>
                <a:gd name="T34" fmla="*/ 28 w 1893"/>
                <a:gd name="T35" fmla="*/ 11 h 1440"/>
                <a:gd name="T36" fmla="*/ 32 w 1893"/>
                <a:gd name="T37" fmla="*/ 11 h 1440"/>
                <a:gd name="T38" fmla="*/ 37 w 1893"/>
                <a:gd name="T39" fmla="*/ 11 h 1440"/>
                <a:gd name="T40" fmla="*/ 38 w 1893"/>
                <a:gd name="T41" fmla="*/ 9 h 1440"/>
                <a:gd name="T42" fmla="*/ 42 w 1893"/>
                <a:gd name="T43" fmla="*/ 8 h 1440"/>
                <a:gd name="T44" fmla="*/ 44 w 1893"/>
                <a:gd name="T45" fmla="*/ 10 h 1440"/>
                <a:gd name="T46" fmla="*/ 48 w 1893"/>
                <a:gd name="T47" fmla="*/ 10 h 1440"/>
                <a:gd name="T48" fmla="*/ 53 w 1893"/>
                <a:gd name="T49" fmla="*/ 10 h 1440"/>
                <a:gd name="T50" fmla="*/ 56 w 1893"/>
                <a:gd name="T51" fmla="*/ 10 h 1440"/>
                <a:gd name="T52" fmla="*/ 56 w 1893"/>
                <a:gd name="T53" fmla="*/ 8 h 1440"/>
                <a:gd name="T54" fmla="*/ 58 w 1893"/>
                <a:gd name="T55" fmla="*/ 7 h 1440"/>
                <a:gd name="T56" fmla="*/ 58 w 1893"/>
                <a:gd name="T57" fmla="*/ 5 h 1440"/>
                <a:gd name="T58" fmla="*/ 60 w 1893"/>
                <a:gd name="T59" fmla="*/ 4 h 1440"/>
                <a:gd name="T60" fmla="*/ 59 w 1893"/>
                <a:gd name="T61" fmla="*/ 2 h 1440"/>
                <a:gd name="T62" fmla="*/ 57 w 1893"/>
                <a:gd name="T63" fmla="*/ 0 h 1440"/>
                <a:gd name="T64" fmla="*/ 58 w 1893"/>
                <a:gd name="T65" fmla="*/ 2 h 1440"/>
                <a:gd name="T66" fmla="*/ 57 w 1893"/>
                <a:gd name="T67" fmla="*/ 4 h 1440"/>
                <a:gd name="T68" fmla="*/ 57 w 1893"/>
                <a:gd name="T69" fmla="*/ 5 h 1440"/>
                <a:gd name="T70" fmla="*/ 56 w 1893"/>
                <a:gd name="T71" fmla="*/ 6 h 1440"/>
                <a:gd name="T72" fmla="*/ 56 w 1893"/>
                <a:gd name="T73" fmla="*/ 8 h 1440"/>
                <a:gd name="T74" fmla="*/ 54 w 1893"/>
                <a:gd name="T75" fmla="*/ 9 h 1440"/>
                <a:gd name="T76" fmla="*/ 47 w 1893"/>
                <a:gd name="T77" fmla="*/ 8 h 1440"/>
                <a:gd name="T78" fmla="*/ 45 w 1893"/>
                <a:gd name="T79" fmla="*/ 8 h 1440"/>
                <a:gd name="T80" fmla="*/ 42 w 1893"/>
                <a:gd name="T81" fmla="*/ 7 h 1440"/>
                <a:gd name="T82" fmla="*/ 41 w 1893"/>
                <a:gd name="T83" fmla="*/ 4 h 1440"/>
                <a:gd name="T84" fmla="*/ 41 w 1893"/>
                <a:gd name="T85" fmla="*/ 7 h 1440"/>
                <a:gd name="T86" fmla="*/ 36 w 1893"/>
                <a:gd name="T87" fmla="*/ 8 h 1440"/>
                <a:gd name="T88" fmla="*/ 36 w 1893"/>
                <a:gd name="T89" fmla="*/ 9 h 1440"/>
                <a:gd name="T90" fmla="*/ 28 w 1893"/>
                <a:gd name="T91" fmla="*/ 9 h 1440"/>
                <a:gd name="T92" fmla="*/ 26 w 1893"/>
                <a:gd name="T93" fmla="*/ 7 h 1440"/>
                <a:gd name="T94" fmla="*/ 25 w 1893"/>
                <a:gd name="T95" fmla="*/ 9 h 1440"/>
                <a:gd name="T96" fmla="*/ 23 w 1893"/>
                <a:gd name="T97" fmla="*/ 6 h 1440"/>
                <a:gd name="T98" fmla="*/ 21 w 1893"/>
                <a:gd name="T99" fmla="*/ 8 h 1440"/>
                <a:gd name="T100" fmla="*/ 18 w 1893"/>
                <a:gd name="T101" fmla="*/ 5 h 1440"/>
                <a:gd name="T102" fmla="*/ 18 w 1893"/>
                <a:gd name="T103" fmla="*/ 8 h 1440"/>
                <a:gd name="T104" fmla="*/ 15 w 1893"/>
                <a:gd name="T105" fmla="*/ 8 h 1440"/>
                <a:gd name="T106" fmla="*/ 14 w 1893"/>
                <a:gd name="T107" fmla="*/ 5 h 1440"/>
                <a:gd name="T108" fmla="*/ 14 w 1893"/>
                <a:gd name="T109" fmla="*/ 9 h 1440"/>
                <a:gd name="T110" fmla="*/ 11 w 1893"/>
                <a:gd name="T111" fmla="*/ 9 h 1440"/>
                <a:gd name="T112" fmla="*/ 10 w 1893"/>
                <a:gd name="T113" fmla="*/ 6 h 1440"/>
                <a:gd name="T114" fmla="*/ 9 w 1893"/>
                <a:gd name="T115" fmla="*/ 5 h 1440"/>
                <a:gd name="T116" fmla="*/ 9 w 1893"/>
                <a:gd name="T117" fmla="*/ 5 h 144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893"/>
                <a:gd name="T178" fmla="*/ 0 h 1440"/>
                <a:gd name="T179" fmla="*/ 1893 w 1893"/>
                <a:gd name="T180" fmla="*/ 1440 h 144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893" h="1440">
                  <a:moveTo>
                    <a:pt x="272" y="162"/>
                  </a:moveTo>
                  <a:lnTo>
                    <a:pt x="249" y="481"/>
                  </a:lnTo>
                  <a:lnTo>
                    <a:pt x="363" y="421"/>
                  </a:lnTo>
                  <a:lnTo>
                    <a:pt x="574" y="1309"/>
                  </a:lnTo>
                  <a:lnTo>
                    <a:pt x="294" y="630"/>
                  </a:lnTo>
                  <a:lnTo>
                    <a:pt x="21" y="303"/>
                  </a:lnTo>
                  <a:lnTo>
                    <a:pt x="0" y="331"/>
                  </a:lnTo>
                  <a:lnTo>
                    <a:pt x="241" y="647"/>
                  </a:lnTo>
                  <a:lnTo>
                    <a:pt x="372" y="953"/>
                  </a:lnTo>
                  <a:lnTo>
                    <a:pt x="426" y="1440"/>
                  </a:lnTo>
                  <a:lnTo>
                    <a:pt x="735" y="1309"/>
                  </a:lnTo>
                  <a:lnTo>
                    <a:pt x="600" y="1075"/>
                  </a:lnTo>
                  <a:lnTo>
                    <a:pt x="368" y="363"/>
                  </a:lnTo>
                  <a:lnTo>
                    <a:pt x="483" y="373"/>
                  </a:lnTo>
                  <a:lnTo>
                    <a:pt x="627" y="392"/>
                  </a:lnTo>
                  <a:lnTo>
                    <a:pt x="697" y="358"/>
                  </a:lnTo>
                  <a:lnTo>
                    <a:pt x="829" y="400"/>
                  </a:lnTo>
                  <a:lnTo>
                    <a:pt x="893" y="358"/>
                  </a:lnTo>
                  <a:lnTo>
                    <a:pt x="994" y="367"/>
                  </a:lnTo>
                  <a:lnTo>
                    <a:pt x="1165" y="373"/>
                  </a:lnTo>
                  <a:lnTo>
                    <a:pt x="1197" y="303"/>
                  </a:lnTo>
                  <a:lnTo>
                    <a:pt x="1313" y="272"/>
                  </a:lnTo>
                  <a:lnTo>
                    <a:pt x="1405" y="324"/>
                  </a:lnTo>
                  <a:lnTo>
                    <a:pt x="1528" y="320"/>
                  </a:lnTo>
                  <a:lnTo>
                    <a:pt x="1692" y="348"/>
                  </a:lnTo>
                  <a:lnTo>
                    <a:pt x="1783" y="337"/>
                  </a:lnTo>
                  <a:lnTo>
                    <a:pt x="1790" y="267"/>
                  </a:lnTo>
                  <a:lnTo>
                    <a:pt x="1853" y="232"/>
                  </a:lnTo>
                  <a:lnTo>
                    <a:pt x="1846" y="162"/>
                  </a:lnTo>
                  <a:lnTo>
                    <a:pt x="1893" y="128"/>
                  </a:lnTo>
                  <a:lnTo>
                    <a:pt x="1887" y="71"/>
                  </a:lnTo>
                  <a:lnTo>
                    <a:pt x="1809" y="0"/>
                  </a:lnTo>
                  <a:lnTo>
                    <a:pt x="1846" y="67"/>
                  </a:lnTo>
                  <a:lnTo>
                    <a:pt x="1800" y="128"/>
                  </a:lnTo>
                  <a:lnTo>
                    <a:pt x="1817" y="183"/>
                  </a:lnTo>
                  <a:lnTo>
                    <a:pt x="1762" y="211"/>
                  </a:lnTo>
                  <a:lnTo>
                    <a:pt x="1762" y="284"/>
                  </a:lnTo>
                  <a:lnTo>
                    <a:pt x="1697" y="306"/>
                  </a:lnTo>
                  <a:lnTo>
                    <a:pt x="1503" y="263"/>
                  </a:lnTo>
                  <a:lnTo>
                    <a:pt x="1412" y="272"/>
                  </a:lnTo>
                  <a:lnTo>
                    <a:pt x="1332" y="236"/>
                  </a:lnTo>
                  <a:lnTo>
                    <a:pt x="1287" y="149"/>
                  </a:lnTo>
                  <a:lnTo>
                    <a:pt x="1292" y="232"/>
                  </a:lnTo>
                  <a:lnTo>
                    <a:pt x="1131" y="276"/>
                  </a:lnTo>
                  <a:lnTo>
                    <a:pt x="1138" y="314"/>
                  </a:lnTo>
                  <a:lnTo>
                    <a:pt x="872" y="310"/>
                  </a:lnTo>
                  <a:lnTo>
                    <a:pt x="825" y="228"/>
                  </a:lnTo>
                  <a:lnTo>
                    <a:pt x="789" y="297"/>
                  </a:lnTo>
                  <a:lnTo>
                    <a:pt x="728" y="208"/>
                  </a:lnTo>
                  <a:lnTo>
                    <a:pt x="659" y="280"/>
                  </a:lnTo>
                  <a:lnTo>
                    <a:pt x="568" y="183"/>
                  </a:lnTo>
                  <a:lnTo>
                    <a:pt x="557" y="284"/>
                  </a:lnTo>
                  <a:lnTo>
                    <a:pt x="473" y="263"/>
                  </a:lnTo>
                  <a:lnTo>
                    <a:pt x="418" y="183"/>
                  </a:lnTo>
                  <a:lnTo>
                    <a:pt x="439" y="306"/>
                  </a:lnTo>
                  <a:lnTo>
                    <a:pt x="351" y="297"/>
                  </a:lnTo>
                  <a:lnTo>
                    <a:pt x="306" y="215"/>
                  </a:lnTo>
                  <a:lnTo>
                    <a:pt x="272" y="1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2" name="Freeform 54"/>
            <p:cNvSpPr>
              <a:spLocks/>
            </p:cNvSpPr>
            <p:nvPr/>
          </p:nvSpPr>
          <p:spPr bwMode="auto">
            <a:xfrm>
              <a:off x="2226" y="1808"/>
              <a:ext cx="220" cy="334"/>
            </a:xfrm>
            <a:custGeom>
              <a:avLst/>
              <a:gdLst>
                <a:gd name="T0" fmla="*/ 0 w 441"/>
                <a:gd name="T1" fmla="*/ 1 h 667"/>
                <a:gd name="T2" fmla="*/ 1 w 441"/>
                <a:gd name="T3" fmla="*/ 3 h 667"/>
                <a:gd name="T4" fmla="*/ 1 w 441"/>
                <a:gd name="T5" fmla="*/ 5 h 667"/>
                <a:gd name="T6" fmla="*/ 0 w 441"/>
                <a:gd name="T7" fmla="*/ 9 h 667"/>
                <a:gd name="T8" fmla="*/ 2 w 441"/>
                <a:gd name="T9" fmla="*/ 12 h 667"/>
                <a:gd name="T10" fmla="*/ 1 w 441"/>
                <a:gd name="T11" fmla="*/ 13 h 667"/>
                <a:gd name="T12" fmla="*/ 1 w 441"/>
                <a:gd name="T13" fmla="*/ 14 h 667"/>
                <a:gd name="T14" fmla="*/ 2 w 441"/>
                <a:gd name="T15" fmla="*/ 15 h 667"/>
                <a:gd name="T16" fmla="*/ 3 w 441"/>
                <a:gd name="T17" fmla="*/ 17 h 667"/>
                <a:gd name="T18" fmla="*/ 3 w 441"/>
                <a:gd name="T19" fmla="*/ 18 h 667"/>
                <a:gd name="T20" fmla="*/ 3 w 441"/>
                <a:gd name="T21" fmla="*/ 20 h 667"/>
                <a:gd name="T22" fmla="*/ 3 w 441"/>
                <a:gd name="T23" fmla="*/ 21 h 667"/>
                <a:gd name="T24" fmla="*/ 4 w 441"/>
                <a:gd name="T25" fmla="*/ 21 h 667"/>
                <a:gd name="T26" fmla="*/ 4 w 441"/>
                <a:gd name="T27" fmla="*/ 19 h 667"/>
                <a:gd name="T28" fmla="*/ 5 w 441"/>
                <a:gd name="T29" fmla="*/ 19 h 667"/>
                <a:gd name="T30" fmla="*/ 8 w 441"/>
                <a:gd name="T31" fmla="*/ 19 h 667"/>
                <a:gd name="T32" fmla="*/ 5 w 441"/>
                <a:gd name="T33" fmla="*/ 18 h 667"/>
                <a:gd name="T34" fmla="*/ 5 w 441"/>
                <a:gd name="T35" fmla="*/ 16 h 667"/>
                <a:gd name="T36" fmla="*/ 6 w 441"/>
                <a:gd name="T37" fmla="*/ 16 h 667"/>
                <a:gd name="T38" fmla="*/ 7 w 441"/>
                <a:gd name="T39" fmla="*/ 15 h 667"/>
                <a:gd name="T40" fmla="*/ 6 w 441"/>
                <a:gd name="T41" fmla="*/ 14 h 667"/>
                <a:gd name="T42" fmla="*/ 7 w 441"/>
                <a:gd name="T43" fmla="*/ 13 h 667"/>
                <a:gd name="T44" fmla="*/ 9 w 441"/>
                <a:gd name="T45" fmla="*/ 13 h 667"/>
                <a:gd name="T46" fmla="*/ 13 w 441"/>
                <a:gd name="T47" fmla="*/ 14 h 667"/>
                <a:gd name="T48" fmla="*/ 12 w 441"/>
                <a:gd name="T49" fmla="*/ 12 h 667"/>
                <a:gd name="T50" fmla="*/ 11 w 441"/>
                <a:gd name="T51" fmla="*/ 11 h 667"/>
                <a:gd name="T52" fmla="*/ 12 w 441"/>
                <a:gd name="T53" fmla="*/ 9 h 667"/>
                <a:gd name="T54" fmla="*/ 10 w 441"/>
                <a:gd name="T55" fmla="*/ 9 h 667"/>
                <a:gd name="T56" fmla="*/ 3 w 441"/>
                <a:gd name="T57" fmla="*/ 9 h 667"/>
                <a:gd name="T58" fmla="*/ 3 w 441"/>
                <a:gd name="T59" fmla="*/ 6 h 667"/>
                <a:gd name="T60" fmla="*/ 4 w 441"/>
                <a:gd name="T61" fmla="*/ 5 h 667"/>
                <a:gd name="T62" fmla="*/ 4 w 441"/>
                <a:gd name="T63" fmla="*/ 3 h 667"/>
                <a:gd name="T64" fmla="*/ 3 w 441"/>
                <a:gd name="T65" fmla="*/ 2 h 667"/>
                <a:gd name="T66" fmla="*/ 0 w 441"/>
                <a:gd name="T67" fmla="*/ 0 h 667"/>
                <a:gd name="T68" fmla="*/ 0 w 441"/>
                <a:gd name="T69" fmla="*/ 1 h 667"/>
                <a:gd name="T70" fmla="*/ 0 w 441"/>
                <a:gd name="T71" fmla="*/ 1 h 6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41"/>
                <a:gd name="T109" fmla="*/ 0 h 667"/>
                <a:gd name="T110" fmla="*/ 441 w 441"/>
                <a:gd name="T111" fmla="*/ 667 h 66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41" h="667">
                  <a:moveTo>
                    <a:pt x="0" y="17"/>
                  </a:moveTo>
                  <a:lnTo>
                    <a:pt x="57" y="82"/>
                  </a:lnTo>
                  <a:lnTo>
                    <a:pt x="57" y="156"/>
                  </a:lnTo>
                  <a:lnTo>
                    <a:pt x="27" y="274"/>
                  </a:lnTo>
                  <a:lnTo>
                    <a:pt x="74" y="367"/>
                  </a:lnTo>
                  <a:lnTo>
                    <a:pt x="61" y="414"/>
                  </a:lnTo>
                  <a:lnTo>
                    <a:pt x="48" y="441"/>
                  </a:lnTo>
                  <a:lnTo>
                    <a:pt x="95" y="470"/>
                  </a:lnTo>
                  <a:lnTo>
                    <a:pt x="99" y="523"/>
                  </a:lnTo>
                  <a:lnTo>
                    <a:pt x="99" y="576"/>
                  </a:lnTo>
                  <a:lnTo>
                    <a:pt x="122" y="620"/>
                  </a:lnTo>
                  <a:lnTo>
                    <a:pt x="122" y="667"/>
                  </a:lnTo>
                  <a:lnTo>
                    <a:pt x="154" y="662"/>
                  </a:lnTo>
                  <a:lnTo>
                    <a:pt x="154" y="593"/>
                  </a:lnTo>
                  <a:lnTo>
                    <a:pt x="183" y="586"/>
                  </a:lnTo>
                  <a:lnTo>
                    <a:pt x="276" y="580"/>
                  </a:lnTo>
                  <a:lnTo>
                    <a:pt x="166" y="549"/>
                  </a:lnTo>
                  <a:lnTo>
                    <a:pt x="166" y="506"/>
                  </a:lnTo>
                  <a:lnTo>
                    <a:pt x="192" y="483"/>
                  </a:lnTo>
                  <a:lnTo>
                    <a:pt x="249" y="479"/>
                  </a:lnTo>
                  <a:lnTo>
                    <a:pt x="209" y="445"/>
                  </a:lnTo>
                  <a:lnTo>
                    <a:pt x="226" y="394"/>
                  </a:lnTo>
                  <a:lnTo>
                    <a:pt x="319" y="403"/>
                  </a:lnTo>
                  <a:lnTo>
                    <a:pt x="441" y="441"/>
                  </a:lnTo>
                  <a:lnTo>
                    <a:pt x="388" y="367"/>
                  </a:lnTo>
                  <a:lnTo>
                    <a:pt x="354" y="335"/>
                  </a:lnTo>
                  <a:lnTo>
                    <a:pt x="397" y="274"/>
                  </a:lnTo>
                  <a:lnTo>
                    <a:pt x="327" y="266"/>
                  </a:lnTo>
                  <a:lnTo>
                    <a:pt x="99" y="257"/>
                  </a:lnTo>
                  <a:lnTo>
                    <a:pt x="99" y="184"/>
                  </a:lnTo>
                  <a:lnTo>
                    <a:pt x="133" y="129"/>
                  </a:lnTo>
                  <a:lnTo>
                    <a:pt x="129" y="87"/>
                  </a:lnTo>
                  <a:lnTo>
                    <a:pt x="108" y="34"/>
                  </a:lnTo>
                  <a:lnTo>
                    <a:pt x="31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3" name="Freeform 55"/>
            <p:cNvSpPr>
              <a:spLocks/>
            </p:cNvSpPr>
            <p:nvPr/>
          </p:nvSpPr>
          <p:spPr bwMode="auto">
            <a:xfrm>
              <a:off x="2379" y="1943"/>
              <a:ext cx="203" cy="67"/>
            </a:xfrm>
            <a:custGeom>
              <a:avLst/>
              <a:gdLst>
                <a:gd name="T0" fmla="*/ 0 w 407"/>
                <a:gd name="T1" fmla="*/ 0 h 133"/>
                <a:gd name="T2" fmla="*/ 6 w 407"/>
                <a:gd name="T3" fmla="*/ 1 h 133"/>
                <a:gd name="T4" fmla="*/ 12 w 407"/>
                <a:gd name="T5" fmla="*/ 3 h 133"/>
                <a:gd name="T6" fmla="*/ 12 w 407"/>
                <a:gd name="T7" fmla="*/ 4 h 133"/>
                <a:gd name="T8" fmla="*/ 11 w 407"/>
                <a:gd name="T9" fmla="*/ 5 h 133"/>
                <a:gd name="T10" fmla="*/ 5 w 407"/>
                <a:gd name="T11" fmla="*/ 4 h 133"/>
                <a:gd name="T12" fmla="*/ 0 w 407"/>
                <a:gd name="T13" fmla="*/ 4 h 133"/>
                <a:gd name="T14" fmla="*/ 0 w 407"/>
                <a:gd name="T15" fmla="*/ 3 h 133"/>
                <a:gd name="T16" fmla="*/ 6 w 407"/>
                <a:gd name="T17" fmla="*/ 3 h 133"/>
                <a:gd name="T18" fmla="*/ 11 w 407"/>
                <a:gd name="T19" fmla="*/ 4 h 133"/>
                <a:gd name="T20" fmla="*/ 12 w 407"/>
                <a:gd name="T21" fmla="*/ 3 h 133"/>
                <a:gd name="T22" fmla="*/ 5 w 407"/>
                <a:gd name="T23" fmla="*/ 2 h 133"/>
                <a:gd name="T24" fmla="*/ 0 w 407"/>
                <a:gd name="T25" fmla="*/ 1 h 133"/>
                <a:gd name="T26" fmla="*/ 0 w 407"/>
                <a:gd name="T27" fmla="*/ 0 h 133"/>
                <a:gd name="T28" fmla="*/ 0 w 407"/>
                <a:gd name="T29" fmla="*/ 0 h 1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7"/>
                <a:gd name="T46" fmla="*/ 0 h 133"/>
                <a:gd name="T47" fmla="*/ 407 w 407"/>
                <a:gd name="T48" fmla="*/ 133 h 1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7" h="133">
                  <a:moveTo>
                    <a:pt x="0" y="0"/>
                  </a:moveTo>
                  <a:lnTo>
                    <a:pt x="211" y="13"/>
                  </a:lnTo>
                  <a:lnTo>
                    <a:pt x="407" y="65"/>
                  </a:lnTo>
                  <a:lnTo>
                    <a:pt x="407" y="97"/>
                  </a:lnTo>
                  <a:lnTo>
                    <a:pt x="373" y="133"/>
                  </a:lnTo>
                  <a:lnTo>
                    <a:pt x="190" y="106"/>
                  </a:lnTo>
                  <a:lnTo>
                    <a:pt x="27" y="99"/>
                  </a:lnTo>
                  <a:lnTo>
                    <a:pt x="21" y="68"/>
                  </a:lnTo>
                  <a:lnTo>
                    <a:pt x="221" y="82"/>
                  </a:lnTo>
                  <a:lnTo>
                    <a:pt x="369" y="99"/>
                  </a:lnTo>
                  <a:lnTo>
                    <a:pt x="394" y="82"/>
                  </a:lnTo>
                  <a:lnTo>
                    <a:pt x="190" y="34"/>
                  </a:lnTo>
                  <a:lnTo>
                    <a:pt x="2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4" name="Freeform 56"/>
            <p:cNvSpPr>
              <a:spLocks/>
            </p:cNvSpPr>
            <p:nvPr/>
          </p:nvSpPr>
          <p:spPr bwMode="auto">
            <a:xfrm>
              <a:off x="936" y="2305"/>
              <a:ext cx="322" cy="162"/>
            </a:xfrm>
            <a:custGeom>
              <a:avLst/>
              <a:gdLst>
                <a:gd name="T0" fmla="*/ 12 w 644"/>
                <a:gd name="T1" fmla="*/ 2 h 325"/>
                <a:gd name="T2" fmla="*/ 11 w 644"/>
                <a:gd name="T3" fmla="*/ 1 h 325"/>
                <a:gd name="T4" fmla="*/ 6 w 644"/>
                <a:gd name="T5" fmla="*/ 2 h 325"/>
                <a:gd name="T6" fmla="*/ 5 w 644"/>
                <a:gd name="T7" fmla="*/ 3 h 325"/>
                <a:gd name="T8" fmla="*/ 5 w 644"/>
                <a:gd name="T9" fmla="*/ 6 h 325"/>
                <a:gd name="T10" fmla="*/ 7 w 644"/>
                <a:gd name="T11" fmla="*/ 8 h 325"/>
                <a:gd name="T12" fmla="*/ 10 w 644"/>
                <a:gd name="T13" fmla="*/ 8 h 325"/>
                <a:gd name="T14" fmla="*/ 11 w 644"/>
                <a:gd name="T15" fmla="*/ 8 h 325"/>
                <a:gd name="T16" fmla="*/ 13 w 644"/>
                <a:gd name="T17" fmla="*/ 6 h 325"/>
                <a:gd name="T18" fmla="*/ 13 w 644"/>
                <a:gd name="T19" fmla="*/ 7 h 325"/>
                <a:gd name="T20" fmla="*/ 12 w 644"/>
                <a:gd name="T21" fmla="*/ 8 h 325"/>
                <a:gd name="T22" fmla="*/ 10 w 644"/>
                <a:gd name="T23" fmla="*/ 10 h 325"/>
                <a:gd name="T24" fmla="*/ 6 w 644"/>
                <a:gd name="T25" fmla="*/ 9 h 325"/>
                <a:gd name="T26" fmla="*/ 5 w 644"/>
                <a:gd name="T27" fmla="*/ 8 h 325"/>
                <a:gd name="T28" fmla="*/ 1 w 644"/>
                <a:gd name="T29" fmla="*/ 8 h 325"/>
                <a:gd name="T30" fmla="*/ 0 w 644"/>
                <a:gd name="T31" fmla="*/ 7 h 325"/>
                <a:gd name="T32" fmla="*/ 5 w 644"/>
                <a:gd name="T33" fmla="*/ 7 h 325"/>
                <a:gd name="T34" fmla="*/ 3 w 644"/>
                <a:gd name="T35" fmla="*/ 3 h 325"/>
                <a:gd name="T36" fmla="*/ 5 w 644"/>
                <a:gd name="T37" fmla="*/ 1 h 325"/>
                <a:gd name="T38" fmla="*/ 10 w 644"/>
                <a:gd name="T39" fmla="*/ 0 h 325"/>
                <a:gd name="T40" fmla="*/ 11 w 644"/>
                <a:gd name="T41" fmla="*/ 0 h 325"/>
                <a:gd name="T42" fmla="*/ 12 w 644"/>
                <a:gd name="T43" fmla="*/ 1 h 325"/>
                <a:gd name="T44" fmla="*/ 14 w 644"/>
                <a:gd name="T45" fmla="*/ 0 h 325"/>
                <a:gd name="T46" fmla="*/ 18 w 644"/>
                <a:gd name="T47" fmla="*/ 0 h 325"/>
                <a:gd name="T48" fmla="*/ 20 w 644"/>
                <a:gd name="T49" fmla="*/ 2 h 325"/>
                <a:gd name="T50" fmla="*/ 20 w 644"/>
                <a:gd name="T51" fmla="*/ 3 h 325"/>
                <a:gd name="T52" fmla="*/ 20 w 644"/>
                <a:gd name="T53" fmla="*/ 6 h 325"/>
                <a:gd name="T54" fmla="*/ 20 w 644"/>
                <a:gd name="T55" fmla="*/ 7 h 325"/>
                <a:gd name="T56" fmla="*/ 19 w 644"/>
                <a:gd name="T57" fmla="*/ 7 h 325"/>
                <a:gd name="T58" fmla="*/ 20 w 644"/>
                <a:gd name="T59" fmla="*/ 5 h 325"/>
                <a:gd name="T60" fmla="*/ 20 w 644"/>
                <a:gd name="T61" fmla="*/ 3 h 325"/>
                <a:gd name="T62" fmla="*/ 18 w 644"/>
                <a:gd name="T63" fmla="*/ 1 h 325"/>
                <a:gd name="T64" fmla="*/ 17 w 644"/>
                <a:gd name="T65" fmla="*/ 1 h 325"/>
                <a:gd name="T66" fmla="*/ 13 w 644"/>
                <a:gd name="T67" fmla="*/ 2 h 325"/>
                <a:gd name="T68" fmla="*/ 13 w 644"/>
                <a:gd name="T69" fmla="*/ 3 h 325"/>
                <a:gd name="T70" fmla="*/ 12 w 644"/>
                <a:gd name="T71" fmla="*/ 2 h 325"/>
                <a:gd name="T72" fmla="*/ 12 w 644"/>
                <a:gd name="T73" fmla="*/ 2 h 3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4"/>
                <a:gd name="T112" fmla="*/ 0 h 325"/>
                <a:gd name="T113" fmla="*/ 644 w 644"/>
                <a:gd name="T114" fmla="*/ 325 h 32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4" h="325">
                  <a:moveTo>
                    <a:pt x="414" y="85"/>
                  </a:moveTo>
                  <a:lnTo>
                    <a:pt x="357" y="53"/>
                  </a:lnTo>
                  <a:lnTo>
                    <a:pt x="199" y="70"/>
                  </a:lnTo>
                  <a:lnTo>
                    <a:pt x="167" y="117"/>
                  </a:lnTo>
                  <a:lnTo>
                    <a:pt x="176" y="209"/>
                  </a:lnTo>
                  <a:lnTo>
                    <a:pt x="230" y="279"/>
                  </a:lnTo>
                  <a:lnTo>
                    <a:pt x="306" y="279"/>
                  </a:lnTo>
                  <a:lnTo>
                    <a:pt x="376" y="262"/>
                  </a:lnTo>
                  <a:lnTo>
                    <a:pt x="435" y="214"/>
                  </a:lnTo>
                  <a:lnTo>
                    <a:pt x="439" y="230"/>
                  </a:lnTo>
                  <a:lnTo>
                    <a:pt x="401" y="287"/>
                  </a:lnTo>
                  <a:lnTo>
                    <a:pt x="294" y="325"/>
                  </a:lnTo>
                  <a:lnTo>
                    <a:pt x="214" y="315"/>
                  </a:lnTo>
                  <a:lnTo>
                    <a:pt x="152" y="271"/>
                  </a:lnTo>
                  <a:lnTo>
                    <a:pt x="22" y="262"/>
                  </a:lnTo>
                  <a:lnTo>
                    <a:pt x="0" y="239"/>
                  </a:lnTo>
                  <a:lnTo>
                    <a:pt x="144" y="224"/>
                  </a:lnTo>
                  <a:lnTo>
                    <a:pt x="125" y="117"/>
                  </a:lnTo>
                  <a:lnTo>
                    <a:pt x="182" y="45"/>
                  </a:lnTo>
                  <a:lnTo>
                    <a:pt x="306" y="15"/>
                  </a:lnTo>
                  <a:lnTo>
                    <a:pt x="368" y="30"/>
                  </a:lnTo>
                  <a:lnTo>
                    <a:pt x="414" y="38"/>
                  </a:lnTo>
                  <a:lnTo>
                    <a:pt x="461" y="0"/>
                  </a:lnTo>
                  <a:lnTo>
                    <a:pt x="568" y="0"/>
                  </a:lnTo>
                  <a:lnTo>
                    <a:pt x="634" y="77"/>
                  </a:lnTo>
                  <a:lnTo>
                    <a:pt x="644" y="117"/>
                  </a:lnTo>
                  <a:lnTo>
                    <a:pt x="638" y="214"/>
                  </a:lnTo>
                  <a:lnTo>
                    <a:pt x="631" y="247"/>
                  </a:lnTo>
                  <a:lnTo>
                    <a:pt x="596" y="243"/>
                  </a:lnTo>
                  <a:lnTo>
                    <a:pt x="615" y="163"/>
                  </a:lnTo>
                  <a:lnTo>
                    <a:pt x="612" y="100"/>
                  </a:lnTo>
                  <a:lnTo>
                    <a:pt x="564" y="45"/>
                  </a:lnTo>
                  <a:lnTo>
                    <a:pt x="534" y="38"/>
                  </a:lnTo>
                  <a:lnTo>
                    <a:pt x="446" y="68"/>
                  </a:lnTo>
                  <a:lnTo>
                    <a:pt x="442" y="104"/>
                  </a:lnTo>
                  <a:lnTo>
                    <a:pt x="414" y="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5" name="Freeform 57"/>
            <p:cNvSpPr>
              <a:spLocks/>
            </p:cNvSpPr>
            <p:nvPr/>
          </p:nvSpPr>
          <p:spPr bwMode="auto">
            <a:xfrm>
              <a:off x="1093" y="2369"/>
              <a:ext cx="34" cy="34"/>
            </a:xfrm>
            <a:custGeom>
              <a:avLst/>
              <a:gdLst>
                <a:gd name="T0" fmla="*/ 0 w 69"/>
                <a:gd name="T1" fmla="*/ 0 h 66"/>
                <a:gd name="T2" fmla="*/ 0 w 69"/>
                <a:gd name="T3" fmla="*/ 1 h 66"/>
                <a:gd name="T4" fmla="*/ 0 w 69"/>
                <a:gd name="T5" fmla="*/ 2 h 66"/>
                <a:gd name="T6" fmla="*/ 1 w 69"/>
                <a:gd name="T7" fmla="*/ 3 h 66"/>
                <a:gd name="T8" fmla="*/ 2 w 69"/>
                <a:gd name="T9" fmla="*/ 2 h 66"/>
                <a:gd name="T10" fmla="*/ 1 w 69"/>
                <a:gd name="T11" fmla="*/ 1 h 66"/>
                <a:gd name="T12" fmla="*/ 0 w 69"/>
                <a:gd name="T13" fmla="*/ 0 h 66"/>
                <a:gd name="T14" fmla="*/ 0 w 69"/>
                <a:gd name="T15" fmla="*/ 0 h 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"/>
                <a:gd name="T25" fmla="*/ 0 h 66"/>
                <a:gd name="T26" fmla="*/ 69 w 69"/>
                <a:gd name="T27" fmla="*/ 66 h 6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" h="66">
                  <a:moveTo>
                    <a:pt x="27" y="0"/>
                  </a:moveTo>
                  <a:lnTo>
                    <a:pt x="0" y="28"/>
                  </a:lnTo>
                  <a:lnTo>
                    <a:pt x="12" y="59"/>
                  </a:lnTo>
                  <a:lnTo>
                    <a:pt x="48" y="66"/>
                  </a:lnTo>
                  <a:lnTo>
                    <a:pt x="69" y="38"/>
                  </a:lnTo>
                  <a:lnTo>
                    <a:pt x="63" y="15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6" name="Freeform 58"/>
            <p:cNvSpPr>
              <a:spLocks/>
            </p:cNvSpPr>
            <p:nvPr/>
          </p:nvSpPr>
          <p:spPr bwMode="auto">
            <a:xfrm>
              <a:off x="1190" y="2357"/>
              <a:ext cx="34" cy="34"/>
            </a:xfrm>
            <a:custGeom>
              <a:avLst/>
              <a:gdLst>
                <a:gd name="T0" fmla="*/ 1 w 67"/>
                <a:gd name="T1" fmla="*/ 0 h 69"/>
                <a:gd name="T2" fmla="*/ 1 w 67"/>
                <a:gd name="T3" fmla="*/ 0 h 69"/>
                <a:gd name="T4" fmla="*/ 0 w 67"/>
                <a:gd name="T5" fmla="*/ 1 h 69"/>
                <a:gd name="T6" fmla="*/ 1 w 67"/>
                <a:gd name="T7" fmla="*/ 2 h 69"/>
                <a:gd name="T8" fmla="*/ 2 w 67"/>
                <a:gd name="T9" fmla="*/ 1 h 69"/>
                <a:gd name="T10" fmla="*/ 3 w 67"/>
                <a:gd name="T11" fmla="*/ 0 h 69"/>
                <a:gd name="T12" fmla="*/ 2 w 67"/>
                <a:gd name="T13" fmla="*/ 0 h 69"/>
                <a:gd name="T14" fmla="*/ 1 w 67"/>
                <a:gd name="T15" fmla="*/ 0 h 69"/>
                <a:gd name="T16" fmla="*/ 1 w 67"/>
                <a:gd name="T17" fmla="*/ 0 h 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"/>
                <a:gd name="T28" fmla="*/ 0 h 69"/>
                <a:gd name="T29" fmla="*/ 67 w 67"/>
                <a:gd name="T30" fmla="*/ 69 h 6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" h="69">
                  <a:moveTo>
                    <a:pt x="25" y="0"/>
                  </a:moveTo>
                  <a:lnTo>
                    <a:pt x="8" y="13"/>
                  </a:lnTo>
                  <a:lnTo>
                    <a:pt x="0" y="53"/>
                  </a:lnTo>
                  <a:lnTo>
                    <a:pt x="25" y="69"/>
                  </a:lnTo>
                  <a:lnTo>
                    <a:pt x="59" y="63"/>
                  </a:lnTo>
                  <a:lnTo>
                    <a:pt x="67" y="25"/>
                  </a:lnTo>
                  <a:lnTo>
                    <a:pt x="55" y="12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7" name="Freeform 59"/>
            <p:cNvSpPr>
              <a:spLocks/>
            </p:cNvSpPr>
            <p:nvPr/>
          </p:nvSpPr>
          <p:spPr bwMode="auto">
            <a:xfrm>
              <a:off x="800" y="2190"/>
              <a:ext cx="512" cy="560"/>
            </a:xfrm>
            <a:custGeom>
              <a:avLst/>
              <a:gdLst>
                <a:gd name="T0" fmla="*/ 22 w 1024"/>
                <a:gd name="T1" fmla="*/ 21 h 1120"/>
                <a:gd name="T2" fmla="*/ 17 w 1024"/>
                <a:gd name="T3" fmla="*/ 21 h 1120"/>
                <a:gd name="T4" fmla="*/ 15 w 1024"/>
                <a:gd name="T5" fmla="*/ 21 h 1120"/>
                <a:gd name="T6" fmla="*/ 15 w 1024"/>
                <a:gd name="T7" fmla="*/ 23 h 1120"/>
                <a:gd name="T8" fmla="*/ 19 w 1024"/>
                <a:gd name="T9" fmla="*/ 23 h 1120"/>
                <a:gd name="T10" fmla="*/ 24 w 1024"/>
                <a:gd name="T11" fmla="*/ 26 h 1120"/>
                <a:gd name="T12" fmla="*/ 27 w 1024"/>
                <a:gd name="T13" fmla="*/ 34 h 1120"/>
                <a:gd name="T14" fmla="*/ 25 w 1024"/>
                <a:gd name="T15" fmla="*/ 21 h 1120"/>
                <a:gd name="T16" fmla="*/ 31 w 1024"/>
                <a:gd name="T17" fmla="*/ 20 h 1120"/>
                <a:gd name="T18" fmla="*/ 31 w 1024"/>
                <a:gd name="T19" fmla="*/ 18 h 1120"/>
                <a:gd name="T20" fmla="*/ 29 w 1024"/>
                <a:gd name="T21" fmla="*/ 15 h 1120"/>
                <a:gd name="T22" fmla="*/ 24 w 1024"/>
                <a:gd name="T23" fmla="*/ 13 h 1120"/>
                <a:gd name="T24" fmla="*/ 23 w 1024"/>
                <a:gd name="T25" fmla="*/ 7 h 1120"/>
                <a:gd name="T26" fmla="*/ 19 w 1024"/>
                <a:gd name="T27" fmla="*/ 3 h 1120"/>
                <a:gd name="T28" fmla="*/ 17 w 1024"/>
                <a:gd name="T29" fmla="*/ 2 h 1120"/>
                <a:gd name="T30" fmla="*/ 7 w 1024"/>
                <a:gd name="T31" fmla="*/ 1 h 1120"/>
                <a:gd name="T32" fmla="*/ 2 w 1024"/>
                <a:gd name="T33" fmla="*/ 3 h 1120"/>
                <a:gd name="T34" fmla="*/ 1 w 1024"/>
                <a:gd name="T35" fmla="*/ 5 h 1120"/>
                <a:gd name="T36" fmla="*/ 1 w 1024"/>
                <a:gd name="T37" fmla="*/ 9 h 1120"/>
                <a:gd name="T38" fmla="*/ 1 w 1024"/>
                <a:gd name="T39" fmla="*/ 13 h 1120"/>
                <a:gd name="T40" fmla="*/ 2 w 1024"/>
                <a:gd name="T41" fmla="*/ 18 h 1120"/>
                <a:gd name="T42" fmla="*/ 6 w 1024"/>
                <a:gd name="T43" fmla="*/ 19 h 1120"/>
                <a:gd name="T44" fmla="*/ 5 w 1024"/>
                <a:gd name="T45" fmla="*/ 17 h 1120"/>
                <a:gd name="T46" fmla="*/ 7 w 1024"/>
                <a:gd name="T47" fmla="*/ 14 h 1120"/>
                <a:gd name="T48" fmla="*/ 9 w 1024"/>
                <a:gd name="T49" fmla="*/ 12 h 1120"/>
                <a:gd name="T50" fmla="*/ 8 w 1024"/>
                <a:gd name="T51" fmla="*/ 6 h 1120"/>
                <a:gd name="T52" fmla="*/ 12 w 1024"/>
                <a:gd name="T53" fmla="*/ 3 h 1120"/>
                <a:gd name="T54" fmla="*/ 18 w 1024"/>
                <a:gd name="T55" fmla="*/ 6 h 1120"/>
                <a:gd name="T56" fmla="*/ 22 w 1024"/>
                <a:gd name="T57" fmla="*/ 12 h 1120"/>
                <a:gd name="T58" fmla="*/ 28 w 1024"/>
                <a:gd name="T59" fmla="*/ 17 h 1120"/>
                <a:gd name="T60" fmla="*/ 30 w 1024"/>
                <a:gd name="T61" fmla="*/ 19 h 1120"/>
                <a:gd name="T62" fmla="*/ 29 w 1024"/>
                <a:gd name="T63" fmla="*/ 20 h 1120"/>
                <a:gd name="T64" fmla="*/ 22 w 1024"/>
                <a:gd name="T65" fmla="*/ 18 h 1120"/>
                <a:gd name="T66" fmla="*/ 20 w 1024"/>
                <a:gd name="T67" fmla="*/ 18 h 112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24"/>
                <a:gd name="T103" fmla="*/ 0 h 1120"/>
                <a:gd name="T104" fmla="*/ 1024 w 1024"/>
                <a:gd name="T105" fmla="*/ 1120 h 112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24" h="1120">
                  <a:moveTo>
                    <a:pt x="667" y="565"/>
                  </a:moveTo>
                  <a:lnTo>
                    <a:pt x="726" y="683"/>
                  </a:lnTo>
                  <a:lnTo>
                    <a:pt x="625" y="693"/>
                  </a:lnTo>
                  <a:lnTo>
                    <a:pt x="549" y="683"/>
                  </a:lnTo>
                  <a:lnTo>
                    <a:pt x="549" y="636"/>
                  </a:lnTo>
                  <a:lnTo>
                    <a:pt x="503" y="698"/>
                  </a:lnTo>
                  <a:lnTo>
                    <a:pt x="464" y="750"/>
                  </a:lnTo>
                  <a:lnTo>
                    <a:pt x="503" y="759"/>
                  </a:lnTo>
                  <a:lnTo>
                    <a:pt x="549" y="723"/>
                  </a:lnTo>
                  <a:lnTo>
                    <a:pt x="619" y="746"/>
                  </a:lnTo>
                  <a:lnTo>
                    <a:pt x="754" y="738"/>
                  </a:lnTo>
                  <a:lnTo>
                    <a:pt x="792" y="837"/>
                  </a:lnTo>
                  <a:lnTo>
                    <a:pt x="855" y="1120"/>
                  </a:lnTo>
                  <a:lnTo>
                    <a:pt x="891" y="1086"/>
                  </a:lnTo>
                  <a:lnTo>
                    <a:pt x="891" y="850"/>
                  </a:lnTo>
                  <a:lnTo>
                    <a:pt x="825" y="677"/>
                  </a:lnTo>
                  <a:lnTo>
                    <a:pt x="973" y="693"/>
                  </a:lnTo>
                  <a:lnTo>
                    <a:pt x="1020" y="664"/>
                  </a:lnTo>
                  <a:lnTo>
                    <a:pt x="1024" y="636"/>
                  </a:lnTo>
                  <a:lnTo>
                    <a:pt x="1017" y="588"/>
                  </a:lnTo>
                  <a:lnTo>
                    <a:pt x="984" y="546"/>
                  </a:lnTo>
                  <a:lnTo>
                    <a:pt x="950" y="510"/>
                  </a:lnTo>
                  <a:lnTo>
                    <a:pt x="891" y="470"/>
                  </a:lnTo>
                  <a:lnTo>
                    <a:pt x="781" y="423"/>
                  </a:lnTo>
                  <a:lnTo>
                    <a:pt x="714" y="293"/>
                  </a:lnTo>
                  <a:lnTo>
                    <a:pt x="764" y="246"/>
                  </a:lnTo>
                  <a:lnTo>
                    <a:pt x="692" y="170"/>
                  </a:lnTo>
                  <a:lnTo>
                    <a:pt x="612" y="99"/>
                  </a:lnTo>
                  <a:lnTo>
                    <a:pt x="597" y="0"/>
                  </a:lnTo>
                  <a:lnTo>
                    <a:pt x="566" y="71"/>
                  </a:lnTo>
                  <a:lnTo>
                    <a:pt x="448" y="33"/>
                  </a:lnTo>
                  <a:lnTo>
                    <a:pt x="253" y="27"/>
                  </a:lnTo>
                  <a:lnTo>
                    <a:pt x="129" y="75"/>
                  </a:lnTo>
                  <a:lnTo>
                    <a:pt x="76" y="113"/>
                  </a:lnTo>
                  <a:lnTo>
                    <a:pt x="62" y="151"/>
                  </a:lnTo>
                  <a:lnTo>
                    <a:pt x="55" y="183"/>
                  </a:lnTo>
                  <a:lnTo>
                    <a:pt x="66" y="231"/>
                  </a:lnTo>
                  <a:lnTo>
                    <a:pt x="13" y="280"/>
                  </a:lnTo>
                  <a:lnTo>
                    <a:pt x="0" y="335"/>
                  </a:lnTo>
                  <a:lnTo>
                    <a:pt x="9" y="445"/>
                  </a:lnTo>
                  <a:lnTo>
                    <a:pt x="43" y="518"/>
                  </a:lnTo>
                  <a:lnTo>
                    <a:pt x="91" y="580"/>
                  </a:lnTo>
                  <a:lnTo>
                    <a:pt x="165" y="617"/>
                  </a:lnTo>
                  <a:lnTo>
                    <a:pt x="194" y="630"/>
                  </a:lnTo>
                  <a:lnTo>
                    <a:pt x="161" y="582"/>
                  </a:lnTo>
                  <a:lnTo>
                    <a:pt x="165" y="518"/>
                  </a:lnTo>
                  <a:lnTo>
                    <a:pt x="194" y="483"/>
                  </a:lnTo>
                  <a:lnTo>
                    <a:pt x="239" y="478"/>
                  </a:lnTo>
                  <a:lnTo>
                    <a:pt x="310" y="508"/>
                  </a:lnTo>
                  <a:lnTo>
                    <a:pt x="319" y="394"/>
                  </a:lnTo>
                  <a:lnTo>
                    <a:pt x="382" y="308"/>
                  </a:lnTo>
                  <a:lnTo>
                    <a:pt x="262" y="198"/>
                  </a:lnTo>
                  <a:lnTo>
                    <a:pt x="304" y="135"/>
                  </a:lnTo>
                  <a:lnTo>
                    <a:pt x="386" y="107"/>
                  </a:lnTo>
                  <a:lnTo>
                    <a:pt x="502" y="122"/>
                  </a:lnTo>
                  <a:lnTo>
                    <a:pt x="593" y="206"/>
                  </a:lnTo>
                  <a:lnTo>
                    <a:pt x="663" y="299"/>
                  </a:lnTo>
                  <a:lnTo>
                    <a:pt x="730" y="394"/>
                  </a:lnTo>
                  <a:lnTo>
                    <a:pt x="770" y="455"/>
                  </a:lnTo>
                  <a:lnTo>
                    <a:pt x="906" y="518"/>
                  </a:lnTo>
                  <a:lnTo>
                    <a:pt x="984" y="594"/>
                  </a:lnTo>
                  <a:lnTo>
                    <a:pt x="988" y="636"/>
                  </a:lnTo>
                  <a:lnTo>
                    <a:pt x="973" y="651"/>
                  </a:lnTo>
                  <a:lnTo>
                    <a:pt x="939" y="655"/>
                  </a:lnTo>
                  <a:lnTo>
                    <a:pt x="840" y="613"/>
                  </a:lnTo>
                  <a:lnTo>
                    <a:pt x="733" y="582"/>
                  </a:lnTo>
                  <a:lnTo>
                    <a:pt x="667" y="5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8" name="Freeform 60"/>
            <p:cNvSpPr>
              <a:spLocks/>
            </p:cNvSpPr>
            <p:nvPr/>
          </p:nvSpPr>
          <p:spPr bwMode="auto">
            <a:xfrm>
              <a:off x="773" y="2484"/>
              <a:ext cx="561" cy="579"/>
            </a:xfrm>
            <a:custGeom>
              <a:avLst/>
              <a:gdLst>
                <a:gd name="T0" fmla="*/ 4 w 1122"/>
                <a:gd name="T1" fmla="*/ 1 h 1160"/>
                <a:gd name="T2" fmla="*/ 5 w 1122"/>
                <a:gd name="T3" fmla="*/ 3 h 1160"/>
                <a:gd name="T4" fmla="*/ 1 w 1122"/>
                <a:gd name="T5" fmla="*/ 4 h 1160"/>
                <a:gd name="T6" fmla="*/ 6 w 1122"/>
                <a:gd name="T7" fmla="*/ 4 h 1160"/>
                <a:gd name="T8" fmla="*/ 4 w 1122"/>
                <a:gd name="T9" fmla="*/ 6 h 1160"/>
                <a:gd name="T10" fmla="*/ 5 w 1122"/>
                <a:gd name="T11" fmla="*/ 9 h 1160"/>
                <a:gd name="T12" fmla="*/ 2 w 1122"/>
                <a:gd name="T13" fmla="*/ 11 h 1160"/>
                <a:gd name="T14" fmla="*/ 1 w 1122"/>
                <a:gd name="T15" fmla="*/ 5 h 1160"/>
                <a:gd name="T16" fmla="*/ 1 w 1122"/>
                <a:gd name="T17" fmla="*/ 12 h 1160"/>
                <a:gd name="T18" fmla="*/ 2 w 1122"/>
                <a:gd name="T19" fmla="*/ 17 h 1160"/>
                <a:gd name="T20" fmla="*/ 9 w 1122"/>
                <a:gd name="T21" fmla="*/ 17 h 1160"/>
                <a:gd name="T22" fmla="*/ 6 w 1122"/>
                <a:gd name="T23" fmla="*/ 14 h 1160"/>
                <a:gd name="T24" fmla="*/ 10 w 1122"/>
                <a:gd name="T25" fmla="*/ 13 h 1160"/>
                <a:gd name="T26" fmla="*/ 9 w 1122"/>
                <a:gd name="T27" fmla="*/ 11 h 1160"/>
                <a:gd name="T28" fmla="*/ 14 w 1122"/>
                <a:gd name="T29" fmla="*/ 10 h 1160"/>
                <a:gd name="T30" fmla="*/ 25 w 1122"/>
                <a:gd name="T31" fmla="*/ 22 h 1160"/>
                <a:gd name="T32" fmla="*/ 30 w 1122"/>
                <a:gd name="T33" fmla="*/ 36 h 1160"/>
                <a:gd name="T34" fmla="*/ 25 w 1122"/>
                <a:gd name="T35" fmla="*/ 21 h 1160"/>
                <a:gd name="T36" fmla="*/ 28 w 1122"/>
                <a:gd name="T37" fmla="*/ 21 h 1160"/>
                <a:gd name="T38" fmla="*/ 31 w 1122"/>
                <a:gd name="T39" fmla="*/ 34 h 1160"/>
                <a:gd name="T40" fmla="*/ 34 w 1122"/>
                <a:gd name="T41" fmla="*/ 28 h 1160"/>
                <a:gd name="T42" fmla="*/ 29 w 1122"/>
                <a:gd name="T43" fmla="*/ 20 h 1160"/>
                <a:gd name="T44" fmla="*/ 33 w 1122"/>
                <a:gd name="T45" fmla="*/ 20 h 1160"/>
                <a:gd name="T46" fmla="*/ 26 w 1122"/>
                <a:gd name="T47" fmla="*/ 20 h 1160"/>
                <a:gd name="T48" fmla="*/ 22 w 1122"/>
                <a:gd name="T49" fmla="*/ 16 h 1160"/>
                <a:gd name="T50" fmla="*/ 24 w 1122"/>
                <a:gd name="T51" fmla="*/ 16 h 1160"/>
                <a:gd name="T52" fmla="*/ 28 w 1122"/>
                <a:gd name="T53" fmla="*/ 16 h 1160"/>
                <a:gd name="T54" fmla="*/ 26 w 1122"/>
                <a:gd name="T55" fmla="*/ 15 h 1160"/>
                <a:gd name="T56" fmla="*/ 21 w 1122"/>
                <a:gd name="T57" fmla="*/ 13 h 1160"/>
                <a:gd name="T58" fmla="*/ 11 w 1122"/>
                <a:gd name="T59" fmla="*/ 6 h 1160"/>
                <a:gd name="T60" fmla="*/ 9 w 1122"/>
                <a:gd name="T61" fmla="*/ 2 h 1160"/>
                <a:gd name="T62" fmla="*/ 5 w 1122"/>
                <a:gd name="T63" fmla="*/ 0 h 11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22"/>
                <a:gd name="T97" fmla="*/ 0 h 1160"/>
                <a:gd name="T98" fmla="*/ 1122 w 1122"/>
                <a:gd name="T99" fmla="*/ 1160 h 11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22" h="1160">
                  <a:moveTo>
                    <a:pt x="183" y="0"/>
                  </a:moveTo>
                  <a:lnTo>
                    <a:pt x="156" y="42"/>
                  </a:lnTo>
                  <a:lnTo>
                    <a:pt x="164" y="80"/>
                  </a:lnTo>
                  <a:lnTo>
                    <a:pt x="187" y="114"/>
                  </a:lnTo>
                  <a:lnTo>
                    <a:pt x="105" y="114"/>
                  </a:lnTo>
                  <a:lnTo>
                    <a:pt x="35" y="152"/>
                  </a:lnTo>
                  <a:lnTo>
                    <a:pt x="116" y="127"/>
                  </a:lnTo>
                  <a:lnTo>
                    <a:pt x="200" y="135"/>
                  </a:lnTo>
                  <a:lnTo>
                    <a:pt x="211" y="171"/>
                  </a:lnTo>
                  <a:lnTo>
                    <a:pt x="149" y="198"/>
                  </a:lnTo>
                  <a:lnTo>
                    <a:pt x="219" y="329"/>
                  </a:lnTo>
                  <a:lnTo>
                    <a:pt x="164" y="314"/>
                  </a:lnTo>
                  <a:lnTo>
                    <a:pt x="109" y="352"/>
                  </a:lnTo>
                  <a:lnTo>
                    <a:pt x="86" y="377"/>
                  </a:lnTo>
                  <a:lnTo>
                    <a:pt x="23" y="249"/>
                  </a:lnTo>
                  <a:lnTo>
                    <a:pt x="16" y="183"/>
                  </a:lnTo>
                  <a:lnTo>
                    <a:pt x="0" y="234"/>
                  </a:lnTo>
                  <a:lnTo>
                    <a:pt x="23" y="403"/>
                  </a:lnTo>
                  <a:lnTo>
                    <a:pt x="135" y="447"/>
                  </a:lnTo>
                  <a:lnTo>
                    <a:pt x="67" y="574"/>
                  </a:lnTo>
                  <a:lnTo>
                    <a:pt x="274" y="605"/>
                  </a:lnTo>
                  <a:lnTo>
                    <a:pt x="316" y="572"/>
                  </a:lnTo>
                  <a:lnTo>
                    <a:pt x="310" y="525"/>
                  </a:lnTo>
                  <a:lnTo>
                    <a:pt x="211" y="466"/>
                  </a:lnTo>
                  <a:lnTo>
                    <a:pt x="310" y="462"/>
                  </a:lnTo>
                  <a:lnTo>
                    <a:pt x="322" y="432"/>
                  </a:lnTo>
                  <a:lnTo>
                    <a:pt x="301" y="384"/>
                  </a:lnTo>
                  <a:lnTo>
                    <a:pt x="293" y="361"/>
                  </a:lnTo>
                  <a:lnTo>
                    <a:pt x="293" y="253"/>
                  </a:lnTo>
                  <a:lnTo>
                    <a:pt x="451" y="348"/>
                  </a:lnTo>
                  <a:lnTo>
                    <a:pt x="673" y="517"/>
                  </a:lnTo>
                  <a:lnTo>
                    <a:pt x="812" y="715"/>
                  </a:lnTo>
                  <a:lnTo>
                    <a:pt x="922" y="995"/>
                  </a:lnTo>
                  <a:lnTo>
                    <a:pt x="979" y="1160"/>
                  </a:lnTo>
                  <a:lnTo>
                    <a:pt x="902" y="905"/>
                  </a:lnTo>
                  <a:lnTo>
                    <a:pt x="831" y="694"/>
                  </a:lnTo>
                  <a:lnTo>
                    <a:pt x="860" y="652"/>
                  </a:lnTo>
                  <a:lnTo>
                    <a:pt x="902" y="675"/>
                  </a:lnTo>
                  <a:lnTo>
                    <a:pt x="970" y="899"/>
                  </a:lnTo>
                  <a:lnTo>
                    <a:pt x="1008" y="1107"/>
                  </a:lnTo>
                  <a:lnTo>
                    <a:pt x="1122" y="1084"/>
                  </a:lnTo>
                  <a:lnTo>
                    <a:pt x="1074" y="909"/>
                  </a:lnTo>
                  <a:lnTo>
                    <a:pt x="1012" y="785"/>
                  </a:lnTo>
                  <a:lnTo>
                    <a:pt x="945" y="671"/>
                  </a:lnTo>
                  <a:lnTo>
                    <a:pt x="949" y="633"/>
                  </a:lnTo>
                  <a:lnTo>
                    <a:pt x="1038" y="643"/>
                  </a:lnTo>
                  <a:lnTo>
                    <a:pt x="884" y="574"/>
                  </a:lnTo>
                  <a:lnTo>
                    <a:pt x="835" y="652"/>
                  </a:lnTo>
                  <a:lnTo>
                    <a:pt x="824" y="690"/>
                  </a:lnTo>
                  <a:lnTo>
                    <a:pt x="708" y="532"/>
                  </a:lnTo>
                  <a:lnTo>
                    <a:pt x="597" y="418"/>
                  </a:lnTo>
                  <a:lnTo>
                    <a:pt x="795" y="538"/>
                  </a:lnTo>
                  <a:lnTo>
                    <a:pt x="879" y="542"/>
                  </a:lnTo>
                  <a:lnTo>
                    <a:pt x="909" y="532"/>
                  </a:lnTo>
                  <a:lnTo>
                    <a:pt x="913" y="451"/>
                  </a:lnTo>
                  <a:lnTo>
                    <a:pt x="856" y="494"/>
                  </a:lnTo>
                  <a:lnTo>
                    <a:pt x="780" y="491"/>
                  </a:lnTo>
                  <a:lnTo>
                    <a:pt x="698" y="447"/>
                  </a:lnTo>
                  <a:lnTo>
                    <a:pt x="556" y="308"/>
                  </a:lnTo>
                  <a:lnTo>
                    <a:pt x="377" y="200"/>
                  </a:lnTo>
                  <a:lnTo>
                    <a:pt x="369" y="110"/>
                  </a:lnTo>
                  <a:lnTo>
                    <a:pt x="295" y="89"/>
                  </a:lnTo>
                  <a:lnTo>
                    <a:pt x="234" y="3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49" name="Freeform 61"/>
            <p:cNvSpPr>
              <a:spLocks/>
            </p:cNvSpPr>
            <p:nvPr/>
          </p:nvSpPr>
          <p:spPr bwMode="auto">
            <a:xfrm>
              <a:off x="1106" y="2038"/>
              <a:ext cx="616" cy="645"/>
            </a:xfrm>
            <a:custGeom>
              <a:avLst/>
              <a:gdLst>
                <a:gd name="T0" fmla="*/ 0 w 1232"/>
                <a:gd name="T1" fmla="*/ 8 h 1291"/>
                <a:gd name="T2" fmla="*/ 6 w 1232"/>
                <a:gd name="T3" fmla="*/ 5 h 1291"/>
                <a:gd name="T4" fmla="*/ 10 w 1232"/>
                <a:gd name="T5" fmla="*/ 7 h 1291"/>
                <a:gd name="T6" fmla="*/ 15 w 1232"/>
                <a:gd name="T7" fmla="*/ 12 h 1291"/>
                <a:gd name="T8" fmla="*/ 20 w 1232"/>
                <a:gd name="T9" fmla="*/ 10 h 1291"/>
                <a:gd name="T10" fmla="*/ 23 w 1232"/>
                <a:gd name="T11" fmla="*/ 8 h 1291"/>
                <a:gd name="T12" fmla="*/ 24 w 1232"/>
                <a:gd name="T13" fmla="*/ 6 h 1291"/>
                <a:gd name="T14" fmla="*/ 26 w 1232"/>
                <a:gd name="T15" fmla="*/ 0 h 1291"/>
                <a:gd name="T16" fmla="*/ 27 w 1232"/>
                <a:gd name="T17" fmla="*/ 0 h 1291"/>
                <a:gd name="T18" fmla="*/ 26 w 1232"/>
                <a:gd name="T19" fmla="*/ 7 h 1291"/>
                <a:gd name="T20" fmla="*/ 23 w 1232"/>
                <a:gd name="T21" fmla="*/ 12 h 1291"/>
                <a:gd name="T22" fmla="*/ 35 w 1232"/>
                <a:gd name="T23" fmla="*/ 25 h 1291"/>
                <a:gd name="T24" fmla="*/ 34 w 1232"/>
                <a:gd name="T25" fmla="*/ 33 h 1291"/>
                <a:gd name="T26" fmla="*/ 37 w 1232"/>
                <a:gd name="T27" fmla="*/ 32 h 1291"/>
                <a:gd name="T28" fmla="*/ 39 w 1232"/>
                <a:gd name="T29" fmla="*/ 30 h 1291"/>
                <a:gd name="T30" fmla="*/ 39 w 1232"/>
                <a:gd name="T31" fmla="*/ 34 h 1291"/>
                <a:gd name="T32" fmla="*/ 31 w 1232"/>
                <a:gd name="T33" fmla="*/ 37 h 1291"/>
                <a:gd name="T34" fmla="*/ 33 w 1232"/>
                <a:gd name="T35" fmla="*/ 32 h 1291"/>
                <a:gd name="T36" fmla="*/ 34 w 1232"/>
                <a:gd name="T37" fmla="*/ 25 h 1291"/>
                <a:gd name="T38" fmla="*/ 26 w 1232"/>
                <a:gd name="T39" fmla="*/ 17 h 1291"/>
                <a:gd name="T40" fmla="*/ 22 w 1232"/>
                <a:gd name="T41" fmla="*/ 12 h 1291"/>
                <a:gd name="T42" fmla="*/ 20 w 1232"/>
                <a:gd name="T43" fmla="*/ 12 h 1291"/>
                <a:gd name="T44" fmla="*/ 20 w 1232"/>
                <a:gd name="T45" fmla="*/ 13 h 1291"/>
                <a:gd name="T46" fmla="*/ 21 w 1232"/>
                <a:gd name="T47" fmla="*/ 13 h 1291"/>
                <a:gd name="T48" fmla="*/ 23 w 1232"/>
                <a:gd name="T49" fmla="*/ 31 h 1291"/>
                <a:gd name="T50" fmla="*/ 31 w 1232"/>
                <a:gd name="T51" fmla="*/ 39 h 1291"/>
                <a:gd name="T52" fmla="*/ 29 w 1232"/>
                <a:gd name="T53" fmla="*/ 39 h 1291"/>
                <a:gd name="T54" fmla="*/ 25 w 1232"/>
                <a:gd name="T55" fmla="*/ 40 h 1291"/>
                <a:gd name="T56" fmla="*/ 17 w 1232"/>
                <a:gd name="T57" fmla="*/ 39 h 1291"/>
                <a:gd name="T58" fmla="*/ 17 w 1232"/>
                <a:gd name="T59" fmla="*/ 37 h 1291"/>
                <a:gd name="T60" fmla="*/ 22 w 1232"/>
                <a:gd name="T61" fmla="*/ 38 h 1291"/>
                <a:gd name="T62" fmla="*/ 26 w 1232"/>
                <a:gd name="T63" fmla="*/ 37 h 1291"/>
                <a:gd name="T64" fmla="*/ 27 w 1232"/>
                <a:gd name="T65" fmla="*/ 37 h 1291"/>
                <a:gd name="T66" fmla="*/ 22 w 1232"/>
                <a:gd name="T67" fmla="*/ 31 h 1291"/>
                <a:gd name="T68" fmla="*/ 20 w 1232"/>
                <a:gd name="T69" fmla="*/ 16 h 1291"/>
                <a:gd name="T70" fmla="*/ 20 w 1232"/>
                <a:gd name="T71" fmla="*/ 14 h 1291"/>
                <a:gd name="T72" fmla="*/ 19 w 1232"/>
                <a:gd name="T73" fmla="*/ 13 h 1291"/>
                <a:gd name="T74" fmla="*/ 17 w 1232"/>
                <a:gd name="T75" fmla="*/ 14 h 1291"/>
                <a:gd name="T76" fmla="*/ 10 w 1232"/>
                <a:gd name="T77" fmla="*/ 9 h 1291"/>
                <a:gd name="T78" fmla="*/ 7 w 1232"/>
                <a:gd name="T79" fmla="*/ 7 h 1291"/>
                <a:gd name="T80" fmla="*/ 0 w 1232"/>
                <a:gd name="T81" fmla="*/ 8 h 1291"/>
                <a:gd name="T82" fmla="*/ 0 w 1232"/>
                <a:gd name="T83" fmla="*/ 8 h 129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232"/>
                <a:gd name="T127" fmla="*/ 0 h 1291"/>
                <a:gd name="T128" fmla="*/ 1232 w 1232"/>
                <a:gd name="T129" fmla="*/ 1291 h 129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232" h="1291">
                  <a:moveTo>
                    <a:pt x="0" y="278"/>
                  </a:moveTo>
                  <a:lnTo>
                    <a:pt x="199" y="169"/>
                  </a:lnTo>
                  <a:lnTo>
                    <a:pt x="313" y="230"/>
                  </a:lnTo>
                  <a:lnTo>
                    <a:pt x="504" y="398"/>
                  </a:lnTo>
                  <a:lnTo>
                    <a:pt x="671" y="350"/>
                  </a:lnTo>
                  <a:lnTo>
                    <a:pt x="743" y="274"/>
                  </a:lnTo>
                  <a:lnTo>
                    <a:pt x="792" y="202"/>
                  </a:lnTo>
                  <a:lnTo>
                    <a:pt x="848" y="0"/>
                  </a:lnTo>
                  <a:lnTo>
                    <a:pt x="867" y="17"/>
                  </a:lnTo>
                  <a:lnTo>
                    <a:pt x="859" y="242"/>
                  </a:lnTo>
                  <a:lnTo>
                    <a:pt x="753" y="384"/>
                  </a:lnTo>
                  <a:lnTo>
                    <a:pt x="1102" y="814"/>
                  </a:lnTo>
                  <a:lnTo>
                    <a:pt x="1068" y="1067"/>
                  </a:lnTo>
                  <a:lnTo>
                    <a:pt x="1157" y="1029"/>
                  </a:lnTo>
                  <a:lnTo>
                    <a:pt x="1220" y="968"/>
                  </a:lnTo>
                  <a:lnTo>
                    <a:pt x="1232" y="1114"/>
                  </a:lnTo>
                  <a:lnTo>
                    <a:pt x="1005" y="1210"/>
                  </a:lnTo>
                  <a:lnTo>
                    <a:pt x="1043" y="1027"/>
                  </a:lnTo>
                  <a:lnTo>
                    <a:pt x="1059" y="822"/>
                  </a:lnTo>
                  <a:lnTo>
                    <a:pt x="863" y="569"/>
                  </a:lnTo>
                  <a:lnTo>
                    <a:pt x="726" y="398"/>
                  </a:lnTo>
                  <a:lnTo>
                    <a:pt x="652" y="388"/>
                  </a:lnTo>
                  <a:lnTo>
                    <a:pt x="644" y="439"/>
                  </a:lnTo>
                  <a:lnTo>
                    <a:pt x="682" y="445"/>
                  </a:lnTo>
                  <a:lnTo>
                    <a:pt x="758" y="995"/>
                  </a:lnTo>
                  <a:lnTo>
                    <a:pt x="992" y="1259"/>
                  </a:lnTo>
                  <a:lnTo>
                    <a:pt x="943" y="1248"/>
                  </a:lnTo>
                  <a:lnTo>
                    <a:pt x="821" y="1291"/>
                  </a:lnTo>
                  <a:lnTo>
                    <a:pt x="530" y="1259"/>
                  </a:lnTo>
                  <a:lnTo>
                    <a:pt x="524" y="1206"/>
                  </a:lnTo>
                  <a:lnTo>
                    <a:pt x="726" y="1229"/>
                  </a:lnTo>
                  <a:lnTo>
                    <a:pt x="859" y="1210"/>
                  </a:lnTo>
                  <a:lnTo>
                    <a:pt x="882" y="1196"/>
                  </a:lnTo>
                  <a:lnTo>
                    <a:pt x="726" y="1012"/>
                  </a:lnTo>
                  <a:lnTo>
                    <a:pt x="667" y="517"/>
                  </a:lnTo>
                  <a:lnTo>
                    <a:pt x="663" y="470"/>
                  </a:lnTo>
                  <a:lnTo>
                    <a:pt x="614" y="445"/>
                  </a:lnTo>
                  <a:lnTo>
                    <a:pt x="524" y="451"/>
                  </a:lnTo>
                  <a:lnTo>
                    <a:pt x="338" y="289"/>
                  </a:lnTo>
                  <a:lnTo>
                    <a:pt x="224" y="230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0" name="Freeform 62"/>
            <p:cNvSpPr>
              <a:spLocks/>
            </p:cNvSpPr>
            <p:nvPr/>
          </p:nvSpPr>
          <p:spPr bwMode="auto">
            <a:xfrm>
              <a:off x="1266" y="2162"/>
              <a:ext cx="109" cy="550"/>
            </a:xfrm>
            <a:custGeom>
              <a:avLst/>
              <a:gdLst>
                <a:gd name="T0" fmla="*/ 0 w 219"/>
                <a:gd name="T1" fmla="*/ 0 h 1099"/>
                <a:gd name="T2" fmla="*/ 4 w 219"/>
                <a:gd name="T3" fmla="*/ 14 h 1099"/>
                <a:gd name="T4" fmla="*/ 6 w 219"/>
                <a:gd name="T5" fmla="*/ 35 h 1099"/>
                <a:gd name="T6" fmla="*/ 4 w 219"/>
                <a:gd name="T7" fmla="*/ 11 h 1099"/>
                <a:gd name="T8" fmla="*/ 2 w 219"/>
                <a:gd name="T9" fmla="*/ 2 h 1099"/>
                <a:gd name="T10" fmla="*/ 0 w 219"/>
                <a:gd name="T11" fmla="*/ 0 h 1099"/>
                <a:gd name="T12" fmla="*/ 0 w 219"/>
                <a:gd name="T13" fmla="*/ 0 h 10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1099"/>
                <a:gd name="T23" fmla="*/ 219 w 219"/>
                <a:gd name="T24" fmla="*/ 1099 h 10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1099">
                  <a:moveTo>
                    <a:pt x="0" y="0"/>
                  </a:moveTo>
                  <a:lnTo>
                    <a:pt x="129" y="419"/>
                  </a:lnTo>
                  <a:lnTo>
                    <a:pt x="219" y="1099"/>
                  </a:lnTo>
                  <a:lnTo>
                    <a:pt x="143" y="335"/>
                  </a:lnTo>
                  <a:lnTo>
                    <a:pt x="67" y="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1" name="Freeform 63"/>
            <p:cNvSpPr>
              <a:spLocks/>
            </p:cNvSpPr>
            <p:nvPr/>
          </p:nvSpPr>
          <p:spPr bwMode="auto">
            <a:xfrm>
              <a:off x="624" y="2623"/>
              <a:ext cx="197" cy="443"/>
            </a:xfrm>
            <a:custGeom>
              <a:avLst/>
              <a:gdLst>
                <a:gd name="T0" fmla="*/ 10 w 393"/>
                <a:gd name="T1" fmla="*/ 0 h 886"/>
                <a:gd name="T2" fmla="*/ 8 w 393"/>
                <a:gd name="T3" fmla="*/ 1 h 886"/>
                <a:gd name="T4" fmla="*/ 6 w 393"/>
                <a:gd name="T5" fmla="*/ 3 h 886"/>
                <a:gd name="T6" fmla="*/ 7 w 393"/>
                <a:gd name="T7" fmla="*/ 5 h 886"/>
                <a:gd name="T8" fmla="*/ 3 w 393"/>
                <a:gd name="T9" fmla="*/ 3 h 886"/>
                <a:gd name="T10" fmla="*/ 0 w 393"/>
                <a:gd name="T11" fmla="*/ 7 h 886"/>
                <a:gd name="T12" fmla="*/ 1 w 393"/>
                <a:gd name="T13" fmla="*/ 11 h 886"/>
                <a:gd name="T14" fmla="*/ 1 w 393"/>
                <a:gd name="T15" fmla="*/ 7 h 886"/>
                <a:gd name="T16" fmla="*/ 2 w 393"/>
                <a:gd name="T17" fmla="*/ 6 h 886"/>
                <a:gd name="T18" fmla="*/ 3 w 393"/>
                <a:gd name="T19" fmla="*/ 7 h 886"/>
                <a:gd name="T20" fmla="*/ 3 w 393"/>
                <a:gd name="T21" fmla="*/ 10 h 886"/>
                <a:gd name="T22" fmla="*/ 2 w 393"/>
                <a:gd name="T23" fmla="*/ 12 h 886"/>
                <a:gd name="T24" fmla="*/ 4 w 393"/>
                <a:gd name="T25" fmla="*/ 11 h 886"/>
                <a:gd name="T26" fmla="*/ 4 w 393"/>
                <a:gd name="T27" fmla="*/ 7 h 886"/>
                <a:gd name="T28" fmla="*/ 11 w 393"/>
                <a:gd name="T29" fmla="*/ 10 h 886"/>
                <a:gd name="T30" fmla="*/ 8 w 393"/>
                <a:gd name="T31" fmla="*/ 18 h 886"/>
                <a:gd name="T32" fmla="*/ 8 w 393"/>
                <a:gd name="T33" fmla="*/ 28 h 886"/>
                <a:gd name="T34" fmla="*/ 10 w 393"/>
                <a:gd name="T35" fmla="*/ 28 h 886"/>
                <a:gd name="T36" fmla="*/ 10 w 393"/>
                <a:gd name="T37" fmla="*/ 15 h 886"/>
                <a:gd name="T38" fmla="*/ 13 w 393"/>
                <a:gd name="T39" fmla="*/ 9 h 886"/>
                <a:gd name="T40" fmla="*/ 9 w 393"/>
                <a:gd name="T41" fmla="*/ 5 h 886"/>
                <a:gd name="T42" fmla="*/ 8 w 393"/>
                <a:gd name="T43" fmla="*/ 2 h 886"/>
                <a:gd name="T44" fmla="*/ 11 w 393"/>
                <a:gd name="T45" fmla="*/ 2 h 886"/>
                <a:gd name="T46" fmla="*/ 10 w 393"/>
                <a:gd name="T47" fmla="*/ 0 h 886"/>
                <a:gd name="T48" fmla="*/ 10 w 393"/>
                <a:gd name="T49" fmla="*/ 0 h 88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93"/>
                <a:gd name="T76" fmla="*/ 0 h 886"/>
                <a:gd name="T77" fmla="*/ 393 w 393"/>
                <a:gd name="T78" fmla="*/ 886 h 88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93" h="886">
                  <a:moveTo>
                    <a:pt x="317" y="0"/>
                  </a:moveTo>
                  <a:lnTo>
                    <a:pt x="226" y="11"/>
                  </a:lnTo>
                  <a:lnTo>
                    <a:pt x="188" y="89"/>
                  </a:lnTo>
                  <a:lnTo>
                    <a:pt x="215" y="152"/>
                  </a:lnTo>
                  <a:lnTo>
                    <a:pt x="74" y="125"/>
                  </a:lnTo>
                  <a:lnTo>
                    <a:pt x="0" y="201"/>
                  </a:lnTo>
                  <a:lnTo>
                    <a:pt x="25" y="329"/>
                  </a:lnTo>
                  <a:lnTo>
                    <a:pt x="25" y="214"/>
                  </a:lnTo>
                  <a:lnTo>
                    <a:pt x="63" y="188"/>
                  </a:lnTo>
                  <a:lnTo>
                    <a:pt x="74" y="228"/>
                  </a:lnTo>
                  <a:lnTo>
                    <a:pt x="87" y="304"/>
                  </a:lnTo>
                  <a:lnTo>
                    <a:pt x="63" y="355"/>
                  </a:lnTo>
                  <a:lnTo>
                    <a:pt x="101" y="329"/>
                  </a:lnTo>
                  <a:lnTo>
                    <a:pt x="125" y="241"/>
                  </a:lnTo>
                  <a:lnTo>
                    <a:pt x="329" y="304"/>
                  </a:lnTo>
                  <a:lnTo>
                    <a:pt x="240" y="545"/>
                  </a:lnTo>
                  <a:lnTo>
                    <a:pt x="240" y="872"/>
                  </a:lnTo>
                  <a:lnTo>
                    <a:pt x="317" y="886"/>
                  </a:lnTo>
                  <a:lnTo>
                    <a:pt x="304" y="481"/>
                  </a:lnTo>
                  <a:lnTo>
                    <a:pt x="393" y="279"/>
                  </a:lnTo>
                  <a:lnTo>
                    <a:pt x="266" y="138"/>
                  </a:lnTo>
                  <a:lnTo>
                    <a:pt x="240" y="51"/>
                  </a:lnTo>
                  <a:lnTo>
                    <a:pt x="329" y="38"/>
                  </a:lnTo>
                  <a:lnTo>
                    <a:pt x="3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2" name="Freeform 64"/>
            <p:cNvSpPr>
              <a:spLocks/>
            </p:cNvSpPr>
            <p:nvPr/>
          </p:nvSpPr>
          <p:spPr bwMode="auto">
            <a:xfrm>
              <a:off x="744" y="2826"/>
              <a:ext cx="407" cy="272"/>
            </a:xfrm>
            <a:custGeom>
              <a:avLst/>
              <a:gdLst>
                <a:gd name="T0" fmla="*/ 14 w 813"/>
                <a:gd name="T1" fmla="*/ 0 h 543"/>
                <a:gd name="T2" fmla="*/ 14 w 813"/>
                <a:gd name="T3" fmla="*/ 14 h 543"/>
                <a:gd name="T4" fmla="*/ 6 w 813"/>
                <a:gd name="T5" fmla="*/ 14 h 543"/>
                <a:gd name="T6" fmla="*/ 3 w 813"/>
                <a:gd name="T7" fmla="*/ 12 h 543"/>
                <a:gd name="T8" fmla="*/ 2 w 813"/>
                <a:gd name="T9" fmla="*/ 13 h 543"/>
                <a:gd name="T10" fmla="*/ 6 w 813"/>
                <a:gd name="T11" fmla="*/ 15 h 543"/>
                <a:gd name="T12" fmla="*/ 10 w 813"/>
                <a:gd name="T13" fmla="*/ 16 h 543"/>
                <a:gd name="T14" fmla="*/ 7 w 813"/>
                <a:gd name="T15" fmla="*/ 16 h 543"/>
                <a:gd name="T16" fmla="*/ 0 w 813"/>
                <a:gd name="T17" fmla="*/ 15 h 543"/>
                <a:gd name="T18" fmla="*/ 0 w 813"/>
                <a:gd name="T19" fmla="*/ 16 h 543"/>
                <a:gd name="T20" fmla="*/ 5 w 813"/>
                <a:gd name="T21" fmla="*/ 17 h 543"/>
                <a:gd name="T22" fmla="*/ 12 w 813"/>
                <a:gd name="T23" fmla="*/ 17 h 543"/>
                <a:gd name="T24" fmla="*/ 15 w 813"/>
                <a:gd name="T25" fmla="*/ 16 h 543"/>
                <a:gd name="T26" fmla="*/ 16 w 813"/>
                <a:gd name="T27" fmla="*/ 6 h 543"/>
                <a:gd name="T28" fmla="*/ 21 w 813"/>
                <a:gd name="T29" fmla="*/ 6 h 543"/>
                <a:gd name="T30" fmla="*/ 26 w 813"/>
                <a:gd name="T31" fmla="*/ 5 h 543"/>
                <a:gd name="T32" fmla="*/ 20 w 813"/>
                <a:gd name="T33" fmla="*/ 5 h 543"/>
                <a:gd name="T34" fmla="*/ 17 w 813"/>
                <a:gd name="T35" fmla="*/ 4 h 543"/>
                <a:gd name="T36" fmla="*/ 14 w 813"/>
                <a:gd name="T37" fmla="*/ 0 h 543"/>
                <a:gd name="T38" fmla="*/ 14 w 813"/>
                <a:gd name="T39" fmla="*/ 0 h 54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13"/>
                <a:gd name="T61" fmla="*/ 0 h 543"/>
                <a:gd name="T62" fmla="*/ 813 w 813"/>
                <a:gd name="T63" fmla="*/ 543 h 54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13" h="543">
                  <a:moveTo>
                    <a:pt x="444" y="0"/>
                  </a:moveTo>
                  <a:lnTo>
                    <a:pt x="420" y="418"/>
                  </a:lnTo>
                  <a:lnTo>
                    <a:pt x="192" y="418"/>
                  </a:lnTo>
                  <a:lnTo>
                    <a:pt x="77" y="378"/>
                  </a:lnTo>
                  <a:lnTo>
                    <a:pt x="64" y="405"/>
                  </a:lnTo>
                  <a:lnTo>
                    <a:pt x="192" y="467"/>
                  </a:lnTo>
                  <a:lnTo>
                    <a:pt x="306" y="481"/>
                  </a:lnTo>
                  <a:lnTo>
                    <a:pt x="203" y="494"/>
                  </a:lnTo>
                  <a:lnTo>
                    <a:pt x="0" y="467"/>
                  </a:lnTo>
                  <a:lnTo>
                    <a:pt x="0" y="494"/>
                  </a:lnTo>
                  <a:lnTo>
                    <a:pt x="153" y="543"/>
                  </a:lnTo>
                  <a:lnTo>
                    <a:pt x="368" y="543"/>
                  </a:lnTo>
                  <a:lnTo>
                    <a:pt x="469" y="494"/>
                  </a:lnTo>
                  <a:lnTo>
                    <a:pt x="509" y="176"/>
                  </a:lnTo>
                  <a:lnTo>
                    <a:pt x="648" y="190"/>
                  </a:lnTo>
                  <a:lnTo>
                    <a:pt x="813" y="150"/>
                  </a:lnTo>
                  <a:lnTo>
                    <a:pt x="623" y="140"/>
                  </a:lnTo>
                  <a:lnTo>
                    <a:pt x="520" y="114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3" name="Freeform 65"/>
            <p:cNvSpPr>
              <a:spLocks/>
            </p:cNvSpPr>
            <p:nvPr/>
          </p:nvSpPr>
          <p:spPr bwMode="auto">
            <a:xfrm>
              <a:off x="653" y="2844"/>
              <a:ext cx="112" cy="309"/>
            </a:xfrm>
            <a:custGeom>
              <a:avLst/>
              <a:gdLst>
                <a:gd name="T0" fmla="*/ 7 w 224"/>
                <a:gd name="T1" fmla="*/ 1 h 618"/>
                <a:gd name="T2" fmla="*/ 4 w 224"/>
                <a:gd name="T3" fmla="*/ 1 h 618"/>
                <a:gd name="T4" fmla="*/ 0 w 224"/>
                <a:gd name="T5" fmla="*/ 0 h 618"/>
                <a:gd name="T6" fmla="*/ 1 w 224"/>
                <a:gd name="T7" fmla="*/ 10 h 618"/>
                <a:gd name="T8" fmla="*/ 1 w 224"/>
                <a:gd name="T9" fmla="*/ 19 h 618"/>
                <a:gd name="T10" fmla="*/ 3 w 224"/>
                <a:gd name="T11" fmla="*/ 13 h 618"/>
                <a:gd name="T12" fmla="*/ 2 w 224"/>
                <a:gd name="T13" fmla="*/ 2 h 618"/>
                <a:gd name="T14" fmla="*/ 7 w 224"/>
                <a:gd name="T15" fmla="*/ 2 h 618"/>
                <a:gd name="T16" fmla="*/ 7 w 224"/>
                <a:gd name="T17" fmla="*/ 1 h 618"/>
                <a:gd name="T18" fmla="*/ 7 w 224"/>
                <a:gd name="T19" fmla="*/ 1 h 61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4"/>
                <a:gd name="T31" fmla="*/ 0 h 618"/>
                <a:gd name="T32" fmla="*/ 224 w 224"/>
                <a:gd name="T33" fmla="*/ 618 h 61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4" h="618">
                  <a:moveTo>
                    <a:pt x="224" y="32"/>
                  </a:moveTo>
                  <a:lnTo>
                    <a:pt x="101" y="21"/>
                  </a:lnTo>
                  <a:lnTo>
                    <a:pt x="0" y="0"/>
                  </a:lnTo>
                  <a:lnTo>
                    <a:pt x="15" y="308"/>
                  </a:lnTo>
                  <a:lnTo>
                    <a:pt x="21" y="618"/>
                  </a:lnTo>
                  <a:lnTo>
                    <a:pt x="76" y="416"/>
                  </a:lnTo>
                  <a:lnTo>
                    <a:pt x="53" y="64"/>
                  </a:lnTo>
                  <a:lnTo>
                    <a:pt x="202" y="87"/>
                  </a:lnTo>
                  <a:lnTo>
                    <a:pt x="224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4" name="Freeform 66"/>
            <p:cNvSpPr>
              <a:spLocks/>
            </p:cNvSpPr>
            <p:nvPr/>
          </p:nvSpPr>
          <p:spPr bwMode="auto">
            <a:xfrm>
              <a:off x="783" y="3045"/>
              <a:ext cx="267" cy="128"/>
            </a:xfrm>
            <a:custGeom>
              <a:avLst/>
              <a:gdLst>
                <a:gd name="T0" fmla="*/ 12 w 535"/>
                <a:gd name="T1" fmla="*/ 0 h 255"/>
                <a:gd name="T2" fmla="*/ 13 w 535"/>
                <a:gd name="T3" fmla="*/ 1 h 255"/>
                <a:gd name="T4" fmla="*/ 15 w 535"/>
                <a:gd name="T5" fmla="*/ 2 h 255"/>
                <a:gd name="T6" fmla="*/ 16 w 535"/>
                <a:gd name="T7" fmla="*/ 2 h 255"/>
                <a:gd name="T8" fmla="*/ 16 w 535"/>
                <a:gd name="T9" fmla="*/ 3 h 255"/>
                <a:gd name="T10" fmla="*/ 12 w 535"/>
                <a:gd name="T11" fmla="*/ 5 h 255"/>
                <a:gd name="T12" fmla="*/ 12 w 535"/>
                <a:gd name="T13" fmla="*/ 8 h 255"/>
                <a:gd name="T14" fmla="*/ 8 w 535"/>
                <a:gd name="T15" fmla="*/ 8 h 255"/>
                <a:gd name="T16" fmla="*/ 5 w 535"/>
                <a:gd name="T17" fmla="*/ 7 h 255"/>
                <a:gd name="T18" fmla="*/ 3 w 535"/>
                <a:gd name="T19" fmla="*/ 6 h 255"/>
                <a:gd name="T20" fmla="*/ 0 w 535"/>
                <a:gd name="T21" fmla="*/ 3 h 255"/>
                <a:gd name="T22" fmla="*/ 1 w 535"/>
                <a:gd name="T23" fmla="*/ 3 h 255"/>
                <a:gd name="T24" fmla="*/ 3 w 535"/>
                <a:gd name="T25" fmla="*/ 5 h 255"/>
                <a:gd name="T26" fmla="*/ 4 w 535"/>
                <a:gd name="T27" fmla="*/ 6 h 255"/>
                <a:gd name="T28" fmla="*/ 6 w 535"/>
                <a:gd name="T29" fmla="*/ 5 h 255"/>
                <a:gd name="T30" fmla="*/ 7 w 535"/>
                <a:gd name="T31" fmla="*/ 7 h 255"/>
                <a:gd name="T32" fmla="*/ 9 w 535"/>
                <a:gd name="T33" fmla="*/ 7 h 255"/>
                <a:gd name="T34" fmla="*/ 11 w 535"/>
                <a:gd name="T35" fmla="*/ 6 h 255"/>
                <a:gd name="T36" fmla="*/ 11 w 535"/>
                <a:gd name="T37" fmla="*/ 4 h 255"/>
                <a:gd name="T38" fmla="*/ 15 w 535"/>
                <a:gd name="T39" fmla="*/ 3 h 255"/>
                <a:gd name="T40" fmla="*/ 15 w 535"/>
                <a:gd name="T41" fmla="*/ 2 h 255"/>
                <a:gd name="T42" fmla="*/ 13 w 535"/>
                <a:gd name="T43" fmla="*/ 2 h 255"/>
                <a:gd name="T44" fmla="*/ 11 w 535"/>
                <a:gd name="T45" fmla="*/ 2 h 255"/>
                <a:gd name="T46" fmla="*/ 12 w 535"/>
                <a:gd name="T47" fmla="*/ 0 h 255"/>
                <a:gd name="T48" fmla="*/ 12 w 535"/>
                <a:gd name="T49" fmla="*/ 0 h 2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35"/>
                <a:gd name="T76" fmla="*/ 0 h 255"/>
                <a:gd name="T77" fmla="*/ 535 w 535"/>
                <a:gd name="T78" fmla="*/ 255 h 2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35" h="255">
                  <a:moveTo>
                    <a:pt x="386" y="0"/>
                  </a:moveTo>
                  <a:lnTo>
                    <a:pt x="440" y="13"/>
                  </a:lnTo>
                  <a:lnTo>
                    <a:pt x="483" y="40"/>
                  </a:lnTo>
                  <a:lnTo>
                    <a:pt x="535" y="49"/>
                  </a:lnTo>
                  <a:lnTo>
                    <a:pt x="535" y="93"/>
                  </a:lnTo>
                  <a:lnTo>
                    <a:pt x="411" y="141"/>
                  </a:lnTo>
                  <a:lnTo>
                    <a:pt x="392" y="228"/>
                  </a:lnTo>
                  <a:lnTo>
                    <a:pt x="274" y="255"/>
                  </a:lnTo>
                  <a:lnTo>
                    <a:pt x="183" y="220"/>
                  </a:lnTo>
                  <a:lnTo>
                    <a:pt x="109" y="192"/>
                  </a:lnTo>
                  <a:lnTo>
                    <a:pt x="0" y="80"/>
                  </a:lnTo>
                  <a:lnTo>
                    <a:pt x="61" y="87"/>
                  </a:lnTo>
                  <a:lnTo>
                    <a:pt x="118" y="152"/>
                  </a:lnTo>
                  <a:lnTo>
                    <a:pt x="154" y="171"/>
                  </a:lnTo>
                  <a:lnTo>
                    <a:pt x="206" y="133"/>
                  </a:lnTo>
                  <a:lnTo>
                    <a:pt x="232" y="199"/>
                  </a:lnTo>
                  <a:lnTo>
                    <a:pt x="301" y="215"/>
                  </a:lnTo>
                  <a:lnTo>
                    <a:pt x="371" y="182"/>
                  </a:lnTo>
                  <a:lnTo>
                    <a:pt x="371" y="108"/>
                  </a:lnTo>
                  <a:lnTo>
                    <a:pt x="491" y="87"/>
                  </a:lnTo>
                  <a:lnTo>
                    <a:pt x="491" y="61"/>
                  </a:lnTo>
                  <a:lnTo>
                    <a:pt x="443" y="49"/>
                  </a:lnTo>
                  <a:lnTo>
                    <a:pt x="371" y="49"/>
                  </a:lnTo>
                  <a:lnTo>
                    <a:pt x="38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5" name="Freeform 67"/>
            <p:cNvSpPr>
              <a:spLocks/>
            </p:cNvSpPr>
            <p:nvPr/>
          </p:nvSpPr>
          <p:spPr bwMode="auto">
            <a:xfrm>
              <a:off x="669" y="2900"/>
              <a:ext cx="514" cy="319"/>
            </a:xfrm>
            <a:custGeom>
              <a:avLst/>
              <a:gdLst>
                <a:gd name="T0" fmla="*/ 30 w 1029"/>
                <a:gd name="T1" fmla="*/ 0 h 639"/>
                <a:gd name="T2" fmla="*/ 28 w 1029"/>
                <a:gd name="T3" fmla="*/ 6 h 639"/>
                <a:gd name="T4" fmla="*/ 28 w 1029"/>
                <a:gd name="T5" fmla="*/ 10 h 639"/>
                <a:gd name="T6" fmla="*/ 29 w 1029"/>
                <a:gd name="T7" fmla="*/ 17 h 639"/>
                <a:gd name="T8" fmla="*/ 19 w 1029"/>
                <a:gd name="T9" fmla="*/ 17 h 639"/>
                <a:gd name="T10" fmla="*/ 13 w 1029"/>
                <a:gd name="T11" fmla="*/ 16 h 639"/>
                <a:gd name="T12" fmla="*/ 4 w 1029"/>
                <a:gd name="T13" fmla="*/ 15 h 639"/>
                <a:gd name="T14" fmla="*/ 0 w 1029"/>
                <a:gd name="T15" fmla="*/ 15 h 639"/>
                <a:gd name="T16" fmla="*/ 6 w 1029"/>
                <a:gd name="T17" fmla="*/ 17 h 639"/>
                <a:gd name="T18" fmla="*/ 20 w 1029"/>
                <a:gd name="T19" fmla="*/ 19 h 639"/>
                <a:gd name="T20" fmla="*/ 31 w 1029"/>
                <a:gd name="T21" fmla="*/ 19 h 639"/>
                <a:gd name="T22" fmla="*/ 31 w 1029"/>
                <a:gd name="T23" fmla="*/ 9 h 639"/>
                <a:gd name="T24" fmla="*/ 32 w 1029"/>
                <a:gd name="T25" fmla="*/ 0 h 639"/>
                <a:gd name="T26" fmla="*/ 30 w 1029"/>
                <a:gd name="T27" fmla="*/ 1 h 639"/>
                <a:gd name="T28" fmla="*/ 30 w 1029"/>
                <a:gd name="T29" fmla="*/ 0 h 639"/>
                <a:gd name="T30" fmla="*/ 30 w 1029"/>
                <a:gd name="T31" fmla="*/ 0 h 63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29"/>
                <a:gd name="T49" fmla="*/ 0 h 639"/>
                <a:gd name="T50" fmla="*/ 1029 w 1029"/>
                <a:gd name="T51" fmla="*/ 639 h 639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29" h="639">
                  <a:moveTo>
                    <a:pt x="960" y="0"/>
                  </a:moveTo>
                  <a:lnTo>
                    <a:pt x="922" y="192"/>
                  </a:lnTo>
                  <a:lnTo>
                    <a:pt x="917" y="340"/>
                  </a:lnTo>
                  <a:lnTo>
                    <a:pt x="957" y="570"/>
                  </a:lnTo>
                  <a:lnTo>
                    <a:pt x="630" y="563"/>
                  </a:lnTo>
                  <a:lnTo>
                    <a:pt x="422" y="536"/>
                  </a:lnTo>
                  <a:lnTo>
                    <a:pt x="154" y="511"/>
                  </a:lnTo>
                  <a:lnTo>
                    <a:pt x="0" y="511"/>
                  </a:lnTo>
                  <a:lnTo>
                    <a:pt x="202" y="546"/>
                  </a:lnTo>
                  <a:lnTo>
                    <a:pt x="671" y="627"/>
                  </a:lnTo>
                  <a:lnTo>
                    <a:pt x="1015" y="639"/>
                  </a:lnTo>
                  <a:lnTo>
                    <a:pt x="1008" y="314"/>
                  </a:lnTo>
                  <a:lnTo>
                    <a:pt x="1029" y="23"/>
                  </a:lnTo>
                  <a:lnTo>
                    <a:pt x="968" y="47"/>
                  </a:lnTo>
                  <a:lnTo>
                    <a:pt x="96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6" name="Freeform 68"/>
            <p:cNvSpPr>
              <a:spLocks/>
            </p:cNvSpPr>
            <p:nvPr/>
          </p:nvSpPr>
          <p:spPr bwMode="auto">
            <a:xfrm>
              <a:off x="730" y="2608"/>
              <a:ext cx="1038" cy="924"/>
            </a:xfrm>
            <a:custGeom>
              <a:avLst/>
              <a:gdLst>
                <a:gd name="T0" fmla="*/ 36 w 2078"/>
                <a:gd name="T1" fmla="*/ 27 h 1848"/>
                <a:gd name="T2" fmla="*/ 42 w 2078"/>
                <a:gd name="T3" fmla="*/ 24 h 1848"/>
                <a:gd name="T4" fmla="*/ 31 w 2078"/>
                <a:gd name="T5" fmla="*/ 7 h 1848"/>
                <a:gd name="T6" fmla="*/ 37 w 2078"/>
                <a:gd name="T7" fmla="*/ 9 h 1848"/>
                <a:gd name="T8" fmla="*/ 44 w 2078"/>
                <a:gd name="T9" fmla="*/ 26 h 1848"/>
                <a:gd name="T10" fmla="*/ 40 w 2078"/>
                <a:gd name="T11" fmla="*/ 11 h 1848"/>
                <a:gd name="T12" fmla="*/ 31 w 2078"/>
                <a:gd name="T13" fmla="*/ 3 h 1848"/>
                <a:gd name="T14" fmla="*/ 40 w 2078"/>
                <a:gd name="T15" fmla="*/ 4 h 1848"/>
                <a:gd name="T16" fmla="*/ 45 w 2078"/>
                <a:gd name="T17" fmla="*/ 28 h 1848"/>
                <a:gd name="T18" fmla="*/ 41 w 2078"/>
                <a:gd name="T19" fmla="*/ 55 h 1848"/>
                <a:gd name="T20" fmla="*/ 55 w 2078"/>
                <a:gd name="T21" fmla="*/ 21 h 1848"/>
                <a:gd name="T22" fmla="*/ 55 w 2078"/>
                <a:gd name="T23" fmla="*/ 36 h 1848"/>
                <a:gd name="T24" fmla="*/ 61 w 2078"/>
                <a:gd name="T25" fmla="*/ 28 h 1848"/>
                <a:gd name="T26" fmla="*/ 62 w 2078"/>
                <a:gd name="T27" fmla="*/ 5 h 1848"/>
                <a:gd name="T28" fmla="*/ 64 w 2078"/>
                <a:gd name="T29" fmla="*/ 14 h 1848"/>
                <a:gd name="T30" fmla="*/ 58 w 2078"/>
                <a:gd name="T31" fmla="*/ 41 h 1848"/>
                <a:gd name="T32" fmla="*/ 56 w 2078"/>
                <a:gd name="T33" fmla="*/ 54 h 1848"/>
                <a:gd name="T34" fmla="*/ 64 w 2078"/>
                <a:gd name="T35" fmla="*/ 57 h 1848"/>
                <a:gd name="T36" fmla="*/ 62 w 2078"/>
                <a:gd name="T37" fmla="*/ 58 h 1848"/>
                <a:gd name="T38" fmla="*/ 50 w 2078"/>
                <a:gd name="T39" fmla="*/ 57 h 1848"/>
                <a:gd name="T40" fmla="*/ 32 w 2078"/>
                <a:gd name="T41" fmla="*/ 58 h 1848"/>
                <a:gd name="T42" fmla="*/ 37 w 2078"/>
                <a:gd name="T43" fmla="*/ 55 h 1848"/>
                <a:gd name="T44" fmla="*/ 42 w 2078"/>
                <a:gd name="T45" fmla="*/ 42 h 1848"/>
                <a:gd name="T46" fmla="*/ 21 w 2078"/>
                <a:gd name="T47" fmla="*/ 48 h 1848"/>
                <a:gd name="T48" fmla="*/ 11 w 2078"/>
                <a:gd name="T49" fmla="*/ 49 h 1848"/>
                <a:gd name="T50" fmla="*/ 13 w 2078"/>
                <a:gd name="T51" fmla="*/ 55 h 1848"/>
                <a:gd name="T52" fmla="*/ 3 w 2078"/>
                <a:gd name="T53" fmla="*/ 46 h 1848"/>
                <a:gd name="T54" fmla="*/ 12 w 2078"/>
                <a:gd name="T55" fmla="*/ 37 h 1848"/>
                <a:gd name="T56" fmla="*/ 3 w 2078"/>
                <a:gd name="T57" fmla="*/ 43 h 1848"/>
                <a:gd name="T58" fmla="*/ 27 w 2078"/>
                <a:gd name="T59" fmla="*/ 43 h 1848"/>
                <a:gd name="T60" fmla="*/ 36 w 2078"/>
                <a:gd name="T61" fmla="*/ 37 h 1848"/>
                <a:gd name="T62" fmla="*/ 29 w 2078"/>
                <a:gd name="T63" fmla="*/ 41 h 1848"/>
                <a:gd name="T64" fmla="*/ 27 w 2078"/>
                <a:gd name="T65" fmla="*/ 37 h 1848"/>
                <a:gd name="T66" fmla="*/ 34 w 2078"/>
                <a:gd name="T67" fmla="*/ 33 h 1848"/>
                <a:gd name="T68" fmla="*/ 32 w 2078"/>
                <a:gd name="T69" fmla="*/ 27 h 184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078"/>
                <a:gd name="T106" fmla="*/ 0 h 1848"/>
                <a:gd name="T107" fmla="*/ 2078 w 2078"/>
                <a:gd name="T108" fmla="*/ 1848 h 184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078" h="1848">
                  <a:moveTo>
                    <a:pt x="1047" y="850"/>
                  </a:moveTo>
                  <a:lnTo>
                    <a:pt x="1158" y="835"/>
                  </a:lnTo>
                  <a:lnTo>
                    <a:pt x="1264" y="787"/>
                  </a:lnTo>
                  <a:lnTo>
                    <a:pt x="1352" y="738"/>
                  </a:lnTo>
                  <a:lnTo>
                    <a:pt x="1222" y="436"/>
                  </a:lnTo>
                  <a:lnTo>
                    <a:pt x="1019" y="232"/>
                  </a:lnTo>
                  <a:lnTo>
                    <a:pt x="1019" y="143"/>
                  </a:lnTo>
                  <a:lnTo>
                    <a:pt x="1201" y="287"/>
                  </a:lnTo>
                  <a:lnTo>
                    <a:pt x="1388" y="668"/>
                  </a:lnTo>
                  <a:lnTo>
                    <a:pt x="1426" y="827"/>
                  </a:lnTo>
                  <a:lnTo>
                    <a:pt x="1532" y="700"/>
                  </a:lnTo>
                  <a:lnTo>
                    <a:pt x="1312" y="323"/>
                  </a:lnTo>
                  <a:lnTo>
                    <a:pt x="1196" y="196"/>
                  </a:lnTo>
                  <a:lnTo>
                    <a:pt x="1019" y="65"/>
                  </a:lnTo>
                  <a:lnTo>
                    <a:pt x="998" y="0"/>
                  </a:lnTo>
                  <a:lnTo>
                    <a:pt x="1283" y="128"/>
                  </a:lnTo>
                  <a:lnTo>
                    <a:pt x="1644" y="690"/>
                  </a:lnTo>
                  <a:lnTo>
                    <a:pt x="1464" y="875"/>
                  </a:lnTo>
                  <a:lnTo>
                    <a:pt x="1437" y="1227"/>
                  </a:lnTo>
                  <a:lnTo>
                    <a:pt x="1325" y="1753"/>
                  </a:lnTo>
                  <a:lnTo>
                    <a:pt x="1650" y="1259"/>
                  </a:lnTo>
                  <a:lnTo>
                    <a:pt x="1777" y="649"/>
                  </a:lnTo>
                  <a:lnTo>
                    <a:pt x="1795" y="867"/>
                  </a:lnTo>
                  <a:lnTo>
                    <a:pt x="1783" y="1147"/>
                  </a:lnTo>
                  <a:lnTo>
                    <a:pt x="1838" y="1259"/>
                  </a:lnTo>
                  <a:lnTo>
                    <a:pt x="1966" y="867"/>
                  </a:lnTo>
                  <a:lnTo>
                    <a:pt x="2023" y="451"/>
                  </a:lnTo>
                  <a:lnTo>
                    <a:pt x="1992" y="133"/>
                  </a:lnTo>
                  <a:lnTo>
                    <a:pt x="2055" y="137"/>
                  </a:lnTo>
                  <a:lnTo>
                    <a:pt x="2072" y="432"/>
                  </a:lnTo>
                  <a:lnTo>
                    <a:pt x="2034" y="850"/>
                  </a:lnTo>
                  <a:lnTo>
                    <a:pt x="1886" y="1286"/>
                  </a:lnTo>
                  <a:lnTo>
                    <a:pt x="1766" y="1630"/>
                  </a:lnTo>
                  <a:lnTo>
                    <a:pt x="1810" y="1717"/>
                  </a:lnTo>
                  <a:lnTo>
                    <a:pt x="1950" y="1789"/>
                  </a:lnTo>
                  <a:lnTo>
                    <a:pt x="2063" y="1822"/>
                  </a:lnTo>
                  <a:lnTo>
                    <a:pt x="2078" y="1837"/>
                  </a:lnTo>
                  <a:lnTo>
                    <a:pt x="2013" y="1845"/>
                  </a:lnTo>
                  <a:lnTo>
                    <a:pt x="1846" y="1848"/>
                  </a:lnTo>
                  <a:lnTo>
                    <a:pt x="1612" y="1822"/>
                  </a:lnTo>
                  <a:lnTo>
                    <a:pt x="1485" y="1837"/>
                  </a:lnTo>
                  <a:lnTo>
                    <a:pt x="1051" y="1848"/>
                  </a:lnTo>
                  <a:lnTo>
                    <a:pt x="1047" y="1833"/>
                  </a:lnTo>
                  <a:lnTo>
                    <a:pt x="1196" y="1757"/>
                  </a:lnTo>
                  <a:lnTo>
                    <a:pt x="1260" y="1694"/>
                  </a:lnTo>
                  <a:lnTo>
                    <a:pt x="1346" y="1322"/>
                  </a:lnTo>
                  <a:lnTo>
                    <a:pt x="1245" y="1445"/>
                  </a:lnTo>
                  <a:lnTo>
                    <a:pt x="701" y="1514"/>
                  </a:lnTo>
                  <a:lnTo>
                    <a:pt x="726" y="1449"/>
                  </a:lnTo>
                  <a:lnTo>
                    <a:pt x="373" y="1550"/>
                  </a:lnTo>
                  <a:lnTo>
                    <a:pt x="437" y="1706"/>
                  </a:lnTo>
                  <a:lnTo>
                    <a:pt x="416" y="1738"/>
                  </a:lnTo>
                  <a:lnTo>
                    <a:pt x="251" y="1624"/>
                  </a:lnTo>
                  <a:lnTo>
                    <a:pt x="124" y="1462"/>
                  </a:lnTo>
                  <a:lnTo>
                    <a:pt x="0" y="1339"/>
                  </a:lnTo>
                  <a:lnTo>
                    <a:pt x="386" y="1173"/>
                  </a:lnTo>
                  <a:lnTo>
                    <a:pt x="513" y="1194"/>
                  </a:lnTo>
                  <a:lnTo>
                    <a:pt x="97" y="1350"/>
                  </a:lnTo>
                  <a:lnTo>
                    <a:pt x="285" y="1470"/>
                  </a:lnTo>
                  <a:lnTo>
                    <a:pt x="878" y="1365"/>
                  </a:lnTo>
                  <a:lnTo>
                    <a:pt x="1068" y="1291"/>
                  </a:lnTo>
                  <a:lnTo>
                    <a:pt x="1158" y="1154"/>
                  </a:lnTo>
                  <a:lnTo>
                    <a:pt x="1004" y="1173"/>
                  </a:lnTo>
                  <a:lnTo>
                    <a:pt x="930" y="1291"/>
                  </a:lnTo>
                  <a:lnTo>
                    <a:pt x="578" y="1211"/>
                  </a:lnTo>
                  <a:lnTo>
                    <a:pt x="871" y="1179"/>
                  </a:lnTo>
                  <a:lnTo>
                    <a:pt x="886" y="1090"/>
                  </a:lnTo>
                  <a:lnTo>
                    <a:pt x="1101" y="1052"/>
                  </a:lnTo>
                  <a:lnTo>
                    <a:pt x="1063" y="898"/>
                  </a:lnTo>
                  <a:lnTo>
                    <a:pt x="1047" y="8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2357" name="Freeform 69"/>
            <p:cNvSpPr>
              <a:spLocks/>
            </p:cNvSpPr>
            <p:nvPr/>
          </p:nvSpPr>
          <p:spPr bwMode="auto">
            <a:xfrm>
              <a:off x="988" y="3328"/>
              <a:ext cx="367" cy="228"/>
            </a:xfrm>
            <a:custGeom>
              <a:avLst/>
              <a:gdLst>
                <a:gd name="T0" fmla="*/ 6 w 734"/>
                <a:gd name="T1" fmla="*/ 0 h 456"/>
                <a:gd name="T2" fmla="*/ 0 w 734"/>
                <a:gd name="T3" fmla="*/ 14 h 456"/>
                <a:gd name="T4" fmla="*/ 3 w 734"/>
                <a:gd name="T5" fmla="*/ 14 h 456"/>
                <a:gd name="T6" fmla="*/ 18 w 734"/>
                <a:gd name="T7" fmla="*/ 14 h 456"/>
                <a:gd name="T8" fmla="*/ 19 w 734"/>
                <a:gd name="T9" fmla="*/ 14 h 456"/>
                <a:gd name="T10" fmla="*/ 12 w 734"/>
                <a:gd name="T11" fmla="*/ 12 h 456"/>
                <a:gd name="T12" fmla="*/ 23 w 734"/>
                <a:gd name="T13" fmla="*/ 0 h 456"/>
                <a:gd name="T14" fmla="*/ 19 w 734"/>
                <a:gd name="T15" fmla="*/ 1 h 456"/>
                <a:gd name="T16" fmla="*/ 10 w 734"/>
                <a:gd name="T17" fmla="*/ 11 h 456"/>
                <a:gd name="T18" fmla="*/ 3 w 734"/>
                <a:gd name="T19" fmla="*/ 12 h 456"/>
                <a:gd name="T20" fmla="*/ 10 w 734"/>
                <a:gd name="T21" fmla="*/ 2 h 456"/>
                <a:gd name="T22" fmla="*/ 6 w 734"/>
                <a:gd name="T23" fmla="*/ 0 h 456"/>
                <a:gd name="T24" fmla="*/ 6 w 734"/>
                <a:gd name="T25" fmla="*/ 0 h 45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34"/>
                <a:gd name="T40" fmla="*/ 0 h 456"/>
                <a:gd name="T41" fmla="*/ 734 w 734"/>
                <a:gd name="T42" fmla="*/ 456 h 45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34" h="456">
                  <a:moveTo>
                    <a:pt x="205" y="0"/>
                  </a:moveTo>
                  <a:lnTo>
                    <a:pt x="0" y="445"/>
                  </a:lnTo>
                  <a:lnTo>
                    <a:pt x="103" y="441"/>
                  </a:lnTo>
                  <a:lnTo>
                    <a:pt x="557" y="456"/>
                  </a:lnTo>
                  <a:lnTo>
                    <a:pt x="589" y="445"/>
                  </a:lnTo>
                  <a:lnTo>
                    <a:pt x="390" y="372"/>
                  </a:lnTo>
                  <a:lnTo>
                    <a:pt x="734" y="0"/>
                  </a:lnTo>
                  <a:lnTo>
                    <a:pt x="589" y="5"/>
                  </a:lnTo>
                  <a:lnTo>
                    <a:pt x="300" y="325"/>
                  </a:lnTo>
                  <a:lnTo>
                    <a:pt x="112" y="382"/>
                  </a:lnTo>
                  <a:lnTo>
                    <a:pt x="300" y="3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9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9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9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9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9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9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9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9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9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9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44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49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69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89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900"/>
                            </p:stCondLst>
                            <p:childTnLst>
                              <p:par>
                                <p:cTn id="7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2900"/>
                            </p:stCondLst>
                            <p:childTnLst>
                              <p:par>
                                <p:cTn id="8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4900"/>
                            </p:stCondLst>
                            <p:childTnLst>
                              <p:par>
                                <p:cTn id="8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6900"/>
                            </p:stCondLst>
                            <p:childTnLst>
                              <p:par>
                                <p:cTn id="9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8900"/>
                            </p:stCondLst>
                            <p:childTnLst>
                              <p:par>
                                <p:cTn id="9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900"/>
                            </p:stCondLst>
                            <p:childTnLst>
                              <p:par>
                                <p:cTn id="10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20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2900"/>
                            </p:stCondLst>
                            <p:childTnLst>
                              <p:par>
                                <p:cTn id="10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4900"/>
                            </p:stCondLst>
                            <p:childTnLst>
                              <p:par>
                                <p:cTn id="1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6900"/>
                            </p:stCondLst>
                            <p:childTnLst>
                              <p:par>
                                <p:cTn id="1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2000" fill="hold"/>
                                        <p:tgtEl>
                                          <p:spTgt spid="44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8900"/>
                            </p:stCondLst>
                            <p:childTnLst>
                              <p:par>
                                <p:cTn id="1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44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900"/>
                            </p:stCondLst>
                            <p:childTnLst>
                              <p:par>
                                <p:cTn id="1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2000" fill="hold"/>
                                        <p:tgtEl>
                                          <p:spTgt spid="4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2900"/>
                            </p:stCondLst>
                            <p:childTnLst>
                              <p:par>
                                <p:cTn id="1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/>
      <p:bldP spid="44035" grpId="0" animBg="1"/>
      <p:bldP spid="44036" grpId="0" animBg="1"/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/>
      <p:bldP spid="44044" grpId="0"/>
      <p:bldP spid="44045" grpId="0"/>
      <p:bldP spid="44049" grpId="0" animBg="1"/>
      <p:bldP spid="44050" grpId="0"/>
      <p:bldP spid="44051" grpId="0"/>
      <p:bldP spid="44052" grpId="0"/>
      <p:bldP spid="44053" grpId="0"/>
      <p:bldP spid="4405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2" name="Rectangle 8"/>
          <p:cNvSpPr>
            <a:spLocks noGrp="1" noChangeArrowheads="1"/>
          </p:cNvSpPr>
          <p:nvPr>
            <p:ph type="title"/>
          </p:nvPr>
        </p:nvSpPr>
        <p:spPr>
          <a:xfrm>
            <a:off x="4597400" y="695325"/>
            <a:ext cx="4379913" cy="798513"/>
          </a:xfrm>
          <a:solidFill>
            <a:schemeClr val="tx1">
              <a:lumMod val="75000"/>
            </a:schemeClr>
          </a:solidFill>
          <a:ln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 err="1" smtClean="0"/>
              <a:t>Pribadi</a:t>
            </a:r>
            <a:r>
              <a:rPr lang="en-US" sz="3200" dirty="0" smtClean="0"/>
              <a:t> </a:t>
            </a:r>
            <a:r>
              <a:rPr lang="en-US" sz="3200" dirty="0" err="1" smtClean="0"/>
              <a:t>tipe</a:t>
            </a:r>
            <a:r>
              <a:rPr lang="en-US" sz="3200" dirty="0" smtClean="0"/>
              <a:t> KOLERIS</a:t>
            </a:r>
          </a:p>
        </p:txBody>
      </p:sp>
      <p:graphicFrame>
        <p:nvGraphicFramePr>
          <p:cNvPr id="52327" name="Group 103"/>
          <p:cNvGraphicFramePr>
            <a:graphicFrameLocks noGrp="1"/>
          </p:cNvGraphicFramePr>
          <p:nvPr>
            <p:ph type="tbl" idx="1"/>
          </p:nvPr>
        </p:nvGraphicFramePr>
        <p:xfrm>
          <a:off x="463550" y="2147888"/>
          <a:ext cx="8435662" cy="4510489"/>
        </p:xfrm>
        <a:graphic>
          <a:graphicData uri="http://schemas.openxmlformats.org/drawingml/2006/table">
            <a:tbl>
              <a:tblPr/>
              <a:tblGrid>
                <a:gridCol w="421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1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598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57250" algn="l"/>
                        </a:tabLst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20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Percaya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diri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Pendiriannya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sangat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keras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98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Berkemauan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keras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Kurang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rasa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malu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20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Tekun dan ulet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sabaran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suka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menekan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79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Berani dan tegar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Tukang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dobrak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pemberontak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803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Menghadapi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hidup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tanpa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kompromi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peka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terhadap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perasaan</a:t>
                      </a:r>
                      <a:r>
                        <a:rPr kumimoji="0" lang="id-ID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orang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lain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2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suka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“air mata”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keluhan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4084638" y="1563688"/>
            <a:ext cx="11826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Emosi </a:t>
            </a:r>
          </a:p>
        </p:txBody>
      </p:sp>
      <p:pic>
        <p:nvPicPr>
          <p:cNvPr id="13342" name="Picture 7" descr="PIC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8F1F5"/>
              </a:clrFrom>
              <a:clrTo>
                <a:srgbClr val="F8F1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85750"/>
            <a:ext cx="15589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3" name="AutoShape 3"/>
          <p:cNvSpPr>
            <a:spLocks noChangeArrowheads="1"/>
          </p:cNvSpPr>
          <p:nvPr/>
        </p:nvSpPr>
        <p:spPr bwMode="auto">
          <a:xfrm>
            <a:off x="1058863" y="258763"/>
            <a:ext cx="3810000" cy="1006475"/>
          </a:xfrm>
          <a:prstGeom prst="cloudCallout">
            <a:avLst>
              <a:gd name="adj1" fmla="val -48602"/>
              <a:gd name="adj2" fmla="val 54611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4" tIns="45717" rIns="91434" bIns="45717"/>
          <a:lstStyle/>
          <a:p>
            <a:endParaRPr lang="id-ID" sz="2400">
              <a:latin typeface="Tahoma" pitchFamily="34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373188" y="476250"/>
            <a:ext cx="30210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Tahoma" pitchFamily="34" charset="0"/>
              </a:rPr>
              <a:t>Tunjukkan HASIL AKHIRnya</a:t>
            </a:r>
          </a:p>
          <a:p>
            <a:r>
              <a:rPr lang="en-US" sz="1600">
                <a:solidFill>
                  <a:schemeClr val="bg1"/>
                </a:solidFill>
                <a:latin typeface="Tahoma" pitchFamily="34" charset="0"/>
              </a:rPr>
              <a:t>padaku !!</a:t>
            </a:r>
            <a:endParaRPr lang="en-GB" sz="160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/>
      <p:bldP spid="5222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0" name="Rectangle 8"/>
          <p:cNvSpPr>
            <a:spLocks noGrp="1" noChangeArrowheads="1"/>
          </p:cNvSpPr>
          <p:nvPr>
            <p:ph type="title"/>
          </p:nvPr>
        </p:nvSpPr>
        <p:spPr>
          <a:xfrm>
            <a:off x="596900" y="173038"/>
            <a:ext cx="2090738" cy="754062"/>
          </a:xfrm>
          <a:noFill/>
        </p:spPr>
        <p:txBody>
          <a:bodyPr/>
          <a:lstStyle/>
          <a:p>
            <a:r>
              <a:rPr lang="en-US" sz="2400" smtClean="0"/>
              <a:t>KOLERIS</a:t>
            </a:r>
          </a:p>
        </p:txBody>
      </p:sp>
      <p:pic>
        <p:nvPicPr>
          <p:cNvPr id="14365" name="Picture 9" descr="PIC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clrChange>
              <a:clrFrom>
                <a:srgbClr val="F8F1F5"/>
              </a:clrFrom>
              <a:clrTo>
                <a:srgbClr val="F8F1F5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55575" y="5345113"/>
            <a:ext cx="1428750" cy="1336675"/>
          </a:xfrm>
          <a:noFill/>
        </p:spPr>
      </p:pic>
      <p:graphicFrame>
        <p:nvGraphicFramePr>
          <p:cNvPr id="54385" name="Group 113"/>
          <p:cNvGraphicFramePr>
            <a:graphicFrameLocks noGrp="1"/>
          </p:cNvGraphicFramePr>
          <p:nvPr>
            <p:ph sz="half" idx="2"/>
          </p:nvPr>
        </p:nvGraphicFramePr>
        <p:xfrm>
          <a:off x="398463" y="741363"/>
          <a:ext cx="8422782" cy="5955652"/>
        </p:xfrm>
        <a:graphic>
          <a:graphicData uri="http://schemas.openxmlformats.org/drawingml/2006/table">
            <a:tbl>
              <a:tblPr/>
              <a:tblGrid>
                <a:gridCol w="3949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73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93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58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Organisator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promotor yang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handal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Terlalu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percaya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sehingga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menggubris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pandangan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orang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lain</a:t>
                      </a: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14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Cepat bertindak dan berani dalam keadaan mendesak</a:t>
                      </a: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Licik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tricky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suka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ngakalin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58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Memiliki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intuisi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tajam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tegas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dalam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mengambil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keputusan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Kurang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analitis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jemu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dengan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hal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detail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90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Berani mengambil resiko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Memaksa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orang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lain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untuk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mengikuti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jalan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pikirannya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158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Target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oriented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berusaha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keras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mencapai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sasaran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Sering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terlalu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cepat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menyimpulkan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memutuskan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sesuatu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impulsif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)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292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senang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dikontrol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dikendalikan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66" name="Text Box 109"/>
          <p:cNvSpPr txBox="1">
            <a:spLocks noChangeArrowheads="1"/>
          </p:cNvSpPr>
          <p:nvPr/>
        </p:nvSpPr>
        <p:spPr bwMode="auto">
          <a:xfrm rot="2435478">
            <a:off x="7064375" y="720725"/>
            <a:ext cx="2241550" cy="466725"/>
          </a:xfrm>
          <a:prstGeom prst="rect">
            <a:avLst/>
          </a:prstGeom>
          <a:solidFill>
            <a:srgbClr val="CC99FF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B91D03"/>
                </a:solidFill>
              </a:rPr>
              <a:t>Perilaku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6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91D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B91D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916613" y="3971925"/>
            <a:ext cx="3017837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3366"/>
                </a:solidFill>
                <a:latin typeface="Tahoma" pitchFamily="34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Tidak suka berdebat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Sangat menghargai waktu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Suka menguji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Tidak suka digurui 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Tegas 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Cenderung tdk ramah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Tidak mudah puas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Selektif dalam menerima informasi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71500" y="1174750"/>
            <a:ext cx="45656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APA YANG HARUS DILAKUKAN ?</a:t>
            </a:r>
            <a:endParaRPr lang="en-GB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69913" y="1819275"/>
            <a:ext cx="5900737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Dengarkan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tujuan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dan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permasalahan</a:t>
            </a:r>
            <a:r>
              <a:rPr lang="en-US" sz="2400" dirty="0">
                <a:latin typeface="Segoe UI Semibold" pitchFamily="34" charset="0"/>
              </a:rPr>
              <a:t> 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Langsung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masuk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pada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masalah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khusus</a:t>
            </a:r>
            <a:endParaRPr lang="en-US" sz="2400" dirty="0">
              <a:latin typeface="Segoe UI Semibold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Ajukan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presentasi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dengan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lancar</a:t>
            </a:r>
            <a:r>
              <a:rPr lang="en-US" sz="2400" dirty="0">
                <a:latin typeface="Segoe UI Semibold" pitchFamily="34" charset="0"/>
              </a:rPr>
              <a:t>, </a:t>
            </a:r>
            <a:r>
              <a:rPr lang="en-US" sz="2400" dirty="0" err="1">
                <a:latin typeface="Segoe UI Semibold" pitchFamily="34" charset="0"/>
              </a:rPr>
              <a:t>jelas</a:t>
            </a:r>
            <a:r>
              <a:rPr lang="en-US" sz="2400" dirty="0">
                <a:latin typeface="Segoe UI Semibold" pitchFamily="34" charset="0"/>
              </a:rPr>
              <a:t>  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emibold" pitchFamily="34" charset="0"/>
              </a:rPr>
              <a:t>   </a:t>
            </a:r>
            <a:r>
              <a:rPr lang="en-US" sz="2400" dirty="0" err="1">
                <a:latin typeface="Segoe UI Semibold" pitchFamily="34" charset="0"/>
              </a:rPr>
              <a:t>atau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spesifik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dan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cepat</a:t>
            </a:r>
            <a:endParaRPr lang="en-US" sz="2400" dirty="0">
              <a:latin typeface="Segoe UI Semibold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Fokus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pada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masalah</a:t>
            </a:r>
            <a:r>
              <a:rPr lang="en-US" sz="2400" dirty="0">
                <a:latin typeface="Segoe UI Semibold" pitchFamily="34" charset="0"/>
              </a:rPr>
              <a:t>/ </a:t>
            </a:r>
            <a:r>
              <a:rPr lang="en-US" sz="2400" dirty="0" err="1">
                <a:latin typeface="Segoe UI Semibold" pitchFamily="34" charset="0"/>
              </a:rPr>
              <a:t>tujuan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kunjungan</a:t>
            </a:r>
            <a:endParaRPr lang="en-US" sz="2400" dirty="0">
              <a:latin typeface="Segoe UI Semibold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Ungkapkan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prioritas</a:t>
            </a:r>
            <a:endParaRPr lang="en-US" sz="2400" dirty="0">
              <a:latin typeface="Segoe UI Semibold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Tanya, </a:t>
            </a:r>
            <a:r>
              <a:rPr lang="en-US" sz="2400" dirty="0" err="1">
                <a:latin typeface="Segoe UI Semibold" pitchFamily="34" charset="0"/>
              </a:rPr>
              <a:t>jangan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mengajari</a:t>
            </a:r>
            <a:endParaRPr lang="en-US" sz="2400" dirty="0">
              <a:latin typeface="Segoe UI Semibold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Berikan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fakta</a:t>
            </a:r>
            <a:r>
              <a:rPr lang="en-US" sz="2400" dirty="0">
                <a:latin typeface="Segoe UI Semibold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</a:rPr>
              <a:t>pendukung</a:t>
            </a:r>
            <a:r>
              <a:rPr lang="en-US" sz="2400" dirty="0">
                <a:latin typeface="Segoe UI Semibold" pitchFamily="34" charset="0"/>
              </a:rPr>
              <a:t>/data</a:t>
            </a:r>
            <a:endParaRPr lang="en-GB" sz="2400" dirty="0">
              <a:latin typeface="Segoe UI Semibold" pitchFamily="34" charset="0"/>
            </a:endParaRPr>
          </a:p>
        </p:txBody>
      </p:sp>
      <p:sp>
        <p:nvSpPr>
          <p:cNvPr id="15365" name="Rectangle 8"/>
          <p:cNvSpPr>
            <a:spLocks noGrp="1" noChangeArrowheads="1"/>
          </p:cNvSpPr>
          <p:nvPr>
            <p:ph type="title"/>
          </p:nvPr>
        </p:nvSpPr>
        <p:spPr>
          <a:xfrm>
            <a:off x="3632200" y="352425"/>
            <a:ext cx="2303463" cy="666750"/>
          </a:xfrm>
          <a:noFill/>
        </p:spPr>
        <p:txBody>
          <a:bodyPr>
            <a:normAutofit/>
          </a:bodyPr>
          <a:lstStyle/>
          <a:p>
            <a:r>
              <a:rPr lang="en-US" sz="3600" smtClean="0"/>
              <a:t> </a:t>
            </a:r>
            <a:r>
              <a:rPr lang="en-US" sz="3200" smtClean="0"/>
              <a:t>KOLERIS</a:t>
            </a:r>
          </a:p>
        </p:txBody>
      </p:sp>
      <p:pic>
        <p:nvPicPr>
          <p:cNvPr id="15366" name="Picture 9" descr="PIC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8F1F5"/>
              </a:clrFrom>
              <a:clrTo>
                <a:srgbClr val="F8F1F5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931025" y="1268413"/>
            <a:ext cx="1858963" cy="23669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9" grpId="0" animBg="1"/>
      <p:bldP spid="4711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Rectangle 8"/>
          <p:cNvSpPr>
            <a:spLocks noGrp="1" noChangeArrowheads="1"/>
          </p:cNvSpPr>
          <p:nvPr>
            <p:ph type="title"/>
          </p:nvPr>
        </p:nvSpPr>
        <p:spPr>
          <a:xfrm>
            <a:off x="444500" y="0"/>
            <a:ext cx="7089775" cy="1143000"/>
          </a:xfrm>
          <a:noFill/>
        </p:spPr>
        <p:txBody>
          <a:bodyPr/>
          <a:lstStyle/>
          <a:p>
            <a:r>
              <a:rPr lang="en-US" sz="3600" smtClean="0"/>
              <a:t>SANGUINIS</a:t>
            </a:r>
          </a:p>
        </p:txBody>
      </p:sp>
      <p:graphicFrame>
        <p:nvGraphicFramePr>
          <p:cNvPr id="58471" name="Group 103"/>
          <p:cNvGraphicFramePr>
            <a:graphicFrameLocks noGrp="1"/>
          </p:cNvGraphicFramePr>
          <p:nvPr>
            <p:ph type="tbl" idx="1"/>
          </p:nvPr>
        </p:nvGraphicFramePr>
        <p:xfrm>
          <a:off x="257175" y="1397000"/>
          <a:ext cx="8603088" cy="5119711"/>
        </p:xfrm>
        <a:graphic>
          <a:graphicData uri="http://schemas.openxmlformats.org/drawingml/2006/table">
            <a:tbl>
              <a:tblPr/>
              <a:tblGrid>
                <a:gridCol w="4425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7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54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57250" algn="l"/>
                        </a:tabLst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54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Hangat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bersemangat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Mudah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menangis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gampang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teriak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54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Berkharisma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Kurang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tenang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kalem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9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Pandai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bicara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bercerita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pernah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kehabisan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kata-kata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Cenderung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melebih-lebihkan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membesar-besarkan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sesuatu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17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Periang, tidak kuatir masa depan dan resah terhadap masa lalu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Pandai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berpura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-pura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7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Pembicaraannya berkualitas menularkan semangat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Terlalu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bergairah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meledak-ledak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17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Suka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kepada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hal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yang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glamour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Keputusannya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sering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emosi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/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suasana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hati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11775" y="293688"/>
            <a:ext cx="3657600" cy="1069975"/>
          </a:xfrm>
          <a:prstGeom prst="cloudCallout">
            <a:avLst>
              <a:gd name="adj1" fmla="val 20097"/>
              <a:gd name="adj2" fmla="val 9688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4" tIns="45717" rIns="91434" bIns="45717"/>
          <a:lstStyle/>
          <a:p>
            <a:endParaRPr lang="id-ID" sz="2400">
              <a:latin typeface="Tahoma" pitchFamily="34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561013" y="468313"/>
            <a:ext cx="3021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pitchFamily="34" charset="0"/>
              </a:rPr>
              <a:t>Saya suka orang yang kompeten dan penuh ide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58469" name="Text Box 101"/>
          <p:cNvSpPr txBox="1">
            <a:spLocks noChangeArrowheads="1"/>
          </p:cNvSpPr>
          <p:nvPr/>
        </p:nvSpPr>
        <p:spPr bwMode="auto">
          <a:xfrm>
            <a:off x="617538" y="831850"/>
            <a:ext cx="12842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Emosi :</a:t>
            </a:r>
          </a:p>
        </p:txBody>
      </p:sp>
      <p:pic>
        <p:nvPicPr>
          <p:cNvPr id="58375" name="Picture 7" descr="PIC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6538" y="169863"/>
            <a:ext cx="1584325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0"/>
                                        <p:tgtEl>
                                          <p:spTgt spid="5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8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5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/>
      <p:bldP spid="58371" grpId="0" animBg="1"/>
      <p:bldP spid="58372" grpId="0"/>
      <p:bldP spid="58469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3" name="Picture 7" descr="PIC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8438" y="290513"/>
            <a:ext cx="1219200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4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600" smtClean="0"/>
              <a:t> </a:t>
            </a:r>
            <a:r>
              <a:rPr lang="en-US" sz="2800" b="1" smtClean="0"/>
              <a:t>SANGUINIS</a:t>
            </a:r>
          </a:p>
        </p:txBody>
      </p:sp>
      <p:graphicFrame>
        <p:nvGraphicFramePr>
          <p:cNvPr id="60515" name="Group 99"/>
          <p:cNvGraphicFramePr>
            <a:graphicFrameLocks noGrp="1"/>
          </p:cNvGraphicFramePr>
          <p:nvPr>
            <p:ph type="tbl" idx="1"/>
          </p:nvPr>
        </p:nvGraphicFramePr>
        <p:xfrm>
          <a:off x="244475" y="1597025"/>
          <a:ext cx="8603087" cy="4906850"/>
        </p:xfrm>
        <a:graphic>
          <a:graphicData uri="http://schemas.openxmlformats.org/drawingml/2006/table">
            <a:tbl>
              <a:tblPr/>
              <a:tblGrid>
                <a:gridCol w="414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954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12600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12600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29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Mampu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memberi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kesan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pertama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yang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baik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Sering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teratur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acak-acakan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18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Mudah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masuk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dalam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proyek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baru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ketat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dalam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disiplin</a:t>
                      </a:r>
                      <a:r>
                        <a:rPr kumimoji="0" 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endParaRPr kumimoji="0" 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223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Sanggup mengembangkan antusiasme dan gairah kerja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Banyak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membuang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waktu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karena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mengobrol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berlebihan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90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Berbahaya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untuk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proyek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yang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segera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ketat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waktu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bisa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selesai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5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Gampang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bingung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senewen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0506" name="Text Box 90"/>
          <p:cNvSpPr txBox="1">
            <a:spLocks noChangeArrowheads="1"/>
          </p:cNvSpPr>
          <p:nvPr/>
        </p:nvSpPr>
        <p:spPr bwMode="auto">
          <a:xfrm>
            <a:off x="347663" y="995363"/>
            <a:ext cx="22415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Perilaku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6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6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/>
      <p:bldP spid="605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438400" y="609600"/>
            <a:ext cx="637417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uhaus 93" pitchFamily="82" charset="0"/>
                <a:ea typeface="Adobe Heiti Std R" pitchFamily="34" charset="-128"/>
                <a:cs typeface="+mj-cs"/>
              </a:rPr>
              <a:t>KOLERIS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uhaus 93" pitchFamily="82" charset="0"/>
              <a:ea typeface="Adobe Heiti Std R" pitchFamily="34" charset="-128"/>
              <a:cs typeface="+mj-cs"/>
            </a:endParaRPr>
          </a:p>
        </p:txBody>
      </p:sp>
      <p:pic>
        <p:nvPicPr>
          <p:cNvPr id="5" name="Picture 4" descr="tatapan-koler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981200"/>
            <a:ext cx="5867400" cy="3664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5851525" y="1063625"/>
            <a:ext cx="30178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3366"/>
                </a:solidFill>
                <a:latin typeface="Tahoma" pitchFamily="34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Simpatik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Mau menolong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Hangat dan antusias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Responsif</a:t>
            </a:r>
          </a:p>
          <a:p>
            <a:pPr algn="r" eaLnBrk="0" hangingPunct="0">
              <a:buFontTx/>
              <a:buChar char="•"/>
            </a:pPr>
            <a:r>
              <a:rPr lang="en-US" b="1">
                <a:solidFill>
                  <a:srgbClr val="000000"/>
                </a:solidFill>
                <a:latin typeface="Tahoma" pitchFamily="34" charset="0"/>
              </a:rPr>
              <a:t> Penuh ide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45656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APA YANG HARUS DILAKUKAN ?</a:t>
            </a:r>
            <a:endParaRPr lang="en-GB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381000" y="2133600"/>
            <a:ext cx="6694193" cy="369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Diskusikan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tentang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orang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yang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kenal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Berikan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respon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terhadap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ucapannya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Lakukan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kontak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pribadi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/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bergaul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Tanyakan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opini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Dukung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keinginan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aspirasinya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Tunjukkan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rekomendasi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/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referensi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dari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orang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yang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anggap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penting</a:t>
            </a:r>
          </a:p>
          <a:p>
            <a:pPr algn="l">
              <a:spcBef>
                <a:spcPct val="25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Bersikap</a:t>
            </a:r>
            <a:r>
              <a:rPr lang="en-US" sz="2400" dirty="0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hangat</a:t>
            </a:r>
            <a:r>
              <a:rPr lang="en-US" sz="2400" dirty="0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dan</a:t>
            </a:r>
            <a:r>
              <a:rPr lang="en-US" sz="2400" dirty="0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 smtClean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bersahabat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600" smtClean="0"/>
              <a:t>Pribadi tipe SANGUINIS</a:t>
            </a:r>
          </a:p>
        </p:txBody>
      </p:sp>
      <p:pic>
        <p:nvPicPr>
          <p:cNvPr id="48137" name="Picture 9" descr="PIC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-12000" contrast="-12000"/>
          </a:blip>
          <a:stretch>
            <a:fillRect/>
          </a:stretch>
        </p:blipFill>
        <p:spPr>
          <a:xfrm>
            <a:off x="7345977" y="2937592"/>
            <a:ext cx="1499616" cy="163372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3" grpId="0" animBg="1"/>
      <p:bldP spid="48134" grpId="0"/>
      <p:bldP spid="48136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2" name="Rectangle 8"/>
          <p:cNvSpPr>
            <a:spLocks noGrp="1" noChangeArrowheads="1"/>
          </p:cNvSpPr>
          <p:nvPr>
            <p:ph type="title"/>
          </p:nvPr>
        </p:nvSpPr>
        <p:spPr>
          <a:xfrm>
            <a:off x="204788" y="157163"/>
            <a:ext cx="6477000" cy="1143000"/>
          </a:xfrm>
          <a:noFill/>
        </p:spPr>
        <p:txBody>
          <a:bodyPr/>
          <a:lstStyle/>
          <a:p>
            <a:r>
              <a:rPr lang="en-US" sz="3600" smtClean="0"/>
              <a:t>PHLEGMATIS</a:t>
            </a:r>
          </a:p>
        </p:txBody>
      </p:sp>
      <p:graphicFrame>
        <p:nvGraphicFramePr>
          <p:cNvPr id="62560" name="Group 96"/>
          <p:cNvGraphicFramePr>
            <a:graphicFrameLocks noGrp="1"/>
          </p:cNvGraphicFramePr>
          <p:nvPr>
            <p:ph type="tbl" idx="1"/>
          </p:nvPr>
        </p:nvGraphicFramePr>
        <p:xfrm>
          <a:off x="368300" y="1630363"/>
          <a:ext cx="8229600" cy="5015137"/>
        </p:xfrm>
        <a:graphic>
          <a:graphicData uri="http://schemas.openxmlformats.org/drawingml/2006/table">
            <a:tbl>
              <a:tblPr/>
              <a:tblGrid>
                <a:gridCol w="423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3742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57250" algn="l"/>
                        </a:tabLst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54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Tenang, cinta damai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Kurang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percaya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08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Peramah, sopan santun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Cenderung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pemalu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02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Baik hati/lembut hati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Pesimis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penakut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selalu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khawatir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84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Menyenangkan walaupun pendiam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Kompromistis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190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Mudah menyesuaikan diri dan mudah bergaul dengan lingkungannya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Membenarkan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sendiri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2471" name="Picture 7" descr="PIC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AF3F7"/>
              </a:clrFrom>
              <a:clrTo>
                <a:srgbClr val="FAF3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0" y="1517650"/>
            <a:ext cx="1828800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72100" y="114300"/>
            <a:ext cx="3657600" cy="1219200"/>
          </a:xfrm>
          <a:prstGeom prst="cloudCallout">
            <a:avLst>
              <a:gd name="adj1" fmla="val 5338"/>
              <a:gd name="adj2" fmla="val 97528"/>
            </a:avLst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4" tIns="45717" rIns="91434" bIns="45717"/>
          <a:lstStyle/>
          <a:p>
            <a:endParaRPr lang="id-ID" sz="2400">
              <a:latin typeface="Tahoma" pitchFamily="34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803900" y="355600"/>
            <a:ext cx="3021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ahoma" pitchFamily="34" charset="0"/>
              </a:rPr>
              <a:t>Perhatikan diriku dan masalah-masalahku</a:t>
            </a:r>
            <a:endParaRPr lang="en-GB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62551" name="Text Box 87"/>
          <p:cNvSpPr txBox="1">
            <a:spLocks noChangeArrowheads="1"/>
          </p:cNvSpPr>
          <p:nvPr/>
        </p:nvSpPr>
        <p:spPr bwMode="auto">
          <a:xfrm>
            <a:off x="287338" y="1090613"/>
            <a:ext cx="12842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Emosi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2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6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2" grpId="0"/>
      <p:bldP spid="62467" grpId="0" animBg="1"/>
      <p:bldP spid="62468" grpId="0"/>
      <p:bldP spid="62551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Rectangle 8"/>
          <p:cNvSpPr>
            <a:spLocks noGrp="1" noChangeArrowheads="1"/>
          </p:cNvSpPr>
          <p:nvPr>
            <p:ph type="title"/>
          </p:nvPr>
        </p:nvSpPr>
        <p:spPr>
          <a:xfrm>
            <a:off x="393700" y="515938"/>
            <a:ext cx="8229600" cy="1143000"/>
          </a:xfrm>
          <a:noFill/>
        </p:spPr>
        <p:txBody>
          <a:bodyPr/>
          <a:lstStyle/>
          <a:p>
            <a:r>
              <a:rPr lang="en-US" sz="3600" smtClean="0"/>
              <a:t>PHLEGMATIS</a:t>
            </a:r>
          </a:p>
        </p:txBody>
      </p:sp>
      <p:graphicFrame>
        <p:nvGraphicFramePr>
          <p:cNvPr id="64621" name="Group 109"/>
          <p:cNvGraphicFramePr>
            <a:graphicFrameLocks noGrp="1"/>
          </p:cNvGraphicFramePr>
          <p:nvPr>
            <p:ph sz="half" idx="1"/>
          </p:nvPr>
        </p:nvGraphicFramePr>
        <p:xfrm>
          <a:off x="257175" y="1600200"/>
          <a:ext cx="8680361" cy="5058176"/>
        </p:xfrm>
        <a:graphic>
          <a:graphicData uri="http://schemas.openxmlformats.org/drawingml/2006/table">
            <a:tbl>
              <a:tblPr/>
              <a:tblGrid>
                <a:gridCol w="4384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5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877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10800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10800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40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Sanggup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bekerja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baik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walaupun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di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bawah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tekanan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/stress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Lamban,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statis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3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Praktis, sederhana dalam cara kerja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Terlalu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sangat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berhati-hati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94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Kolot/konservatif, stabil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Cenderung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menghindari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resiko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65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Rapi, tertib, teratur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Menolak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takut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pada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perubahan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238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Membuat rencana sebelum bekerja</a:t>
                      </a:r>
                      <a:endParaRPr kumimoji="0" lang="es-ES_tradn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Sangat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butuh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jaminan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kepastian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95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Perlu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banyak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waktu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untuk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meyakinkan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menyetujui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sesuatu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4612" name="Picture 100" descr="PIC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AF3F7"/>
              </a:clrFrom>
              <a:clrTo>
                <a:srgbClr val="FAF3F7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7031038" y="984250"/>
            <a:ext cx="1700212" cy="2274888"/>
          </a:xfrm>
          <a:noFill/>
        </p:spPr>
      </p:pic>
      <p:sp>
        <p:nvSpPr>
          <p:cNvPr id="20509" name="Text Box 99"/>
          <p:cNvSpPr txBox="1">
            <a:spLocks noChangeArrowheads="1"/>
          </p:cNvSpPr>
          <p:nvPr/>
        </p:nvSpPr>
        <p:spPr bwMode="auto">
          <a:xfrm>
            <a:off x="3430588" y="373063"/>
            <a:ext cx="22415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Perilaku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5842000" y="4679950"/>
            <a:ext cx="301783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3366"/>
                </a:solidFill>
                <a:latin typeface="Tahoma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pitchFamily="34" charset="0"/>
              </a:rPr>
              <a:t>Diplomatis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Pendengar yang baik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Sulit diyakinkan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Menyenangkan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Pendiam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Suka hubungan yang hangat dan pribadi</a:t>
            </a:r>
          </a:p>
          <a:p>
            <a:pPr algn="r" eaLnBrk="0" hangingPunct="0">
              <a:buFontTx/>
              <a:buChar char="•"/>
            </a:pPr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257800" y="609600"/>
            <a:ext cx="3657600" cy="1219200"/>
          </a:xfrm>
          <a:prstGeom prst="cloudCallout">
            <a:avLst>
              <a:gd name="adj1" fmla="val 5338"/>
              <a:gd name="adj2" fmla="val 97528"/>
            </a:avLst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4" tIns="45717" rIns="91434" bIns="45717"/>
          <a:lstStyle/>
          <a:p>
            <a:endParaRPr lang="id-ID" sz="2400">
              <a:latin typeface="Tahoma" pitchFamily="34" charset="0"/>
            </a:endParaRP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5715000" y="838200"/>
            <a:ext cx="3021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r>
              <a:rPr lang="en-US">
                <a:latin typeface="Tahoma" pitchFamily="34" charset="0"/>
              </a:rPr>
              <a:t>Perhatikan diriku dan masalah-masalahku</a:t>
            </a:r>
            <a:endParaRPr lang="en-GB">
              <a:latin typeface="Tahoma" pitchFamily="34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57200" y="1600200"/>
            <a:ext cx="45656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APA YANG HARUS DILAKUKAN ?</a:t>
            </a:r>
            <a:endParaRPr lang="en-GB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81000" y="2133600"/>
            <a:ext cx="63992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Mulai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dengan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komentar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pribadi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sebagai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  </a:t>
            </a:r>
            <a:r>
              <a:rPr lang="en-US" sz="2400" i="1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ice breaker</a:t>
            </a:r>
          </a:p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i="1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Tunjukkan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minat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pada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sasaran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atau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</a:p>
          <a:p>
            <a:pPr algn="l"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 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pekerjaan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Bicarakan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orang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yang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kenal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sebagai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 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referensi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Presentasikan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secara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sistematis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dan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tidak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None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 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buru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buru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Simak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opini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endParaRPr lang="en-US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Perlakukan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dengan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 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hangat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dan</a:t>
            </a:r>
            <a:r>
              <a:rPr lang="en-US" sz="2400" dirty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tulus</a:t>
            </a:r>
            <a:endParaRPr lang="en-GB" sz="2400" dirty="0">
              <a:latin typeface="Segoe UI Symbol" pitchFamily="34" charset="0"/>
              <a:ea typeface="Segoe UI Symbol" pitchFamily="34" charset="0"/>
              <a:cs typeface="Segoe UI Symbol" pitchFamily="34" charset="0"/>
            </a:endParaRPr>
          </a:p>
        </p:txBody>
      </p:sp>
      <p:pic>
        <p:nvPicPr>
          <p:cNvPr id="50183" name="Picture 7" descr="PIC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AF3F7"/>
              </a:clrFrom>
              <a:clrTo>
                <a:srgbClr val="FAF3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427288"/>
            <a:ext cx="1828800" cy="176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4" name="Rectangle 8"/>
          <p:cNvSpPr>
            <a:spLocks noGrp="1" noChangeArrowheads="1"/>
          </p:cNvSpPr>
          <p:nvPr>
            <p:ph type="title"/>
          </p:nvPr>
        </p:nvSpPr>
        <p:spPr>
          <a:xfrm>
            <a:off x="476250" y="301625"/>
            <a:ext cx="7662863" cy="563563"/>
          </a:xfrm>
          <a:noFill/>
        </p:spPr>
        <p:txBody>
          <a:bodyPr>
            <a:normAutofit fontScale="90000"/>
          </a:bodyPr>
          <a:lstStyle/>
          <a:p>
            <a:r>
              <a:rPr lang="en-US" sz="3600" smtClean="0"/>
              <a:t>PHLEGMATIS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animBg="1"/>
      <p:bldP spid="50180" grpId="0"/>
      <p:bldP spid="50181" grpId="0" animBg="1"/>
      <p:bldP spid="50182" grpId="0"/>
      <p:bldP spid="50184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200" smtClean="0"/>
              <a:t>MELANKOLIS</a:t>
            </a:r>
          </a:p>
        </p:txBody>
      </p:sp>
      <p:graphicFrame>
        <p:nvGraphicFramePr>
          <p:cNvPr id="68695" name="Group 87"/>
          <p:cNvGraphicFramePr>
            <a:graphicFrameLocks noGrp="1"/>
          </p:cNvGraphicFramePr>
          <p:nvPr>
            <p:ph type="tbl" idx="1"/>
          </p:nvPr>
        </p:nvGraphicFramePr>
        <p:xfrm>
          <a:off x="166688" y="1600200"/>
          <a:ext cx="8718997" cy="5083935"/>
        </p:xfrm>
        <a:graphic>
          <a:graphicData uri="http://schemas.openxmlformats.org/drawingml/2006/table">
            <a:tbl>
              <a:tblPr/>
              <a:tblGrid>
                <a:gridCol w="4485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3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141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57250" algn="l"/>
                        </a:tabLst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53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Kemampuan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menganalisa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secara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tajam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Pemurung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muram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dingin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853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Pemikir dan perenung yang dalam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Pesimis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suka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memikirkan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yang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jelek-jelek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/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sulit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359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Sifat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perasa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kepekaan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yang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dalam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Bersedih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tanpa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alasan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853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Senang kemapanan/kestabilan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Terlalu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mawas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diri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berlebihan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dalam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kehati-hatian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359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Senang ketenangan dan keharmonisan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Angkuh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gengsi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tinggi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2554" name="Picture 2" descr="PIC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0F4"/>
              </a:clrFrom>
              <a:clrTo>
                <a:srgbClr val="F7F0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169863"/>
            <a:ext cx="21336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55" name="Text Box 88"/>
          <p:cNvSpPr txBox="1">
            <a:spLocks noChangeArrowheads="1"/>
          </p:cNvSpPr>
          <p:nvPr/>
        </p:nvSpPr>
        <p:spPr bwMode="auto">
          <a:xfrm>
            <a:off x="360363" y="1098550"/>
            <a:ext cx="12842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Emosi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z="3600" smtClean="0"/>
              <a:t>MELANKOLIS</a:t>
            </a:r>
          </a:p>
        </p:txBody>
      </p:sp>
      <p:graphicFrame>
        <p:nvGraphicFramePr>
          <p:cNvPr id="67683" name="Group 9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5026344"/>
        </p:xfrm>
        <a:graphic>
          <a:graphicData uri="http://schemas.openxmlformats.org/drawingml/2006/table">
            <a:tbl>
              <a:tblPr/>
              <a:tblGrid>
                <a:gridCol w="423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5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Kekuatan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080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Kelemahan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080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0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Kecenderungan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kuat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untuk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sempurna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perfeksionis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tegas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sering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mengambang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Senang pada detail/rincian rumit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Terlalu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banyak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teori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dan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tidak</a:t>
                      </a:r>
                      <a:r>
                        <a:rPr kumimoji="0" lang="es-ES_tradn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s-ES_tradn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praktis</a:t>
                      </a:r>
                      <a:endParaRPr kumimoji="0" lang="es-ES_trad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Sangat tekun dan akurat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Terlalu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banyak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analisa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Berbakat dan cerdas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Ragu-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ragu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untuk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memulai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proyek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baru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atau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inovasi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24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Cocok untuk pekerjaan yang bersifat kreatif dan intelektual/ilmiah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Cenderung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murung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apabila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terlalu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banyak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berpikir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atau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GB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mencipta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5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“Tukang duduk” dan tahan lama berpikir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3581" name="Picture 2" descr="PIC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0F4"/>
              </a:clrFrom>
              <a:clrTo>
                <a:srgbClr val="F7F0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23113" y="339725"/>
            <a:ext cx="1857375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82" name="Text Box 100"/>
          <p:cNvSpPr txBox="1">
            <a:spLocks noChangeArrowheads="1"/>
          </p:cNvSpPr>
          <p:nvPr/>
        </p:nvSpPr>
        <p:spPr bwMode="auto">
          <a:xfrm>
            <a:off x="3506788" y="1074738"/>
            <a:ext cx="22415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00"/>
                </a:solidFill>
              </a:rPr>
              <a:t>Perilaku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PIC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0F4"/>
              </a:clrFrom>
              <a:clrTo>
                <a:srgbClr val="F7F0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717800"/>
            <a:ext cx="21336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5791200" y="4191000"/>
            <a:ext cx="301783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/>
          <a:lstStyle/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3366"/>
                </a:solidFill>
                <a:latin typeface="Tahoma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ahoma" pitchFamily="34" charset="0"/>
              </a:rPr>
              <a:t>Pendengar yang baik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Kritis dan sistematis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Serius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Konservatif 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Tidak mudah percaya</a:t>
            </a:r>
          </a:p>
          <a:p>
            <a:pPr algn="r" eaLnBrk="0" hangingPunct="0"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Tahoma" pitchFamily="34" charset="0"/>
              </a:rPr>
              <a:t> Senang dengan informasi </a:t>
            </a:r>
          </a:p>
          <a:p>
            <a:pPr algn="r" eaLnBrk="0" hangingPunct="0"/>
            <a:r>
              <a:rPr lang="en-US">
                <a:solidFill>
                  <a:srgbClr val="000000"/>
                </a:solidFill>
                <a:latin typeface="Tahoma" pitchFamily="34" charset="0"/>
              </a:rPr>
              <a:t>   lengkap dan data  </a:t>
            </a:r>
          </a:p>
          <a:p>
            <a:pPr algn="r" eaLnBrk="0" hangingPunct="0"/>
            <a:r>
              <a:rPr lang="en-US">
                <a:solidFill>
                  <a:srgbClr val="000000"/>
                </a:solidFill>
                <a:latin typeface="Tahoma" pitchFamily="34" charset="0"/>
              </a:rPr>
              <a:t>   pendukung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181600" y="838200"/>
            <a:ext cx="3810000" cy="1219200"/>
          </a:xfrm>
          <a:prstGeom prst="cloudCallout">
            <a:avLst>
              <a:gd name="adj1" fmla="val 3125"/>
              <a:gd name="adj2" fmla="val 97528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1434" tIns="45717" rIns="91434" bIns="45717"/>
          <a:lstStyle/>
          <a:p>
            <a:endParaRPr lang="id-ID" sz="2400">
              <a:latin typeface="Tahoma" pitchFamily="34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5791200" y="1111250"/>
            <a:ext cx="3021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>
            <a:spAutoFit/>
          </a:bodyPr>
          <a:lstStyle/>
          <a:p>
            <a:pPr algn="l"/>
            <a:r>
              <a:rPr lang="en-US">
                <a:latin typeface="Tahoma" pitchFamily="34" charset="0"/>
              </a:rPr>
              <a:t>Aku butuh pendapat LOGIS</a:t>
            </a:r>
          </a:p>
          <a:p>
            <a:pPr algn="l"/>
            <a:r>
              <a:rPr lang="en-US">
                <a:latin typeface="Tahoma" pitchFamily="34" charset="0"/>
              </a:rPr>
              <a:t> dan INFORMATIF</a:t>
            </a:r>
            <a:endParaRPr lang="en-GB">
              <a:latin typeface="Tahoma" pitchFamily="34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4565650" cy="46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  <a:latin typeface="Tahoma" pitchFamily="34" charset="0"/>
              </a:rPr>
              <a:t>APA YANG HARUS DILAKUKAN ?</a:t>
            </a:r>
            <a:endParaRPr lang="en-GB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81000" y="2133600"/>
            <a:ext cx="5595938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4" tIns="45717" rIns="91434" bIns="45717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Tunjukkan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kredibilitas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Ungkapkan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keahlian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mereka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contoh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berupa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study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kasus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Jelaskan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secara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sistematis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Lengkapi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informasi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dengan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data 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Pendukung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/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berikan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bukti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Jelaskan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dengan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spesifik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tepat</a:t>
            </a:r>
            <a:endParaRPr lang="en-US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Simak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dengan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baik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semua</a:t>
            </a:r>
            <a:r>
              <a:rPr lang="en-US" sz="2400" dirty="0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 </a:t>
            </a:r>
            <a:r>
              <a:rPr lang="en-US" sz="2400" dirty="0" err="1">
                <a:latin typeface="Segoe UI Semibold" pitchFamily="34" charset="0"/>
                <a:ea typeface="Segoe UI Symbol" pitchFamily="34" charset="0"/>
                <a:cs typeface="Segoe UI Symbol" pitchFamily="34" charset="0"/>
              </a:rPr>
              <a:t>responnya</a:t>
            </a:r>
            <a:endParaRPr lang="en-GB" sz="2400" dirty="0">
              <a:latin typeface="Segoe UI Semibold" pitchFamily="34" charset="0"/>
              <a:ea typeface="Segoe UI Symbol" pitchFamily="34" charset="0"/>
              <a:cs typeface="Segoe UI Symbol" pitchFamily="34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title"/>
          </p:nvPr>
        </p:nvSpPr>
        <p:spPr>
          <a:xfrm>
            <a:off x="476250" y="301625"/>
            <a:ext cx="7662863" cy="563563"/>
          </a:xfrm>
          <a:noFill/>
        </p:spPr>
        <p:txBody>
          <a:bodyPr>
            <a:normAutofit fontScale="90000"/>
          </a:bodyPr>
          <a:lstStyle/>
          <a:p>
            <a:r>
              <a:rPr lang="en-US" sz="3600" smtClean="0"/>
              <a:t>Pribadi tipe MELANKOLIS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/>
      <p:bldP spid="49157" grpId="0"/>
      <p:bldP spid="49158" grpId="0" animBg="1"/>
      <p:bldP spid="49159" grpId="0"/>
      <p:bldP spid="49160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577AA4-737E-4D16-BCE0-3C9FF926BE06}" type="slidenum">
              <a:rPr lang="en-GB" smtClean="0"/>
              <a:pPr/>
              <a:t>67</a:t>
            </a:fld>
            <a:endParaRPr lang="en-GB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74650" y="1136650"/>
            <a:ext cx="8318500" cy="5035550"/>
            <a:chOff x="236" y="716"/>
            <a:chExt cx="5240" cy="3320"/>
          </a:xfrm>
        </p:grpSpPr>
        <p:sp>
          <p:nvSpPr>
            <p:cNvPr id="25613" name="Rectangle 3"/>
            <p:cNvSpPr>
              <a:spLocks noChangeArrowheads="1"/>
            </p:cNvSpPr>
            <p:nvPr/>
          </p:nvSpPr>
          <p:spPr bwMode="auto">
            <a:xfrm>
              <a:off x="236" y="716"/>
              <a:ext cx="5240" cy="332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3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25614" name="Line 4"/>
            <p:cNvSpPr>
              <a:spLocks noChangeShapeType="1"/>
            </p:cNvSpPr>
            <p:nvPr/>
          </p:nvSpPr>
          <p:spPr bwMode="auto">
            <a:xfrm>
              <a:off x="2784" y="720"/>
              <a:ext cx="0" cy="3312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5615" name="Line 5"/>
            <p:cNvSpPr>
              <a:spLocks noChangeShapeType="1"/>
            </p:cNvSpPr>
            <p:nvPr/>
          </p:nvSpPr>
          <p:spPr bwMode="auto">
            <a:xfrm>
              <a:off x="240" y="2375"/>
              <a:ext cx="5232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81000" y="1219200"/>
            <a:ext cx="4114800" cy="231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>
            <a:spAutoFit/>
          </a:bodyPr>
          <a:lstStyle/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b="1" dirty="0" err="1">
                <a:solidFill>
                  <a:srgbClr val="000099"/>
                </a:solidFill>
                <a:latin typeface="OceanSansForAventis Sm Bd" pitchFamily="34" charset="0"/>
              </a:rPr>
              <a:t>Melankolis</a:t>
            </a:r>
            <a:r>
              <a:rPr lang="en-US" sz="1600" b="1" dirty="0">
                <a:solidFill>
                  <a:srgbClr val="000099"/>
                </a:solidFill>
                <a:latin typeface="OceanSansForAventis Sm Bd" pitchFamily="34" charset="0"/>
              </a:rPr>
              <a:t> (Thinking Style): </a:t>
            </a:r>
            <a:endParaRPr lang="en-US" sz="1600" dirty="0">
              <a:solidFill>
                <a:srgbClr val="000099"/>
              </a:solidFill>
              <a:latin typeface="OceanSansForAventis Sm Bd" pitchFamily="34" charset="0"/>
            </a:endParaRPr>
          </a:p>
          <a:p>
            <a:pPr algn="l">
              <a:lnSpc>
                <a:spcPct val="60000"/>
              </a:lnSpc>
              <a:tabLst>
                <a:tab pos="1379538" algn="l"/>
              </a:tabLst>
            </a:pPr>
            <a:endParaRPr lang="en-US" sz="1600" b="1" dirty="0">
              <a:solidFill>
                <a:srgbClr val="000099"/>
              </a:solidFill>
              <a:latin typeface="OceanSansForAventis Sm Bd" pitchFamily="34" charset="0"/>
            </a:endParaRPr>
          </a:p>
          <a:p>
            <a:pPr algn="l">
              <a:lnSpc>
                <a:spcPct val="110000"/>
              </a:lnSpc>
              <a:tabLst>
                <a:tab pos="1379538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OceanSansForAventis Sm Bd" pitchFamily="34" charset="0"/>
              </a:rPr>
              <a:t>Kekuatan</a:t>
            </a:r>
            <a:r>
              <a:rPr lang="en-US" sz="1600" b="1" dirty="0">
                <a:solidFill>
                  <a:srgbClr val="000000"/>
                </a:solidFill>
                <a:latin typeface="OceanSansForAventis Sm Bd" pitchFamily="34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    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Terkendali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Tepat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,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 </a:t>
            </a:r>
            <a:r>
              <a:rPr lang="en-US" sz="1600" dirty="0" err="1">
                <a:latin typeface="OceanSansForAventis Sm Bd" pitchFamily="34" charset="0"/>
              </a:rPr>
              <a:t>Teratur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banyak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bertanya</a:t>
            </a:r>
            <a:r>
              <a:rPr lang="en-US" sz="1600" dirty="0">
                <a:latin typeface="OceanSansForAventis Sm Bd" pitchFamily="34" charset="0"/>
              </a:rPr>
              <a:t>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 </a:t>
            </a:r>
            <a:r>
              <a:rPr lang="en-US" sz="1600" dirty="0" err="1">
                <a:latin typeface="OceanSansForAventis Sm Bd" pitchFamily="34" charset="0"/>
              </a:rPr>
              <a:t>analitik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berorientasi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pada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 </a:t>
            </a:r>
            <a:r>
              <a:rPr lang="en-US" sz="1600" dirty="0" err="1">
                <a:latin typeface="OceanSansForAventis Sm Bd" pitchFamily="34" charset="0"/>
              </a:rPr>
              <a:t>tugas</a:t>
            </a:r>
            <a:r>
              <a:rPr lang="en-US" sz="1600" dirty="0">
                <a:latin typeface="OceanSansForAventis Sm Bd" pitchFamily="34" charset="0"/>
              </a:rPr>
              <a:t>/</a:t>
            </a:r>
            <a:r>
              <a:rPr lang="en-US" sz="1600" dirty="0" err="1">
                <a:latin typeface="OceanSansForAventis Sm Bd" pitchFamily="34" charset="0"/>
              </a:rPr>
              <a:t>pekerjaan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Kelemahan</a:t>
            </a:r>
            <a:r>
              <a:rPr lang="en-US" sz="1600" b="1" dirty="0">
                <a:latin typeface="OceanSansForAventis Sm Bd" pitchFamily="34" charset="0"/>
              </a:rPr>
              <a:t>:  </a:t>
            </a:r>
            <a:r>
              <a:rPr lang="en-US" sz="1600" dirty="0" err="1">
                <a:latin typeface="OceanSansForAventis Sm Bd" pitchFamily="34" charset="0"/>
              </a:rPr>
              <a:t>Tertutup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Jaga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Jarak</a:t>
            </a:r>
            <a:r>
              <a:rPr lang="en-US" sz="1600" dirty="0">
                <a:latin typeface="OceanSansForAventis Sm Bd" pitchFamily="34" charset="0"/>
              </a:rPr>
              <a:t>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 </a:t>
            </a:r>
            <a:r>
              <a:rPr lang="en-US" sz="1600" dirty="0" err="1">
                <a:latin typeface="OceanSansForAventis Sm Bd" pitchFamily="34" charset="0"/>
              </a:rPr>
              <a:t>sulit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dimengerti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sok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pintar</a:t>
            </a:r>
            <a:r>
              <a:rPr lang="en-US" sz="1600" dirty="0">
                <a:latin typeface="OceanSansForAventis Sm Bd" pitchFamily="34" charset="0"/>
              </a:rPr>
              <a:t>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Kebutuhan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dasar</a:t>
            </a:r>
            <a:r>
              <a:rPr lang="en-US" sz="1600" b="1" dirty="0">
                <a:latin typeface="OceanSansForAventis Sm Bd" pitchFamily="34" charset="0"/>
              </a:rPr>
              <a:t>: </a:t>
            </a:r>
            <a:r>
              <a:rPr lang="en-US" sz="1600" dirty="0">
                <a:latin typeface="OceanSansForAventis Sm Bd" pitchFamily="34" charset="0"/>
              </a:rPr>
              <a:t>	</a:t>
            </a:r>
            <a:r>
              <a:rPr lang="en-US" sz="1600" b="1" dirty="0" err="1">
                <a:latin typeface="OceanSansForAventis Sm Bd" pitchFamily="34" charset="0"/>
              </a:rPr>
              <a:t>Keteraturan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dan</a:t>
            </a:r>
            <a:r>
              <a:rPr lang="en-US" sz="1600" b="1" dirty="0">
                <a:latin typeface="OceanSansForAventis Sm Bd" pitchFamily="34" charset="0"/>
              </a:rPr>
              <a:t> Rasa	   	</a:t>
            </a:r>
            <a:r>
              <a:rPr lang="en-US" sz="1600" b="1" dirty="0" err="1">
                <a:latin typeface="OceanSansForAventis Sm Bd" pitchFamily="34" charset="0"/>
              </a:rPr>
              <a:t>tentram</a:t>
            </a:r>
            <a:r>
              <a:rPr lang="en-US" sz="1600" b="1" dirty="0">
                <a:latin typeface="OceanSansForAventis Sm Bd" pitchFamily="34" charset="0"/>
              </a:rPr>
              <a:t> &amp; </a:t>
            </a:r>
            <a:r>
              <a:rPr lang="en-US" sz="1600" b="1" dirty="0" err="1">
                <a:latin typeface="OceanSansForAventis Sm Bd" pitchFamily="34" charset="0"/>
              </a:rPr>
              <a:t>nyaman</a:t>
            </a:r>
            <a:r>
              <a:rPr lang="en-US" sz="1600" dirty="0">
                <a:latin typeface="OceanSansForAventis Sm Bd" pitchFamily="34" charset="0"/>
              </a:rPr>
              <a:t>   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419600" y="1173163"/>
            <a:ext cx="4267200" cy="274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>
            <a:spAutoFit/>
          </a:bodyPr>
          <a:lstStyle/>
          <a:p>
            <a:pPr algn="l">
              <a:lnSpc>
                <a:spcPct val="85000"/>
              </a:lnSpc>
              <a:tabLst>
                <a:tab pos="1379538" algn="l"/>
              </a:tabLst>
            </a:pPr>
            <a:r>
              <a:rPr lang="en-US" b="1" dirty="0" err="1">
                <a:solidFill>
                  <a:srgbClr val="000099"/>
                </a:solidFill>
                <a:latin typeface="OceanSansForAventis Sm Bd" pitchFamily="34" charset="0"/>
              </a:rPr>
              <a:t>Koleris</a:t>
            </a:r>
            <a:r>
              <a:rPr lang="en-US" sz="1600" b="1" dirty="0">
                <a:solidFill>
                  <a:srgbClr val="000099"/>
                </a:solidFill>
                <a:latin typeface="OceanSansForAventis Sm Bd" pitchFamily="34" charset="0"/>
              </a:rPr>
              <a:t> (Directing Style):</a:t>
            </a:r>
            <a:r>
              <a:rPr lang="en-US" sz="1600" b="1" dirty="0">
                <a:solidFill>
                  <a:srgbClr val="FF3300"/>
                </a:solidFill>
                <a:latin typeface="OceanSansForAventis Sm Bd" pitchFamily="34" charset="0"/>
              </a:rPr>
              <a:t> </a:t>
            </a:r>
            <a:endParaRPr lang="en-US" sz="1600" dirty="0">
              <a:solidFill>
                <a:srgbClr val="FF3300"/>
              </a:solidFill>
              <a:latin typeface="OceanSansForAventis Sm Bd" pitchFamily="34" charset="0"/>
            </a:endParaRPr>
          </a:p>
          <a:p>
            <a:pPr algn="l">
              <a:lnSpc>
                <a:spcPct val="50000"/>
              </a:lnSpc>
              <a:tabLst>
                <a:tab pos="1379538" algn="l"/>
              </a:tabLst>
            </a:pPr>
            <a:endParaRPr lang="en-US" sz="1600" b="1" dirty="0">
              <a:solidFill>
                <a:srgbClr val="000000"/>
              </a:solidFill>
              <a:latin typeface="OceanSansForAventis Sm Bd" pitchFamily="34" charset="0"/>
            </a:endParaRPr>
          </a:p>
          <a:p>
            <a:pPr algn="l">
              <a:lnSpc>
                <a:spcPct val="120000"/>
              </a:lnSpc>
              <a:tabLst>
                <a:tab pos="1379538" algn="l"/>
              </a:tabLst>
            </a:pPr>
            <a:r>
              <a:rPr lang="en-US" sz="1600" b="1" dirty="0" err="1">
                <a:solidFill>
                  <a:srgbClr val="000000"/>
                </a:solidFill>
                <a:latin typeface="OceanSansForAventis Sm Bd" pitchFamily="34" charset="0"/>
              </a:rPr>
              <a:t>Kekuatan</a:t>
            </a:r>
            <a:r>
              <a:rPr lang="en-US" sz="1600" b="1" dirty="0">
                <a:solidFill>
                  <a:srgbClr val="000000"/>
                </a:solidFill>
                <a:latin typeface="OceanSansForAventis Sm Bd" pitchFamily="34" charset="0"/>
              </a:rPr>
              <a:t>: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Memikul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Beban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Aktif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Mandiri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12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</a:t>
            </a:r>
            <a:r>
              <a:rPr lang="en-US" sz="1600" dirty="0" err="1">
                <a:latin typeface="OceanSansForAventis Sm Bd" pitchFamily="34" charset="0"/>
              </a:rPr>
              <a:t>Berfokus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pada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tujuan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akhir</a:t>
            </a:r>
            <a:r>
              <a:rPr lang="en-US" sz="1600" dirty="0">
                <a:latin typeface="OceanSansForAventis Sm Bd" pitchFamily="34" charset="0"/>
              </a:rPr>
              <a:t>,  </a:t>
            </a:r>
          </a:p>
          <a:p>
            <a:pPr algn="l">
              <a:lnSpc>
                <a:spcPct val="12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</a:t>
            </a:r>
            <a:r>
              <a:rPr lang="en-US" sz="1600" dirty="0" err="1">
                <a:latin typeface="OceanSansForAventis Sm Bd" pitchFamily="34" charset="0"/>
              </a:rPr>
              <a:t>Percaya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diri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Berorientasi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pada</a:t>
            </a:r>
            <a:r>
              <a:rPr lang="en-US" sz="1600" dirty="0">
                <a:latin typeface="OceanSansForAventis Sm Bd" pitchFamily="34" charset="0"/>
              </a:rPr>
              <a:t> </a:t>
            </a:r>
          </a:p>
          <a:p>
            <a:pPr algn="l">
              <a:lnSpc>
                <a:spcPct val="12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</a:t>
            </a:r>
            <a:r>
              <a:rPr lang="en-US" sz="1600" dirty="0" err="1">
                <a:latin typeface="OceanSansForAventis Sm Bd" pitchFamily="34" charset="0"/>
              </a:rPr>
              <a:t>Tugas</a:t>
            </a:r>
            <a:r>
              <a:rPr lang="en-US" sz="1600" dirty="0">
                <a:latin typeface="OceanSansForAventis Sm Bd" pitchFamily="34" charset="0"/>
              </a:rPr>
              <a:t>/</a:t>
            </a:r>
            <a:r>
              <a:rPr lang="en-US" sz="1600" dirty="0" err="1">
                <a:latin typeface="OceanSansForAventis Sm Bd" pitchFamily="34" charset="0"/>
              </a:rPr>
              <a:t>Pekerjaan</a:t>
            </a:r>
            <a:r>
              <a:rPr lang="en-US" sz="1600" dirty="0">
                <a:latin typeface="OceanSansForAventis Sm Bd" pitchFamily="34" charset="0"/>
              </a:rPr>
              <a:t>                                               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Kelemahan</a:t>
            </a:r>
            <a:r>
              <a:rPr lang="en-US" sz="1600" b="1" dirty="0">
                <a:latin typeface="OceanSansForAventis Sm Bd" pitchFamily="34" charset="0"/>
              </a:rPr>
              <a:t>: </a:t>
            </a:r>
            <a:r>
              <a:rPr lang="en-US" sz="1600" dirty="0" err="1">
                <a:latin typeface="OceanSansForAventis Sm Bd" pitchFamily="34" charset="0"/>
              </a:rPr>
              <a:t>Tidak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sabar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Mendominasi</a:t>
            </a:r>
            <a:r>
              <a:rPr lang="en-US" sz="1600" dirty="0">
                <a:latin typeface="OceanSansForAventis Sm Bd" pitchFamily="34" charset="0"/>
              </a:rPr>
              <a:t>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</a:t>
            </a:r>
            <a:r>
              <a:rPr lang="en-US" sz="1600" dirty="0" err="1">
                <a:latin typeface="OceanSansForAventis Sm Bd" pitchFamily="34" charset="0"/>
              </a:rPr>
              <a:t>Penyendiri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Menuntut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Kasar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Kebutuhan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dasar</a:t>
            </a:r>
            <a:r>
              <a:rPr lang="en-US" sz="1600" b="1" dirty="0">
                <a:latin typeface="OceanSansForAventis Sm Bd" pitchFamily="34" charset="0"/>
              </a:rPr>
              <a:t>: </a:t>
            </a:r>
            <a:r>
              <a:rPr lang="en-US" sz="1600" b="1" dirty="0" err="1">
                <a:latin typeface="OceanSansForAventis Sm Bd" pitchFamily="34" charset="0"/>
              </a:rPr>
              <a:t>Kekuasaan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prestasi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381000" y="3810000"/>
            <a:ext cx="3962400" cy="250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>
            <a:spAutoFit/>
          </a:bodyPr>
          <a:lstStyle/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b="1" dirty="0" err="1">
                <a:solidFill>
                  <a:srgbClr val="000099"/>
                </a:solidFill>
                <a:latin typeface="OceanSansForAventis Sm Bd" pitchFamily="34" charset="0"/>
              </a:rPr>
              <a:t>Phlegmatis</a:t>
            </a:r>
            <a:r>
              <a:rPr lang="en-US" sz="1600" b="1" dirty="0">
                <a:solidFill>
                  <a:srgbClr val="000099"/>
                </a:solidFill>
                <a:latin typeface="OceanSansForAventis Sm Bd" pitchFamily="34" charset="0"/>
              </a:rPr>
              <a:t> (Affiliating Style):	</a:t>
            </a:r>
            <a:endParaRPr lang="en-US" sz="1600" dirty="0">
              <a:solidFill>
                <a:srgbClr val="000099"/>
              </a:solidFill>
              <a:latin typeface="OceanSansForAventis Sm Bd" pitchFamily="34" charset="0"/>
            </a:endParaRPr>
          </a:p>
          <a:p>
            <a:pPr algn="l">
              <a:lnSpc>
                <a:spcPct val="70000"/>
              </a:lnSpc>
              <a:tabLst>
                <a:tab pos="1379538" algn="l"/>
              </a:tabLst>
            </a:pPr>
            <a:r>
              <a:rPr lang="en-US" sz="1600" b="1" dirty="0">
                <a:solidFill>
                  <a:srgbClr val="000000"/>
                </a:solidFill>
                <a:latin typeface="OceanSansForAventis Sm Bd" pitchFamily="34" charset="0"/>
              </a:rPr>
              <a:t> 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Kekuatan</a:t>
            </a:r>
            <a:r>
              <a:rPr lang="en-US" sz="1600" b="1" dirty="0">
                <a:latin typeface="OceanSansForAventis Sm Bd" pitchFamily="34" charset="0"/>
              </a:rPr>
              <a:t>:</a:t>
            </a:r>
            <a:r>
              <a:rPr lang="en-US" sz="1600" dirty="0">
                <a:latin typeface="OceanSansForAventis Sm Bd" pitchFamily="34" charset="0"/>
              </a:rPr>
              <a:t>    </a:t>
            </a:r>
            <a:r>
              <a:rPr lang="en-US" sz="1600" dirty="0" err="1">
                <a:latin typeface="OceanSansForAventis Sm Bd" pitchFamily="34" charset="0"/>
              </a:rPr>
              <a:t>Santai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Sabar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Pendengar</a:t>
            </a:r>
            <a:r>
              <a:rPr lang="en-US" sz="1600" dirty="0">
                <a:latin typeface="OceanSansForAventis Sm Bd" pitchFamily="34" charset="0"/>
              </a:rPr>
              <a:t>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yang </a:t>
            </a:r>
            <a:r>
              <a:rPr lang="en-US" sz="1600" dirty="0" err="1">
                <a:latin typeface="OceanSansForAventis Sm Bd" pitchFamily="34" charset="0"/>
              </a:rPr>
              <a:t>baik</a:t>
            </a:r>
            <a:r>
              <a:rPr lang="en-US" sz="1600" dirty="0">
                <a:latin typeface="OceanSansForAventis Sm Bd" pitchFamily="34" charset="0"/>
              </a:rPr>
              <a:t>, Ramah,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</a:t>
            </a:r>
            <a:r>
              <a:rPr lang="en-US" sz="1600" dirty="0" err="1">
                <a:latin typeface="OceanSansForAventis Sm Bd" pitchFamily="34" charset="0"/>
              </a:rPr>
              <a:t>Mendukung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Berorientasi</a:t>
            </a:r>
            <a:r>
              <a:rPr lang="en-US" sz="1600" dirty="0">
                <a:latin typeface="OceanSansForAventis Sm Bd" pitchFamily="34" charset="0"/>
              </a:rPr>
              <a:t>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</a:t>
            </a:r>
            <a:r>
              <a:rPr lang="en-US" sz="1600" dirty="0" err="1">
                <a:latin typeface="OceanSansForAventis Sm Bd" pitchFamily="34" charset="0"/>
              </a:rPr>
              <a:t>pada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hubungan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Kelemahan</a:t>
            </a:r>
            <a:r>
              <a:rPr lang="en-US" sz="1600" b="1" dirty="0">
                <a:latin typeface="OceanSansForAventis Sm Bd" pitchFamily="34" charset="0"/>
              </a:rPr>
              <a:t>: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Lemah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Tidak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tegas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Tidak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  </a:t>
            </a:r>
            <a:r>
              <a:rPr lang="en-US" sz="1600" dirty="0" err="1">
                <a:latin typeface="OceanSansForAventis Sm Bd" pitchFamily="34" charset="0"/>
              </a:rPr>
              <a:t>bisa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menolak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Kebutuhan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Dasar</a:t>
            </a:r>
            <a:r>
              <a:rPr lang="en-US" sz="1600" b="1" dirty="0">
                <a:latin typeface="OceanSansForAventis Sm Bd" pitchFamily="34" charset="0"/>
              </a:rPr>
              <a:t>:</a:t>
            </a:r>
            <a:r>
              <a:rPr lang="en-US" sz="1600" dirty="0">
                <a:latin typeface="OceanSansForAventis Sm Bd" pitchFamily="34" charset="0"/>
              </a:rPr>
              <a:t>	</a:t>
            </a:r>
            <a:r>
              <a:rPr lang="en-US" sz="1600" b="1" dirty="0" err="1">
                <a:latin typeface="OceanSansForAventis Sm Bd" pitchFamily="34" charset="0"/>
              </a:rPr>
              <a:t>Pertalian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dan</a:t>
            </a:r>
            <a:r>
              <a:rPr lang="en-US" sz="1600" b="1" dirty="0">
                <a:latin typeface="OceanSansForAventis Sm Bd" pitchFamily="34" charset="0"/>
              </a:rPr>
              <a:t> Rasa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>
                <a:latin typeface="OceanSansForAventis Sm Bd" pitchFamily="34" charset="0"/>
              </a:rPr>
              <a:t>                                </a:t>
            </a:r>
            <a:r>
              <a:rPr lang="en-US" sz="1600" b="1" dirty="0" err="1">
                <a:latin typeface="OceanSansForAventis Sm Bd" pitchFamily="34" charset="0"/>
              </a:rPr>
              <a:t>tentram</a:t>
            </a:r>
            <a:r>
              <a:rPr lang="en-US" sz="1600" b="1" dirty="0">
                <a:latin typeface="OceanSansForAventis Sm Bd" pitchFamily="34" charset="0"/>
              </a:rPr>
              <a:t> &amp; </a:t>
            </a:r>
            <a:r>
              <a:rPr lang="en-US" sz="1600" b="1" dirty="0" err="1">
                <a:latin typeface="OceanSansForAventis Sm Bd" pitchFamily="34" charset="0"/>
              </a:rPr>
              <a:t>nyaman</a:t>
            </a:r>
            <a:endParaRPr lang="en-US" sz="1600" b="1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	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419600" y="3733800"/>
            <a:ext cx="4267200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>
            <a:spAutoFit/>
          </a:bodyPr>
          <a:lstStyle/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b="1" dirty="0" err="1">
                <a:solidFill>
                  <a:srgbClr val="000099"/>
                </a:solidFill>
                <a:latin typeface="OceanSansForAventis Sm Bd" pitchFamily="34" charset="0"/>
              </a:rPr>
              <a:t>Sanguinis</a:t>
            </a:r>
            <a:r>
              <a:rPr lang="en-US" sz="1600" b="1" dirty="0">
                <a:solidFill>
                  <a:srgbClr val="000099"/>
                </a:solidFill>
                <a:latin typeface="OceanSansForAventis Sm Bd" pitchFamily="34" charset="0"/>
              </a:rPr>
              <a:t> (Expressing Style):</a:t>
            </a:r>
            <a:endParaRPr lang="en-US" sz="1600" dirty="0">
              <a:solidFill>
                <a:srgbClr val="000099"/>
              </a:solidFill>
              <a:latin typeface="OceanSansForAventis Sm Bd" pitchFamily="34" charset="0"/>
            </a:endParaRPr>
          </a:p>
          <a:p>
            <a:pPr algn="l">
              <a:lnSpc>
                <a:spcPct val="70000"/>
              </a:lnSpc>
              <a:tabLst>
                <a:tab pos="1379538" algn="l"/>
              </a:tabLst>
            </a:pPr>
            <a:r>
              <a:rPr lang="en-US" sz="1400" b="1" dirty="0">
                <a:solidFill>
                  <a:srgbClr val="000000"/>
                </a:solidFill>
                <a:latin typeface="OceanSansForAventis Sm Bd" pitchFamily="34" charset="0"/>
              </a:rPr>
              <a:t> 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400" b="1" dirty="0" err="1">
                <a:solidFill>
                  <a:srgbClr val="000000"/>
                </a:solidFill>
                <a:latin typeface="OceanSansForAventis Sm Bd" pitchFamily="34" charset="0"/>
              </a:rPr>
              <a:t>Kekuatan</a:t>
            </a:r>
            <a:r>
              <a:rPr lang="en-US" sz="1400" b="1" dirty="0">
                <a:solidFill>
                  <a:srgbClr val="000000"/>
                </a:solidFill>
                <a:latin typeface="OceanSansForAventis Sm Bd" pitchFamily="34" charset="0"/>
              </a:rPr>
              <a:t>:  </a:t>
            </a:r>
            <a:r>
              <a:rPr lang="en-US" sz="1400" b="1" dirty="0" err="1">
                <a:solidFill>
                  <a:srgbClr val="000000"/>
                </a:solidFill>
                <a:latin typeface="OceanSansForAventis Sm Bd" pitchFamily="34" charset="0"/>
              </a:rPr>
              <a:t>Spontan</a:t>
            </a:r>
            <a:r>
              <a:rPr lang="en-US" sz="1400" dirty="0">
                <a:solidFill>
                  <a:srgbClr val="000000"/>
                </a:solidFill>
                <a:latin typeface="OceanSansForAventis Sm Bd" pitchFamily="34" charset="0"/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Terbuka, </a:t>
            </a:r>
            <a:r>
              <a:rPr lang="en-US" sz="1600" dirty="0" err="1">
                <a:solidFill>
                  <a:srgbClr val="000000"/>
                </a:solidFill>
                <a:latin typeface="OceanSansForAventis Sm Bd" pitchFamily="34" charset="0"/>
              </a:rPr>
              <a:t>Perasa,Bekerja</a:t>
            </a:r>
            <a:r>
              <a:rPr lang="en-US" sz="1600" dirty="0">
                <a:solidFill>
                  <a:srgbClr val="000000"/>
                </a:solidFill>
                <a:latin typeface="OceanSansForAventis Sm Bd" pitchFamily="34" charset="0"/>
              </a:rPr>
              <a:t>              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</a:t>
            </a:r>
            <a:r>
              <a:rPr lang="en-US" sz="1600" dirty="0" err="1">
                <a:latin typeface="OceanSansForAventis Sm Bd" pitchFamily="34" charset="0"/>
              </a:rPr>
              <a:t>cepat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Dinamik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Energik</a:t>
            </a:r>
            <a:r>
              <a:rPr lang="en-US" sz="1600" dirty="0">
                <a:latin typeface="OceanSansForAventis Sm Bd" pitchFamily="34" charset="0"/>
              </a:rPr>
              <a:t>, Ramah,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 </a:t>
            </a:r>
            <a:r>
              <a:rPr lang="en-US" sz="1600" dirty="0" err="1">
                <a:latin typeface="OceanSansForAventis Sm Bd" pitchFamily="34" charset="0"/>
              </a:rPr>
              <a:t>Kuat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Berorientasi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pada</a:t>
            </a:r>
            <a:r>
              <a:rPr lang="en-US" sz="1600" dirty="0">
                <a:latin typeface="OceanSansForAventis Sm Bd" pitchFamily="34" charset="0"/>
              </a:rPr>
              <a:t> hub.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400" b="1" dirty="0" err="1">
                <a:latin typeface="OceanSansForAventis Sm Bd" pitchFamily="34" charset="0"/>
              </a:rPr>
              <a:t>Kelemahan</a:t>
            </a:r>
            <a:r>
              <a:rPr lang="en-US" sz="1400" b="1" dirty="0">
                <a:latin typeface="OceanSansForAventis Sm Bd" pitchFamily="34" charset="0"/>
              </a:rPr>
              <a:t>: </a:t>
            </a:r>
            <a:r>
              <a:rPr lang="en-US" sz="1600" dirty="0" err="1">
                <a:latin typeface="OceanSansForAventis Sm Bd" pitchFamily="34" charset="0"/>
              </a:rPr>
              <a:t>Berpikir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dangkal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Banyak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omong</a:t>
            </a:r>
            <a:r>
              <a:rPr lang="en-US" sz="1600" dirty="0">
                <a:latin typeface="OceanSansForAventis Sm Bd" pitchFamily="34" charset="0"/>
              </a:rPr>
              <a:t>,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</a:t>
            </a:r>
            <a:r>
              <a:rPr lang="en-US" sz="1600" dirty="0" err="1">
                <a:latin typeface="OceanSansForAventis Sm Bd" pitchFamily="34" charset="0"/>
              </a:rPr>
              <a:t>Tidak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bisa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mengatur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waktu</a:t>
            </a:r>
            <a:r>
              <a:rPr lang="en-US" sz="1600" dirty="0">
                <a:latin typeface="OceanSansForAventis Sm Bd" pitchFamily="34" charset="0"/>
              </a:rPr>
              <a:t>,  </a:t>
            </a: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dirty="0">
                <a:latin typeface="OceanSansForAventis Sm Bd" pitchFamily="34" charset="0"/>
              </a:rPr>
              <a:t>                  </a:t>
            </a:r>
            <a:r>
              <a:rPr lang="en-US" sz="1600" dirty="0" err="1">
                <a:latin typeface="OceanSansForAventis Sm Bd" pitchFamily="34" charset="0"/>
              </a:rPr>
              <a:t>Sombong</a:t>
            </a:r>
            <a:r>
              <a:rPr lang="en-US" sz="1600" dirty="0">
                <a:latin typeface="OceanSansForAventis Sm Bd" pitchFamily="34" charset="0"/>
              </a:rPr>
              <a:t>, </a:t>
            </a:r>
            <a:r>
              <a:rPr lang="en-US" sz="1600" dirty="0" err="1">
                <a:latin typeface="OceanSansForAventis Sm Bd" pitchFamily="34" charset="0"/>
              </a:rPr>
              <a:t>Pamer</a:t>
            </a:r>
            <a:r>
              <a:rPr lang="en-US" sz="1600" dirty="0">
                <a:latin typeface="OceanSansForAventis Sm Bd" pitchFamily="34" charset="0"/>
              </a:rPr>
              <a:t>/</a:t>
            </a:r>
            <a:r>
              <a:rPr lang="en-US" sz="1600" dirty="0" err="1">
                <a:latin typeface="OceanSansForAventis Sm Bd" pitchFamily="34" charset="0"/>
              </a:rPr>
              <a:t>sok</a:t>
            </a:r>
            <a:r>
              <a:rPr lang="en-US" sz="1600" dirty="0">
                <a:latin typeface="OceanSansForAventis Sm Bd" pitchFamily="34" charset="0"/>
              </a:rPr>
              <a:t> </a:t>
            </a:r>
            <a:r>
              <a:rPr lang="en-US" sz="1600" dirty="0" err="1">
                <a:latin typeface="OceanSansForAventis Sm Bd" pitchFamily="34" charset="0"/>
              </a:rPr>
              <a:t>aksi</a:t>
            </a:r>
            <a:r>
              <a:rPr lang="en-US" sz="1400" b="1" dirty="0">
                <a:latin typeface="OceanSansForAventis Sm Bd" pitchFamily="34" charset="0"/>
              </a:rPr>
              <a:t>                     </a:t>
            </a:r>
            <a:endParaRPr lang="en-US" sz="14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r>
              <a:rPr lang="en-US" sz="1600" b="1" dirty="0" err="1">
                <a:latin typeface="OceanSansForAventis Sm Bd" pitchFamily="34" charset="0"/>
              </a:rPr>
              <a:t>Kebutuhan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dasar</a:t>
            </a:r>
            <a:r>
              <a:rPr lang="en-US" sz="1600" b="1" dirty="0">
                <a:latin typeface="OceanSansForAventis Sm Bd" pitchFamily="34" charset="0"/>
              </a:rPr>
              <a:t>: </a:t>
            </a:r>
            <a:r>
              <a:rPr lang="en-US" sz="1600" b="1" dirty="0" err="1">
                <a:latin typeface="OceanSansForAventis Sm Bd" pitchFamily="34" charset="0"/>
              </a:rPr>
              <a:t>Pengakuan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dan</a:t>
            </a:r>
            <a:r>
              <a:rPr lang="en-US" sz="1600" b="1" dirty="0">
                <a:latin typeface="OceanSansForAventis Sm Bd" pitchFamily="34" charset="0"/>
              </a:rPr>
              <a:t> </a:t>
            </a:r>
            <a:r>
              <a:rPr lang="en-US" sz="1600" b="1" dirty="0" err="1">
                <a:latin typeface="OceanSansForAventis Sm Bd" pitchFamily="34" charset="0"/>
              </a:rPr>
              <a:t>Prestasi</a:t>
            </a:r>
            <a:endParaRPr lang="en-US" sz="1600" dirty="0">
              <a:latin typeface="OceanSansForAventis Sm Bd" pitchFamily="34" charset="0"/>
            </a:endParaRPr>
          </a:p>
          <a:p>
            <a:pPr algn="l">
              <a:lnSpc>
                <a:spcPct val="90000"/>
              </a:lnSpc>
              <a:tabLst>
                <a:tab pos="1379538" algn="l"/>
              </a:tabLst>
            </a:pPr>
            <a:endParaRPr lang="en-US" sz="1400" dirty="0">
              <a:latin typeface="OceanSansForAventis Sm Bd" pitchFamily="34" charset="0"/>
            </a:endParaRPr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396875" y="276225"/>
            <a:ext cx="77724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 anchor="ctr"/>
          <a:lstStyle/>
          <a:p>
            <a:pPr eaLnBrk="0" hangingPunct="0"/>
            <a:r>
              <a:rPr lang="en-US" sz="2800" b="1">
                <a:solidFill>
                  <a:schemeClr val="bg1"/>
                </a:solidFill>
                <a:latin typeface="OceanSansAV" pitchFamily="34" charset="0"/>
              </a:rPr>
              <a:t>KEKUATAN, KELEMAHAN &amp; </a:t>
            </a:r>
            <a:br>
              <a:rPr lang="en-US" sz="2800" b="1">
                <a:solidFill>
                  <a:schemeClr val="bg1"/>
                </a:solidFill>
                <a:latin typeface="OceanSansAV" pitchFamily="34" charset="0"/>
              </a:rPr>
            </a:br>
            <a:r>
              <a:rPr lang="en-US" sz="2800" b="1">
                <a:solidFill>
                  <a:schemeClr val="bg1"/>
                </a:solidFill>
                <a:latin typeface="OceanSansAV" pitchFamily="34" charset="0"/>
              </a:rPr>
              <a:t>KEBUTUHAN DASAR</a:t>
            </a: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4419600" y="3949700"/>
            <a:ext cx="1436688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/>
          <a:lstStyle/>
          <a:p>
            <a:pPr algn="l" eaLnBrk="0" hangingPunct="0"/>
            <a:r>
              <a:rPr lang="en-US" sz="1400" b="1">
                <a:solidFill>
                  <a:srgbClr val="3366FF"/>
                </a:solidFill>
                <a:latin typeface="OceanSansForAventis Sm Bd" pitchFamily="34" charset="0"/>
              </a:rPr>
              <a:t>Extrovert</a:t>
            </a: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381000" y="4038600"/>
            <a:ext cx="1436688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/>
          <a:lstStyle/>
          <a:p>
            <a:pPr algn="l" eaLnBrk="0" hangingPunct="0"/>
            <a:r>
              <a:rPr lang="en-US" sz="1400" b="1">
                <a:solidFill>
                  <a:srgbClr val="3366FF"/>
                </a:solidFill>
                <a:latin typeface="OceanSansForAventis Sm Bd" pitchFamily="34" charset="0"/>
              </a:rPr>
              <a:t>Introvert</a:t>
            </a: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4419600" y="1384300"/>
            <a:ext cx="1436688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/>
          <a:lstStyle/>
          <a:p>
            <a:pPr algn="l" eaLnBrk="0" hangingPunct="0"/>
            <a:r>
              <a:rPr lang="en-US" sz="1400" b="1">
                <a:solidFill>
                  <a:srgbClr val="3366FF"/>
                </a:solidFill>
                <a:latin typeface="OceanSansForAventis Sm Bd" pitchFamily="34" charset="0"/>
              </a:rPr>
              <a:t>Extrovert</a:t>
            </a: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393700" y="1447800"/>
            <a:ext cx="1436688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9" tIns="46034" rIns="92069" bIns="46034"/>
          <a:lstStyle/>
          <a:p>
            <a:pPr algn="l" eaLnBrk="0" hangingPunct="0"/>
            <a:r>
              <a:rPr lang="en-US" sz="1400" b="1" dirty="0">
                <a:solidFill>
                  <a:srgbClr val="3366FF"/>
                </a:solidFill>
                <a:latin typeface="OceanSansForAventis Sm Bd" pitchFamily="34" charset="0"/>
              </a:rPr>
              <a:t>Introvert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0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6" presetClass="emph" presetSubtype="0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3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B238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3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B238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3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/>
      <p:bldP spid="72711" grpId="0"/>
      <p:bldP spid="72712" grpId="0"/>
      <p:bldP spid="72713" grpId="0"/>
      <p:bldP spid="72714" grpId="0"/>
      <p:bldP spid="72715" grpId="0"/>
      <p:bldP spid="72716" grpId="0"/>
      <p:bldP spid="72717" grpId="0"/>
      <p:bldP spid="72718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572429" y="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 KASIH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1025912" y="981306"/>
            <a:ext cx="8118088" cy="4482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“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We cannot control the directions of the wind, but maybe we can adjust our sails</a:t>
            </a:r>
            <a:r>
              <a:rPr kumimoji="0" lang="id-ID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  <a:endParaRPr kumimoji="0" lang="id-ID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399" y="6423102"/>
            <a:ext cx="8567855" cy="2824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KOLERIS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d-ID" sz="2800" b="1" dirty="0" smtClean="0">
                <a:latin typeface="Comic Sans MS" pitchFamily="66" charset="0"/>
              </a:rPr>
              <a:t>Kekuatan :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Senang memimpin, membuat keputusan, dinamis dan aktif.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Berkemauan keras dan orientasi pada tujuan.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Bebas dan mandiri.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Berani menghadapi tantangan dan masalah.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Mendelegasikan pekerjaan dan orientasi berfokus pada produktivitas.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Membuat dan menentukan tujuan.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Unggul dalam keadaan darurat.</a:t>
            </a:r>
          </a:p>
          <a:p>
            <a:endParaRPr lang="en-US" sz="2400" dirty="0">
              <a:latin typeface="Gulim" pitchFamily="34" charset="-127"/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420" y="228600"/>
            <a:ext cx="7244179" cy="838200"/>
          </a:xfrm>
        </p:spPr>
        <p:txBody>
          <a:bodyPr>
            <a:normAutofit/>
          </a:bodyPr>
          <a:lstStyle/>
          <a:p>
            <a:r>
              <a:rPr lang="id-ID" dirty="0" smtClean="0">
                <a:latin typeface="Bauhaus 93" pitchFamily="82" charset="0"/>
              </a:rPr>
              <a:t>KOLERIS</a:t>
            </a:r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auhaus 93" pitchFamily="82" charset="0"/>
              <a:ea typeface="Adobe Heiti Std R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154" y="1412776"/>
            <a:ext cx="7754645" cy="50642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2800" b="1" dirty="0" smtClean="0">
                <a:latin typeface="Comic Sans MS" pitchFamily="66" charset="0"/>
              </a:rPr>
              <a:t>Kelemahan :</a:t>
            </a:r>
            <a:endParaRPr lang="id-ID" sz="2800" dirty="0" smtClean="0">
              <a:latin typeface="Comic Sans MS" pitchFamily="66" charset="0"/>
            </a:endParaRPr>
          </a:p>
          <a:p>
            <a:pPr lvl="0"/>
            <a:r>
              <a:rPr lang="id-ID" sz="2800" dirty="0" smtClean="0">
                <a:latin typeface="Comic Sans MS" pitchFamily="66" charset="0"/>
              </a:rPr>
              <a:t>Terlalu kaku, tidak sabar dan cepat marah.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Senang memerintah dan workaholic.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Terlalu bergairah dan susah untuk santai.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Menyukai kontroversi dan pertengkaran.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Tidak suka yang sepele dan bertele-tele.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Sering membuat keputusan tergesa-gesa.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Memanipulasi dan menuntut orang lain.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Menghalalkan segala cara demi tercapainya tujuan.</a:t>
            </a:r>
          </a:p>
          <a:p>
            <a:pPr lvl="0"/>
            <a:r>
              <a:rPr lang="id-ID" sz="2800" dirty="0" smtClean="0">
                <a:latin typeface="Comic Sans MS" pitchFamily="66" charset="0"/>
              </a:rPr>
              <a:t>Amat sulit mengaku salah dan meminta maaf.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38400" y="609600"/>
            <a:ext cx="637417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uhaus 93" pitchFamily="82" charset="0"/>
                <a:ea typeface="Adobe Heiti Std R" pitchFamily="34" charset="-128"/>
                <a:cs typeface="+mj-cs"/>
              </a:rPr>
              <a:t>MELANKOLIS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uhaus 93" pitchFamily="82" charset="0"/>
              <a:ea typeface="Adobe Heiti Std R" pitchFamily="34" charset="-128"/>
              <a:cs typeface="+mj-cs"/>
            </a:endParaRPr>
          </a:p>
        </p:txBody>
      </p:sp>
      <p:pic>
        <p:nvPicPr>
          <p:cNvPr id="5" name="Picture 4" descr="tatapan-melankoli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637" y="1995487"/>
            <a:ext cx="5956163" cy="3719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1825</TotalTime>
  <Words>2896</Words>
  <Application>Microsoft Office PowerPoint</Application>
  <PresentationFormat>On-screen Show (4:3)</PresentationFormat>
  <Paragraphs>646</Paragraphs>
  <Slides>68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90" baseType="lpstr">
      <vt:lpstr>Adobe Arabic</vt:lpstr>
      <vt:lpstr>Adobe Heiti Std R</vt:lpstr>
      <vt:lpstr>Aharoni</vt:lpstr>
      <vt:lpstr>Andalus</vt:lpstr>
      <vt:lpstr>Arial</vt:lpstr>
      <vt:lpstr>Arial Black</vt:lpstr>
      <vt:lpstr>Bauhaus 93</vt:lpstr>
      <vt:lpstr>Berlin Sans FB Demi</vt:lpstr>
      <vt:lpstr>Comic Sans MS</vt:lpstr>
      <vt:lpstr>Georgia</vt:lpstr>
      <vt:lpstr>Gill Sans MT</vt:lpstr>
      <vt:lpstr>Gulim</vt:lpstr>
      <vt:lpstr>OceanSansAV</vt:lpstr>
      <vt:lpstr>OceanSansForAventis Sm Bd</vt:lpstr>
      <vt:lpstr>Segoe UI Semibold</vt:lpstr>
      <vt:lpstr>Segoe UI Symbol</vt:lpstr>
      <vt:lpstr>Tahoma</vt:lpstr>
      <vt:lpstr>Times New Roman</vt:lpstr>
      <vt:lpstr>Verdana</vt:lpstr>
      <vt:lpstr>Wingdings</vt:lpstr>
      <vt:lpstr>Wingdings 2</vt:lpstr>
      <vt:lpstr>Solstice</vt:lpstr>
      <vt:lpstr>PowerPoint Presentation</vt:lpstr>
      <vt:lpstr>TIPE KEPRIBADIAN</vt:lpstr>
      <vt:lpstr>SANGUINIS</vt:lpstr>
      <vt:lpstr>SANGUINIS</vt:lpstr>
      <vt:lpstr>SANGUINIS</vt:lpstr>
      <vt:lpstr>PowerPoint Presentation</vt:lpstr>
      <vt:lpstr>KOLERIS</vt:lpstr>
      <vt:lpstr>KOLERIS</vt:lpstr>
      <vt:lpstr>PowerPoint Presentation</vt:lpstr>
      <vt:lpstr>MELANKOLIS</vt:lpstr>
      <vt:lpstr>MELANKOLIS</vt:lpstr>
      <vt:lpstr>PowerPoint Presentation</vt:lpstr>
      <vt:lpstr>PLEGMATIS</vt:lpstr>
      <vt:lpstr>PLEGMATIS</vt:lpstr>
      <vt:lpstr>JADI APA TIPEMU ?</vt:lpstr>
      <vt:lpstr>SANGUINIS</vt:lpstr>
      <vt:lpstr>SANGUINIS</vt:lpstr>
      <vt:lpstr>KOLERIS</vt:lpstr>
      <vt:lpstr>KOLERIS</vt:lpstr>
      <vt:lpstr>MELANKOLIS</vt:lpstr>
      <vt:lpstr>MELANKOLIS</vt:lpstr>
      <vt:lpstr>PLEGMATIS</vt:lpstr>
      <vt:lpstr>PLEGMATIS</vt:lpstr>
      <vt:lpstr>EXPLORE YOUR SELF &amp; GROW</vt:lpstr>
      <vt:lpstr>Kekuatan Sanguinis</vt:lpstr>
      <vt:lpstr>Kekuatan Koleris</vt:lpstr>
      <vt:lpstr>Kekuatan Melankolis</vt:lpstr>
      <vt:lpstr>Kekuatan Pleghmatis</vt:lpstr>
      <vt:lpstr>TEMPERAMEN</vt:lpstr>
      <vt:lpstr>Kelemahan Sanguinis</vt:lpstr>
      <vt:lpstr>Kelemahan Koleris</vt:lpstr>
      <vt:lpstr>Kelemahan Melankolis</vt:lpstr>
      <vt:lpstr>Kelemahan Pleghmatis</vt:lpstr>
      <vt:lpstr>AYO KENALI MEREKA !!!</vt:lpstr>
      <vt:lpstr>Tips Komunikasi - Sanguinis</vt:lpstr>
      <vt:lpstr>Tips Komunikasi - Koleris</vt:lpstr>
      <vt:lpstr>Tips Komunikasi - Melankolis</vt:lpstr>
      <vt:lpstr>Tips Komunikasi - Pleghmatis</vt:lpstr>
      <vt:lpstr>PowerPoint Presentation</vt:lpstr>
      <vt:lpstr>Apa yang harus diperbaiki? – Sanguinis ( si cerewet )</vt:lpstr>
      <vt:lpstr>Apa yang harus diperbaiki? – Koleris ( ketua regu )</vt:lpstr>
      <vt:lpstr>Apa yang harus diperbaiki? – Melankolis ( sempurna )</vt:lpstr>
      <vt:lpstr>Apa yang harus diperbaiki? – Pleghmatis ( si damai)</vt:lpstr>
      <vt:lpstr>Ketahuilah : Sanguinis</vt:lpstr>
      <vt:lpstr>Ketahuilah : Koleris</vt:lpstr>
      <vt:lpstr>Ketahuilah : Melankolis</vt:lpstr>
      <vt:lpstr>Ketahuilah : Pleghmatis</vt:lpstr>
      <vt:lpstr>CARA MENAKLUKANNYA </vt:lpstr>
      <vt:lpstr>KOLERIS</vt:lpstr>
      <vt:lpstr>SANGUIN</vt:lpstr>
      <vt:lpstr>MELANKOLIS</vt:lpstr>
      <vt:lpstr>PLEGMATIS</vt:lpstr>
      <vt:lpstr>TIPE KEPRIBADIAN</vt:lpstr>
      <vt:lpstr>PowerPoint Presentation</vt:lpstr>
      <vt:lpstr>Pribadi tipe KOLERIS</vt:lpstr>
      <vt:lpstr>KOLERIS</vt:lpstr>
      <vt:lpstr> KOLERIS</vt:lpstr>
      <vt:lpstr>SANGUINIS</vt:lpstr>
      <vt:lpstr> SANGUINIS</vt:lpstr>
      <vt:lpstr>Pribadi tipe SANGUINIS</vt:lpstr>
      <vt:lpstr>PHLEGMATIS</vt:lpstr>
      <vt:lpstr>PHLEGMATIS</vt:lpstr>
      <vt:lpstr>PHLEGMATIS</vt:lpstr>
      <vt:lpstr>MELANKOLIS</vt:lpstr>
      <vt:lpstr>MELANKOLIS</vt:lpstr>
      <vt:lpstr>Pribadi tipe MELANKOLIS</vt:lpstr>
      <vt:lpstr>PowerPoint Presentation</vt:lpstr>
      <vt:lpstr>PowerPoint Presentation</vt:lpstr>
    </vt:vector>
  </TitlesOfParts>
  <Company>Clearly Presented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PowerPoint Template</dc:title>
  <dc:creator>Presentation Magazine</dc:creator>
  <cp:lastModifiedBy>Windows User</cp:lastModifiedBy>
  <cp:revision>110</cp:revision>
  <dcterms:created xsi:type="dcterms:W3CDTF">2009-11-03T13:35:13Z</dcterms:created>
  <dcterms:modified xsi:type="dcterms:W3CDTF">2022-10-24T09:11:45Z</dcterms:modified>
</cp:coreProperties>
</file>