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91" r:id="rId3"/>
    <p:sldId id="292" r:id="rId4"/>
    <p:sldId id="300" r:id="rId5"/>
    <p:sldId id="297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274" r:id="rId23"/>
  </p:sldIdLst>
  <p:sldSz cx="9144000" cy="6858000" type="screen4x3"/>
  <p:notesSz cx="6761163" cy="9942513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12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50" autoAdjust="0"/>
    <p:restoredTop sz="94656" autoAdjust="0"/>
  </p:normalViewPr>
  <p:slideViewPr>
    <p:cSldViewPr>
      <p:cViewPr varScale="1">
        <p:scale>
          <a:sx n="83" d="100"/>
          <a:sy n="83" d="100"/>
        </p:scale>
        <p:origin x="-139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9-17T17:24:53.229" idx="5">
    <p:pos x="329" y="81"/>
    <p:text>I.1 &gt; I menunjukkan slide untuk pertemuan ke-,  1 adalah nomor urut slide</p:text>
  </p:cm>
  <p:cm authorId="1" dt="2015-09-17T17:27:50.337" idx="6">
    <p:pos x="656" y="3793"/>
    <p:text>Tanggal Pembuatan Slide</p:text>
  </p:cm>
  <p:cm authorId="1" dt="2015-09-17T17:28:39.620" idx="7">
    <p:pos x="3333" y="3829"/>
    <p:text>Kode Mata Kuliah dan Nama Mata Kuliah</p:text>
  </p:cm>
  <p:cm authorId="1" dt="2015-09-17T17:29:10.472" idx="8">
    <p:pos x="5026" y="3847"/>
    <p:text>Versi Revisi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9-17T17:24:53.229" idx="9">
    <p:pos x="329" y="81"/>
    <p:text>I.1 &gt; I menunjukkan slide untuk pertemuan ke-,  1 adalah nomor urut slide</p:text>
  </p:cm>
  <p:cm authorId="1" dt="2015-09-17T17:27:50.337" idx="10">
    <p:pos x="656" y="3793"/>
    <p:text>Tanggal Pembuatan Slide</p:text>
  </p:cm>
  <p:cm authorId="1" dt="2015-09-17T17:28:39.620" idx="11">
    <p:pos x="3333" y="3829"/>
    <p:text>Kode Mata Kuliah dan Nama Mata Kuliah</p:text>
  </p:cm>
  <p:cm authorId="1" dt="2015-09-17T17:29:10.472" idx="12">
    <p:pos x="5026" y="3847"/>
    <p:text>Versi Revisi</p:tex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11994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0064957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517531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674496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727C46-FDE7-477D-BBA4-08710D028862}" type="datetime1">
              <a:rPr lang="id-ID" smtClean="0"/>
              <a:pPr/>
              <a:t>05/11/2020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544333B-7C98-4EF9-A179-939EB4421066}" type="datetime1">
              <a:rPr lang="id-ID" smtClean="0"/>
              <a:pPr/>
              <a:t>05/11/2020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136CA9A-8EA8-449F-9918-F42A6F0B8042}" type="datetime1">
              <a:rPr lang="id-ID" smtClean="0"/>
              <a:pPr/>
              <a:t>05/11/2020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3A60BD7-1CB1-4394-8A69-4B44F9B7A4F0}" type="datetime1">
              <a:rPr lang="id-ID" smtClean="0"/>
              <a:pPr/>
              <a:t>05/11/2020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6B68774-1F8D-4AB3-AD62-CBB1FBC9C2D0}" type="datetime1">
              <a:rPr lang="id-ID" smtClean="0"/>
              <a:pPr/>
              <a:t>05/11/2020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4F5788-D059-4D00-BE5A-D8A4336F1282}" type="datetime1">
              <a:rPr lang="id-ID" smtClean="0"/>
              <a:pPr/>
              <a:t>05/11/2020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22C93E-22BD-4CFE-9268-FF4348C84378}" type="datetime1">
              <a:rPr lang="id-ID" smtClean="0"/>
              <a:pPr/>
              <a:t>05/11/2020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B959D5-BD8A-4915-8B00-9AD0552C3EC5}" type="datetime1">
              <a:rPr lang="id-ID" smtClean="0"/>
              <a:pPr/>
              <a:t>05/11/2020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2F56E9-8001-4874-8813-D89DF3CD3610}" type="datetime1">
              <a:rPr lang="id-ID" smtClean="0"/>
              <a:pPr/>
              <a:t>05/11/2020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D8307EF-7A68-414A-A496-260C52DD5F32}" type="datetime1">
              <a:rPr lang="id-ID" smtClean="0"/>
              <a:pPr/>
              <a:t>05/11/2020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REPRESENTASI PENGETAHUAN</a:t>
            </a:r>
            <a:endParaRPr lang="id-ID" sz="36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(Jaringan Semantik dan Frame)</a:t>
            </a:r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3D7969-0D4A-4A22-A2AC-6DA5931E91E0}" type="datetime1">
              <a:rPr lang="id-ID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05/11/2020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608040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Kode MK : TIF19212;  MK : Kecerdasan Buatan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 MK :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Perluasan yang bisa dilakukan dengan penambahan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69900" marR="0" lvl="0" indent="-469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Objek yang sama</a:t>
            </a:r>
          </a:p>
          <a:p>
            <a:pPr marL="908050" marR="0" lvl="1" indent="-436563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Ditambahkan node penguin yang sama dengan node kenari</a:t>
            </a:r>
          </a:p>
          <a:p>
            <a:pPr marL="469900" marR="0" lvl="0" indent="-469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Objek yang lebih khusus</a:t>
            </a:r>
          </a:p>
          <a:p>
            <a:pPr marL="908050" marR="0" lvl="1" indent="-436563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Penambahan node tweety yang lebih khusus dari kenari. Juga penambahan informasi bahwa tweety termasuk burung</a:t>
            </a:r>
          </a:p>
          <a:p>
            <a:pPr marL="469900" marR="0" lvl="0" indent="-469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Objek yang lebih umum</a:t>
            </a:r>
          </a:p>
          <a:p>
            <a:pPr marL="908050" marR="0" lvl="1" indent="-436563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Ditambahkan node hewan yang merupakan bentuk lebih umum dari burung</a:t>
            </a:r>
          </a:p>
        </p:txBody>
      </p:sp>
    </p:spTree>
    <p:extLst>
      <p:ext uri="{BB962C8B-B14F-4D97-AF65-F5344CB8AC3E}">
        <p14:creationId xmlns="" xmlns:p14="http://schemas.microsoft.com/office/powerpoint/2010/main" val="43435102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 MK :</a:t>
            </a:r>
            <a:endParaRPr lang="en-US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6563" y="2327275"/>
            <a:ext cx="8229600" cy="4302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69900" marR="0" lvl="0" indent="-469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69900" marR="0" lvl="0" indent="-469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Oval 3"/>
          <p:cNvSpPr>
            <a:spLocks noChangeArrowheads="1"/>
          </p:cNvSpPr>
          <p:nvPr/>
        </p:nvSpPr>
        <p:spPr bwMode="auto">
          <a:xfrm>
            <a:off x="5199063" y="2055813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Sayap</a:t>
            </a: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3038475" y="3640138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Kenari</a:t>
            </a:r>
          </a:p>
        </p:txBody>
      </p: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5199063" y="3783013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Burung</a:t>
            </a:r>
          </a:p>
        </p:txBody>
      </p:sp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5272088" y="5511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terbang</a:t>
            </a:r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 flipV="1">
            <a:off x="5630863" y="2990850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3975100" y="4143375"/>
            <a:ext cx="12969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5630863" y="4719638"/>
            <a:ext cx="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5754688" y="3082925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Memiliki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4171950" y="3659188"/>
            <a:ext cx="895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Adalah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5827713" y="4811713"/>
            <a:ext cx="1987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Berpindah tempat</a:t>
            </a:r>
          </a:p>
        </p:txBody>
      </p:sp>
      <p:sp>
        <p:nvSpPr>
          <p:cNvPr id="17" name="Rectangle 13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Sehingga kita dapatkan:</a:t>
            </a:r>
          </a:p>
        </p:txBody>
      </p:sp>
      <p:sp>
        <p:nvSpPr>
          <p:cNvPr id="18" name="Oval 14"/>
          <p:cNvSpPr>
            <a:spLocks noChangeArrowheads="1"/>
          </p:cNvSpPr>
          <p:nvPr/>
        </p:nvSpPr>
        <p:spPr bwMode="auto">
          <a:xfrm>
            <a:off x="2895600" y="191135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tweety</a:t>
            </a:r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>
            <a:off x="3398838" y="2774950"/>
            <a:ext cx="0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3379788" y="2795588"/>
            <a:ext cx="869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adalah</a:t>
            </a:r>
          </a:p>
        </p:txBody>
      </p:sp>
      <p:sp>
        <p:nvSpPr>
          <p:cNvPr id="21" name="Oval 17"/>
          <p:cNvSpPr>
            <a:spLocks noChangeArrowheads="1"/>
          </p:cNvSpPr>
          <p:nvPr/>
        </p:nvSpPr>
        <p:spPr bwMode="auto">
          <a:xfrm>
            <a:off x="3830638" y="48641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penguin</a:t>
            </a:r>
          </a:p>
        </p:txBody>
      </p:sp>
      <p:sp>
        <p:nvSpPr>
          <p:cNvPr id="22" name="Line 18"/>
          <p:cNvSpPr>
            <a:spLocks noChangeShapeType="1"/>
          </p:cNvSpPr>
          <p:nvPr/>
        </p:nvSpPr>
        <p:spPr bwMode="auto">
          <a:xfrm flipH="1">
            <a:off x="4695825" y="4648200"/>
            <a:ext cx="6477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Box 19"/>
          <p:cNvSpPr txBox="1">
            <a:spLocks noChangeArrowheads="1"/>
          </p:cNvSpPr>
          <p:nvPr/>
        </p:nvSpPr>
        <p:spPr bwMode="auto">
          <a:xfrm>
            <a:off x="4479925" y="4719638"/>
            <a:ext cx="895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Adalah</a:t>
            </a:r>
          </a:p>
        </p:txBody>
      </p:sp>
      <p:sp>
        <p:nvSpPr>
          <p:cNvPr id="24" name="Oval 20"/>
          <p:cNvSpPr>
            <a:spLocks noChangeArrowheads="1"/>
          </p:cNvSpPr>
          <p:nvPr/>
        </p:nvSpPr>
        <p:spPr bwMode="auto">
          <a:xfrm>
            <a:off x="7720013" y="3783013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hewan</a:t>
            </a:r>
          </a:p>
        </p:txBody>
      </p:sp>
      <p:sp>
        <p:nvSpPr>
          <p:cNvPr id="25" name="Oval 21"/>
          <p:cNvSpPr>
            <a:spLocks noChangeArrowheads="1"/>
          </p:cNvSpPr>
          <p:nvPr/>
        </p:nvSpPr>
        <p:spPr bwMode="auto">
          <a:xfrm>
            <a:off x="7720013" y="1766888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udara</a:t>
            </a:r>
          </a:p>
        </p:txBody>
      </p:sp>
      <p:sp>
        <p:nvSpPr>
          <p:cNvPr id="26" name="Line 22"/>
          <p:cNvSpPr>
            <a:spLocks noChangeShapeType="1"/>
          </p:cNvSpPr>
          <p:nvPr/>
        </p:nvSpPr>
        <p:spPr bwMode="auto">
          <a:xfrm>
            <a:off x="6064250" y="4214813"/>
            <a:ext cx="1655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" name="Line 23"/>
          <p:cNvSpPr>
            <a:spLocks noChangeShapeType="1"/>
          </p:cNvSpPr>
          <p:nvPr/>
        </p:nvSpPr>
        <p:spPr bwMode="auto">
          <a:xfrm flipV="1">
            <a:off x="8151813" y="2703513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Box 24"/>
          <p:cNvSpPr txBox="1">
            <a:spLocks noChangeArrowheads="1"/>
          </p:cNvSpPr>
          <p:nvPr/>
        </p:nvSpPr>
        <p:spPr bwMode="auto">
          <a:xfrm>
            <a:off x="6423025" y="3640138"/>
            <a:ext cx="895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Adalah</a:t>
            </a: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7143750" y="2919413"/>
            <a:ext cx="1073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bernafas</a:t>
            </a:r>
          </a:p>
        </p:txBody>
      </p:sp>
    </p:spTree>
    <p:extLst>
      <p:ext uri="{BB962C8B-B14F-4D97-AF65-F5344CB8AC3E}">
        <p14:creationId xmlns="" xmlns:p14="http://schemas.microsoft.com/office/powerpoint/2010/main" val="23942123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 MK :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800" smtClean="0"/>
              <a:t>OPERASI PADA JARINGAN SEMANTIK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69900" marR="0" lvl="0" indent="-469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Caranya dengan bertanya kepada node</a:t>
            </a:r>
          </a:p>
          <a:p>
            <a:pPr marL="469900" marR="0" lvl="0" indent="-469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Kasus 1</a:t>
            </a:r>
          </a:p>
          <a:p>
            <a:pPr marL="908050" marR="0" lvl="1" indent="-4365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Jika kita bertanya pada Burung,” 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bagaimana cara berpindah tempat?”</a:t>
            </a:r>
          </a:p>
          <a:p>
            <a:pPr marL="908050" marR="0" lvl="1" indent="-4365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Jawabannya “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terbang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”</a:t>
            </a:r>
          </a:p>
          <a:p>
            <a:pPr marL="469900" marR="0" lvl="0" indent="-469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Untuk menjawab maka node akan melihat bagian link dengan label berpindah tempat dan mengambil informasinya yaitu “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terbang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0876540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 MK :</a:t>
            </a:r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762000"/>
            <a:ext cx="82296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69900" marR="0" lvl="0" indent="-469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Kasus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</a:t>
            </a:r>
          </a:p>
          <a:p>
            <a:pPr marL="908050" marR="0" lvl="1" indent="-436563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Jika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kita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bertanya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pada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tweety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“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bagaimana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cara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berpindah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tempat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”</a:t>
            </a:r>
          </a:p>
          <a:p>
            <a:pPr marL="908050" marR="0" lvl="1" indent="-436563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Jawabannya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“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Terbang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”</a:t>
            </a:r>
          </a:p>
          <a:p>
            <a:pPr marL="908050" marR="0" lvl="1" indent="-436563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Jika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node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tidak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menemukan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jawaban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pada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lokal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link,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maka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melihat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link lain yang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memiliki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hubungan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adalah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lihat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diagram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berikut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ini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339245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4945062"/>
            <a:ext cx="2133600" cy="365125"/>
          </a:xfr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4945062"/>
            <a:ext cx="2895600" cy="365125"/>
          </a:xfrm>
        </p:spPr>
        <p:txBody>
          <a:bodyPr/>
          <a:lstStyle/>
          <a:p>
            <a:r>
              <a:rPr lang="en-US" smtClean="0"/>
              <a:t>Kode MK : MK :</a:t>
            </a:r>
            <a:endParaRPr lang="en-US"/>
          </a:p>
        </p:txBody>
      </p:sp>
      <p:sp>
        <p:nvSpPr>
          <p:cNvPr id="7" name="Oval 3"/>
          <p:cNvSpPr>
            <a:spLocks noChangeArrowheads="1"/>
          </p:cNvSpPr>
          <p:nvPr/>
        </p:nvSpPr>
        <p:spPr bwMode="auto">
          <a:xfrm>
            <a:off x="3970338" y="1154112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tweety</a:t>
            </a: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6202363" y="1154112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kenari</a:t>
            </a:r>
          </a:p>
        </p:txBody>
      </p: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6202363" y="2665412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burung</a:t>
            </a:r>
          </a:p>
        </p:txBody>
      </p:sp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4330700" y="3889375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terbang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954213" y="1225550"/>
            <a:ext cx="914400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user</a:t>
            </a: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2890838" y="1441450"/>
            <a:ext cx="11525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4835525" y="1441450"/>
            <a:ext cx="143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>
            <a:off x="6707188" y="2017712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Line 11"/>
          <p:cNvSpPr>
            <a:spLocks noChangeShapeType="1"/>
          </p:cNvSpPr>
          <p:nvPr/>
        </p:nvSpPr>
        <p:spPr bwMode="auto">
          <a:xfrm flipH="1">
            <a:off x="5194300" y="3602037"/>
            <a:ext cx="144145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2601913" y="865187"/>
            <a:ext cx="1847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How berpindah?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051425" y="865187"/>
            <a:ext cx="1847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How berpindah?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6838950" y="2162175"/>
            <a:ext cx="1847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How berpindah?</a:t>
            </a: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5843588" y="3962400"/>
            <a:ext cx="1987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Berpindah tempat</a:t>
            </a:r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 flipH="1">
            <a:off x="4906963" y="1801812"/>
            <a:ext cx="1295400" cy="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5338763" y="2162175"/>
            <a:ext cx="958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terbang</a:t>
            </a:r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 flipV="1">
            <a:off x="6419850" y="2017712"/>
            <a:ext cx="0" cy="720725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5051425" y="1873250"/>
            <a:ext cx="958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terbang</a:t>
            </a:r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auto">
          <a:xfrm flipH="1">
            <a:off x="2890838" y="1730375"/>
            <a:ext cx="1079500" cy="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3035300" y="1946275"/>
            <a:ext cx="958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terbang</a:t>
            </a:r>
          </a:p>
        </p:txBody>
      </p:sp>
    </p:spTree>
    <p:extLst>
      <p:ext uri="{BB962C8B-B14F-4D97-AF65-F5344CB8AC3E}">
        <p14:creationId xmlns="" xmlns:p14="http://schemas.microsoft.com/office/powerpoint/2010/main" val="381112590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  <p:bldP spid="20" grpId="0" animBg="1"/>
      <p:bldP spid="21" grpId="0"/>
      <p:bldP spid="22" grpId="0" animBg="1"/>
      <p:bldP spid="23" grpId="0"/>
      <p:bldP spid="24" grpId="0" animBg="1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smtClean="0">
                <a:latin typeface="Arial" panose="020B0604020202020204" pitchFamily="34" charset="0"/>
                <a:cs typeface="Arial" panose="020B0604020202020204" pitchFamily="34" charset="0"/>
              </a:rPr>
              <a:t>17/9/2015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Kode MK : MK :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09600" y="2667000"/>
            <a:ext cx="8229600" cy="8366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FRAME</a:t>
            </a:r>
          </a:p>
        </p:txBody>
      </p:sp>
    </p:spTree>
    <p:extLst>
      <p:ext uri="{BB962C8B-B14F-4D97-AF65-F5344CB8AC3E}">
        <p14:creationId xmlns="" xmlns:p14="http://schemas.microsoft.com/office/powerpoint/2010/main" val="149686623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 MK :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FRAME</a:t>
            </a:r>
          </a:p>
        </p:txBody>
      </p:sp>
      <p:graphicFrame>
        <p:nvGraphicFramePr>
          <p:cNvPr id="7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228600" y="1447800"/>
          <a:ext cx="8534400" cy="5105400"/>
        </p:xfrm>
        <a:graphic>
          <a:graphicData uri="http://schemas.openxmlformats.org/presentationml/2006/ole">
            <p:oleObj spid="_x0000_s1026" name="Bitmap Image" r:id="rId3" imgW="4285714" imgH="5428571" progId="PBrush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60797692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pPr eaLnBrk="1" hangingPunct="1"/>
            <a:r>
              <a:rPr lang="en-US" sz="2900" b="1" smtClean="0"/>
              <a:t>FRAME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85800" y="1600200"/>
            <a:ext cx="7924800" cy="259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Frames – semantic net dilengkapi dengan properties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Suatu Frame menggambarkan entitas sebagai set dari attribute dan nilai yang bersesuaian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Suatu frame dapat berelasi dengan frame yang lainnya</a:t>
            </a:r>
          </a:p>
        </p:txBody>
      </p:sp>
      <p:graphicFrame>
        <p:nvGraphicFramePr>
          <p:cNvPr id="8" name="Group 4"/>
          <p:cNvGraphicFramePr>
            <a:graphicFrameLocks noGrp="1"/>
          </p:cNvGraphicFramePr>
          <p:nvPr>
            <p:ph sz="half" idx="4294967295"/>
          </p:nvPr>
        </p:nvGraphicFramePr>
        <p:xfrm>
          <a:off x="4648200" y="3733800"/>
          <a:ext cx="4343400" cy="2375218"/>
        </p:xfrm>
        <a:graphic>
          <a:graphicData uri="http://schemas.openxmlformats.org/drawingml/2006/table">
            <a:tbl>
              <a:tblPr/>
              <a:tblGrid>
                <a:gridCol w="43434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Book Frame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Slot 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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Filler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4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Title    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 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AI. A modern Approach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Author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 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Russell &amp; </a:t>
                      </a:r>
                      <a:r>
                        <a:rPr kumimoji="0" lang="en-US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Norvig</a:t>
                      </a: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Year   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 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2003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1143000" y="4191000"/>
            <a:ext cx="3048000" cy="149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1400"/>
              <a:t>3 komponen utama dari frame 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sz="1400"/>
              <a:t>frame name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sz="1400"/>
              <a:t>attributes (slots)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sz="1400"/>
              <a:t>values (fillers: list of values, range, string, etc.)</a:t>
            </a:r>
          </a:p>
          <a:p>
            <a:endParaRPr lang="en-US" sz="1400"/>
          </a:p>
        </p:txBody>
      </p:sp>
    </p:spTree>
    <p:extLst>
      <p:ext uri="{BB962C8B-B14F-4D97-AF65-F5344CB8AC3E}">
        <p14:creationId xmlns="" xmlns:p14="http://schemas.microsoft.com/office/powerpoint/2010/main" val="216728060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graphicFrame>
        <p:nvGraphicFramePr>
          <p:cNvPr id="5" name="Group 2"/>
          <p:cNvGraphicFramePr>
            <a:graphicFrameLocks noGrp="1"/>
          </p:cNvGraphicFramePr>
          <p:nvPr>
            <p:ph sz="quarter" idx="4294967295"/>
          </p:nvPr>
        </p:nvGraphicFramePr>
        <p:xfrm>
          <a:off x="1676400" y="304800"/>
          <a:ext cx="2743200" cy="4083812"/>
        </p:xfrm>
        <a:graphic>
          <a:graphicData uri="http://schemas.openxmlformats.org/drawingml/2006/table">
            <a:tbl>
              <a:tblPr/>
              <a:tblGrid>
                <a:gridCol w="2743200"/>
              </a:tblGrid>
              <a:tr h="1968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Hotel Room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2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    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 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room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where  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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hotel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contains 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1800" b="1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hotel chair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1800" b="1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hotel phone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1800" b="1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hotel bed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Group 10"/>
          <p:cNvGraphicFramePr>
            <a:graphicFrameLocks noGrp="1"/>
          </p:cNvGraphicFramePr>
          <p:nvPr>
            <p:ph sz="quarter" idx="4294967295"/>
          </p:nvPr>
        </p:nvGraphicFramePr>
        <p:xfrm>
          <a:off x="6069013" y="231775"/>
          <a:ext cx="1955800" cy="2225040"/>
        </p:xfrm>
        <a:graphic>
          <a:graphicData uri="http://schemas.openxmlformats.org/drawingml/2006/table">
            <a:tbl>
              <a:tblPr/>
              <a:tblGrid>
                <a:gridCol w="1955800"/>
              </a:tblGrid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Hotel Chair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4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   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 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chair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height  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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20-40cm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legs       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4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Wingdings" pitchFamily="2" charset="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Group 18"/>
          <p:cNvGraphicFramePr>
            <a:graphicFrameLocks noGrp="1"/>
          </p:cNvGraphicFramePr>
          <p:nvPr/>
        </p:nvGraphicFramePr>
        <p:xfrm>
          <a:off x="5708650" y="2824163"/>
          <a:ext cx="2514600" cy="1383030"/>
        </p:xfrm>
        <a:graphic>
          <a:graphicData uri="http://schemas.openxmlformats.org/drawingml/2006/table">
            <a:tbl>
              <a:tblPr/>
              <a:tblGrid>
                <a:gridCol w="2514600"/>
              </a:tblGrid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Hotel Phone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   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 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phone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billing    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guest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Wingdings" pitchFamily="2" charset="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Group 26"/>
          <p:cNvGraphicFramePr>
            <a:graphicFrameLocks noGrp="1"/>
          </p:cNvGraphicFramePr>
          <p:nvPr/>
        </p:nvGraphicFramePr>
        <p:xfrm>
          <a:off x="1676400" y="4695825"/>
          <a:ext cx="2514600" cy="1920240"/>
        </p:xfrm>
        <a:graphic>
          <a:graphicData uri="http://schemas.openxmlformats.org/drawingml/2006/table">
            <a:tbl>
              <a:tblPr/>
              <a:tblGrid>
                <a:gridCol w="2514600"/>
              </a:tblGrid>
              <a:tr h="165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Hotel Bed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2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   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 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bed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size     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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king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part       </a:t>
                      </a:r>
                      <a:r>
                        <a:rPr kumimoji="0" lang="en-US" sz="2000" b="1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mattress</a:t>
                      </a:r>
                      <a:endParaRPr kumimoji="0" lang="en-US" sz="20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Wingdings" pitchFamily="2" charset="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4"/>
          <p:cNvGraphicFramePr>
            <a:graphicFrameLocks noGrp="1"/>
          </p:cNvGraphicFramePr>
          <p:nvPr/>
        </p:nvGraphicFramePr>
        <p:xfrm>
          <a:off x="5737225" y="5229225"/>
          <a:ext cx="2514600" cy="1176528"/>
        </p:xfrm>
        <a:graphic>
          <a:graphicData uri="http://schemas.openxmlformats.org/drawingml/2006/table">
            <a:tbl>
              <a:tblPr/>
              <a:tblGrid>
                <a:gridCol w="2514600"/>
              </a:tblGrid>
              <a:tr h="363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Mattress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price    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 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100$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Wingdings" pitchFamily="2" charset="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Freeform 42"/>
          <p:cNvSpPr>
            <a:spLocks/>
          </p:cNvSpPr>
          <p:nvPr/>
        </p:nvSpPr>
        <p:spPr bwMode="auto">
          <a:xfrm>
            <a:off x="3984625" y="5561013"/>
            <a:ext cx="1795463" cy="658812"/>
          </a:xfrm>
          <a:custGeom>
            <a:avLst/>
            <a:gdLst>
              <a:gd name="T0" fmla="*/ 0 w 1451"/>
              <a:gd name="T1" fmla="*/ 589 h 589"/>
              <a:gd name="T2" fmla="*/ 1134 w 1451"/>
              <a:gd name="T3" fmla="*/ 589 h 589"/>
              <a:gd name="T4" fmla="*/ 1134 w 1451"/>
              <a:gd name="T5" fmla="*/ 0 h 589"/>
              <a:gd name="T6" fmla="*/ 1451 w 1451"/>
              <a:gd name="T7" fmla="*/ 0 h 589"/>
              <a:gd name="T8" fmla="*/ 0 60000 65536"/>
              <a:gd name="T9" fmla="*/ 0 60000 65536"/>
              <a:gd name="T10" fmla="*/ 0 60000 65536"/>
              <a:gd name="T11" fmla="*/ 0 60000 65536"/>
              <a:gd name="T12" fmla="*/ 0 w 1451"/>
              <a:gd name="T13" fmla="*/ 0 h 589"/>
              <a:gd name="T14" fmla="*/ 1451 w 1451"/>
              <a:gd name="T15" fmla="*/ 589 h 5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51" h="589">
                <a:moveTo>
                  <a:pt x="0" y="589"/>
                </a:moveTo>
                <a:lnTo>
                  <a:pt x="1134" y="589"/>
                </a:lnTo>
                <a:lnTo>
                  <a:pt x="1134" y="0"/>
                </a:lnTo>
                <a:lnTo>
                  <a:pt x="1451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43"/>
          <p:cNvSpPr>
            <a:spLocks/>
          </p:cNvSpPr>
          <p:nvPr/>
        </p:nvSpPr>
        <p:spPr bwMode="auto">
          <a:xfrm>
            <a:off x="3476625" y="4264025"/>
            <a:ext cx="1439863" cy="576263"/>
          </a:xfrm>
          <a:custGeom>
            <a:avLst/>
            <a:gdLst>
              <a:gd name="T0" fmla="*/ 0 w 907"/>
              <a:gd name="T1" fmla="*/ 0 h 363"/>
              <a:gd name="T2" fmla="*/ 907 w 907"/>
              <a:gd name="T3" fmla="*/ 0 h 363"/>
              <a:gd name="T4" fmla="*/ 907 w 907"/>
              <a:gd name="T5" fmla="*/ 363 h 363"/>
              <a:gd name="T6" fmla="*/ 453 w 907"/>
              <a:gd name="T7" fmla="*/ 363 h 363"/>
              <a:gd name="T8" fmla="*/ 0 60000 65536"/>
              <a:gd name="T9" fmla="*/ 0 60000 65536"/>
              <a:gd name="T10" fmla="*/ 0 60000 65536"/>
              <a:gd name="T11" fmla="*/ 0 60000 65536"/>
              <a:gd name="T12" fmla="*/ 0 w 907"/>
              <a:gd name="T13" fmla="*/ 0 h 363"/>
              <a:gd name="T14" fmla="*/ 907 w 907"/>
              <a:gd name="T15" fmla="*/ 363 h 36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07" h="363">
                <a:moveTo>
                  <a:pt x="0" y="0"/>
                </a:moveTo>
                <a:lnTo>
                  <a:pt x="907" y="0"/>
                </a:lnTo>
                <a:lnTo>
                  <a:pt x="907" y="363"/>
                </a:lnTo>
                <a:lnTo>
                  <a:pt x="453" y="363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Freeform 44"/>
          <p:cNvSpPr>
            <a:spLocks/>
          </p:cNvSpPr>
          <p:nvPr/>
        </p:nvSpPr>
        <p:spPr bwMode="auto">
          <a:xfrm>
            <a:off x="3763963" y="3113088"/>
            <a:ext cx="1944687" cy="792162"/>
          </a:xfrm>
          <a:custGeom>
            <a:avLst/>
            <a:gdLst>
              <a:gd name="T0" fmla="*/ 0 w 1225"/>
              <a:gd name="T1" fmla="*/ 499 h 499"/>
              <a:gd name="T2" fmla="*/ 907 w 1225"/>
              <a:gd name="T3" fmla="*/ 499 h 499"/>
              <a:gd name="T4" fmla="*/ 907 w 1225"/>
              <a:gd name="T5" fmla="*/ 0 h 499"/>
              <a:gd name="T6" fmla="*/ 1225 w 1225"/>
              <a:gd name="T7" fmla="*/ 0 h 499"/>
              <a:gd name="T8" fmla="*/ 0 60000 65536"/>
              <a:gd name="T9" fmla="*/ 0 60000 65536"/>
              <a:gd name="T10" fmla="*/ 0 60000 65536"/>
              <a:gd name="T11" fmla="*/ 0 60000 65536"/>
              <a:gd name="T12" fmla="*/ 0 w 1225"/>
              <a:gd name="T13" fmla="*/ 0 h 499"/>
              <a:gd name="T14" fmla="*/ 1225 w 1225"/>
              <a:gd name="T15" fmla="*/ 499 h 49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25" h="499">
                <a:moveTo>
                  <a:pt x="0" y="499"/>
                </a:moveTo>
                <a:lnTo>
                  <a:pt x="907" y="499"/>
                </a:lnTo>
                <a:lnTo>
                  <a:pt x="907" y="0"/>
                </a:lnTo>
                <a:lnTo>
                  <a:pt x="1225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45"/>
          <p:cNvSpPr>
            <a:spLocks/>
          </p:cNvSpPr>
          <p:nvPr/>
        </p:nvSpPr>
        <p:spPr bwMode="auto">
          <a:xfrm>
            <a:off x="3621088" y="447675"/>
            <a:ext cx="2374900" cy="3168650"/>
          </a:xfrm>
          <a:custGeom>
            <a:avLst/>
            <a:gdLst>
              <a:gd name="T0" fmla="*/ 0 w 1496"/>
              <a:gd name="T1" fmla="*/ 1996 h 1996"/>
              <a:gd name="T2" fmla="*/ 725 w 1496"/>
              <a:gd name="T3" fmla="*/ 1996 h 1996"/>
              <a:gd name="T4" fmla="*/ 725 w 1496"/>
              <a:gd name="T5" fmla="*/ 0 h 1996"/>
              <a:gd name="T6" fmla="*/ 1496 w 1496"/>
              <a:gd name="T7" fmla="*/ 0 h 1996"/>
              <a:gd name="T8" fmla="*/ 0 60000 65536"/>
              <a:gd name="T9" fmla="*/ 0 60000 65536"/>
              <a:gd name="T10" fmla="*/ 0 60000 65536"/>
              <a:gd name="T11" fmla="*/ 0 60000 65536"/>
              <a:gd name="T12" fmla="*/ 0 w 1496"/>
              <a:gd name="T13" fmla="*/ 0 h 1996"/>
              <a:gd name="T14" fmla="*/ 1496 w 1496"/>
              <a:gd name="T15" fmla="*/ 1996 h 19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96" h="1996">
                <a:moveTo>
                  <a:pt x="0" y="1996"/>
                </a:moveTo>
                <a:lnTo>
                  <a:pt x="725" y="1996"/>
                </a:lnTo>
                <a:lnTo>
                  <a:pt x="725" y="0"/>
                </a:lnTo>
                <a:lnTo>
                  <a:pt x="149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202249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604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Misalnya kita memiliki frame sebagai berikut: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8" name="Group 4"/>
          <p:cNvGraphicFramePr>
            <a:graphicFrameLocks noGrp="1"/>
          </p:cNvGraphicFramePr>
          <p:nvPr/>
        </p:nvGraphicFramePr>
        <p:xfrm>
          <a:off x="228600" y="1981200"/>
          <a:ext cx="3810000" cy="332740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555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Gajah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SubClass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Mamalia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Belalai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Warna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Abu-abu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Ukuran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Besar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Habitat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Hutan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Group 26"/>
          <p:cNvGraphicFramePr>
            <a:graphicFrameLocks noGrp="1"/>
          </p:cNvGraphicFramePr>
          <p:nvPr/>
        </p:nvGraphicFramePr>
        <p:xfrm>
          <a:off x="4267200" y="1752600"/>
          <a:ext cx="4648200" cy="2346960"/>
        </p:xfrm>
        <a:graphic>
          <a:graphicData uri="http://schemas.openxmlformats.org/drawingml/2006/table">
            <a:tbl>
              <a:tblPr/>
              <a:tblGrid>
                <a:gridCol w="2324100"/>
                <a:gridCol w="2324100"/>
              </a:tblGrid>
              <a:tr h="3841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Binatang Sirkus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SubClass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Hewan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Habitat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Tenda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Keahlian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Keseimbangan di atas bola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42"/>
          <p:cNvGraphicFramePr>
            <a:graphicFrameLocks noGrp="1"/>
          </p:cNvGraphicFramePr>
          <p:nvPr/>
        </p:nvGraphicFramePr>
        <p:xfrm>
          <a:off x="4724400" y="4360863"/>
          <a:ext cx="4197350" cy="2346960"/>
        </p:xfrm>
        <a:graphic>
          <a:graphicData uri="http://schemas.openxmlformats.org/drawingml/2006/table">
            <a:tbl>
              <a:tblPr/>
              <a:tblGrid>
                <a:gridCol w="2098675"/>
                <a:gridCol w="2098675"/>
              </a:tblGrid>
              <a:tr h="3317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Clyde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instance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Binatang sirkus-Gajah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Warna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Pink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Pemilik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Freeform 58"/>
          <p:cNvSpPr>
            <a:spLocks/>
          </p:cNvSpPr>
          <p:nvPr/>
        </p:nvSpPr>
        <p:spPr bwMode="auto">
          <a:xfrm>
            <a:off x="7239000" y="1981200"/>
            <a:ext cx="1752600" cy="3681413"/>
          </a:xfrm>
          <a:custGeom>
            <a:avLst/>
            <a:gdLst>
              <a:gd name="T0" fmla="*/ 1950 w 2268"/>
              <a:gd name="T1" fmla="*/ 2223 h 2223"/>
              <a:gd name="T2" fmla="*/ 2268 w 2268"/>
              <a:gd name="T3" fmla="*/ 2223 h 2223"/>
              <a:gd name="T4" fmla="*/ 2268 w 2268"/>
              <a:gd name="T5" fmla="*/ 0 h 2223"/>
              <a:gd name="T6" fmla="*/ 0 w 2268"/>
              <a:gd name="T7" fmla="*/ 0 h 2223"/>
              <a:gd name="T8" fmla="*/ 0 60000 65536"/>
              <a:gd name="T9" fmla="*/ 0 60000 65536"/>
              <a:gd name="T10" fmla="*/ 0 60000 65536"/>
              <a:gd name="T11" fmla="*/ 0 60000 65536"/>
              <a:gd name="T12" fmla="*/ 0 w 2268"/>
              <a:gd name="T13" fmla="*/ 0 h 2223"/>
              <a:gd name="T14" fmla="*/ 2268 w 2268"/>
              <a:gd name="T15" fmla="*/ 2223 h 222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68" h="2223">
                <a:moveTo>
                  <a:pt x="1950" y="2223"/>
                </a:moveTo>
                <a:lnTo>
                  <a:pt x="2268" y="2223"/>
                </a:lnTo>
                <a:lnTo>
                  <a:pt x="2268" y="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59"/>
          <p:cNvSpPr>
            <a:spLocks noChangeShapeType="1"/>
          </p:cNvSpPr>
          <p:nvPr/>
        </p:nvSpPr>
        <p:spPr bwMode="auto">
          <a:xfrm flipH="1">
            <a:off x="4191000" y="5181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60"/>
          <p:cNvSpPr>
            <a:spLocks noChangeShapeType="1"/>
          </p:cNvSpPr>
          <p:nvPr/>
        </p:nvSpPr>
        <p:spPr bwMode="auto">
          <a:xfrm flipV="1">
            <a:off x="4191000" y="22860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61"/>
          <p:cNvSpPr>
            <a:spLocks noChangeShapeType="1"/>
          </p:cNvSpPr>
          <p:nvPr/>
        </p:nvSpPr>
        <p:spPr bwMode="auto">
          <a:xfrm flipH="1">
            <a:off x="1600200" y="22860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3471439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OUTLINE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Jaringan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Semantik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Frame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4EDF-6027-44F3-8D35-367B3CE2BDC8}" type="datetime1">
              <a:rPr lang="id-ID" smtClean="0"/>
              <a:pPr/>
              <a:t>05/11/2020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752056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 MK :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58812"/>
            <a:ext cx="8229600" cy="881827"/>
          </a:xfrm>
        </p:spPr>
        <p:txBody>
          <a:bodyPr/>
          <a:lstStyle/>
          <a:p>
            <a:pPr eaLnBrk="1" hangingPunct="1"/>
            <a:r>
              <a:rPr lang="en-US" smtClean="0"/>
              <a:t>Inferensi pada frame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33400" y="1981200"/>
            <a:ext cx="8229600" cy="3505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Jika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ada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pertanyaan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apa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keahlian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Clyde?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Sistem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pertama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kali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akan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mengecek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frame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clyde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untuk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mencari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atribute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keahlian</a:t>
            </a:r>
            <a:endParaRPr kumimoji="0" lang="en-US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Karena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tidak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ditemukan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maka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pencarian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akan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diarahkan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frame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binatang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sirkus</a:t>
            </a:r>
            <a:endParaRPr kumimoji="0" lang="en-US" sz="2100" b="0" i="0" u="none" strike="noStrike" kern="1200" cap="none" spc="0" normalizeH="0" baseline="0" noProof="0" dirty="0" smtClean="0">
              <a:ln>
                <a:noFill/>
              </a:ln>
              <a:solidFill>
                <a:srgbClr val="00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 frame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ini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ditemukan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atribute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keahlian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value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nya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“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keseimbangan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atas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bola”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Jawaban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dari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pertanyaan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Keseimbangan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atas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roda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”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894661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 MK :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id-ID" dirty="0" smtClean="0"/>
              <a:t>Contoh 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681537"/>
          </a:xfrm>
        </p:spPr>
        <p:txBody>
          <a:bodyPr/>
          <a:lstStyle/>
          <a:p>
            <a:r>
              <a:rPr lang="id-ID" sz="2400" smtClean="0"/>
              <a:t>Frame Pohon</a:t>
            </a:r>
          </a:p>
          <a:p>
            <a:pPr lvl="1">
              <a:buFont typeface="Wingdings" pitchFamily="2" charset="2"/>
              <a:buNone/>
            </a:pPr>
            <a:r>
              <a:rPr lang="id-ID" sz="2000" smtClean="0"/>
              <a:t>Spesialisasi dari 	: Tumbuhan</a:t>
            </a:r>
          </a:p>
          <a:p>
            <a:pPr lvl="1">
              <a:buFont typeface="Wingdings" pitchFamily="2" charset="2"/>
              <a:buNone/>
            </a:pPr>
            <a:r>
              <a:rPr lang="id-ID" sz="2000" smtClean="0"/>
              <a:t>Jumlah batang	: integer (default 1)</a:t>
            </a:r>
          </a:p>
          <a:p>
            <a:pPr lvl="1">
              <a:buFont typeface="Wingdings" pitchFamily="2" charset="2"/>
              <a:buNone/>
            </a:pPr>
            <a:r>
              <a:rPr lang="id-ID" sz="2000" smtClean="0"/>
              <a:t>Jenis kulit		: halus</a:t>
            </a:r>
          </a:p>
          <a:p>
            <a:pPr lvl="1">
              <a:buFont typeface="Wingdings" pitchFamily="2" charset="2"/>
              <a:buNone/>
            </a:pPr>
            <a:r>
              <a:rPr lang="id-ID" sz="2000" smtClean="0"/>
              <a:t>Model daun 		: jenis pohon jarum, berganti daun</a:t>
            </a:r>
          </a:p>
          <a:p>
            <a:pPr lvl="1">
              <a:buFont typeface="Wingdings" pitchFamily="2" charset="2"/>
              <a:buNone/>
            </a:pPr>
            <a:r>
              <a:rPr lang="id-ID" sz="2000" smtClean="0"/>
              <a:t>Bentuk daun     	: sederhana, berlekuk, campuran</a:t>
            </a:r>
          </a:p>
          <a:p>
            <a:r>
              <a:rPr lang="id-ID" sz="2400" smtClean="0"/>
              <a:t>Frame Pohon Perdu</a:t>
            </a:r>
          </a:p>
          <a:p>
            <a:pPr lvl="1">
              <a:buFont typeface="Wingdings" pitchFamily="2" charset="2"/>
              <a:buNone/>
            </a:pPr>
            <a:r>
              <a:rPr lang="id-ID" sz="2000" smtClean="0"/>
              <a:t>Spesialisasi dari 	: Pohon</a:t>
            </a:r>
          </a:p>
          <a:p>
            <a:pPr lvl="1">
              <a:buFont typeface="Wingdings" pitchFamily="2" charset="2"/>
              <a:buNone/>
            </a:pPr>
            <a:r>
              <a:rPr lang="id-ID" sz="2000" smtClean="0"/>
              <a:t>Jumlah batang	: 3</a:t>
            </a:r>
          </a:p>
          <a:p>
            <a:pPr lvl="1">
              <a:buFont typeface="Wingdings" pitchFamily="2" charset="2"/>
              <a:buNone/>
            </a:pPr>
            <a:r>
              <a:rPr lang="id-ID" sz="2000" smtClean="0"/>
              <a:t>Jenis kulit		: halus</a:t>
            </a:r>
          </a:p>
          <a:p>
            <a:pPr lvl="1">
              <a:buFont typeface="Wingdings" pitchFamily="2" charset="2"/>
              <a:buNone/>
            </a:pPr>
            <a:r>
              <a:rPr lang="id-ID" sz="2000" smtClean="0"/>
              <a:t>Model daun 		: berganti daun</a:t>
            </a:r>
          </a:p>
          <a:p>
            <a:pPr lvl="1">
              <a:buFont typeface="Wingdings" pitchFamily="2" charset="2"/>
              <a:buNone/>
            </a:pPr>
            <a:r>
              <a:rPr lang="id-ID" sz="2000" smtClean="0"/>
              <a:t>Bentuk daun     	: sederhana, berlekuk</a:t>
            </a:r>
          </a:p>
          <a:p>
            <a:pPr lvl="1">
              <a:buFont typeface="Wingdings" pitchFamily="2" charset="2"/>
              <a:buNone/>
            </a:pPr>
            <a:endParaRPr lang="id-ID" sz="2000" smtClean="0"/>
          </a:p>
        </p:txBody>
      </p:sp>
    </p:spTree>
    <p:extLst>
      <p:ext uri="{BB962C8B-B14F-4D97-AF65-F5344CB8AC3E}">
        <p14:creationId xmlns="" xmlns:p14="http://schemas.microsoft.com/office/powerpoint/2010/main" val="163866657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	</a:t>
            </a:r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r>
              <a:rPr lang="id-ID" sz="4000" b="1" dirty="0" smtClean="0">
                <a:sym typeface="Wingdings" panose="05000000000000000000" pitchFamily="2" charset="2"/>
              </a:rPr>
              <a:t> </a:t>
            </a:r>
            <a:r>
              <a:rPr lang="en-US" sz="4000" b="1" dirty="0" smtClean="0"/>
              <a:t>END</a:t>
            </a:r>
            <a:r>
              <a:rPr lang="id-ID" sz="4000" b="1" dirty="0" smtClean="0"/>
              <a:t> </a:t>
            </a:r>
            <a:r>
              <a:rPr lang="id-ID" sz="4000" b="1" dirty="0" smtClean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EA756-34B4-4001-925C-3CB51DC13D45}" type="datetime1">
              <a:rPr lang="id-ID" smtClean="0"/>
              <a:pPr/>
              <a:t>05/11/2020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80048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JARINGAN SEMANTIK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antar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objek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Kelebihan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mewariskan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>
              <a:buFontTx/>
              <a:buChar char="-"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Tergantung pada jenis masalah yang akan dipecahkan</a:t>
            </a:r>
          </a:p>
          <a:p>
            <a:pPr>
              <a:buFontTx/>
              <a:buChar char="-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Disajikan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graf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berarah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Node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merepresentasikan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konsep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objek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situasi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</a:t>
            </a: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	· Label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ditunjukkan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penamaan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sv-SE" sz="2400" dirty="0">
                <a:latin typeface="Arial" pitchFamily="34" charset="0"/>
                <a:cs typeface="Arial" pitchFamily="34" charset="0"/>
              </a:rPr>
              <a:t>	· Node dapat berupa objek tunggal atau 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kelas</a:t>
            </a:r>
            <a:endParaRPr lang="sv-SE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EC958-7F4B-4D75-BF9A-1784B9CA08DF}" type="datetime1">
              <a:rPr lang="id-ID" smtClean="0"/>
              <a:pPr/>
              <a:t>05/11/2020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259619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JARINGAN SEMANTIK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Komponen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Dasar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Node-node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simpul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kotak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lingkaran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Arc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busur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Panah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3C2C0-DEE7-4A17-A67C-1101BD087711}" type="datetime1">
              <a:rPr lang="id-ID" smtClean="0"/>
              <a:pPr/>
              <a:t>05/11/2020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14108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FRAME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Autofit/>
          </a:bodyPr>
          <a:lstStyle/>
          <a:p>
            <a:r>
              <a:rPr lang="nn-NO" sz="2400" dirty="0" smtClean="0">
                <a:latin typeface="Arial" pitchFamily="34" charset="0"/>
                <a:cs typeface="Arial" pitchFamily="34" charset="0"/>
              </a:rPr>
              <a:t>Kumpulan pengetahuan </a:t>
            </a:r>
          </a:p>
          <a:p>
            <a:r>
              <a:rPr lang="nn-NO" sz="2400" dirty="0" smtClean="0">
                <a:latin typeface="Arial" pitchFamily="34" charset="0"/>
                <a:cs typeface="Arial" pitchFamily="34" charset="0"/>
              </a:rPr>
              <a:t>Objek, peristiwa, lokasi, situasi, dll</a:t>
            </a:r>
          </a:p>
          <a:p>
            <a:r>
              <a:rPr lang="nn-NO" sz="2400" dirty="0" smtClean="0">
                <a:latin typeface="Arial" pitchFamily="34" charset="0"/>
                <a:cs typeface="Arial" pitchFamily="34" charset="0"/>
              </a:rPr>
              <a:t>Slot menggambarkan rincian (atribut) dan karakteristik objek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Frame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berupa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kumpulan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slot-slot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representasi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entitas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struktru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objek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554E-6572-401A-AF38-C2FBD0576D88}" type="datetime1">
              <a:rPr lang="id-ID" smtClean="0"/>
              <a:pPr/>
              <a:t>05/11/2020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040088" cy="365125"/>
          </a:xfrm>
        </p:spPr>
        <p:txBody>
          <a:bodyPr/>
          <a:lstStyle/>
          <a:p>
            <a:r>
              <a:rPr lang="en-US" smtClean="0"/>
              <a:t>Kode MK : TIF19212;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smtClean="0">
                <a:latin typeface="Arial" panose="020B0604020202020204" pitchFamily="34" charset="0"/>
                <a:cs typeface="Arial" panose="020B0604020202020204" pitchFamily="34" charset="0"/>
              </a:rPr>
              <a:t>17/9/2015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Kode MK : MK :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286000"/>
            <a:ext cx="8229600" cy="1139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JARINGAN SEMANTIK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046390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/>
            <a:r>
              <a:rPr lang="id-ID" dirty="0" smtClean="0"/>
              <a:t>JARINGAN SEMANTIK</a:t>
            </a:r>
            <a:endParaRPr lang="en-US" dirty="0" smtClean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69900" marR="0" lvl="0" indent="-469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Pengetahuan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disusun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dalam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sebuah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jaringan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memiliki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komponen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utama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908050" marR="0" lvl="1" indent="-436563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Node</a:t>
            </a:r>
          </a:p>
          <a:p>
            <a:pPr marL="1377950" marR="0" lvl="2" indent="-468313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menyatakan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obyek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konsep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atau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situasi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377950" marR="0" lvl="2" indent="-468313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Dinyatakan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dengan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kotak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atau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lingkaran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908050" marR="0" lvl="1" indent="-436563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Arc/Link</a:t>
            </a:r>
          </a:p>
          <a:p>
            <a:pPr marL="1377950" marR="0" lvl="2" indent="-468313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Menyatakan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hubungan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antar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node</a:t>
            </a:r>
          </a:p>
          <a:p>
            <a:pPr marL="1377950" marR="0" lvl="2" indent="-468313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Dinyatakan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dengan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tanda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panah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377950" marR="0" lvl="2" indent="-468313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Link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penting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subclass/ is a kind of (AKO), instance/is a (ISA)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has a</a:t>
            </a:r>
          </a:p>
        </p:txBody>
      </p:sp>
    </p:spTree>
    <p:extLst>
      <p:ext uri="{BB962C8B-B14F-4D97-AF65-F5344CB8AC3E}">
        <p14:creationId xmlns="" xmlns:p14="http://schemas.microsoft.com/office/powerpoint/2010/main" val="26708915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685800" y="542925"/>
            <a:ext cx="8077200" cy="5462588"/>
            <a:chOff x="2520" y="1177"/>
            <a:chExt cx="7200" cy="4783"/>
          </a:xfrm>
        </p:grpSpPr>
        <p:sp>
          <p:nvSpPr>
            <p:cNvPr id="7" name="AutoShape 5"/>
            <p:cNvSpPr>
              <a:spLocks noChangeAspect="1" noChangeArrowheads="1"/>
            </p:cNvSpPr>
            <p:nvPr/>
          </p:nvSpPr>
          <p:spPr bwMode="auto">
            <a:xfrm>
              <a:off x="2520" y="1177"/>
              <a:ext cx="7200" cy="47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>
              <a:off x="2670" y="1794"/>
              <a:ext cx="750" cy="772"/>
            </a:xfrm>
            <a:prstGeom prst="flowChartConnector">
              <a:avLst/>
            </a:prstGeom>
            <a:solidFill>
              <a:srgbClr val="00FFFF"/>
            </a:solidFill>
            <a:ln w="19050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sz="1000">
                <a:cs typeface="Mangal" pitchFamily="2" charset="0"/>
              </a:endParaRPr>
            </a:p>
            <a:p>
              <a:pPr algn="ctr" eaLnBrk="0" hangingPunct="0"/>
              <a:r>
                <a:rPr lang="en-US" sz="1000">
                  <a:cs typeface="Mangal" pitchFamily="2" charset="0"/>
                </a:rPr>
                <a:t>Ann</a:t>
              </a:r>
              <a:endParaRPr lang="en-US"/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2820" y="1640"/>
              <a:ext cx="6750" cy="3857"/>
              <a:chOff x="2820" y="1640"/>
              <a:chExt cx="6750" cy="3857"/>
            </a:xfrm>
          </p:grpSpPr>
          <p:sp>
            <p:nvSpPr>
              <p:cNvPr id="10" name="AutoShape 8"/>
              <p:cNvSpPr>
                <a:spLocks noChangeArrowheads="1"/>
              </p:cNvSpPr>
              <p:nvPr/>
            </p:nvSpPr>
            <p:spPr bwMode="auto">
              <a:xfrm>
                <a:off x="4770" y="1794"/>
                <a:ext cx="750" cy="771"/>
              </a:xfrm>
              <a:prstGeom prst="flowChartConnector">
                <a:avLst/>
              </a:prstGeom>
              <a:solidFill>
                <a:srgbClr val="00FFFF"/>
              </a:solidFill>
              <a:ln w="19050" algn="ctr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sz="1000">
                  <a:cs typeface="Mangal" pitchFamily="2" charset="0"/>
                </a:endParaRPr>
              </a:p>
              <a:p>
                <a:pPr algn="ctr" eaLnBrk="0" hangingPunct="0"/>
                <a:r>
                  <a:rPr lang="en-US" sz="1000">
                    <a:cs typeface="Mangal" pitchFamily="2" charset="0"/>
                  </a:rPr>
                  <a:t>Bill</a:t>
                </a:r>
                <a:endParaRPr lang="en-US"/>
              </a:p>
            </p:txBody>
          </p:sp>
          <p:sp>
            <p:nvSpPr>
              <p:cNvPr id="11" name="AutoShape 9"/>
              <p:cNvSpPr>
                <a:spLocks noChangeArrowheads="1"/>
              </p:cNvSpPr>
              <p:nvPr/>
            </p:nvSpPr>
            <p:spPr bwMode="auto">
              <a:xfrm>
                <a:off x="6570" y="1794"/>
                <a:ext cx="750" cy="772"/>
              </a:xfrm>
              <a:prstGeom prst="flowChartConnector">
                <a:avLst/>
              </a:prstGeom>
              <a:solidFill>
                <a:srgbClr val="00FFFF"/>
              </a:solidFill>
              <a:ln w="19050" algn="ctr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sz="1000">
                  <a:cs typeface="Mangal" pitchFamily="2" charset="0"/>
                </a:endParaRPr>
              </a:p>
              <a:p>
                <a:pPr algn="ctr" eaLnBrk="0" hangingPunct="0"/>
                <a:r>
                  <a:rPr lang="en-US" sz="1000">
                    <a:cs typeface="Mangal" pitchFamily="2" charset="0"/>
                  </a:rPr>
                  <a:t>carol</a:t>
                </a:r>
                <a:endParaRPr lang="en-US"/>
              </a:p>
            </p:txBody>
          </p:sp>
          <p:sp>
            <p:nvSpPr>
              <p:cNvPr id="12" name="AutoShape 10"/>
              <p:cNvSpPr>
                <a:spLocks noChangeArrowheads="1"/>
              </p:cNvSpPr>
              <p:nvPr/>
            </p:nvSpPr>
            <p:spPr bwMode="auto">
              <a:xfrm>
                <a:off x="8820" y="1794"/>
                <a:ext cx="750" cy="771"/>
              </a:xfrm>
              <a:prstGeom prst="flowChartConnector">
                <a:avLst/>
              </a:prstGeom>
              <a:solidFill>
                <a:srgbClr val="00FFFF"/>
              </a:solidFill>
              <a:ln w="19050" algn="ctr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sz="1000">
                  <a:cs typeface="Mangal" pitchFamily="2" charset="0"/>
                </a:endParaRPr>
              </a:p>
              <a:p>
                <a:pPr algn="ctr" eaLnBrk="0" hangingPunct="0"/>
                <a:r>
                  <a:rPr lang="en-US" sz="1000">
                    <a:cs typeface="Mangal" pitchFamily="2" charset="0"/>
                  </a:rPr>
                  <a:t>dave</a:t>
                </a:r>
                <a:endParaRPr lang="en-US"/>
              </a:p>
            </p:txBody>
          </p:sp>
          <p:sp>
            <p:nvSpPr>
              <p:cNvPr id="13" name="AutoShape 11"/>
              <p:cNvSpPr>
                <a:spLocks noChangeArrowheads="1"/>
              </p:cNvSpPr>
              <p:nvPr/>
            </p:nvSpPr>
            <p:spPr bwMode="auto">
              <a:xfrm>
                <a:off x="4770" y="3491"/>
                <a:ext cx="750" cy="772"/>
              </a:xfrm>
              <a:prstGeom prst="flowChartConnector">
                <a:avLst/>
              </a:prstGeom>
              <a:solidFill>
                <a:srgbClr val="00FFFF"/>
              </a:solidFill>
              <a:ln w="19050" algn="ctr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sz="1000">
                  <a:cs typeface="Mangal" pitchFamily="2" charset="0"/>
                </a:endParaRPr>
              </a:p>
              <a:p>
                <a:pPr algn="ctr" eaLnBrk="0" hangingPunct="0"/>
                <a:r>
                  <a:rPr lang="en-US" sz="1000">
                    <a:cs typeface="Mangal" pitchFamily="2" charset="0"/>
                  </a:rPr>
                  <a:t>suzie</a:t>
                </a:r>
                <a:endParaRPr lang="en-US"/>
              </a:p>
            </p:txBody>
          </p:sp>
          <p:sp>
            <p:nvSpPr>
              <p:cNvPr id="14" name="AutoShape 12"/>
              <p:cNvSpPr>
                <a:spLocks noChangeArrowheads="1"/>
              </p:cNvSpPr>
              <p:nvPr/>
            </p:nvSpPr>
            <p:spPr bwMode="auto">
              <a:xfrm>
                <a:off x="5970" y="4726"/>
                <a:ext cx="750" cy="771"/>
              </a:xfrm>
              <a:prstGeom prst="flowChartConnector">
                <a:avLst/>
              </a:prstGeom>
              <a:solidFill>
                <a:srgbClr val="00FFFF"/>
              </a:solidFill>
              <a:ln w="19050" algn="ctr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sz="1000">
                  <a:cs typeface="Mangal" pitchFamily="2" charset="0"/>
                </a:endParaRPr>
              </a:p>
              <a:p>
                <a:pPr algn="ctr" eaLnBrk="0" hangingPunct="0"/>
                <a:r>
                  <a:rPr lang="en-US" sz="1000">
                    <a:cs typeface="Mangal" pitchFamily="2" charset="0"/>
                  </a:rPr>
                  <a:t>John</a:t>
                </a:r>
                <a:endParaRPr lang="en-US"/>
              </a:p>
            </p:txBody>
          </p:sp>
          <p:sp>
            <p:nvSpPr>
              <p:cNvPr id="15" name="AutoShape 13"/>
              <p:cNvSpPr>
                <a:spLocks noChangeArrowheads="1"/>
              </p:cNvSpPr>
              <p:nvPr/>
            </p:nvSpPr>
            <p:spPr bwMode="auto">
              <a:xfrm>
                <a:off x="7170" y="3491"/>
                <a:ext cx="750" cy="773"/>
              </a:xfrm>
              <a:prstGeom prst="flowChartConnector">
                <a:avLst/>
              </a:prstGeom>
              <a:solidFill>
                <a:srgbClr val="00FFFF"/>
              </a:solidFill>
              <a:ln w="19050" algn="ctr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sz="1000">
                  <a:cs typeface="Mangal" pitchFamily="2" charset="0"/>
                </a:endParaRPr>
              </a:p>
              <a:p>
                <a:pPr algn="ctr" eaLnBrk="0" hangingPunct="0"/>
                <a:r>
                  <a:rPr lang="en-US" sz="1000">
                    <a:cs typeface="Mangal" pitchFamily="2" charset="0"/>
                  </a:rPr>
                  <a:t>Tom</a:t>
                </a: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420" y="1948"/>
                <a:ext cx="1350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3420" y="2411"/>
                <a:ext cx="135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/>
            </p:nvSpPr>
            <p:spPr bwMode="auto">
              <a:xfrm>
                <a:off x="3120" y="2566"/>
                <a:ext cx="1650" cy="1080"/>
              </a:xfrm>
              <a:prstGeom prst="line">
                <a:avLst/>
              </a:prstGeom>
              <a:noFill/>
              <a:ln w="28575">
                <a:solidFill>
                  <a:srgbClr val="99CC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/>
            </p:nvSpPr>
            <p:spPr bwMode="auto">
              <a:xfrm>
                <a:off x="5070" y="2566"/>
                <a:ext cx="0" cy="92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/>
            </p:nvSpPr>
            <p:spPr bwMode="auto">
              <a:xfrm>
                <a:off x="7320" y="2103"/>
                <a:ext cx="1500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H="1">
                <a:off x="7170" y="2411"/>
                <a:ext cx="165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/>
            </p:nvSpPr>
            <p:spPr bwMode="auto">
              <a:xfrm>
                <a:off x="7020" y="2566"/>
                <a:ext cx="300" cy="925"/>
              </a:xfrm>
              <a:prstGeom prst="line">
                <a:avLst/>
              </a:prstGeom>
              <a:noFill/>
              <a:ln w="28575">
                <a:solidFill>
                  <a:srgbClr val="99CC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/>
            </p:nvSpPr>
            <p:spPr bwMode="auto">
              <a:xfrm flipH="1">
                <a:off x="7920" y="2566"/>
                <a:ext cx="1200" cy="108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/>
            </p:nvSpPr>
            <p:spPr bwMode="auto">
              <a:xfrm>
                <a:off x="5520" y="3646"/>
                <a:ext cx="1650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/>
            </p:nvSpPr>
            <p:spPr bwMode="auto">
              <a:xfrm flipH="1">
                <a:off x="5520" y="4108"/>
                <a:ext cx="165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/>
            </p:nvSpPr>
            <p:spPr bwMode="auto">
              <a:xfrm>
                <a:off x="5370" y="4263"/>
                <a:ext cx="600" cy="61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/>
            </p:nvSpPr>
            <p:spPr bwMode="auto">
              <a:xfrm flipH="1">
                <a:off x="6720" y="4263"/>
                <a:ext cx="750" cy="61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Text Box 26"/>
              <p:cNvSpPr txBox="1">
                <a:spLocks noChangeArrowheads="1"/>
              </p:cNvSpPr>
              <p:nvPr/>
            </p:nvSpPr>
            <p:spPr bwMode="auto">
              <a:xfrm>
                <a:off x="3570" y="1640"/>
                <a:ext cx="1500" cy="30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000">
                    <a:cs typeface="Mangal" pitchFamily="2" charset="0"/>
                  </a:rPr>
                  <a:t>Istri dari</a:t>
                </a:r>
                <a:endParaRPr lang="en-US"/>
              </a:p>
            </p:txBody>
          </p:sp>
          <p:sp>
            <p:nvSpPr>
              <p:cNvPr id="29" name="Text Box 27"/>
              <p:cNvSpPr txBox="1">
                <a:spLocks noChangeArrowheads="1"/>
              </p:cNvSpPr>
              <p:nvPr/>
            </p:nvSpPr>
            <p:spPr bwMode="auto">
              <a:xfrm>
                <a:off x="7470" y="1640"/>
                <a:ext cx="1500" cy="30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000">
                    <a:cs typeface="Mangal" pitchFamily="2" charset="0"/>
                  </a:rPr>
                  <a:t>Istri dari</a:t>
                </a:r>
                <a:endParaRPr lang="en-US"/>
              </a:p>
            </p:txBody>
          </p:sp>
          <p:sp>
            <p:nvSpPr>
              <p:cNvPr id="30" name="Text Box 28"/>
              <p:cNvSpPr txBox="1">
                <a:spLocks noChangeArrowheads="1"/>
              </p:cNvSpPr>
              <p:nvPr/>
            </p:nvSpPr>
            <p:spPr bwMode="auto">
              <a:xfrm>
                <a:off x="7320" y="2566"/>
                <a:ext cx="1500" cy="30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000">
                    <a:cs typeface="Mangal" pitchFamily="2" charset="0"/>
                  </a:rPr>
                  <a:t>Suami dari</a:t>
                </a:r>
                <a:endParaRPr lang="en-US"/>
              </a:p>
            </p:txBody>
          </p:sp>
          <p:sp>
            <p:nvSpPr>
              <p:cNvPr id="31" name="Text Box 29"/>
              <p:cNvSpPr txBox="1">
                <a:spLocks noChangeArrowheads="1"/>
              </p:cNvSpPr>
              <p:nvPr/>
            </p:nvSpPr>
            <p:spPr bwMode="auto">
              <a:xfrm>
                <a:off x="3420" y="2566"/>
                <a:ext cx="1500" cy="306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000">
                    <a:cs typeface="Mangal" pitchFamily="2" charset="0"/>
                  </a:rPr>
                  <a:t>Suami dari</a:t>
                </a:r>
                <a:endParaRPr lang="en-US"/>
              </a:p>
            </p:txBody>
          </p:sp>
          <p:sp>
            <p:nvSpPr>
              <p:cNvPr id="32" name="Text Box 30"/>
              <p:cNvSpPr txBox="1">
                <a:spLocks noChangeArrowheads="1"/>
              </p:cNvSpPr>
              <p:nvPr/>
            </p:nvSpPr>
            <p:spPr bwMode="auto">
              <a:xfrm>
                <a:off x="2820" y="3028"/>
                <a:ext cx="1500" cy="30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000">
                    <a:cs typeface="Mangal" pitchFamily="2" charset="0"/>
                  </a:rPr>
                  <a:t>Ibu dari</a:t>
                </a:r>
                <a:endParaRPr lang="en-US"/>
              </a:p>
            </p:txBody>
          </p:sp>
          <p:sp>
            <p:nvSpPr>
              <p:cNvPr id="33" name="Text Box 31"/>
              <p:cNvSpPr txBox="1">
                <a:spLocks noChangeArrowheads="1"/>
              </p:cNvSpPr>
              <p:nvPr/>
            </p:nvSpPr>
            <p:spPr bwMode="auto">
              <a:xfrm>
                <a:off x="6720" y="2874"/>
                <a:ext cx="1500" cy="30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000">
                    <a:cs typeface="Mangal" pitchFamily="2" charset="0"/>
                  </a:rPr>
                  <a:t>Ibu dari</a:t>
                </a:r>
                <a:endParaRPr lang="en-US"/>
              </a:p>
            </p:txBody>
          </p:sp>
          <p:sp>
            <p:nvSpPr>
              <p:cNvPr id="34" name="Text Box 32"/>
              <p:cNvSpPr txBox="1">
                <a:spLocks noChangeArrowheads="1"/>
              </p:cNvSpPr>
              <p:nvPr/>
            </p:nvSpPr>
            <p:spPr bwMode="auto">
              <a:xfrm>
                <a:off x="4470" y="2874"/>
                <a:ext cx="1500" cy="30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000">
                    <a:cs typeface="Mangal" pitchFamily="2" charset="0"/>
                  </a:rPr>
                  <a:t>Ayah  dari</a:t>
                </a:r>
                <a:endParaRPr lang="en-US"/>
              </a:p>
            </p:txBody>
          </p:sp>
          <p:sp>
            <p:nvSpPr>
              <p:cNvPr id="35" name="Text Box 33"/>
              <p:cNvSpPr txBox="1">
                <a:spLocks noChangeArrowheads="1"/>
              </p:cNvSpPr>
              <p:nvPr/>
            </p:nvSpPr>
            <p:spPr bwMode="auto">
              <a:xfrm>
                <a:off x="8070" y="2874"/>
                <a:ext cx="1500" cy="30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000">
                    <a:cs typeface="Mangal" pitchFamily="2" charset="0"/>
                  </a:rPr>
                  <a:t>Ayah  dari</a:t>
                </a:r>
                <a:endParaRPr lang="en-US"/>
              </a:p>
            </p:txBody>
          </p:sp>
          <p:sp>
            <p:nvSpPr>
              <p:cNvPr id="36" name="Text Box 34"/>
              <p:cNvSpPr txBox="1">
                <a:spLocks noChangeArrowheads="1"/>
              </p:cNvSpPr>
              <p:nvPr/>
            </p:nvSpPr>
            <p:spPr bwMode="auto">
              <a:xfrm>
                <a:off x="4620" y="4571"/>
                <a:ext cx="1500" cy="30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000">
                    <a:cs typeface="Mangal" pitchFamily="2" charset="0"/>
                  </a:rPr>
                  <a:t>Ibu dari</a:t>
                </a:r>
                <a:endParaRPr lang="en-US"/>
              </a:p>
            </p:txBody>
          </p:sp>
          <p:sp>
            <p:nvSpPr>
              <p:cNvPr id="37" name="Text Box 35"/>
              <p:cNvSpPr txBox="1">
                <a:spLocks noChangeArrowheads="1"/>
              </p:cNvSpPr>
              <p:nvPr/>
            </p:nvSpPr>
            <p:spPr bwMode="auto">
              <a:xfrm>
                <a:off x="6870" y="4417"/>
                <a:ext cx="1500" cy="30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000">
                    <a:cs typeface="Mangal" pitchFamily="2" charset="0"/>
                  </a:rPr>
                  <a:t>Ayah  dari</a:t>
                </a:r>
                <a:endParaRPr lang="en-US"/>
              </a:p>
            </p:txBody>
          </p:sp>
          <p:sp>
            <p:nvSpPr>
              <p:cNvPr id="38" name="Text Box 36"/>
              <p:cNvSpPr txBox="1">
                <a:spLocks noChangeArrowheads="1"/>
              </p:cNvSpPr>
              <p:nvPr/>
            </p:nvSpPr>
            <p:spPr bwMode="auto">
              <a:xfrm>
                <a:off x="5670" y="3337"/>
                <a:ext cx="1500" cy="30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000">
                    <a:cs typeface="Mangal" pitchFamily="2" charset="0"/>
                  </a:rPr>
                  <a:t>Istri dari</a:t>
                </a:r>
                <a:endParaRPr lang="en-US"/>
              </a:p>
            </p:txBody>
          </p:sp>
          <p:sp>
            <p:nvSpPr>
              <p:cNvPr id="39" name="Text Box 37"/>
              <p:cNvSpPr txBox="1">
                <a:spLocks noChangeArrowheads="1"/>
              </p:cNvSpPr>
              <p:nvPr/>
            </p:nvSpPr>
            <p:spPr bwMode="auto">
              <a:xfrm>
                <a:off x="5670" y="4263"/>
                <a:ext cx="1500" cy="30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000">
                    <a:cs typeface="Mangal" pitchFamily="2" charset="0"/>
                  </a:rPr>
                  <a:t>Suami dari</a:t>
                </a:r>
                <a:endParaRPr lang="en-US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55671870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800" smtClean="0"/>
              <a:t>Perhatikan Jaringan Semantic sederhana berikut ini: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69900" marR="0" lvl="0" indent="-469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69900" marR="0" lvl="0" indent="-469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5219700" y="1557338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Sayap</a:t>
            </a:r>
          </a:p>
        </p:txBody>
      </p: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3059113" y="3141663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Kenari</a:t>
            </a:r>
          </a:p>
        </p:txBody>
      </p:sp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5219700" y="3284538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Burung</a:t>
            </a:r>
          </a:p>
        </p:txBody>
      </p:sp>
      <p:sp>
        <p:nvSpPr>
          <p:cNvPr id="11" name="Oval 7"/>
          <p:cNvSpPr>
            <a:spLocks noChangeArrowheads="1"/>
          </p:cNvSpPr>
          <p:nvPr/>
        </p:nvSpPr>
        <p:spPr bwMode="auto">
          <a:xfrm>
            <a:off x="5292725" y="5013325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terbang</a:t>
            </a: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 flipV="1">
            <a:off x="5651500" y="2492375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3995738" y="3644900"/>
            <a:ext cx="12969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>
            <a:off x="5651500" y="4221163"/>
            <a:ext cx="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5775325" y="2584450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Memiliki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4192588" y="3160713"/>
            <a:ext cx="895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Adalah</a:t>
            </a:r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5848350" y="4313238"/>
            <a:ext cx="1987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Berpindah tempat</a:t>
            </a:r>
          </a:p>
        </p:txBody>
      </p:sp>
    </p:spTree>
    <p:extLst>
      <p:ext uri="{BB962C8B-B14F-4D97-AF65-F5344CB8AC3E}">
        <p14:creationId xmlns="" xmlns:p14="http://schemas.microsoft.com/office/powerpoint/2010/main" val="424804822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2327</TotalTime>
  <Words>748</Words>
  <Application>Microsoft Office PowerPoint</Application>
  <PresentationFormat>On-screen Show (4:3)</PresentationFormat>
  <Paragraphs>240</Paragraphs>
  <Slides>22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Bitmap Image</vt:lpstr>
      <vt:lpstr>Slide 1</vt:lpstr>
      <vt:lpstr>OUTLINE</vt:lpstr>
      <vt:lpstr>JARINGAN SEMANTIK</vt:lpstr>
      <vt:lpstr>JARINGAN SEMANTIK</vt:lpstr>
      <vt:lpstr>FRAME</vt:lpstr>
      <vt:lpstr>Slide 6</vt:lpstr>
      <vt:lpstr>JARINGAN SEMANTIK</vt:lpstr>
      <vt:lpstr>Slide 8</vt:lpstr>
      <vt:lpstr>Perhatikan Jaringan Semantic sederhana berikut ini:</vt:lpstr>
      <vt:lpstr>Perluasan yang bisa dilakukan dengan penambahan</vt:lpstr>
      <vt:lpstr>Sehingga kita dapatkan:</vt:lpstr>
      <vt:lpstr>OPERASI PADA JARINGAN SEMANTIK</vt:lpstr>
      <vt:lpstr>Slide 13</vt:lpstr>
      <vt:lpstr>Slide 14</vt:lpstr>
      <vt:lpstr>Slide 15</vt:lpstr>
      <vt:lpstr>FRAME</vt:lpstr>
      <vt:lpstr>FRAME</vt:lpstr>
      <vt:lpstr>Slide 18</vt:lpstr>
      <vt:lpstr>Misalnya kita memiliki frame sebagai berikut:</vt:lpstr>
      <vt:lpstr>Inferensi pada frame</vt:lpstr>
      <vt:lpstr>Contoh </vt:lpstr>
      <vt:lpstr>Slide 22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yulif</dc:creator>
  <cp:lastModifiedBy>Windows User</cp:lastModifiedBy>
  <cp:revision>415</cp:revision>
  <cp:lastPrinted>2015-09-17T08:41:14Z</cp:lastPrinted>
  <dcterms:created xsi:type="dcterms:W3CDTF">2010-04-18T12:06:30Z</dcterms:created>
  <dcterms:modified xsi:type="dcterms:W3CDTF">2020-11-05T09:06:41Z</dcterms:modified>
</cp:coreProperties>
</file>