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70" r:id="rId3"/>
    <p:sldId id="280" r:id="rId4"/>
    <p:sldId id="282" r:id="rId5"/>
    <p:sldId id="283" r:id="rId6"/>
    <p:sldId id="284" r:id="rId7"/>
    <p:sldId id="281" r:id="rId8"/>
  </p:sldIdLst>
  <p:sldSz cx="9144000" cy="6858000" type="screen4x3"/>
  <p:notesSz cx="7102475" cy="9388475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444" autoAdjust="0"/>
  </p:normalViewPr>
  <p:slideViewPr>
    <p:cSldViewPr>
      <p:cViewPr>
        <p:scale>
          <a:sx n="50" d="100"/>
          <a:sy n="50" d="100"/>
        </p:scale>
        <p:origin x="-84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79330D8B-8EA1-45CF-9183-9594B80C1DA8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92C6062E-E781-4E51-9736-53AAC5326C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7F9411FD-F43C-4FF7-B995-F1761E0439FC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535A-5EF7-436B-B475-7D821B9310DE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535A-5EF7-436B-B475-7D821B9310DE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535A-5EF7-436B-B475-7D821B9310DE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535A-5EF7-436B-B475-7D821B9310DE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535A-5EF7-436B-B475-7D821B9310DE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535A-5EF7-436B-B475-7D821B9310DE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535A-5EF7-436B-B475-7D821B9310DE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535A-5EF7-436B-B475-7D821B9310DE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535A-5EF7-436B-B475-7D821B9310DE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535A-5EF7-436B-B475-7D821B9310DE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535A-5EF7-436B-B475-7D821B9310DE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8535A-5EF7-436B-B475-7D821B9310DE}" type="datetimeFigureOut">
              <a:rPr lang="en-US" smtClean="0"/>
              <a:pPr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jpeg"/><Relationship Id="rId7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gif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3.gif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Picture\logo ibi smal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72" y="142852"/>
            <a:ext cx="1244319" cy="1244320"/>
          </a:xfrm>
          <a:prstGeom prst="rect">
            <a:avLst/>
          </a:prstGeom>
          <a:noFill/>
        </p:spPr>
      </p:pic>
      <p:sp>
        <p:nvSpPr>
          <p:cNvPr id="9" name="Date Placeholder 1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9/9/2015</a:t>
            </a:r>
            <a:endParaRPr lang="en-US" dirty="0"/>
          </a:p>
        </p:txBody>
      </p:sp>
      <p:sp>
        <p:nvSpPr>
          <p:cNvPr id="10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A80A70C-902A-499B-8946-FDFF5F57561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1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err="1" smtClean="0"/>
              <a:t>Revisi</a:t>
            </a:r>
            <a:r>
              <a:rPr lang="en-US" dirty="0" smtClean="0"/>
              <a:t> 01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Grafis</a:t>
            </a:r>
            <a:r>
              <a:rPr lang="en-US" dirty="0" smtClean="0"/>
              <a:t> &amp; Multimedia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419872" y="2348880"/>
            <a:ext cx="39094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2. ESTETIKA</a:t>
            </a:r>
            <a:endParaRPr lang="en-US" sz="6000" b="1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477" y="179348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Sesi-2</a:t>
            </a:r>
            <a:endParaRPr lang="en-US" dirty="0"/>
          </a:p>
        </p:txBody>
      </p:sp>
    </p:spTree>
  </p:cSld>
  <p:clrMapOvr>
    <a:masterClrMapping/>
  </p:clrMapOvr>
  <p:transition spd="slow" advClick="0">
    <p:fade thruBlk="1"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Picture\logo ibi smal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72" y="142852"/>
            <a:ext cx="1244319" cy="1244320"/>
          </a:xfrm>
          <a:prstGeom prst="rect">
            <a:avLst/>
          </a:prstGeom>
          <a:noFill/>
        </p:spPr>
      </p:pic>
      <p:sp>
        <p:nvSpPr>
          <p:cNvPr id="9" name="Date Placeholder 1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9/9/2015</a:t>
            </a:r>
            <a:endParaRPr lang="en-US" dirty="0"/>
          </a:p>
        </p:txBody>
      </p:sp>
      <p:sp>
        <p:nvSpPr>
          <p:cNvPr id="10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A80A70C-902A-499B-8946-FDFF5F57561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1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err="1" smtClean="0"/>
              <a:t>Revisi</a:t>
            </a:r>
            <a:r>
              <a:rPr lang="en-US" dirty="0" smtClean="0"/>
              <a:t> 01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Grafis</a:t>
            </a:r>
            <a:r>
              <a:rPr lang="en-US" dirty="0" smtClean="0"/>
              <a:t> &amp; Multimedia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9477" y="179348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Sesi-2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187624" y="980728"/>
            <a:ext cx="4968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cs typeface="Arial" pitchFamily="34" charset="0"/>
              </a:rPr>
              <a:t>2. 1. 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cs typeface="Arial" pitchFamily="34" charset="0"/>
              </a:rPr>
              <a:t>Pendahuluan</a:t>
            </a:r>
            <a:endParaRPr lang="en-US" sz="1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cs typeface="Arial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004048" y="548680"/>
            <a:ext cx="2794992" cy="3600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err="1" smtClean="0">
                <a:ln>
                  <a:solidFill>
                    <a:srgbClr val="FF0000"/>
                  </a:solidFill>
                </a:ln>
                <a:latin typeface="Brush Script MT" pitchFamily="66" charset="0"/>
                <a:ea typeface="+mj-ea"/>
                <a:cs typeface="+mj-cs"/>
              </a:rPr>
              <a:t>Estetika</a:t>
            </a:r>
            <a:endParaRPr kumimoji="0" lang="en-US" sz="4800" b="0" i="1" u="none" strike="noStrike" kern="1200" cap="none" spc="0" normalizeH="0" baseline="0" noProof="0" dirty="0">
              <a:ln>
                <a:solidFill>
                  <a:srgbClr val="FF0000"/>
                </a:solidFill>
              </a:ln>
              <a:uLnTx/>
              <a:uFillTx/>
              <a:latin typeface="Brush Script MT" pitchFamily="66" charset="0"/>
              <a:ea typeface="+mj-ea"/>
              <a:cs typeface="+mj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59632" y="1844824"/>
            <a:ext cx="676875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400" dirty="0" err="1" smtClean="0"/>
              <a:t>Sejak</a:t>
            </a:r>
            <a:r>
              <a:rPr lang="en-US" sz="3400" dirty="0" smtClean="0"/>
              <a:t> </a:t>
            </a:r>
            <a:r>
              <a:rPr lang="en-US" sz="3400" dirty="0" err="1" smtClean="0"/>
              <a:t>Awal</a:t>
            </a:r>
            <a:r>
              <a:rPr lang="en-US" sz="3400" dirty="0" smtClean="0"/>
              <a:t> </a:t>
            </a:r>
            <a:r>
              <a:rPr lang="en-US" sz="3400" dirty="0" err="1" smtClean="0"/>
              <a:t>manusia</a:t>
            </a:r>
            <a:r>
              <a:rPr lang="en-US" sz="3400" dirty="0" smtClean="0"/>
              <a:t> </a:t>
            </a:r>
            <a:r>
              <a:rPr lang="en-US" sz="3400" dirty="0" err="1" smtClean="0"/>
              <a:t>telah</a:t>
            </a:r>
            <a:r>
              <a:rPr lang="en-US" sz="3400" dirty="0" smtClean="0"/>
              <a:t> </a:t>
            </a:r>
            <a:r>
              <a:rPr lang="en-US" sz="3400" dirty="0" err="1" smtClean="0"/>
              <a:t>mengenal</a:t>
            </a:r>
            <a:r>
              <a:rPr lang="en-US" sz="3400" dirty="0" smtClean="0"/>
              <a:t> </a:t>
            </a:r>
            <a:r>
              <a:rPr lang="en-US" sz="3400" dirty="0" err="1" smtClean="0"/>
              <a:t>apa</a:t>
            </a:r>
            <a:r>
              <a:rPr lang="en-US" sz="3400" dirty="0" smtClean="0"/>
              <a:t> yang </a:t>
            </a:r>
            <a:r>
              <a:rPr lang="en-US" sz="3400" dirty="0" err="1" smtClean="0"/>
              <a:t>dikatakan</a:t>
            </a:r>
            <a:r>
              <a:rPr lang="en-US" sz="3400" dirty="0" smtClean="0"/>
              <a:t> : </a:t>
            </a:r>
          </a:p>
          <a:p>
            <a:pPr algn="just">
              <a:buFontTx/>
              <a:buChar char="-"/>
            </a:pPr>
            <a:r>
              <a:rPr lang="en-US" sz="3400" dirty="0" smtClean="0"/>
              <a:t> </a:t>
            </a:r>
            <a:r>
              <a:rPr lang="en-US" sz="3400" b="1" dirty="0" smtClean="0"/>
              <a:t>Indah, 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Bagus</a:t>
            </a:r>
            <a:r>
              <a:rPr lang="en-US" sz="3400" b="1" dirty="0" smtClean="0"/>
              <a:t>,  </a:t>
            </a:r>
            <a:r>
              <a:rPr lang="en-US" sz="3400" b="1" dirty="0" err="1" smtClean="0"/>
              <a:t>Menarik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dan</a:t>
            </a:r>
            <a:endParaRPr lang="en-US" sz="3400" b="1" dirty="0" smtClean="0"/>
          </a:p>
          <a:p>
            <a:pPr algn="just">
              <a:buFontTx/>
              <a:buChar char="-"/>
            </a:pPr>
            <a:r>
              <a:rPr lang="en-US" sz="3400" b="1" dirty="0" smtClean="0"/>
              <a:t> Rasa </a:t>
            </a:r>
            <a:r>
              <a:rPr lang="en-US" sz="3400" b="1" dirty="0" err="1" smtClean="0"/>
              <a:t>Senang</a:t>
            </a:r>
            <a:endParaRPr lang="en-US" sz="3400" b="1" dirty="0"/>
          </a:p>
        </p:txBody>
      </p:sp>
      <p:pic>
        <p:nvPicPr>
          <p:cNvPr id="1027" name="Picture 3" descr="D:\dt-ALL\5_Penelitian\!!MyResearch\2014_RumahAdatLampung_Dikti\Images\ukuran-tua-tradisionil-blogspot-com_604x4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4293096"/>
            <a:ext cx="1440159" cy="1078729"/>
          </a:xfrm>
          <a:prstGeom prst="rect">
            <a:avLst/>
          </a:prstGeom>
          <a:noFill/>
        </p:spPr>
      </p:pic>
      <p:pic>
        <p:nvPicPr>
          <p:cNvPr id="1028" name="Picture 4" descr="D:\dt-ALL\5_Penelitian\!!MyResearch\Research_lainnya\2011_PDM_MuseumLpg_ok\pendukung\MusemLampung_072011_Photo\P709028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3212849" y="4428111"/>
            <a:ext cx="1080120" cy="810090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1174991" y="6032321"/>
            <a:ext cx="23232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Photo </a:t>
            </a:r>
            <a:r>
              <a:rPr lang="en-US" sz="1200" dirty="0" err="1" smtClean="0"/>
              <a:t>Sumber</a:t>
            </a:r>
            <a:r>
              <a:rPr lang="en-US" sz="1200" dirty="0" smtClean="0"/>
              <a:t> : Museum </a:t>
            </a:r>
            <a:r>
              <a:rPr lang="en-US" sz="1200" dirty="0" err="1" smtClean="0"/>
              <a:t>lampung</a:t>
            </a:r>
            <a:endParaRPr lang="en-US" sz="1200" dirty="0"/>
          </a:p>
        </p:txBody>
      </p:sp>
      <p:pic>
        <p:nvPicPr>
          <p:cNvPr id="1029" name="Picture 5" descr="D:\dt-ALL\5_Penelitian\!!MyResearch\Research_lainnya\2011_PDM_MuseumLpg_ok\pendukung\MusemLampung_072011_Photo\P709015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4048" y="4293096"/>
            <a:ext cx="1344149" cy="1008112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1259632" y="5445224"/>
            <a:ext cx="1282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Ukiran</a:t>
            </a:r>
            <a:r>
              <a:rPr lang="en-US" dirty="0" smtClean="0"/>
              <a:t> </a:t>
            </a:r>
            <a:r>
              <a:rPr lang="en-US" dirty="0" err="1" smtClean="0"/>
              <a:t>kayu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203848" y="5445224"/>
            <a:ext cx="1427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Pahatan</a:t>
            </a:r>
            <a:r>
              <a:rPr lang="en-US" dirty="0" smtClean="0"/>
              <a:t> </a:t>
            </a:r>
            <a:r>
              <a:rPr lang="en-US" dirty="0" err="1" smtClean="0"/>
              <a:t>batu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932040" y="5445224"/>
            <a:ext cx="15833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Naskah</a:t>
            </a:r>
            <a:r>
              <a:rPr lang="en-US" dirty="0" smtClean="0"/>
              <a:t> </a:t>
            </a:r>
            <a:r>
              <a:rPr lang="en-US" dirty="0" err="1" smtClean="0"/>
              <a:t>Bambu</a:t>
            </a:r>
            <a:endParaRPr lang="en-US" dirty="0"/>
          </a:p>
        </p:txBody>
      </p:sp>
      <p:pic>
        <p:nvPicPr>
          <p:cNvPr id="1031" name="Picture 7" descr="D:\dt-ALL\5_Penelitian\!!MyResearch\Research_lainnya\2011_PDM_MuseumLpg_ok\pendukung\MusemLampung_072011_Photo\P709029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48264" y="4293096"/>
            <a:ext cx="1296144" cy="972108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6876256" y="5373216"/>
            <a:ext cx="1468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Gerabah</a:t>
            </a:r>
            <a:r>
              <a:rPr lang="en-US" dirty="0" smtClean="0"/>
              <a:t> </a:t>
            </a:r>
            <a:r>
              <a:rPr lang="en-US" dirty="0" err="1" smtClean="0"/>
              <a:t>batu</a:t>
            </a:r>
            <a:endParaRPr lang="en-US" dirty="0"/>
          </a:p>
        </p:txBody>
      </p:sp>
    </p:spTree>
  </p:cSld>
  <p:clrMapOvr>
    <a:masterClrMapping/>
  </p:clrMapOvr>
  <p:transition spd="slow" advClick="0">
    <p:fade thruBlk="1"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Picture\logo ibi smal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72" y="142852"/>
            <a:ext cx="1244319" cy="1244320"/>
          </a:xfrm>
          <a:prstGeom prst="rect">
            <a:avLst/>
          </a:prstGeom>
          <a:noFill/>
        </p:spPr>
      </p:pic>
      <p:sp>
        <p:nvSpPr>
          <p:cNvPr id="9" name="Date Placeholder 1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9/9/2015</a:t>
            </a:r>
            <a:endParaRPr lang="en-US" dirty="0"/>
          </a:p>
        </p:txBody>
      </p:sp>
      <p:sp>
        <p:nvSpPr>
          <p:cNvPr id="10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A80A70C-902A-499B-8946-FDFF5F57561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1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err="1" smtClean="0"/>
              <a:t>Revisi</a:t>
            </a:r>
            <a:r>
              <a:rPr lang="en-US" dirty="0" smtClean="0"/>
              <a:t> 01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Grafis</a:t>
            </a:r>
            <a:r>
              <a:rPr lang="en-US" dirty="0" smtClean="0"/>
              <a:t> &amp; Multimedia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9477" y="179348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Sesi-2</a:t>
            </a:r>
            <a:endParaRPr lang="en-US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004048" y="548680"/>
            <a:ext cx="2794992" cy="3600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err="1" smtClean="0">
                <a:ln>
                  <a:solidFill>
                    <a:srgbClr val="FF0000"/>
                  </a:solidFill>
                </a:ln>
                <a:latin typeface="Brush Script MT" pitchFamily="66" charset="0"/>
                <a:ea typeface="+mj-ea"/>
                <a:cs typeface="+mj-cs"/>
              </a:rPr>
              <a:t>Estetika</a:t>
            </a:r>
            <a:endParaRPr kumimoji="0" lang="en-US" sz="4800" b="0" i="1" u="none" strike="noStrike" kern="1200" cap="none" spc="0" normalizeH="0" baseline="0" noProof="0" dirty="0">
              <a:ln>
                <a:solidFill>
                  <a:srgbClr val="FF0000"/>
                </a:solidFill>
              </a:ln>
              <a:uLnTx/>
              <a:uFillTx/>
              <a:latin typeface="Brush Script MT" pitchFamily="66" charset="0"/>
              <a:ea typeface="+mj-ea"/>
              <a:cs typeface="+mj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87624" y="1628800"/>
            <a:ext cx="7416824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 smtClean="0"/>
              <a:t>Ketertarikan</a:t>
            </a:r>
            <a:r>
              <a:rPr lang="en-US" sz="3200" dirty="0" smtClean="0"/>
              <a:t> </a:t>
            </a:r>
            <a:r>
              <a:rPr lang="en-US" sz="3200" dirty="0" err="1" smtClean="0"/>
              <a:t>manusia</a:t>
            </a:r>
            <a:r>
              <a:rPr lang="en-US" sz="3200" dirty="0" smtClean="0"/>
              <a:t> </a:t>
            </a:r>
            <a:r>
              <a:rPr lang="en-US" sz="3200" dirty="0" err="1" smtClean="0"/>
              <a:t>pada</a:t>
            </a:r>
            <a:r>
              <a:rPr lang="en-US" sz="3200" dirty="0" smtClean="0"/>
              <a:t> </a:t>
            </a:r>
            <a:r>
              <a:rPr lang="en-US" sz="3200" dirty="0" err="1" smtClean="0"/>
              <a:t>keindahan</a:t>
            </a:r>
            <a:r>
              <a:rPr lang="en-US" sz="3200" dirty="0" smtClean="0"/>
              <a:t> </a:t>
            </a:r>
            <a:r>
              <a:rPr lang="en-US" sz="3200" dirty="0" err="1" smtClean="0"/>
              <a:t>mendorong</a:t>
            </a:r>
            <a:r>
              <a:rPr lang="en-US" sz="3200" dirty="0" smtClean="0"/>
              <a:t> </a:t>
            </a:r>
            <a:r>
              <a:rPr lang="en-US" sz="3200" dirty="0" err="1" smtClean="0"/>
              <a:t>manusia</a:t>
            </a:r>
            <a:r>
              <a:rPr lang="en-US" sz="3200" dirty="0" smtClean="0"/>
              <a:t> </a:t>
            </a:r>
            <a:r>
              <a:rPr lang="en-US" sz="3200" dirty="0" err="1" smtClean="0"/>
              <a:t>mempelajari</a:t>
            </a:r>
            <a:r>
              <a:rPr lang="en-US" sz="3200" dirty="0" smtClean="0"/>
              <a:t> </a:t>
            </a:r>
            <a:r>
              <a:rPr lang="en-US" sz="3200" dirty="0" err="1" smtClean="0"/>
              <a:t>Estetika</a:t>
            </a:r>
            <a:r>
              <a:rPr lang="en-US" sz="3200" dirty="0" smtClean="0"/>
              <a:t>.</a:t>
            </a:r>
          </a:p>
          <a:p>
            <a:pPr algn="just"/>
            <a:endParaRPr lang="en-US" sz="1200" dirty="0" smtClean="0"/>
          </a:p>
          <a:p>
            <a:pPr algn="just"/>
            <a:r>
              <a:rPr lang="en-US" sz="3200" b="1" dirty="0" err="1" smtClean="0"/>
              <a:t>Objek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Estetika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berupa</a:t>
            </a:r>
            <a:r>
              <a:rPr lang="en-US" sz="3200" b="1" dirty="0" smtClean="0"/>
              <a:t> :</a:t>
            </a:r>
          </a:p>
          <a:p>
            <a:pPr algn="just">
              <a:buFontTx/>
              <a:buChar char="-"/>
            </a:pPr>
            <a:r>
              <a:rPr lang="en-US" sz="3400" dirty="0" err="1" smtClean="0"/>
              <a:t>Fenomena</a:t>
            </a:r>
            <a:r>
              <a:rPr lang="en-US" sz="3400" dirty="0" smtClean="0"/>
              <a:t> </a:t>
            </a:r>
            <a:r>
              <a:rPr lang="en-US" sz="3400" dirty="0" err="1" smtClean="0"/>
              <a:t>Alam</a:t>
            </a:r>
            <a:r>
              <a:rPr lang="en-US" sz="3400" dirty="0" smtClean="0"/>
              <a:t>,</a:t>
            </a:r>
          </a:p>
          <a:p>
            <a:pPr algn="just">
              <a:buFontTx/>
              <a:buChar char="-"/>
            </a:pPr>
            <a:r>
              <a:rPr lang="en-US" sz="3400" dirty="0" err="1" smtClean="0"/>
              <a:t>Karya</a:t>
            </a:r>
            <a:r>
              <a:rPr lang="en-US" sz="3400" dirty="0" smtClean="0"/>
              <a:t> </a:t>
            </a:r>
            <a:r>
              <a:rPr lang="en-US" sz="3400" dirty="0" err="1" smtClean="0"/>
              <a:t>Desain</a:t>
            </a:r>
            <a:r>
              <a:rPr lang="en-US" sz="3400" dirty="0" smtClean="0"/>
              <a:t>,</a:t>
            </a:r>
          </a:p>
          <a:p>
            <a:pPr algn="just">
              <a:buFontTx/>
              <a:buChar char="-"/>
            </a:pPr>
            <a:r>
              <a:rPr lang="en-US" sz="3400" dirty="0" err="1" smtClean="0"/>
              <a:t>Karya</a:t>
            </a:r>
            <a:r>
              <a:rPr lang="en-US" sz="3400" dirty="0" smtClean="0"/>
              <a:t> </a:t>
            </a:r>
            <a:r>
              <a:rPr lang="en-US" sz="3400" dirty="0" err="1" smtClean="0"/>
              <a:t>Seni</a:t>
            </a:r>
            <a:r>
              <a:rPr lang="en-US" sz="3400" dirty="0" smtClean="0"/>
              <a:t>,</a:t>
            </a:r>
          </a:p>
          <a:p>
            <a:pPr algn="just">
              <a:buFontTx/>
              <a:buChar char="-"/>
            </a:pPr>
            <a:r>
              <a:rPr lang="en-US" sz="3400" dirty="0" err="1" smtClean="0"/>
              <a:t>Proses</a:t>
            </a:r>
            <a:r>
              <a:rPr lang="en-US" sz="3400" dirty="0" smtClean="0"/>
              <a:t> </a:t>
            </a:r>
            <a:r>
              <a:rPr lang="en-US" sz="3400" dirty="0" err="1" smtClean="0"/>
              <a:t>Kreatif</a:t>
            </a:r>
            <a:r>
              <a:rPr lang="en-US" sz="3400" dirty="0" err="1" smtClean="0"/>
              <a:t>itas</a:t>
            </a:r>
            <a:r>
              <a:rPr lang="en-US" sz="3400" dirty="0" smtClean="0"/>
              <a:t>, </a:t>
            </a:r>
          </a:p>
          <a:p>
            <a:pPr algn="just">
              <a:buFontTx/>
              <a:buChar char="-"/>
            </a:pPr>
            <a:r>
              <a:rPr lang="en-US" sz="3400" dirty="0" err="1" smtClean="0"/>
              <a:t>Filsafat</a:t>
            </a:r>
            <a:r>
              <a:rPr lang="en-US" sz="3400" dirty="0" smtClean="0"/>
              <a:t> </a:t>
            </a:r>
            <a:r>
              <a:rPr lang="en-US" sz="3400" dirty="0" err="1" smtClean="0"/>
              <a:t>S</a:t>
            </a:r>
            <a:r>
              <a:rPr lang="en-US" sz="3400" dirty="0" err="1" smtClean="0"/>
              <a:t>eni</a:t>
            </a:r>
            <a:r>
              <a:rPr lang="en-US" sz="3400" dirty="0" smtClean="0"/>
              <a:t>.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5364088" y="3429000"/>
            <a:ext cx="3168352" cy="2664296"/>
            <a:chOff x="1115616" y="3140968"/>
            <a:chExt cx="3168352" cy="2952328"/>
          </a:xfrm>
        </p:grpSpPr>
        <p:sp>
          <p:nvSpPr>
            <p:cNvPr id="14" name="Rectangle 13"/>
            <p:cNvSpPr/>
            <p:nvPr/>
          </p:nvSpPr>
          <p:spPr>
            <a:xfrm>
              <a:off x="1115616" y="3140968"/>
              <a:ext cx="3168352" cy="29523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2" descr="D:\dt-ALL\[PHOTO]\Camera-Ossy\2015-LPG-ACEH-SABANG-KL-JKT\DSC00996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59632" y="3284984"/>
              <a:ext cx="792121" cy="594067"/>
            </a:xfrm>
            <a:prstGeom prst="rect">
              <a:avLst/>
            </a:prstGeom>
            <a:noFill/>
          </p:spPr>
        </p:pic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259632" y="3933056"/>
              <a:ext cx="816760" cy="936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3" descr="D:\dt-ALL\[PHOTO]\photo_picture_walpapper\2_系统壁纸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195736" y="3212976"/>
              <a:ext cx="864096" cy="1656184"/>
            </a:xfrm>
            <a:prstGeom prst="rect">
              <a:avLst/>
            </a:prstGeom>
            <a:noFill/>
          </p:spPr>
        </p:pic>
        <p:pic>
          <p:nvPicPr>
            <p:cNvPr id="20" name="Picture 6" descr="D:\dt-ALL\4_ProdukBahanAjar\1_BukuCetaK_PengolahanCitraDigital_ISBN_2014\2014_BK_PCD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131840" y="3212976"/>
              <a:ext cx="1111607" cy="1656184"/>
            </a:xfrm>
            <a:prstGeom prst="rect">
              <a:avLst/>
            </a:prstGeom>
            <a:noFill/>
          </p:spPr>
        </p:pic>
      </p:grpSp>
      <p:pic>
        <p:nvPicPr>
          <p:cNvPr id="2055" name="Picture 7" descr="J:\[Hiburan]\Kaligrafi2\bismilah_2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08104" y="5028033"/>
            <a:ext cx="775471" cy="1008113"/>
          </a:xfrm>
          <a:prstGeom prst="rect">
            <a:avLst/>
          </a:prstGeom>
          <a:noFill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92280" y="5013176"/>
            <a:ext cx="1387202" cy="1002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5" descr="D:\dt-ALL\5_Penelitian\!!MyResearch\LaporanRumahAdat\Images\note_info_md_wht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68008" y="5013176"/>
            <a:ext cx="665354" cy="43204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>
    <p:fade thruBlk="1"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Picture\logo ibi smal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72" y="142852"/>
            <a:ext cx="1244319" cy="1244320"/>
          </a:xfrm>
          <a:prstGeom prst="rect">
            <a:avLst/>
          </a:prstGeom>
          <a:noFill/>
        </p:spPr>
      </p:pic>
      <p:sp>
        <p:nvSpPr>
          <p:cNvPr id="9" name="Date Placeholder 1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9/9/2015</a:t>
            </a:r>
            <a:endParaRPr lang="en-US" dirty="0"/>
          </a:p>
        </p:txBody>
      </p:sp>
      <p:sp>
        <p:nvSpPr>
          <p:cNvPr id="10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A80A70C-902A-499B-8946-FDFF5F57561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1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err="1" smtClean="0"/>
              <a:t>Revisi</a:t>
            </a:r>
            <a:r>
              <a:rPr lang="en-US" dirty="0" smtClean="0"/>
              <a:t> 01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Grafis</a:t>
            </a:r>
            <a:r>
              <a:rPr lang="en-US" dirty="0" smtClean="0"/>
              <a:t> &amp; Multimedia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9477" y="179348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Sesi-2</a:t>
            </a:r>
            <a:endParaRPr lang="en-US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004048" y="548680"/>
            <a:ext cx="2794992" cy="3600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err="1" smtClean="0">
                <a:ln>
                  <a:solidFill>
                    <a:srgbClr val="FF0000"/>
                  </a:solidFill>
                </a:ln>
                <a:latin typeface="Brush Script MT" pitchFamily="66" charset="0"/>
                <a:ea typeface="+mj-ea"/>
                <a:cs typeface="+mj-cs"/>
              </a:rPr>
              <a:t>Estetika</a:t>
            </a:r>
            <a:endParaRPr kumimoji="0" lang="en-US" sz="4800" b="0" i="1" u="none" strike="noStrike" kern="1200" cap="none" spc="0" normalizeH="0" baseline="0" noProof="0" dirty="0">
              <a:ln>
                <a:solidFill>
                  <a:srgbClr val="FF0000"/>
                </a:solidFill>
              </a:ln>
              <a:uLnTx/>
              <a:uFillTx/>
              <a:latin typeface="Brush Script MT" pitchFamily="66" charset="0"/>
              <a:ea typeface="+mj-ea"/>
              <a:cs typeface="+mj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87624" y="1628800"/>
            <a:ext cx="756084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 smtClean="0"/>
              <a:t>Adapun</a:t>
            </a:r>
            <a:r>
              <a:rPr lang="en-US" sz="3200" dirty="0" smtClean="0"/>
              <a:t> </a:t>
            </a:r>
            <a:r>
              <a:rPr lang="en-US" sz="3200" dirty="0" err="1" smtClean="0"/>
              <a:t>Standar</a:t>
            </a:r>
            <a:r>
              <a:rPr lang="en-US" sz="3200" dirty="0" smtClean="0"/>
              <a:t> </a:t>
            </a:r>
            <a:r>
              <a:rPr lang="en-US" sz="3200" dirty="0" err="1" smtClean="0"/>
              <a:t>penghargaan</a:t>
            </a:r>
            <a:r>
              <a:rPr lang="en-US" sz="3200" dirty="0" smtClean="0"/>
              <a:t>  </a:t>
            </a:r>
            <a:r>
              <a:rPr lang="en-US" sz="3200" dirty="0" err="1" smtClean="0"/>
              <a:t>Estetika</a:t>
            </a:r>
            <a:r>
              <a:rPr lang="en-US" sz="3200" dirty="0" smtClean="0"/>
              <a:t>, </a:t>
            </a:r>
            <a:r>
              <a:rPr lang="en-US" sz="3200" dirty="0" err="1" smtClean="0"/>
              <a:t>diantaranya</a:t>
            </a:r>
            <a:r>
              <a:rPr lang="en-US" sz="3200" dirty="0" smtClean="0"/>
              <a:t> :</a:t>
            </a:r>
          </a:p>
          <a:p>
            <a:pPr algn="just"/>
            <a:endParaRPr lang="en-US" sz="1200" dirty="0" smtClean="0"/>
          </a:p>
          <a:p>
            <a:pPr algn="just">
              <a:buFontTx/>
              <a:buChar char="-"/>
            </a:pPr>
            <a:r>
              <a:rPr lang="en-US" sz="3400" dirty="0" smtClean="0"/>
              <a:t>Tingkat </a:t>
            </a:r>
            <a:r>
              <a:rPr lang="en-US" sz="3400" dirty="0" err="1" smtClean="0"/>
              <a:t>realisme</a:t>
            </a:r>
            <a:r>
              <a:rPr lang="en-US" sz="3400" dirty="0" smtClean="0"/>
              <a:t>,</a:t>
            </a:r>
          </a:p>
          <a:p>
            <a:pPr algn="just">
              <a:buFontTx/>
              <a:buChar char="-"/>
            </a:pPr>
            <a:r>
              <a:rPr lang="en-US" sz="3400" dirty="0" err="1" smtClean="0"/>
              <a:t>Keaslian</a:t>
            </a:r>
            <a:r>
              <a:rPr lang="en-US" sz="3400" dirty="0" smtClean="0"/>
              <a:t> </a:t>
            </a:r>
            <a:r>
              <a:rPr lang="en-US" sz="3400" dirty="0" err="1" smtClean="0"/>
              <a:t>dan</a:t>
            </a:r>
            <a:r>
              <a:rPr lang="en-US" sz="3400" dirty="0" smtClean="0"/>
              <a:t> </a:t>
            </a:r>
            <a:r>
              <a:rPr lang="en-US" sz="3400" dirty="0" err="1" smtClean="0"/>
              <a:t>keunikan</a:t>
            </a:r>
            <a:r>
              <a:rPr lang="en-US" sz="3400" dirty="0" smtClean="0"/>
              <a:t>,</a:t>
            </a:r>
          </a:p>
          <a:p>
            <a:pPr algn="just">
              <a:buFontTx/>
              <a:buChar char="-"/>
            </a:pPr>
            <a:r>
              <a:rPr lang="en-US" sz="3400" dirty="0" err="1" smtClean="0"/>
              <a:t>Perpaduan</a:t>
            </a:r>
            <a:r>
              <a:rPr lang="en-US" sz="3400" dirty="0" smtClean="0"/>
              <a:t> </a:t>
            </a:r>
            <a:r>
              <a:rPr lang="en-US" sz="3400" dirty="0" err="1" smtClean="0"/>
              <a:t>ketakjuban</a:t>
            </a:r>
            <a:r>
              <a:rPr lang="en-US" sz="3400" dirty="0" smtClean="0"/>
              <a:t> </a:t>
            </a:r>
            <a:r>
              <a:rPr lang="en-US" sz="3400" dirty="0" err="1" smtClean="0"/>
              <a:t>dan</a:t>
            </a:r>
            <a:r>
              <a:rPr lang="en-US" sz="3400" dirty="0" smtClean="0"/>
              <a:t> </a:t>
            </a:r>
            <a:r>
              <a:rPr lang="en-US" sz="3400" dirty="0" err="1" smtClean="0"/>
              <a:t>penghargaan</a:t>
            </a:r>
            <a:r>
              <a:rPr lang="en-US" sz="3400" dirty="0" smtClean="0"/>
              <a:t>,</a:t>
            </a:r>
            <a:endParaRPr lang="en-US" sz="3400" dirty="0" smtClean="0"/>
          </a:p>
          <a:p>
            <a:pPr algn="just">
              <a:buFontTx/>
              <a:buChar char="-"/>
            </a:pPr>
            <a:r>
              <a:rPr lang="en-US" sz="3400" dirty="0" err="1" smtClean="0"/>
              <a:t>Kepekatan</a:t>
            </a:r>
            <a:r>
              <a:rPr lang="en-US" sz="3400" dirty="0" smtClean="0"/>
              <a:t> </a:t>
            </a:r>
            <a:r>
              <a:rPr lang="en-US" sz="3400" dirty="0" err="1" smtClean="0"/>
              <a:t>atau</a:t>
            </a:r>
            <a:r>
              <a:rPr lang="en-US" sz="3400" dirty="0" smtClean="0"/>
              <a:t> </a:t>
            </a:r>
            <a:r>
              <a:rPr lang="en-US" sz="3400" dirty="0" err="1" smtClean="0"/>
              <a:t>kesempurnaan</a:t>
            </a:r>
            <a:r>
              <a:rPr lang="en-US" sz="3400" dirty="0" smtClean="0"/>
              <a:t> </a:t>
            </a:r>
            <a:r>
              <a:rPr lang="en-US" sz="3400" dirty="0" err="1" smtClean="0"/>
              <a:t>bentuk</a:t>
            </a:r>
            <a:r>
              <a:rPr lang="en-US" sz="3400" dirty="0" smtClean="0"/>
              <a:t>, </a:t>
            </a:r>
          </a:p>
          <a:p>
            <a:pPr algn="just">
              <a:buFontTx/>
              <a:buChar char="-"/>
            </a:pPr>
            <a:r>
              <a:rPr lang="en-US" sz="3400" dirty="0" err="1" smtClean="0"/>
              <a:t>Kualitas</a:t>
            </a:r>
            <a:r>
              <a:rPr lang="en-US" sz="3400" dirty="0" smtClean="0"/>
              <a:t>.</a:t>
            </a:r>
          </a:p>
        </p:txBody>
      </p:sp>
    </p:spTree>
  </p:cSld>
  <p:clrMapOvr>
    <a:masterClrMapping/>
  </p:clrMapOvr>
  <p:transition spd="slow" advClick="0">
    <p:fade thruBlk="1"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Picture\logo ibi smal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72" y="142852"/>
            <a:ext cx="1244319" cy="1244320"/>
          </a:xfrm>
          <a:prstGeom prst="rect">
            <a:avLst/>
          </a:prstGeom>
          <a:noFill/>
        </p:spPr>
      </p:pic>
      <p:sp>
        <p:nvSpPr>
          <p:cNvPr id="9" name="Date Placeholder 1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9/9/2015</a:t>
            </a:r>
            <a:endParaRPr lang="en-US" dirty="0"/>
          </a:p>
        </p:txBody>
      </p:sp>
      <p:sp>
        <p:nvSpPr>
          <p:cNvPr id="10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A80A70C-902A-499B-8946-FDFF5F57561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1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err="1" smtClean="0"/>
              <a:t>Revisi</a:t>
            </a:r>
            <a:r>
              <a:rPr lang="en-US" dirty="0" smtClean="0"/>
              <a:t> 01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Grafis</a:t>
            </a:r>
            <a:r>
              <a:rPr lang="en-US" dirty="0" smtClean="0"/>
              <a:t> &amp; Multimedia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9477" y="179348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Sesi-2</a:t>
            </a:r>
            <a:endParaRPr lang="en-US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004048" y="548680"/>
            <a:ext cx="2794992" cy="3600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err="1" smtClean="0">
                <a:ln>
                  <a:solidFill>
                    <a:srgbClr val="FF0000"/>
                  </a:solidFill>
                </a:ln>
                <a:latin typeface="Brush Script MT" pitchFamily="66" charset="0"/>
                <a:ea typeface="+mj-ea"/>
                <a:cs typeface="+mj-cs"/>
              </a:rPr>
              <a:t>Estetika</a:t>
            </a:r>
            <a:endParaRPr kumimoji="0" lang="en-US" sz="4800" b="0" i="1" u="none" strike="noStrike" kern="1200" cap="none" spc="0" normalizeH="0" baseline="0" noProof="0" dirty="0">
              <a:ln>
                <a:solidFill>
                  <a:srgbClr val="FF0000"/>
                </a:solidFill>
              </a:ln>
              <a:uLnTx/>
              <a:uFillTx/>
              <a:latin typeface="Brush Script MT" pitchFamily="66" charset="0"/>
              <a:ea typeface="+mj-ea"/>
              <a:cs typeface="+mj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87624" y="1628800"/>
            <a:ext cx="756084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 smtClean="0"/>
              <a:t>Proses</a:t>
            </a:r>
            <a:r>
              <a:rPr lang="en-US" sz="3200" dirty="0" smtClean="0"/>
              <a:t> </a:t>
            </a:r>
            <a:r>
              <a:rPr lang="en-US" sz="3200" dirty="0" err="1" smtClean="0"/>
              <a:t>secara</a:t>
            </a:r>
            <a:r>
              <a:rPr lang="en-US" sz="3200" dirty="0" smtClean="0"/>
              <a:t> </a:t>
            </a:r>
            <a:r>
              <a:rPr lang="en-US" sz="3200" dirty="0" err="1" smtClean="0"/>
              <a:t>psikologis</a:t>
            </a:r>
            <a:r>
              <a:rPr lang="en-US" sz="3200" dirty="0" smtClean="0"/>
              <a:t> </a:t>
            </a:r>
            <a:r>
              <a:rPr lang="en-US" sz="3200" dirty="0" err="1" smtClean="0"/>
              <a:t>dalam</a:t>
            </a:r>
            <a:r>
              <a:rPr lang="en-US" sz="3200" dirty="0" smtClean="0"/>
              <a:t> </a:t>
            </a:r>
            <a:r>
              <a:rPr lang="en-US" sz="3200" dirty="0" err="1" smtClean="0"/>
              <a:t>menikmati</a:t>
            </a:r>
            <a:r>
              <a:rPr lang="en-US" sz="3200" dirty="0" smtClean="0"/>
              <a:t> </a:t>
            </a:r>
            <a:r>
              <a:rPr lang="en-US" sz="3200" dirty="0" err="1" smtClean="0"/>
              <a:t>keindahan</a:t>
            </a:r>
            <a:r>
              <a:rPr lang="en-US" sz="3200" dirty="0" smtClean="0"/>
              <a:t>, </a:t>
            </a:r>
            <a:r>
              <a:rPr lang="en-US" sz="3200" dirty="0" err="1" smtClean="0"/>
              <a:t>diantaranya</a:t>
            </a:r>
            <a:r>
              <a:rPr lang="en-US" sz="3200" dirty="0" smtClean="0"/>
              <a:t> </a:t>
            </a:r>
            <a:r>
              <a:rPr lang="en-US" sz="3200" dirty="0" err="1" smtClean="0"/>
              <a:t>dikarenakan</a:t>
            </a:r>
            <a:r>
              <a:rPr lang="en-US" sz="3200" dirty="0" smtClean="0"/>
              <a:t> </a:t>
            </a:r>
            <a:r>
              <a:rPr lang="en-US" sz="3200" dirty="0" err="1" smtClean="0"/>
              <a:t>faktor</a:t>
            </a:r>
            <a:r>
              <a:rPr lang="en-US" sz="3200" dirty="0" smtClean="0"/>
              <a:t> :</a:t>
            </a:r>
          </a:p>
          <a:p>
            <a:pPr algn="just"/>
            <a:endParaRPr lang="en-US" sz="1200" dirty="0" smtClean="0"/>
          </a:p>
          <a:p>
            <a:pPr algn="just"/>
            <a:r>
              <a:rPr lang="en-US" sz="3400" dirty="0" smtClean="0"/>
              <a:t>a. </a:t>
            </a:r>
            <a:r>
              <a:rPr lang="en-US" sz="3400" dirty="0" err="1" smtClean="0"/>
              <a:t>Sensasi</a:t>
            </a:r>
            <a:r>
              <a:rPr lang="en-US" sz="3400" dirty="0" smtClean="0"/>
              <a:t>,</a:t>
            </a:r>
          </a:p>
          <a:p>
            <a:pPr algn="just"/>
            <a:r>
              <a:rPr lang="en-US" sz="3400" dirty="0" smtClean="0"/>
              <a:t>b. </a:t>
            </a:r>
            <a:r>
              <a:rPr lang="en-US" sz="3400" dirty="0" err="1" smtClean="0"/>
              <a:t>Persepsi</a:t>
            </a:r>
            <a:r>
              <a:rPr lang="en-US" sz="3400" dirty="0" smtClean="0"/>
              <a:t>,</a:t>
            </a:r>
          </a:p>
          <a:p>
            <a:pPr algn="just"/>
            <a:r>
              <a:rPr lang="en-US" sz="3400" dirty="0" smtClean="0"/>
              <a:t>c. </a:t>
            </a:r>
            <a:r>
              <a:rPr lang="en-US" sz="3400" dirty="0" err="1" smtClean="0"/>
              <a:t>Emosi</a:t>
            </a:r>
            <a:r>
              <a:rPr lang="en-US" sz="3400" dirty="0" smtClean="0"/>
              <a:t>,</a:t>
            </a:r>
            <a:endParaRPr lang="en-US" sz="3400" dirty="0" smtClean="0"/>
          </a:p>
          <a:p>
            <a:pPr algn="just"/>
            <a:r>
              <a:rPr lang="en-US" sz="3400" dirty="0" smtClean="0"/>
              <a:t>d. </a:t>
            </a:r>
            <a:r>
              <a:rPr lang="en-US" sz="3400" dirty="0" err="1" smtClean="0"/>
              <a:t>Impresi</a:t>
            </a:r>
            <a:r>
              <a:rPr lang="en-US" sz="3400" dirty="0" smtClean="0"/>
              <a:t>, </a:t>
            </a:r>
          </a:p>
          <a:p>
            <a:pPr algn="just"/>
            <a:r>
              <a:rPr lang="en-US" sz="3400" dirty="0" smtClean="0"/>
              <a:t>e. </a:t>
            </a:r>
            <a:r>
              <a:rPr lang="en-US" sz="3400" dirty="0" err="1" smtClean="0"/>
              <a:t>Interpretasi</a:t>
            </a:r>
            <a:r>
              <a:rPr lang="en-US" sz="3400" dirty="0" smtClean="0"/>
              <a:t>,</a:t>
            </a:r>
          </a:p>
          <a:p>
            <a:pPr algn="just"/>
            <a:r>
              <a:rPr lang="en-US" sz="3400" dirty="0" smtClean="0"/>
              <a:t>f. </a:t>
            </a:r>
            <a:r>
              <a:rPr lang="en-US" sz="3400" dirty="0" err="1" smtClean="0"/>
              <a:t>Apresiasi</a:t>
            </a:r>
            <a:r>
              <a:rPr lang="en-US" sz="3400" dirty="0" smtClean="0"/>
              <a:t> </a:t>
            </a:r>
            <a:r>
              <a:rPr lang="en-US" sz="3400" dirty="0" err="1" smtClean="0"/>
              <a:t>dan</a:t>
            </a:r>
            <a:r>
              <a:rPr lang="en-US" sz="3400" dirty="0" smtClean="0"/>
              <a:t> </a:t>
            </a:r>
            <a:r>
              <a:rPr lang="en-US" sz="3400" dirty="0" err="1" smtClean="0"/>
              <a:t>Evaluasi</a:t>
            </a:r>
            <a:r>
              <a:rPr lang="en-US" sz="3400" dirty="0" smtClean="0"/>
              <a:t>.</a:t>
            </a:r>
          </a:p>
        </p:txBody>
      </p:sp>
    </p:spTree>
  </p:cSld>
  <p:clrMapOvr>
    <a:masterClrMapping/>
  </p:clrMapOvr>
  <p:transition spd="slow" advClick="0">
    <p:fade thruBlk="1"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Picture\logo ibi smal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72" y="142852"/>
            <a:ext cx="1244319" cy="1244320"/>
          </a:xfrm>
          <a:prstGeom prst="rect">
            <a:avLst/>
          </a:prstGeom>
          <a:noFill/>
        </p:spPr>
      </p:pic>
      <p:sp>
        <p:nvSpPr>
          <p:cNvPr id="9" name="Date Placeholder 1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9/9/2015</a:t>
            </a:r>
            <a:endParaRPr lang="en-US" dirty="0"/>
          </a:p>
        </p:txBody>
      </p:sp>
      <p:sp>
        <p:nvSpPr>
          <p:cNvPr id="10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A80A70C-902A-499B-8946-FDFF5F57561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1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err="1" smtClean="0"/>
              <a:t>Revisi</a:t>
            </a:r>
            <a:r>
              <a:rPr lang="en-US" dirty="0" smtClean="0"/>
              <a:t> 01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Grafis</a:t>
            </a:r>
            <a:r>
              <a:rPr lang="en-US" dirty="0" smtClean="0"/>
              <a:t> &amp; Multimedia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9477" y="179348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Sesi-2</a:t>
            </a:r>
            <a:endParaRPr lang="en-US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004048" y="548680"/>
            <a:ext cx="2794992" cy="3600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err="1" smtClean="0">
                <a:ln>
                  <a:solidFill>
                    <a:srgbClr val="FF0000"/>
                  </a:solidFill>
                </a:ln>
                <a:latin typeface="Brush Script MT" pitchFamily="66" charset="0"/>
                <a:ea typeface="+mj-ea"/>
                <a:cs typeface="+mj-cs"/>
              </a:rPr>
              <a:t>Estetika</a:t>
            </a:r>
            <a:endParaRPr kumimoji="0" lang="en-US" sz="4800" b="0" i="1" u="none" strike="noStrike" kern="1200" cap="none" spc="0" normalizeH="0" baseline="0" noProof="0" dirty="0">
              <a:ln>
                <a:solidFill>
                  <a:srgbClr val="FF0000"/>
                </a:solidFill>
              </a:ln>
              <a:uLnTx/>
              <a:uFillTx/>
              <a:latin typeface="Brush Script MT" pitchFamily="66" charset="0"/>
              <a:ea typeface="+mj-ea"/>
              <a:cs typeface="+mj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87624" y="1628800"/>
            <a:ext cx="756084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 smtClean="0"/>
              <a:t>Adapun</a:t>
            </a:r>
            <a:r>
              <a:rPr lang="en-US" sz="3200" dirty="0" smtClean="0"/>
              <a:t> </a:t>
            </a:r>
            <a:r>
              <a:rPr lang="en-US" sz="3200" dirty="0" err="1" smtClean="0"/>
              <a:t>Unsur-unsur</a:t>
            </a:r>
            <a:r>
              <a:rPr lang="en-US" sz="3200" dirty="0" smtClean="0"/>
              <a:t> </a:t>
            </a:r>
            <a:r>
              <a:rPr lang="en-US" sz="3200" dirty="0" err="1" smtClean="0"/>
              <a:t>Estetika</a:t>
            </a:r>
            <a:r>
              <a:rPr lang="en-US" sz="3200" dirty="0" smtClean="0"/>
              <a:t> </a:t>
            </a:r>
            <a:r>
              <a:rPr lang="en-US" sz="3200" dirty="0" err="1" smtClean="0"/>
              <a:t>terbagi</a:t>
            </a:r>
            <a:r>
              <a:rPr lang="en-US" sz="3200" dirty="0" smtClean="0"/>
              <a:t> </a:t>
            </a:r>
            <a:r>
              <a:rPr lang="en-US" sz="3200" dirty="0" err="1" smtClean="0"/>
              <a:t>atas</a:t>
            </a:r>
            <a:r>
              <a:rPr lang="en-US" sz="3200" dirty="0" smtClean="0"/>
              <a:t> </a:t>
            </a:r>
            <a:r>
              <a:rPr lang="en-US" sz="3200" dirty="0" err="1" smtClean="0"/>
              <a:t>tiga</a:t>
            </a:r>
            <a:r>
              <a:rPr lang="en-US" sz="3200" dirty="0" smtClean="0"/>
              <a:t> </a:t>
            </a:r>
            <a:r>
              <a:rPr lang="en-US" sz="3200" dirty="0" err="1" smtClean="0"/>
              <a:t>unsur</a:t>
            </a:r>
            <a:r>
              <a:rPr lang="en-US" sz="3200" dirty="0" smtClean="0"/>
              <a:t> (</a:t>
            </a:r>
            <a:r>
              <a:rPr lang="en-US" sz="2800" dirty="0" smtClean="0"/>
              <a:t>A.M. </a:t>
            </a:r>
            <a:r>
              <a:rPr lang="en-US" sz="2800" dirty="0" err="1" smtClean="0"/>
              <a:t>Djelantik</a:t>
            </a:r>
            <a:r>
              <a:rPr lang="en-US" sz="2800" dirty="0" smtClean="0"/>
              <a:t>, </a:t>
            </a:r>
            <a:r>
              <a:rPr lang="en-US" sz="2800" dirty="0" err="1" smtClean="0"/>
              <a:t>pakar</a:t>
            </a:r>
            <a:r>
              <a:rPr lang="en-US" sz="2800" dirty="0" smtClean="0"/>
              <a:t> </a:t>
            </a:r>
            <a:r>
              <a:rPr lang="en-US" sz="2800" dirty="0" err="1" smtClean="0"/>
              <a:t>seni</a:t>
            </a:r>
            <a:r>
              <a:rPr lang="en-US" sz="2800" dirty="0" smtClean="0"/>
              <a:t> Indonesia</a:t>
            </a:r>
            <a:r>
              <a:rPr lang="en-US" sz="3200" dirty="0" smtClean="0"/>
              <a:t>), </a:t>
            </a:r>
            <a:r>
              <a:rPr lang="en-US" sz="3200" dirty="0" err="1" smtClean="0"/>
              <a:t>yaitu</a:t>
            </a:r>
            <a:r>
              <a:rPr lang="en-US" sz="3200" dirty="0" smtClean="0"/>
              <a:t> :</a:t>
            </a:r>
          </a:p>
          <a:p>
            <a:pPr algn="just"/>
            <a:endParaRPr lang="en-US" sz="1200" dirty="0" smtClean="0"/>
          </a:p>
          <a:p>
            <a:pPr algn="just"/>
            <a:r>
              <a:rPr lang="en-US" sz="3400" dirty="0" smtClean="0"/>
              <a:t>1</a:t>
            </a:r>
            <a:r>
              <a:rPr lang="en-US" sz="3400" dirty="0" smtClean="0"/>
              <a:t>. </a:t>
            </a:r>
            <a:r>
              <a:rPr lang="en-US" sz="3400" dirty="0" err="1" smtClean="0"/>
              <a:t>Wujud</a:t>
            </a:r>
            <a:r>
              <a:rPr lang="en-US" sz="3400" dirty="0" smtClean="0"/>
              <a:t>  (</a:t>
            </a:r>
            <a:r>
              <a:rPr lang="en-US" sz="3400" i="1" dirty="0" err="1" smtClean="0"/>
              <a:t>appereance</a:t>
            </a:r>
            <a:r>
              <a:rPr lang="en-US" sz="3400" dirty="0" smtClean="0"/>
              <a:t>)</a:t>
            </a:r>
            <a:r>
              <a:rPr lang="en-US" sz="3400" dirty="0" smtClean="0"/>
              <a:t>,</a:t>
            </a:r>
          </a:p>
          <a:p>
            <a:pPr algn="just"/>
            <a:r>
              <a:rPr lang="en-US" sz="3400" dirty="0" smtClean="0"/>
              <a:t>2. </a:t>
            </a:r>
            <a:r>
              <a:rPr lang="en-US" sz="3400" dirty="0" err="1" smtClean="0"/>
              <a:t>Bobot</a:t>
            </a:r>
            <a:r>
              <a:rPr lang="en-US" sz="3400" dirty="0" smtClean="0"/>
              <a:t> (</a:t>
            </a:r>
            <a:r>
              <a:rPr lang="en-US" sz="3400" i="1" dirty="0" smtClean="0"/>
              <a:t>content / substance</a:t>
            </a:r>
            <a:r>
              <a:rPr lang="en-US" sz="3400" dirty="0" smtClean="0"/>
              <a:t>),</a:t>
            </a:r>
          </a:p>
          <a:p>
            <a:pPr algn="just"/>
            <a:r>
              <a:rPr lang="en-US" sz="3400" dirty="0" smtClean="0"/>
              <a:t>3.</a:t>
            </a:r>
            <a:r>
              <a:rPr lang="en-US" sz="3400" dirty="0" smtClean="0"/>
              <a:t> </a:t>
            </a:r>
            <a:r>
              <a:rPr lang="en-US" sz="3400" dirty="0" err="1" smtClean="0"/>
              <a:t>Penyajian</a:t>
            </a:r>
            <a:r>
              <a:rPr lang="en-US" sz="3400" dirty="0" smtClean="0"/>
              <a:t> (</a:t>
            </a:r>
            <a:r>
              <a:rPr lang="en-US" sz="3400" i="1" dirty="0" smtClean="0"/>
              <a:t>presentation</a:t>
            </a:r>
            <a:r>
              <a:rPr lang="en-US" sz="3400" dirty="0" smtClean="0"/>
              <a:t>).</a:t>
            </a:r>
            <a:endParaRPr lang="en-US" sz="3400" dirty="0" smtClean="0"/>
          </a:p>
          <a:p>
            <a:pPr algn="just"/>
            <a:endParaRPr lang="en-US" sz="3400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1187624" y="980728"/>
            <a:ext cx="5976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cs typeface="Arial" pitchFamily="34" charset="0"/>
              </a:rPr>
              <a:t>2.2. 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cs typeface="Arial" pitchFamily="34" charset="0"/>
              </a:rPr>
              <a:t>Unsur-Unsur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cs typeface="Arial" pitchFamily="34" charset="0"/>
              </a:rPr>
              <a:t> </a:t>
            </a:r>
            <a:r>
              <a:rPr lang="en-US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cs typeface="Arial" pitchFamily="34" charset="0"/>
              </a:rPr>
              <a:t>Estetika</a:t>
            </a:r>
            <a:endParaRPr lang="en-US" sz="1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cs typeface="Arial" pitchFamily="34" charset="0"/>
            </a:endParaRPr>
          </a:p>
        </p:txBody>
      </p:sp>
    </p:spTree>
  </p:cSld>
  <p:clrMapOvr>
    <a:masterClrMapping/>
  </p:clrMapOvr>
  <p:transition spd="slow" advClick="0">
    <p:fade thruBlk="1"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Picture\logo ibi smal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72" y="142852"/>
            <a:ext cx="1244319" cy="1244320"/>
          </a:xfrm>
          <a:prstGeom prst="rect">
            <a:avLst/>
          </a:prstGeom>
          <a:noFill/>
        </p:spPr>
      </p:pic>
      <p:sp>
        <p:nvSpPr>
          <p:cNvPr id="9" name="Date Placeholder 1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9/9/2015</a:t>
            </a:r>
            <a:endParaRPr lang="en-US" dirty="0"/>
          </a:p>
        </p:txBody>
      </p:sp>
      <p:sp>
        <p:nvSpPr>
          <p:cNvPr id="10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A80A70C-902A-499B-8946-FDFF5F57561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1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err="1" smtClean="0"/>
              <a:t>Revisi</a:t>
            </a:r>
            <a:r>
              <a:rPr lang="en-US" dirty="0" smtClean="0"/>
              <a:t> 01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Grafis</a:t>
            </a:r>
            <a:r>
              <a:rPr lang="en-US" dirty="0" smtClean="0"/>
              <a:t> &amp; Multimedia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9477" y="179348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Sesi-2</a:t>
            </a:r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27584" y="2852936"/>
            <a:ext cx="6840760" cy="98072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End</a:t>
            </a:r>
            <a:endParaRPr kumimoji="0" lang="en-US" sz="5400" b="1" i="1" u="none" strike="noStrike" kern="1200" cap="none" spc="0" normalizeH="0" baseline="0" noProof="0" dirty="0"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</p:spTree>
  </p:cSld>
  <p:clrMapOvr>
    <a:masterClrMapping/>
  </p:clrMapOvr>
  <p:transition spd="slow" advClick="0">
    <p:fade thruBlk="1"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794</TotalTime>
  <Words>243</Words>
  <Application>Microsoft Office PowerPoint</Application>
  <PresentationFormat>On-screen Show (4:3)</PresentationFormat>
  <Paragraphs>73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IBI Darmajaya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SILDE-1</dc:title>
  <dc:creator>TMZAINI</dc:creator>
  <cp:lastModifiedBy>Cut Arifah Brabo</cp:lastModifiedBy>
  <cp:revision>106</cp:revision>
  <dcterms:created xsi:type="dcterms:W3CDTF">2010-04-18T12:06:30Z</dcterms:created>
  <dcterms:modified xsi:type="dcterms:W3CDTF">2015-09-21T03:37:32Z</dcterms:modified>
</cp:coreProperties>
</file>