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36CB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36CB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36CB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7340" y="728218"/>
            <a:ext cx="8529319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36CB7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3540" y="1436182"/>
            <a:ext cx="8453120" cy="385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wi.net/~pchelp/bo/bo.html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ss.net/xforce/alerts/advise5.html" TargetMode="External"/><Relationship Id="rId4" Type="http://schemas.openxmlformats.org/officeDocument/2006/relationships/hyperlink" Target="http://www.bo2k.com/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tbus.org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tworksolutions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samspade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02917" y="1759554"/>
            <a:ext cx="5058410" cy="69057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95"/>
              </a:spcBef>
            </a:pPr>
            <a:r>
              <a:rPr sz="4000" b="1" spc="-180" dirty="0" err="1" smtClean="0">
                <a:solidFill>
                  <a:srgbClr val="FFFFFF"/>
                </a:solidFill>
                <a:latin typeface="Arial"/>
                <a:cs typeface="Arial"/>
              </a:rPr>
              <a:t>Eksploitasi</a:t>
            </a:r>
            <a:r>
              <a:rPr sz="4000" b="1" spc="-8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114" dirty="0">
                <a:solidFill>
                  <a:srgbClr val="FFFFFF"/>
                </a:solidFill>
                <a:latin typeface="Arial"/>
                <a:cs typeface="Arial"/>
              </a:rPr>
              <a:t>Keamanan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42367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5" dirty="0">
                <a:latin typeface="Arial"/>
                <a:cs typeface="Arial"/>
              </a:rPr>
              <a:t>E</a:t>
            </a:r>
            <a:r>
              <a:rPr sz="3200" b="1" spc="-165" dirty="0">
                <a:latin typeface="Arial"/>
                <a:cs typeface="Arial"/>
              </a:rPr>
              <a:t>k</a:t>
            </a:r>
            <a:r>
              <a:rPr sz="3200" b="1" spc="-170" dirty="0">
                <a:latin typeface="Arial"/>
                <a:cs typeface="Arial"/>
              </a:rPr>
              <a:t>s</a:t>
            </a:r>
            <a:r>
              <a:rPr sz="3200" b="1" spc="-180" dirty="0">
                <a:latin typeface="Arial"/>
                <a:cs typeface="Arial"/>
              </a:rPr>
              <a:t>p</a:t>
            </a:r>
            <a:r>
              <a:rPr sz="3200" b="1" spc="-195" dirty="0">
                <a:latin typeface="Arial"/>
                <a:cs typeface="Arial"/>
              </a:rPr>
              <a:t>lo</a:t>
            </a:r>
            <a:r>
              <a:rPr sz="3200" b="1" spc="-105" dirty="0">
                <a:latin typeface="Arial"/>
                <a:cs typeface="Arial"/>
              </a:rPr>
              <a:t>i</a:t>
            </a:r>
            <a:r>
              <a:rPr sz="3200" b="1" spc="-130" dirty="0">
                <a:latin typeface="Arial"/>
                <a:cs typeface="Arial"/>
              </a:rPr>
              <a:t>tasi</a:t>
            </a:r>
            <a:r>
              <a:rPr sz="3200" b="1" spc="-75" dirty="0">
                <a:latin typeface="Arial"/>
                <a:cs typeface="Arial"/>
              </a:rPr>
              <a:t> </a:t>
            </a:r>
            <a:r>
              <a:rPr sz="3200" b="1" spc="10" dirty="0">
                <a:latin typeface="Arial"/>
                <a:cs typeface="Arial"/>
              </a:rPr>
              <a:t>W</a:t>
            </a:r>
            <a:r>
              <a:rPr sz="3200" b="1" spc="-90" dirty="0">
                <a:latin typeface="Arial"/>
                <a:cs typeface="Arial"/>
              </a:rPr>
              <a:t>e</a:t>
            </a:r>
            <a:r>
              <a:rPr sz="3200" b="1" spc="-85" dirty="0">
                <a:latin typeface="Arial"/>
                <a:cs typeface="Arial"/>
              </a:rPr>
              <a:t>b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S</a:t>
            </a:r>
            <a:r>
              <a:rPr sz="3200" b="1" spc="-110" dirty="0">
                <a:latin typeface="Arial"/>
                <a:cs typeface="Arial"/>
              </a:rPr>
              <a:t>e</a:t>
            </a:r>
            <a:r>
              <a:rPr sz="3200" b="1" spc="-60" dirty="0">
                <a:latin typeface="Arial"/>
                <a:cs typeface="Arial"/>
              </a:rPr>
              <a:t>r</a:t>
            </a:r>
            <a:r>
              <a:rPr sz="3200" b="1" spc="-165" dirty="0">
                <a:latin typeface="Arial"/>
                <a:cs typeface="Arial"/>
              </a:rPr>
              <a:t>v</a:t>
            </a:r>
            <a:r>
              <a:rPr sz="3200" b="1" spc="-95" dirty="0">
                <a:latin typeface="Arial"/>
                <a:cs typeface="Arial"/>
              </a:rPr>
              <a:t>er</a:t>
            </a:r>
            <a:endParaRPr sz="32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325879"/>
            <a:ext cx="9143999" cy="553211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43414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10" dirty="0">
                <a:latin typeface="Arial"/>
                <a:cs typeface="Arial"/>
              </a:rPr>
              <a:t>D</a:t>
            </a:r>
            <a:r>
              <a:rPr sz="3200" b="1" spc="-90" dirty="0">
                <a:latin typeface="Arial"/>
                <a:cs typeface="Arial"/>
              </a:rPr>
              <a:t>e</a:t>
            </a:r>
            <a:r>
              <a:rPr sz="3200" b="1" spc="-85" dirty="0">
                <a:latin typeface="Arial"/>
                <a:cs typeface="Arial"/>
              </a:rPr>
              <a:t>n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110" dirty="0">
                <a:latin typeface="Arial"/>
                <a:cs typeface="Arial"/>
              </a:rPr>
              <a:t>a</a:t>
            </a:r>
            <a:r>
              <a:rPr sz="3200" b="1" spc="-40" dirty="0">
                <a:latin typeface="Arial"/>
                <a:cs typeface="Arial"/>
              </a:rPr>
              <a:t>l</a:t>
            </a:r>
            <a:r>
              <a:rPr sz="3200" b="1" spc="-90" dirty="0">
                <a:latin typeface="Arial"/>
                <a:cs typeface="Arial"/>
              </a:rPr>
              <a:t> </a:t>
            </a:r>
            <a:r>
              <a:rPr sz="3200" b="1" spc="-235" dirty="0">
                <a:latin typeface="Arial"/>
                <a:cs typeface="Arial"/>
              </a:rPr>
              <a:t>o</a:t>
            </a:r>
            <a:r>
              <a:rPr sz="3200" b="1" spc="-114" dirty="0">
                <a:latin typeface="Arial"/>
                <a:cs typeface="Arial"/>
              </a:rPr>
              <a:t>f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S</a:t>
            </a:r>
            <a:r>
              <a:rPr sz="3200" b="1" spc="-110" dirty="0">
                <a:latin typeface="Arial"/>
                <a:cs typeface="Arial"/>
              </a:rPr>
              <a:t>e</a:t>
            </a:r>
            <a:r>
              <a:rPr sz="3200" b="1" spc="-60" dirty="0">
                <a:latin typeface="Arial"/>
                <a:cs typeface="Arial"/>
              </a:rPr>
              <a:t>r</a:t>
            </a:r>
            <a:r>
              <a:rPr sz="3200" b="1" spc="-165" dirty="0">
                <a:latin typeface="Arial"/>
                <a:cs typeface="Arial"/>
              </a:rPr>
              <a:t>v</a:t>
            </a:r>
            <a:r>
              <a:rPr sz="3200" b="1" spc="-110" dirty="0">
                <a:latin typeface="Arial"/>
                <a:cs typeface="Arial"/>
              </a:rPr>
              <a:t>ic</a:t>
            </a:r>
            <a:r>
              <a:rPr sz="3200" b="1" spc="-130" dirty="0">
                <a:latin typeface="Arial"/>
                <a:cs typeface="Arial"/>
              </a:rPr>
              <a:t>e</a:t>
            </a:r>
            <a:r>
              <a:rPr sz="3200" b="1" spc="-90" dirty="0">
                <a:latin typeface="Arial"/>
                <a:cs typeface="Arial"/>
              </a:rPr>
              <a:t> </a:t>
            </a:r>
            <a:r>
              <a:rPr sz="3200" b="1" spc="-170" dirty="0">
                <a:latin typeface="Arial"/>
                <a:cs typeface="Arial"/>
              </a:rPr>
              <a:t>A</a:t>
            </a:r>
            <a:r>
              <a:rPr sz="3200" b="1" spc="-180" dirty="0">
                <a:latin typeface="Arial"/>
                <a:cs typeface="Arial"/>
              </a:rPr>
              <a:t>t</a:t>
            </a:r>
            <a:r>
              <a:rPr sz="3200" b="1" spc="-165" dirty="0">
                <a:latin typeface="Arial"/>
                <a:cs typeface="Arial"/>
              </a:rPr>
              <a:t>t</a:t>
            </a:r>
            <a:r>
              <a:rPr sz="3200" b="1" spc="-95" dirty="0">
                <a:latin typeface="Arial"/>
                <a:cs typeface="Arial"/>
              </a:rPr>
              <a:t>a</a:t>
            </a:r>
            <a:r>
              <a:rPr sz="3200" b="1" spc="-85" dirty="0">
                <a:latin typeface="Arial"/>
                <a:cs typeface="Arial"/>
              </a:rPr>
              <a:t>c</a:t>
            </a:r>
            <a:r>
              <a:rPr sz="3200" b="1" spc="-180" dirty="0">
                <a:latin typeface="Arial"/>
                <a:cs typeface="Arial"/>
              </a:rPr>
              <a:t>k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65540"/>
            <a:ext cx="8329295" cy="374332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355600" marR="5080" indent="-342900">
              <a:lnSpc>
                <a:spcPct val="98700"/>
              </a:lnSpc>
              <a:spcBef>
                <a:spcPts val="155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30" dirty="0">
                <a:solidFill>
                  <a:srgbClr val="036CB7"/>
                </a:solidFill>
                <a:latin typeface="Microsoft Sans Serif"/>
                <a:cs typeface="Microsoft Sans Serif"/>
              </a:rPr>
              <a:t>“</a:t>
            </a:r>
            <a:r>
              <a:rPr sz="1650" i="1" spc="-30" dirty="0">
                <a:solidFill>
                  <a:srgbClr val="036CB7"/>
                </a:solidFill>
                <a:latin typeface="Arial"/>
                <a:cs typeface="Arial"/>
              </a:rPr>
              <a:t>Denial</a:t>
            </a:r>
            <a:r>
              <a:rPr sz="1650" i="1" spc="-15" dirty="0">
                <a:solidFill>
                  <a:srgbClr val="036CB7"/>
                </a:solidFill>
                <a:latin typeface="Arial"/>
                <a:cs typeface="Arial"/>
              </a:rPr>
              <a:t> </a:t>
            </a:r>
            <a:r>
              <a:rPr sz="1650" i="1" spc="-35" dirty="0">
                <a:solidFill>
                  <a:srgbClr val="036CB7"/>
                </a:solidFill>
                <a:latin typeface="Arial"/>
                <a:cs typeface="Arial"/>
              </a:rPr>
              <a:t>of</a:t>
            </a:r>
            <a:r>
              <a:rPr sz="1650" i="1" spc="-10" dirty="0">
                <a:solidFill>
                  <a:srgbClr val="036CB7"/>
                </a:solidFill>
                <a:latin typeface="Arial"/>
                <a:cs typeface="Arial"/>
              </a:rPr>
              <a:t> </a:t>
            </a:r>
            <a:r>
              <a:rPr sz="1650" i="1" spc="-35" dirty="0">
                <a:solidFill>
                  <a:srgbClr val="036CB7"/>
                </a:solidFill>
                <a:latin typeface="Arial"/>
                <a:cs typeface="Arial"/>
              </a:rPr>
              <a:t>Service</a:t>
            </a:r>
            <a:r>
              <a:rPr sz="1650" i="1" spc="-15" dirty="0">
                <a:solidFill>
                  <a:srgbClr val="036CB7"/>
                </a:solidFill>
                <a:latin typeface="Arial"/>
                <a:cs typeface="Arial"/>
              </a:rPr>
              <a:t> </a:t>
            </a:r>
            <a:r>
              <a:rPr sz="1650" i="1" spc="-35" dirty="0">
                <a:solidFill>
                  <a:srgbClr val="036CB7"/>
                </a:solidFill>
                <a:latin typeface="Arial"/>
                <a:cs typeface="Arial"/>
              </a:rPr>
              <a:t>(DoS)</a:t>
            </a:r>
            <a:r>
              <a:rPr sz="1650" i="1" spc="-5" dirty="0">
                <a:solidFill>
                  <a:srgbClr val="036CB7"/>
                </a:solidFill>
                <a:latin typeface="Arial"/>
                <a:cs typeface="Arial"/>
              </a:rPr>
              <a:t> </a:t>
            </a:r>
            <a:r>
              <a:rPr sz="1650" i="1" spc="-25" dirty="0">
                <a:solidFill>
                  <a:srgbClr val="036CB7"/>
                </a:solidFill>
                <a:latin typeface="Arial"/>
                <a:cs typeface="Arial"/>
              </a:rPr>
              <a:t>attack</a:t>
            </a:r>
            <a:r>
              <a:rPr sz="1600" spc="-25" dirty="0">
                <a:solidFill>
                  <a:srgbClr val="036CB7"/>
                </a:solidFill>
                <a:latin typeface="Microsoft Sans Serif"/>
                <a:cs typeface="Microsoft Sans Serif"/>
              </a:rPr>
              <a:t>”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merupakan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sebuah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usaha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(dalam</a:t>
            </a:r>
            <a:r>
              <a:rPr sz="1600" spc="2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bentuk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serangan)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 untuk melumpuhkan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sistem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yang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dijadikan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target</a:t>
            </a:r>
            <a:r>
              <a:rPr sz="1600" spc="2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sehingga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sistem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tersebut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tidak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dapat 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menyediakan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servis-servisnya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036CB7"/>
                </a:solidFill>
                <a:latin typeface="Microsoft Sans Serif"/>
                <a:cs typeface="Microsoft Sans Serif"/>
              </a:rPr>
              <a:t>(</a:t>
            </a:r>
            <a:r>
              <a:rPr sz="1650" i="1" spc="-25" dirty="0">
                <a:solidFill>
                  <a:srgbClr val="036CB7"/>
                </a:solidFill>
                <a:latin typeface="Arial"/>
                <a:cs typeface="Arial"/>
              </a:rPr>
              <a:t>denial </a:t>
            </a:r>
            <a:r>
              <a:rPr sz="1650" i="1" spc="-35" dirty="0">
                <a:solidFill>
                  <a:srgbClr val="036CB7"/>
                </a:solidFill>
                <a:latin typeface="Arial"/>
                <a:cs typeface="Arial"/>
              </a:rPr>
              <a:t>of</a:t>
            </a:r>
            <a:r>
              <a:rPr sz="1650" i="1" spc="-15" dirty="0">
                <a:solidFill>
                  <a:srgbClr val="036CB7"/>
                </a:solidFill>
                <a:latin typeface="Arial"/>
                <a:cs typeface="Arial"/>
              </a:rPr>
              <a:t> </a:t>
            </a:r>
            <a:r>
              <a:rPr sz="1650" i="1" spc="-25" dirty="0">
                <a:solidFill>
                  <a:srgbClr val="036CB7"/>
                </a:solidFill>
                <a:latin typeface="Arial"/>
                <a:cs typeface="Arial"/>
              </a:rPr>
              <a:t>service</a:t>
            </a:r>
            <a:r>
              <a:rPr sz="1600" spc="-25" dirty="0">
                <a:solidFill>
                  <a:srgbClr val="036CB7"/>
                </a:solidFill>
                <a:latin typeface="Microsoft Sans Serif"/>
                <a:cs typeface="Microsoft Sans Serif"/>
              </a:rPr>
              <a:t>)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atau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tingkat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servis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menurun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dengan 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drastis.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Cara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untuk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melumpuhkan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dapat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bermacam-macam</a:t>
            </a:r>
            <a:r>
              <a:rPr sz="1600" spc="3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dan akibatnyapun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dapat 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beragam.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Sistem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yang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diserang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dapat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menjadi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“bengong”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036CB7"/>
                </a:solidFill>
                <a:latin typeface="Microsoft Sans Serif"/>
                <a:cs typeface="Microsoft Sans Serif"/>
              </a:rPr>
              <a:t>(</a:t>
            </a:r>
            <a:r>
              <a:rPr sz="1650" i="1" spc="-25" dirty="0">
                <a:solidFill>
                  <a:srgbClr val="036CB7"/>
                </a:solidFill>
                <a:latin typeface="Arial"/>
                <a:cs typeface="Arial"/>
              </a:rPr>
              <a:t>hang</a:t>
            </a:r>
            <a:r>
              <a:rPr sz="1600" spc="-25" dirty="0">
                <a:solidFill>
                  <a:srgbClr val="036CB7"/>
                </a:solidFill>
                <a:latin typeface="Microsoft Sans Serif"/>
                <a:cs typeface="Microsoft Sans Serif"/>
              </a:rPr>
              <a:t>,</a:t>
            </a:r>
            <a:r>
              <a:rPr sz="1600" spc="3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50" i="1" spc="-20" dirty="0">
                <a:solidFill>
                  <a:srgbClr val="036CB7"/>
                </a:solidFill>
                <a:latin typeface="Arial"/>
                <a:cs typeface="Arial"/>
              </a:rPr>
              <a:t>crash</a:t>
            </a:r>
            <a:r>
              <a:rPr sz="1600" spc="-20" dirty="0">
                <a:solidFill>
                  <a:srgbClr val="036CB7"/>
                </a:solidFill>
                <a:latin typeface="Microsoft Sans Serif"/>
                <a:cs typeface="Microsoft Sans Serif"/>
              </a:rPr>
              <a:t>),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tidak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berfungsi,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 atau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turun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kinerjanya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(beban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CPU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 tinggi).</a:t>
            </a:r>
            <a:endParaRPr sz="1600">
              <a:latin typeface="Microsoft Sans Serif"/>
              <a:cs typeface="Microsoft Sans Serif"/>
            </a:endParaRPr>
          </a:p>
          <a:p>
            <a:pPr marL="355600" marR="64135">
              <a:lnSpc>
                <a:spcPct val="99200"/>
              </a:lnSpc>
              <a:spcBef>
                <a:spcPts val="400"/>
              </a:spcBef>
            </a:pP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Serangan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 denial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of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service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berbeda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dengan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kejahatan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pencurian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data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atau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kejahatan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 memonitor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informasi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yang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lalu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lalang.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Dalam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serangan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DoS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tidak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ada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yang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dicuri.</a:t>
            </a:r>
            <a:r>
              <a:rPr sz="1600" spc="2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Akan 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tetapi,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serangan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DoS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dapat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mengakibatkan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kerugian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finansial.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Sebagai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contoh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apabila 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sistem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yang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diserang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merupakan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server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yang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menangani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transaksi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036CB7"/>
                </a:solidFill>
                <a:latin typeface="Microsoft Sans Serif"/>
                <a:cs typeface="Microsoft Sans Serif"/>
              </a:rPr>
              <a:t>“</a:t>
            </a:r>
            <a:r>
              <a:rPr sz="1650" i="1" spc="-30" dirty="0">
                <a:solidFill>
                  <a:srgbClr val="036CB7"/>
                </a:solidFill>
                <a:latin typeface="Arial"/>
                <a:cs typeface="Arial"/>
              </a:rPr>
              <a:t>commerce</a:t>
            </a:r>
            <a:r>
              <a:rPr sz="1600" spc="-30" dirty="0">
                <a:solidFill>
                  <a:srgbClr val="036CB7"/>
                </a:solidFill>
                <a:latin typeface="Microsoft Sans Serif"/>
                <a:cs typeface="Microsoft Sans Serif"/>
              </a:rPr>
              <a:t>”,</a:t>
            </a:r>
            <a:r>
              <a:rPr sz="1600" spc="4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maka 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apabila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server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tersebut</a:t>
            </a:r>
            <a:r>
              <a:rPr sz="1600" spc="3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tidak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berfungsi,</a:t>
            </a:r>
            <a:r>
              <a:rPr sz="1600" spc="3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transaksi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tidak</a:t>
            </a:r>
            <a:r>
              <a:rPr sz="1600" spc="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dapat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dilangsungkan.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Bayangkan </a:t>
            </a:r>
            <a:r>
              <a:rPr sz="1600" spc="-409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apabila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sebuah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bank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diserang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oleh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bank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saingan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dengan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melumpuhkan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outlet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ATM 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(Anjungan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Tunai Mandiri,</a:t>
            </a:r>
            <a:r>
              <a:rPr sz="1600" spc="4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50" i="1" spc="-30" dirty="0">
                <a:solidFill>
                  <a:srgbClr val="036CB7"/>
                </a:solidFill>
                <a:latin typeface="Arial"/>
                <a:cs typeface="Arial"/>
              </a:rPr>
              <a:t>Automatic</a:t>
            </a:r>
            <a:r>
              <a:rPr sz="1650" i="1" spc="-25" dirty="0">
                <a:solidFill>
                  <a:srgbClr val="036CB7"/>
                </a:solidFill>
                <a:latin typeface="Arial"/>
                <a:cs typeface="Arial"/>
              </a:rPr>
              <a:t> Teller</a:t>
            </a:r>
            <a:r>
              <a:rPr sz="1650" i="1" spc="-10" dirty="0">
                <a:solidFill>
                  <a:srgbClr val="036CB7"/>
                </a:solidFill>
                <a:latin typeface="Arial"/>
                <a:cs typeface="Arial"/>
              </a:rPr>
              <a:t> </a:t>
            </a:r>
            <a:r>
              <a:rPr sz="1650" i="1" spc="-30" dirty="0">
                <a:solidFill>
                  <a:srgbClr val="036CB7"/>
                </a:solidFill>
                <a:latin typeface="Arial"/>
                <a:cs typeface="Arial"/>
              </a:rPr>
              <a:t>Machine</a:t>
            </a:r>
            <a:r>
              <a:rPr sz="1600" spc="-30" dirty="0">
                <a:solidFill>
                  <a:srgbClr val="036CB7"/>
                </a:solidFill>
                <a:latin typeface="Microsoft Sans Serif"/>
                <a:cs typeface="Microsoft Sans Serif"/>
              </a:rPr>
              <a:t>)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yang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dimiliki</a:t>
            </a:r>
            <a:r>
              <a:rPr sz="1600" spc="2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oleh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bank</a:t>
            </a:r>
            <a:r>
              <a:rPr sz="1600" spc="3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tersebut. 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Atau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sebuah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 credit</a:t>
            </a:r>
            <a:r>
              <a:rPr sz="1600" spc="44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card</a:t>
            </a:r>
            <a:r>
              <a:rPr sz="1600" spc="42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merchant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server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yang</a:t>
            </a:r>
            <a:r>
              <a:rPr sz="1600" spc="44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diserang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sehingga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tidak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dapat 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menerima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pembayaran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melalui</a:t>
            </a:r>
            <a:r>
              <a:rPr sz="1600" spc="1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credit</a:t>
            </a:r>
            <a:r>
              <a:rPr sz="160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card.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43414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10" dirty="0">
                <a:latin typeface="Arial"/>
                <a:cs typeface="Arial"/>
              </a:rPr>
              <a:t>D</a:t>
            </a:r>
            <a:r>
              <a:rPr sz="3200" b="1" spc="-90" dirty="0">
                <a:latin typeface="Arial"/>
                <a:cs typeface="Arial"/>
              </a:rPr>
              <a:t>e</a:t>
            </a:r>
            <a:r>
              <a:rPr sz="3200" b="1" spc="-85" dirty="0">
                <a:latin typeface="Arial"/>
                <a:cs typeface="Arial"/>
              </a:rPr>
              <a:t>n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110" dirty="0">
                <a:latin typeface="Arial"/>
                <a:cs typeface="Arial"/>
              </a:rPr>
              <a:t>a</a:t>
            </a:r>
            <a:r>
              <a:rPr sz="3200" b="1" spc="-40" dirty="0">
                <a:latin typeface="Arial"/>
                <a:cs typeface="Arial"/>
              </a:rPr>
              <a:t>l</a:t>
            </a:r>
            <a:r>
              <a:rPr sz="3200" b="1" spc="-90" dirty="0">
                <a:latin typeface="Arial"/>
                <a:cs typeface="Arial"/>
              </a:rPr>
              <a:t> </a:t>
            </a:r>
            <a:r>
              <a:rPr sz="3200" b="1" spc="-235" dirty="0">
                <a:latin typeface="Arial"/>
                <a:cs typeface="Arial"/>
              </a:rPr>
              <a:t>o</a:t>
            </a:r>
            <a:r>
              <a:rPr sz="3200" b="1" spc="-114" dirty="0">
                <a:latin typeface="Arial"/>
                <a:cs typeface="Arial"/>
              </a:rPr>
              <a:t>f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S</a:t>
            </a:r>
            <a:r>
              <a:rPr sz="3200" b="1" spc="-110" dirty="0">
                <a:latin typeface="Arial"/>
                <a:cs typeface="Arial"/>
              </a:rPr>
              <a:t>e</a:t>
            </a:r>
            <a:r>
              <a:rPr sz="3200" b="1" spc="-60" dirty="0">
                <a:latin typeface="Arial"/>
                <a:cs typeface="Arial"/>
              </a:rPr>
              <a:t>r</a:t>
            </a:r>
            <a:r>
              <a:rPr sz="3200" b="1" spc="-165" dirty="0">
                <a:latin typeface="Arial"/>
                <a:cs typeface="Arial"/>
              </a:rPr>
              <a:t>v</a:t>
            </a:r>
            <a:r>
              <a:rPr sz="3200" b="1" spc="-110" dirty="0">
                <a:latin typeface="Arial"/>
                <a:cs typeface="Arial"/>
              </a:rPr>
              <a:t>ic</a:t>
            </a:r>
            <a:r>
              <a:rPr sz="3200" b="1" spc="-130" dirty="0">
                <a:latin typeface="Arial"/>
                <a:cs typeface="Arial"/>
              </a:rPr>
              <a:t>e</a:t>
            </a:r>
            <a:r>
              <a:rPr sz="3200" b="1" spc="-90" dirty="0">
                <a:latin typeface="Arial"/>
                <a:cs typeface="Arial"/>
              </a:rPr>
              <a:t> </a:t>
            </a:r>
            <a:r>
              <a:rPr sz="3200" b="1" spc="-170" dirty="0">
                <a:latin typeface="Arial"/>
                <a:cs typeface="Arial"/>
              </a:rPr>
              <a:t>A</a:t>
            </a:r>
            <a:r>
              <a:rPr sz="3200" b="1" spc="-180" dirty="0">
                <a:latin typeface="Arial"/>
                <a:cs typeface="Arial"/>
              </a:rPr>
              <a:t>t</a:t>
            </a:r>
            <a:r>
              <a:rPr sz="3200" b="1" spc="-165" dirty="0">
                <a:latin typeface="Arial"/>
                <a:cs typeface="Arial"/>
              </a:rPr>
              <a:t>t</a:t>
            </a:r>
            <a:r>
              <a:rPr sz="3200" b="1" spc="-95" dirty="0">
                <a:latin typeface="Arial"/>
                <a:cs typeface="Arial"/>
              </a:rPr>
              <a:t>a</a:t>
            </a:r>
            <a:r>
              <a:rPr sz="3200" b="1" spc="-85" dirty="0">
                <a:latin typeface="Arial"/>
                <a:cs typeface="Arial"/>
              </a:rPr>
              <a:t>c</a:t>
            </a:r>
            <a:r>
              <a:rPr sz="3200" b="1" spc="-180" dirty="0">
                <a:latin typeface="Arial"/>
                <a:cs typeface="Arial"/>
              </a:rPr>
              <a:t>k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65540"/>
            <a:ext cx="8455025" cy="3303904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355600" marR="5080" indent="-342900" algn="just">
              <a:lnSpc>
                <a:spcPct val="98700"/>
              </a:lnSpc>
              <a:spcBef>
                <a:spcPts val="155"/>
              </a:spcBef>
              <a:buChar char="•"/>
              <a:tabLst>
                <a:tab pos="355600" algn="l"/>
              </a:tabLst>
            </a:pP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“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Denial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 of 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Service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i="1" spc="-35" dirty="0">
                <a:solidFill>
                  <a:srgbClr val="FFFFFF"/>
                </a:solidFill>
                <a:latin typeface="Arial"/>
                <a:cs typeface="Arial"/>
              </a:rPr>
              <a:t>(DoS)</a:t>
            </a:r>
            <a:r>
              <a:rPr sz="165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attack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”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merupakan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sebuah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usaha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(dalam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bentuk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serangan)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 melumpuhkan sistem yang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dijadikan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target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sehingga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 tersebut tidak dapat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menyediakan servis-servisnya 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(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denial 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service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)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atau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tingkat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servis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menurun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drastis.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Cara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untuk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melumpuhkan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bermacam-macam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akibatnyapun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beragam. Sistem yang diserang dapat menjadi “bengong” 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(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hang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, 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crash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),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tidak berfungsi,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atau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turun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kinerjanya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(beban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CPU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tinggi).</a:t>
            </a: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FFFFFF"/>
              </a:buClr>
              <a:buFont typeface="Microsoft Sans Serif"/>
              <a:buChar char="•"/>
            </a:pPr>
            <a:endParaRPr sz="235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99400"/>
              </a:lnSpc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denial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of service berbeda dengan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kejahatan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pencurian data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atau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kejahatan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memonitor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lalu lalang.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Dalam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 DoS tidak ada yang dicuri. Akan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tetapi, serangan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DoS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 mengakibatkan kerugian finansial. Sebagai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contoh apabila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sistem yang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diserang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merupakan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menangani transaksi 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“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commerce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”,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maka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apabila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 tersebut tidak berfungsi, transaksi tidak dapat dilangsungkan. Bayangkan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apabila</a:t>
            </a:r>
            <a:r>
              <a:rPr sz="1600" spc="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sebuah</a:t>
            </a:r>
            <a:r>
              <a:rPr sz="1600" spc="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bank</a:t>
            </a:r>
            <a:r>
              <a:rPr sz="1600" spc="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diserang</a:t>
            </a:r>
            <a:r>
              <a:rPr sz="1600" spc="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oleh</a:t>
            </a:r>
            <a:r>
              <a:rPr sz="16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bank</a:t>
            </a:r>
            <a:r>
              <a:rPr sz="16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saingan</a:t>
            </a:r>
            <a:r>
              <a:rPr sz="16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16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melumpuhkan</a:t>
            </a:r>
            <a:r>
              <a:rPr sz="16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outlet</a:t>
            </a:r>
            <a:r>
              <a:rPr sz="1600" spc="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ATM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6440" y="4733631"/>
            <a:ext cx="713422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(Anjungan</a:t>
            </a:r>
            <a:r>
              <a:rPr sz="1600" spc="28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Tunai</a:t>
            </a:r>
            <a:r>
              <a:rPr sz="1600" spc="2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Mandiri,</a:t>
            </a:r>
            <a:r>
              <a:rPr sz="1600" spc="3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i="1" spc="-30" dirty="0">
                <a:solidFill>
                  <a:srgbClr val="FFFFFF"/>
                </a:solidFill>
                <a:latin typeface="Arial"/>
                <a:cs typeface="Arial"/>
              </a:rPr>
              <a:t>Automatic</a:t>
            </a:r>
            <a:r>
              <a:rPr sz="1650" i="1" spc="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Teller</a:t>
            </a:r>
            <a:r>
              <a:rPr sz="1650" i="1" spc="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Machine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)</a:t>
            </a:r>
            <a:r>
              <a:rPr sz="1600" spc="2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spc="28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dimiliki</a:t>
            </a:r>
            <a:r>
              <a:rPr sz="1600" spc="3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oleh</a:t>
            </a:r>
            <a:r>
              <a:rPr sz="1600" spc="2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bank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18780" y="4744592"/>
            <a:ext cx="8166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6440" y="4988509"/>
            <a:ext cx="81089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73735" algn="l"/>
                <a:tab pos="2204720" algn="l"/>
                <a:tab pos="2844800" algn="l"/>
                <a:tab pos="5187315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Atau	sebuah</a:t>
            </a:r>
            <a:r>
              <a:rPr sz="1600" spc="5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credit	card	merchant</a:t>
            </a:r>
            <a:r>
              <a:rPr sz="1600" spc="5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1600" spc="5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	diserang</a:t>
            </a:r>
            <a:r>
              <a:rPr sz="1600" spc="5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sehingga</a:t>
            </a:r>
            <a:r>
              <a:rPr sz="1600" spc="5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tidak</a:t>
            </a:r>
            <a:r>
              <a:rPr sz="1600" spc="5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menerima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pembayaran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melalui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credit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card.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43414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10" dirty="0">
                <a:latin typeface="Arial"/>
                <a:cs typeface="Arial"/>
              </a:rPr>
              <a:t>D</a:t>
            </a:r>
            <a:r>
              <a:rPr sz="3200" b="1" spc="-90" dirty="0">
                <a:latin typeface="Arial"/>
                <a:cs typeface="Arial"/>
              </a:rPr>
              <a:t>e</a:t>
            </a:r>
            <a:r>
              <a:rPr sz="3200" b="1" spc="-85" dirty="0">
                <a:latin typeface="Arial"/>
                <a:cs typeface="Arial"/>
              </a:rPr>
              <a:t>n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110" dirty="0">
                <a:latin typeface="Arial"/>
                <a:cs typeface="Arial"/>
              </a:rPr>
              <a:t>a</a:t>
            </a:r>
            <a:r>
              <a:rPr sz="3200" b="1" spc="-40" dirty="0">
                <a:latin typeface="Arial"/>
                <a:cs typeface="Arial"/>
              </a:rPr>
              <a:t>l</a:t>
            </a:r>
            <a:r>
              <a:rPr sz="3200" b="1" spc="-90" dirty="0">
                <a:latin typeface="Arial"/>
                <a:cs typeface="Arial"/>
              </a:rPr>
              <a:t> </a:t>
            </a:r>
            <a:r>
              <a:rPr sz="3200" b="1" spc="-235" dirty="0">
                <a:latin typeface="Arial"/>
                <a:cs typeface="Arial"/>
              </a:rPr>
              <a:t>o</a:t>
            </a:r>
            <a:r>
              <a:rPr sz="3200" b="1" spc="-114" dirty="0">
                <a:latin typeface="Arial"/>
                <a:cs typeface="Arial"/>
              </a:rPr>
              <a:t>f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S</a:t>
            </a:r>
            <a:r>
              <a:rPr sz="3200" b="1" spc="-110" dirty="0">
                <a:latin typeface="Arial"/>
                <a:cs typeface="Arial"/>
              </a:rPr>
              <a:t>e</a:t>
            </a:r>
            <a:r>
              <a:rPr sz="3200" b="1" spc="-60" dirty="0">
                <a:latin typeface="Arial"/>
                <a:cs typeface="Arial"/>
              </a:rPr>
              <a:t>r</a:t>
            </a:r>
            <a:r>
              <a:rPr sz="3200" b="1" spc="-165" dirty="0">
                <a:latin typeface="Arial"/>
                <a:cs typeface="Arial"/>
              </a:rPr>
              <a:t>v</a:t>
            </a:r>
            <a:r>
              <a:rPr sz="3200" b="1" spc="-110" dirty="0">
                <a:latin typeface="Arial"/>
                <a:cs typeface="Arial"/>
              </a:rPr>
              <a:t>ic</a:t>
            </a:r>
            <a:r>
              <a:rPr sz="3200" b="1" spc="-130" dirty="0">
                <a:latin typeface="Arial"/>
                <a:cs typeface="Arial"/>
              </a:rPr>
              <a:t>e</a:t>
            </a:r>
            <a:r>
              <a:rPr sz="3200" b="1" spc="-90" dirty="0">
                <a:latin typeface="Arial"/>
                <a:cs typeface="Arial"/>
              </a:rPr>
              <a:t> </a:t>
            </a:r>
            <a:r>
              <a:rPr sz="3200" b="1" spc="-170" dirty="0">
                <a:latin typeface="Arial"/>
                <a:cs typeface="Arial"/>
              </a:rPr>
              <a:t>A</a:t>
            </a:r>
            <a:r>
              <a:rPr sz="3200" b="1" spc="-180" dirty="0">
                <a:latin typeface="Arial"/>
                <a:cs typeface="Arial"/>
              </a:rPr>
              <a:t>t</a:t>
            </a:r>
            <a:r>
              <a:rPr sz="3200" b="1" spc="-165" dirty="0">
                <a:latin typeface="Arial"/>
                <a:cs typeface="Arial"/>
              </a:rPr>
              <a:t>t</a:t>
            </a:r>
            <a:r>
              <a:rPr sz="3200" b="1" spc="-95" dirty="0">
                <a:latin typeface="Arial"/>
                <a:cs typeface="Arial"/>
              </a:rPr>
              <a:t>a</a:t>
            </a:r>
            <a:r>
              <a:rPr sz="3200" b="1" spc="-85" dirty="0">
                <a:latin typeface="Arial"/>
                <a:cs typeface="Arial"/>
              </a:rPr>
              <a:t>c</a:t>
            </a:r>
            <a:r>
              <a:rPr sz="3200" b="1" spc="-180" dirty="0">
                <a:latin typeface="Arial"/>
                <a:cs typeface="Arial"/>
              </a:rPr>
              <a:t>k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65540"/>
            <a:ext cx="8455025" cy="301180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355600" marR="5080" indent="-342900" algn="just">
              <a:lnSpc>
                <a:spcPct val="98700"/>
              </a:lnSpc>
              <a:spcBef>
                <a:spcPts val="155"/>
              </a:spcBef>
              <a:buChar char="•"/>
              <a:tabLst>
                <a:tab pos="355600" algn="l"/>
              </a:tabLst>
            </a:pP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“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Denial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 of 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Service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i="1" spc="-35" dirty="0">
                <a:solidFill>
                  <a:srgbClr val="FFFFFF"/>
                </a:solidFill>
                <a:latin typeface="Arial"/>
                <a:cs typeface="Arial"/>
              </a:rPr>
              <a:t>(DoS)</a:t>
            </a:r>
            <a:r>
              <a:rPr sz="1650" i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attack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”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merupakan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sebuah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usaha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(dalam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bentuk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serangan)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 melumpuhkan sistem yang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dijadikan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target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sehingga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 tersebut tidak dapat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menyediakan servis-servisnya 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(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denial 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service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)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atau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tingkat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servis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menurun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drastis.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Cara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untuk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melumpuhkan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bermacam-macam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akibatnyapun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beragam. Sistem yang diserang dapat menjadi “bengong” 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(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hang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, 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crash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),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tidak berfungsi,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atau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turun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kinerjanya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(beban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CPU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tinggi).</a:t>
            </a:r>
            <a:endParaRPr sz="160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99400"/>
              </a:lnSpc>
              <a:spcBef>
                <a:spcPts val="395"/>
              </a:spcBef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denial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of service berbeda dengan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kejahatan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pencurian data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atau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kejahatan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memonitor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lalu lalang.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Dalam serangan DoS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tidak ada yang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dicuri.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Akan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tetapi, serangan DoS dapat mengakibatkan kerugian finansial. Sebagai contoh apabila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 yang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diserang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merupakan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menangani transaksi 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“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commerce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”,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maka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apabila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 tersebut tidak berfungsi, transaksi tidak dapat dilangsungkan. Bayangkan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apabila</a:t>
            </a:r>
            <a:r>
              <a:rPr sz="1600" spc="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sebuah</a:t>
            </a:r>
            <a:r>
              <a:rPr sz="1600" spc="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bank</a:t>
            </a:r>
            <a:r>
              <a:rPr sz="1600" spc="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diserang</a:t>
            </a:r>
            <a:r>
              <a:rPr sz="1600" spc="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oleh</a:t>
            </a:r>
            <a:r>
              <a:rPr sz="16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bank</a:t>
            </a:r>
            <a:r>
              <a:rPr sz="16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saingan</a:t>
            </a:r>
            <a:r>
              <a:rPr sz="16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16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melumpuhkan</a:t>
            </a:r>
            <a:r>
              <a:rPr sz="1600" spc="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outlet</a:t>
            </a:r>
            <a:r>
              <a:rPr sz="1600" spc="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ATM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6440" y="4441023"/>
            <a:ext cx="713422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(Anjungan</a:t>
            </a:r>
            <a:r>
              <a:rPr sz="1600" spc="28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Tunai</a:t>
            </a:r>
            <a:r>
              <a:rPr sz="1600" spc="2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Mandiri,</a:t>
            </a:r>
            <a:r>
              <a:rPr sz="1600" spc="3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i="1" spc="-30" dirty="0">
                <a:solidFill>
                  <a:srgbClr val="FFFFFF"/>
                </a:solidFill>
                <a:latin typeface="Arial"/>
                <a:cs typeface="Arial"/>
              </a:rPr>
              <a:t>Automatic</a:t>
            </a:r>
            <a:r>
              <a:rPr sz="1650" i="1" spc="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Teller</a:t>
            </a:r>
            <a:r>
              <a:rPr sz="1650" i="1" spc="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Machine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)</a:t>
            </a:r>
            <a:r>
              <a:rPr sz="1600" spc="2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spc="28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dimiliki</a:t>
            </a:r>
            <a:r>
              <a:rPr sz="1600" spc="3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oleh</a:t>
            </a:r>
            <a:r>
              <a:rPr sz="1600" spc="2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bank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18780" y="4451984"/>
            <a:ext cx="8166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540" y="4695825"/>
            <a:ext cx="8454390" cy="153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985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Atau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sebuah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credit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card</a:t>
            </a:r>
            <a:r>
              <a:rPr sz="1600" spc="4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merchant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spc="4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diserang</a:t>
            </a:r>
            <a:r>
              <a:rPr sz="1600" spc="4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sehingga</a:t>
            </a:r>
            <a:r>
              <a:rPr sz="1600" spc="4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tidak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menerima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pembayaran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melalui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credit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card.</a:t>
            </a:r>
            <a:endParaRPr sz="160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ts val="1920"/>
              </a:lnSpc>
              <a:spcBef>
                <a:spcPts val="450"/>
              </a:spcBef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Selain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itu,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DoS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sering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sebagai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bagian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dari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lainnya.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Misalnya, dalam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 </a:t>
            </a:r>
            <a:r>
              <a:rPr sz="1650" i="1" spc="-30" dirty="0">
                <a:solidFill>
                  <a:srgbClr val="FFFFFF"/>
                </a:solidFill>
                <a:latin typeface="Arial"/>
                <a:cs typeface="Arial"/>
              </a:rPr>
              <a:t>IPspoofing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(seolah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 datang dari tempat lain dengan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nomor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IP milik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orang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lain), seringkali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DoS digunakan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 membungkam server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akan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di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spoof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21285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95" dirty="0">
                <a:latin typeface="Arial"/>
                <a:cs typeface="Arial"/>
              </a:rPr>
              <a:t>L</a:t>
            </a:r>
            <a:r>
              <a:rPr sz="3200" b="1" spc="-80" dirty="0">
                <a:latin typeface="Arial"/>
                <a:cs typeface="Arial"/>
              </a:rPr>
              <a:t>a</a:t>
            </a:r>
            <a:r>
              <a:rPr sz="3200" b="1" spc="-180" dirty="0">
                <a:latin typeface="Arial"/>
                <a:cs typeface="Arial"/>
              </a:rPr>
              <a:t>n</a:t>
            </a:r>
            <a:r>
              <a:rPr sz="3200" b="1" spc="-170" dirty="0">
                <a:latin typeface="Arial"/>
                <a:cs typeface="Arial"/>
              </a:rPr>
              <a:t>d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spc="-114" dirty="0">
                <a:latin typeface="Arial"/>
                <a:cs typeface="Arial"/>
              </a:rPr>
              <a:t>a</a:t>
            </a:r>
            <a:r>
              <a:rPr sz="3200" b="1" spc="-55" dirty="0">
                <a:latin typeface="Arial"/>
                <a:cs typeface="Arial"/>
              </a:rPr>
              <a:t>t</a:t>
            </a:r>
            <a:r>
              <a:rPr sz="3200" b="1" spc="-65" dirty="0">
                <a:latin typeface="Arial"/>
                <a:cs typeface="Arial"/>
              </a:rPr>
              <a:t>t</a:t>
            </a:r>
            <a:r>
              <a:rPr sz="3200" b="1" spc="-100" dirty="0">
                <a:latin typeface="Arial"/>
                <a:cs typeface="Arial"/>
              </a:rPr>
              <a:t>a</a:t>
            </a:r>
            <a:r>
              <a:rPr sz="3200" b="1" spc="-180" dirty="0">
                <a:latin typeface="Arial"/>
                <a:cs typeface="Arial"/>
              </a:rPr>
              <a:t>ck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6502"/>
            <a:ext cx="8454390" cy="412242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55600" marR="5080" indent="-342900" algn="just">
              <a:lnSpc>
                <a:spcPct val="98500"/>
              </a:lnSpc>
              <a:spcBef>
                <a:spcPts val="125"/>
              </a:spcBef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Land attack merupakan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 kepada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 dengan menggunakan program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bernama 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“</a:t>
            </a:r>
            <a:r>
              <a:rPr sz="1650" i="1" spc="-15" dirty="0">
                <a:solidFill>
                  <a:srgbClr val="FFFFFF"/>
                </a:solidFill>
                <a:latin typeface="Arial"/>
                <a:cs typeface="Arial"/>
              </a:rPr>
              <a:t>land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”.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Apabila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 diarahkan kepada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 Windows 95, maka sistem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tidak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diproteksi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menjadi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i="1" spc="-30" dirty="0">
                <a:solidFill>
                  <a:srgbClr val="FFFFFF"/>
                </a:solidFill>
                <a:latin typeface="Arial"/>
                <a:cs typeface="Arial"/>
              </a:rPr>
              <a:t>hang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(dan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bisa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keluar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layar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biru).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Demikian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pula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apabila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diarahkan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ke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beberapa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jenis UNIX versi lama, maka sistem akan 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hang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. 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Jika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diarahkan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ke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Windows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NT,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maka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sibuk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penggunaan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CPU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mencapai 100% untuk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beberapa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saat sehingga sistem terlihat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seperti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macet.</a:t>
            </a:r>
            <a:endParaRPr sz="1600">
              <a:latin typeface="Microsoft Sans Serif"/>
              <a:cs typeface="Microsoft Sans Serif"/>
            </a:endParaRPr>
          </a:p>
          <a:p>
            <a:pPr marL="355600" indent="-342900" algn="just">
              <a:lnSpc>
                <a:spcPct val="100000"/>
              </a:lnSpc>
              <a:spcBef>
                <a:spcPts val="380"/>
              </a:spcBef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</a:t>
            </a:r>
            <a:r>
              <a:rPr sz="1600" spc="1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land</a:t>
            </a:r>
            <a:r>
              <a:rPr sz="1600" spc="1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ini</a:t>
            </a:r>
            <a:r>
              <a:rPr sz="1600" spc="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membutuhkan</a:t>
            </a:r>
            <a:r>
              <a:rPr sz="1600" spc="1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nomor</a:t>
            </a:r>
            <a:r>
              <a:rPr sz="16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IP</a:t>
            </a:r>
            <a:r>
              <a:rPr sz="1600" spc="1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1600" spc="1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nomor</a:t>
            </a:r>
            <a:r>
              <a:rPr sz="1600" spc="1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port</a:t>
            </a:r>
            <a:r>
              <a:rPr sz="1600" spc="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dari</a:t>
            </a:r>
            <a:r>
              <a:rPr sz="1600" spc="1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1600" spc="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spc="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dituju.</a:t>
            </a:r>
            <a:r>
              <a:rPr sz="1600" spc="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</a:t>
            </a:r>
            <a:endParaRPr sz="1600">
              <a:latin typeface="Microsoft Sans Serif"/>
              <a:cs typeface="Microsoft Sans Serif"/>
            </a:endParaRPr>
          </a:p>
          <a:p>
            <a:pPr marL="355600" algn="just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Windows, biasanya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port</a:t>
            </a:r>
            <a:r>
              <a:rPr sz="16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139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</a:t>
            </a:r>
            <a:r>
              <a:rPr sz="16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menyerang.</a:t>
            </a:r>
            <a:endParaRPr sz="1600">
              <a:latin typeface="Microsoft Sans Serif"/>
              <a:cs typeface="Microsoft Sans Serif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384"/>
              </a:spcBef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land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menyerang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dituju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mengirimkan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packet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palsu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seolah-olah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berasal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dari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 yang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dituju. Dengan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kata lain,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source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 destination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dari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packet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dibuat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seakan-akan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berasal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dari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server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dituju.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Akibatnya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1600" spc="4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diserang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menjadi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bingung.</a:t>
            </a:r>
            <a:endParaRPr sz="1600">
              <a:latin typeface="Microsoft Sans Serif"/>
              <a:cs typeface="Microsoft Sans Serif"/>
            </a:endParaRPr>
          </a:p>
          <a:p>
            <a:pPr marL="355600" indent="-342900" algn="just">
              <a:lnSpc>
                <a:spcPct val="100000"/>
              </a:lnSpc>
              <a:spcBef>
                <a:spcPts val="380"/>
              </a:spcBef>
              <a:buFont typeface="Microsoft Sans Serif"/>
              <a:buChar char="•"/>
              <a:tabLst>
                <a:tab pos="355600" algn="l"/>
              </a:tabLst>
            </a:pPr>
            <a:r>
              <a:rPr sz="1600" b="1" spc="-55" dirty="0">
                <a:solidFill>
                  <a:srgbClr val="FFFFFF"/>
                </a:solidFill>
                <a:latin typeface="Arial"/>
                <a:cs typeface="Arial"/>
              </a:rPr>
              <a:t>Latierra</a:t>
            </a:r>
            <a:endParaRPr sz="1600">
              <a:latin typeface="Arial"/>
              <a:cs typeface="Arial"/>
            </a:endParaRPr>
          </a:p>
          <a:p>
            <a:pPr marL="355600" indent="-342900" algn="just">
              <a:lnSpc>
                <a:spcPts val="1975"/>
              </a:lnSpc>
              <a:spcBef>
                <a:spcPts val="340"/>
              </a:spcBef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Program</a:t>
            </a:r>
            <a:r>
              <a:rPr sz="1600" spc="14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50" i="1" spc="-20" dirty="0">
                <a:solidFill>
                  <a:srgbClr val="036CB7"/>
                </a:solidFill>
                <a:latin typeface="Arial"/>
                <a:cs typeface="Arial"/>
              </a:rPr>
              <a:t>latierra</a:t>
            </a:r>
            <a:r>
              <a:rPr sz="1650" i="1" spc="105" dirty="0">
                <a:solidFill>
                  <a:srgbClr val="036CB7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merupakan</a:t>
            </a:r>
            <a:r>
              <a:rPr sz="1600" spc="14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“perbaikan”</a:t>
            </a:r>
            <a:r>
              <a:rPr sz="1600" spc="12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dari</a:t>
            </a:r>
            <a:r>
              <a:rPr sz="1600" spc="12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program</a:t>
            </a:r>
            <a:r>
              <a:rPr sz="1600" spc="14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land,</a:t>
            </a:r>
            <a:r>
              <a:rPr sz="1600" spc="13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dimana</a:t>
            </a:r>
            <a:r>
              <a:rPr sz="1600" spc="12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port</a:t>
            </a:r>
            <a:r>
              <a:rPr sz="1600" spc="13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yang</a:t>
            </a:r>
            <a:r>
              <a:rPr sz="1600" spc="130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digunakan</a:t>
            </a:r>
            <a:endParaRPr sz="1600">
              <a:latin typeface="Microsoft Sans Serif"/>
              <a:cs typeface="Microsoft Sans Serif"/>
            </a:endParaRPr>
          </a:p>
          <a:p>
            <a:pPr marL="355600" algn="just">
              <a:lnSpc>
                <a:spcPts val="1914"/>
              </a:lnSpc>
            </a:pP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berubah-ubah</a:t>
            </a:r>
            <a:r>
              <a:rPr sz="1600" spc="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sehingga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 menyulitkan</a:t>
            </a:r>
            <a:r>
              <a:rPr sz="1600" spc="15" dirty="0">
                <a:solidFill>
                  <a:srgbClr val="036CB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bagi</a:t>
            </a:r>
            <a:r>
              <a:rPr sz="1600" spc="-10" dirty="0">
                <a:solidFill>
                  <a:srgbClr val="036CB7"/>
                </a:solidFill>
                <a:latin typeface="Microsoft Sans Serif"/>
                <a:cs typeface="Microsoft Sans Serif"/>
              </a:rPr>
              <a:t> pengamanan.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23653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00" dirty="0">
                <a:latin typeface="Arial"/>
                <a:cs typeface="Arial"/>
              </a:rPr>
              <a:t>Ping-o-death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61213"/>
            <a:ext cx="3086735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10"/>
              </a:spcBef>
              <a:buSzPct val="95238"/>
              <a:buFont typeface="Microsoft Sans Serif"/>
              <a:buChar char="•"/>
              <a:tabLst>
                <a:tab pos="354965" algn="l"/>
                <a:tab pos="355600" algn="l"/>
              </a:tabLst>
            </a:pPr>
            <a:r>
              <a:rPr sz="2100" i="1" spc="-6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100" i="1" spc="-4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100" i="1" spc="-6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100" i="1" spc="-50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2100" i="1" spc="-40" dirty="0">
                <a:solidFill>
                  <a:srgbClr val="FFFFFF"/>
                </a:solidFill>
                <a:latin typeface="Arial"/>
                <a:cs typeface="Arial"/>
              </a:rPr>
              <a:t>-o-</a:t>
            </a:r>
            <a:r>
              <a:rPr sz="2100" i="1" spc="-55" dirty="0">
                <a:solidFill>
                  <a:srgbClr val="FFFFFF"/>
                </a:solidFill>
                <a:latin typeface="Arial"/>
                <a:cs typeface="Arial"/>
              </a:rPr>
              <a:t>death</a:t>
            </a:r>
            <a:r>
              <a:rPr sz="2100" i="1" spc="-3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betu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l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41775" y="1474977"/>
            <a:ext cx="37160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27100" algn="l"/>
                <a:tab pos="2755900" algn="l"/>
              </a:tabLst>
            </a:pP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adalah	eksploitasi	program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98194" y="1766013"/>
            <a:ext cx="753999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i="1" spc="-50" dirty="0">
                <a:solidFill>
                  <a:srgbClr val="FFFFFF"/>
                </a:solidFill>
                <a:latin typeface="Arial"/>
                <a:cs typeface="Arial"/>
              </a:rPr>
              <a:t>ping</a:t>
            </a:r>
            <a:r>
              <a:rPr sz="2100" i="1" spc="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20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memberikan</a:t>
            </a:r>
            <a:r>
              <a:rPr sz="2000" spc="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packet</a:t>
            </a:r>
            <a:r>
              <a:rPr sz="2000" spc="1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2000" spc="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ukurannya</a:t>
            </a:r>
            <a:r>
              <a:rPr sz="2000" spc="1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besar</a:t>
            </a:r>
            <a:r>
              <a:rPr sz="20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ke</a:t>
            </a:r>
            <a:r>
              <a:rPr sz="2000" spc="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6440" y="2084654"/>
            <a:ext cx="360807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34695" algn="l"/>
                <a:tab pos="1583690" algn="l"/>
                <a:tab pos="2860040" algn="l"/>
              </a:tabLst>
            </a:pP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ya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g	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tu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j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.	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ebera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pa	s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st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m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79416" y="2084654"/>
            <a:ext cx="43586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91210" algn="l"/>
                <a:tab pos="1880870" algn="l"/>
                <a:tab pos="2941955" algn="l"/>
                <a:tab pos="3679825" algn="l"/>
              </a:tabLst>
            </a:pP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NIX	tern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a	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m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en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j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i	hang	ket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ka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6440" y="2389758"/>
            <a:ext cx="8114030" cy="185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diserang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cara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ini.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ping umum terdapat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di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berbagai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operating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system,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meskipun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umumnya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ping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 </a:t>
            </a:r>
            <a:r>
              <a:rPr sz="2000" spc="-5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mengirimkan packet dengan ukuran kecil (tertentu)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dan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tidak memiliki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fasilitas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mengubah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besarnya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packet.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Salah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satu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implementasi </a:t>
            </a:r>
            <a:r>
              <a:rPr sz="2000" spc="-5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 ping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dapat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 untuk mengubah ukuran packet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adalah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ping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ada di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Windows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95.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41414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5" dirty="0">
                <a:solidFill>
                  <a:srgbClr val="006FC0"/>
                </a:solidFill>
                <a:latin typeface="Arial"/>
                <a:cs typeface="Arial"/>
              </a:rPr>
              <a:t>P</a:t>
            </a:r>
            <a:r>
              <a:rPr sz="3200" b="1" spc="-155" dirty="0">
                <a:solidFill>
                  <a:srgbClr val="006FC0"/>
                </a:solidFill>
                <a:latin typeface="Arial"/>
                <a:cs typeface="Arial"/>
              </a:rPr>
              <a:t>i</a:t>
            </a:r>
            <a:r>
              <a:rPr sz="3200" b="1" spc="-180" dirty="0">
                <a:solidFill>
                  <a:srgbClr val="006FC0"/>
                </a:solidFill>
                <a:latin typeface="Arial"/>
                <a:cs typeface="Arial"/>
              </a:rPr>
              <a:t>n</a:t>
            </a:r>
            <a:r>
              <a:rPr sz="3200" b="1" spc="-170" dirty="0">
                <a:solidFill>
                  <a:srgbClr val="006FC0"/>
                </a:solidFill>
                <a:latin typeface="Arial"/>
                <a:cs typeface="Arial"/>
              </a:rPr>
              <a:t>g</a:t>
            </a:r>
            <a:r>
              <a:rPr sz="3200" b="1" spc="-7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b="1" spc="-220" dirty="0">
                <a:solidFill>
                  <a:srgbClr val="006FC0"/>
                </a:solidFill>
                <a:latin typeface="Arial"/>
                <a:cs typeface="Arial"/>
              </a:rPr>
              <a:t>b</a:t>
            </a:r>
            <a:r>
              <a:rPr sz="3200" b="1" spc="-125" dirty="0">
                <a:solidFill>
                  <a:srgbClr val="006FC0"/>
                </a:solidFill>
                <a:latin typeface="Arial"/>
                <a:cs typeface="Arial"/>
              </a:rPr>
              <a:t>r</a:t>
            </a:r>
            <a:r>
              <a:rPr sz="3200" b="1" spc="-95" dirty="0">
                <a:solidFill>
                  <a:srgbClr val="006FC0"/>
                </a:solidFill>
                <a:latin typeface="Arial"/>
                <a:cs typeface="Arial"/>
              </a:rPr>
              <a:t>o</a:t>
            </a:r>
            <a:r>
              <a:rPr sz="3200" b="1" spc="-80" dirty="0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3200" b="1" spc="-190" dirty="0">
                <a:solidFill>
                  <a:srgbClr val="006FC0"/>
                </a:solidFill>
                <a:latin typeface="Arial"/>
                <a:cs typeface="Arial"/>
              </a:rPr>
              <a:t>d</a:t>
            </a:r>
            <a:r>
              <a:rPr sz="3200" b="1" spc="-150" dirty="0">
                <a:solidFill>
                  <a:srgbClr val="006FC0"/>
                </a:solidFill>
                <a:latin typeface="Arial"/>
                <a:cs typeface="Arial"/>
              </a:rPr>
              <a:t>c</a:t>
            </a:r>
            <a:r>
              <a:rPr sz="3200" b="1" spc="-95" dirty="0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3200" b="1" spc="-85" dirty="0">
                <a:solidFill>
                  <a:srgbClr val="006FC0"/>
                </a:solidFill>
                <a:latin typeface="Arial"/>
                <a:cs typeface="Arial"/>
              </a:rPr>
              <a:t>s</a:t>
            </a:r>
            <a:r>
              <a:rPr sz="3200" b="1" spc="-120" dirty="0">
                <a:solidFill>
                  <a:srgbClr val="006FC0"/>
                </a:solidFill>
                <a:latin typeface="Arial"/>
                <a:cs typeface="Arial"/>
              </a:rPr>
              <a:t>t</a:t>
            </a:r>
            <a:r>
              <a:rPr sz="3200" b="1" spc="-1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b="1" spc="40" dirty="0">
                <a:solidFill>
                  <a:srgbClr val="006FC0"/>
                </a:solidFill>
                <a:latin typeface="Arial"/>
                <a:cs typeface="Arial"/>
              </a:rPr>
              <a:t>(</a:t>
            </a:r>
            <a:r>
              <a:rPr sz="3200" b="1" spc="-165" dirty="0">
                <a:solidFill>
                  <a:srgbClr val="006FC0"/>
                </a:solidFill>
                <a:latin typeface="Arial"/>
                <a:cs typeface="Arial"/>
              </a:rPr>
              <a:t>s</a:t>
            </a:r>
            <a:r>
              <a:rPr sz="3200" b="1" spc="-180" dirty="0">
                <a:solidFill>
                  <a:srgbClr val="006FC0"/>
                </a:solidFill>
                <a:latin typeface="Arial"/>
                <a:cs typeface="Arial"/>
              </a:rPr>
              <a:t>murf</a:t>
            </a:r>
            <a:r>
              <a:rPr sz="3200" b="1" dirty="0">
                <a:solidFill>
                  <a:srgbClr val="006FC0"/>
                </a:solidFill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0" y="3352800"/>
            <a:ext cx="4267199" cy="26670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Font typeface="Microsoft Sans Serif"/>
              <a:buChar char="•"/>
              <a:tabLst>
                <a:tab pos="354965" algn="l"/>
                <a:tab pos="355600" algn="l"/>
              </a:tabLst>
            </a:pPr>
            <a:r>
              <a:rPr sz="1600" b="1" spc="5" dirty="0">
                <a:latin typeface="Arial"/>
                <a:cs typeface="Arial"/>
              </a:rPr>
              <a:t>P</a:t>
            </a:r>
            <a:r>
              <a:rPr sz="1600" b="1" spc="-80" dirty="0">
                <a:latin typeface="Arial"/>
                <a:cs typeface="Arial"/>
              </a:rPr>
              <a:t>in</a:t>
            </a:r>
            <a:r>
              <a:rPr sz="1600" b="1" spc="-85" dirty="0">
                <a:latin typeface="Arial"/>
                <a:cs typeface="Arial"/>
              </a:rPr>
              <a:t>g</a:t>
            </a:r>
            <a:r>
              <a:rPr sz="1600" b="1" spc="-90" dirty="0">
                <a:latin typeface="Arial"/>
                <a:cs typeface="Arial"/>
              </a:rPr>
              <a:t> </a:t>
            </a:r>
            <a:r>
              <a:rPr sz="1600" b="1" spc="-80" dirty="0">
                <a:latin typeface="Arial"/>
                <a:cs typeface="Arial"/>
              </a:rPr>
              <a:t>b</a:t>
            </a:r>
            <a:r>
              <a:rPr sz="1600" b="1" spc="-90" dirty="0">
                <a:latin typeface="Arial"/>
                <a:cs typeface="Arial"/>
              </a:rPr>
              <a:t>r</a:t>
            </a:r>
            <a:r>
              <a:rPr sz="1600" b="1" spc="-80" dirty="0">
                <a:latin typeface="Arial"/>
                <a:cs typeface="Arial"/>
              </a:rPr>
              <a:t>o</a:t>
            </a:r>
            <a:r>
              <a:rPr sz="1600" b="1" spc="5" dirty="0">
                <a:latin typeface="Arial"/>
                <a:cs typeface="Arial"/>
              </a:rPr>
              <a:t>a</a:t>
            </a:r>
            <a:r>
              <a:rPr sz="1600" b="1" spc="-100" dirty="0">
                <a:latin typeface="Arial"/>
                <a:cs typeface="Arial"/>
              </a:rPr>
              <a:t>d</a:t>
            </a:r>
            <a:r>
              <a:rPr sz="1600" b="1" spc="-90" dirty="0">
                <a:latin typeface="Arial"/>
                <a:cs typeface="Arial"/>
              </a:rPr>
              <a:t>c</a:t>
            </a:r>
            <a:r>
              <a:rPr sz="1600" b="1" spc="-55" dirty="0">
                <a:latin typeface="Arial"/>
                <a:cs typeface="Arial"/>
              </a:rPr>
              <a:t>a</a:t>
            </a:r>
            <a:r>
              <a:rPr sz="1600" b="1" spc="-50" dirty="0">
                <a:latin typeface="Arial"/>
                <a:cs typeface="Arial"/>
              </a:rPr>
              <a:t>s</a:t>
            </a:r>
            <a:r>
              <a:rPr sz="1600" b="1" spc="-60" dirty="0">
                <a:latin typeface="Arial"/>
                <a:cs typeface="Arial"/>
              </a:rPr>
              <a:t>t</a:t>
            </a:r>
            <a:r>
              <a:rPr sz="1600" b="1" spc="-90" dirty="0">
                <a:latin typeface="Arial"/>
                <a:cs typeface="Arial"/>
              </a:rPr>
              <a:t> </a:t>
            </a:r>
            <a:r>
              <a:rPr sz="1600" b="1" spc="20" dirty="0">
                <a:latin typeface="Arial"/>
                <a:cs typeface="Arial"/>
              </a:rPr>
              <a:t>(</a:t>
            </a:r>
            <a:r>
              <a:rPr sz="1600" b="1" spc="-80" dirty="0">
                <a:latin typeface="Arial"/>
                <a:cs typeface="Arial"/>
              </a:rPr>
              <a:t>s</a:t>
            </a:r>
            <a:r>
              <a:rPr sz="1600" b="1" spc="-85" dirty="0">
                <a:latin typeface="Arial"/>
                <a:cs typeface="Arial"/>
              </a:rPr>
              <a:t>m</a:t>
            </a:r>
            <a:r>
              <a:rPr sz="1600" b="1" spc="-80" dirty="0">
                <a:latin typeface="Arial"/>
                <a:cs typeface="Arial"/>
              </a:rPr>
              <a:t>u</a:t>
            </a:r>
            <a:r>
              <a:rPr sz="1600" b="1" spc="-90" dirty="0">
                <a:latin typeface="Arial"/>
                <a:cs typeface="Arial"/>
              </a:rPr>
              <a:t>r</a:t>
            </a:r>
            <a:r>
              <a:rPr sz="1600" b="1" spc="-70" dirty="0">
                <a:latin typeface="Arial"/>
                <a:cs typeface="Arial"/>
              </a:rPr>
              <a:t>f</a:t>
            </a:r>
            <a:r>
              <a:rPr sz="1600" b="1" spc="-5" dirty="0"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  <a:p>
            <a:pPr marL="355600" marR="5080" indent="-342900" algn="just">
              <a:lnSpc>
                <a:spcPct val="97300"/>
              </a:lnSpc>
              <a:spcBef>
                <a:spcPts val="434"/>
              </a:spcBef>
              <a:buChar char="•"/>
              <a:tabLst>
                <a:tab pos="355600" algn="l"/>
              </a:tabLst>
            </a:pPr>
            <a:r>
              <a:rPr sz="1600" spc="-5" dirty="0"/>
              <a:t>Salah</a:t>
            </a:r>
            <a:r>
              <a:rPr sz="1600" dirty="0"/>
              <a:t> </a:t>
            </a:r>
            <a:r>
              <a:rPr sz="1600" spc="-5" dirty="0"/>
              <a:t>satu</a:t>
            </a:r>
            <a:r>
              <a:rPr sz="1600" dirty="0"/>
              <a:t> </a:t>
            </a:r>
            <a:r>
              <a:rPr sz="1600" spc="-5" dirty="0"/>
              <a:t>mekanisme</a:t>
            </a:r>
            <a:r>
              <a:rPr sz="1600" dirty="0"/>
              <a:t> </a:t>
            </a:r>
            <a:r>
              <a:rPr sz="1600" spc="-5" dirty="0"/>
              <a:t>serangan</a:t>
            </a:r>
            <a:r>
              <a:rPr sz="1600" dirty="0"/>
              <a:t> </a:t>
            </a:r>
            <a:r>
              <a:rPr sz="1600" spc="-5" dirty="0"/>
              <a:t>yang</a:t>
            </a:r>
            <a:r>
              <a:rPr sz="1600" dirty="0"/>
              <a:t> </a:t>
            </a:r>
            <a:r>
              <a:rPr sz="1600" spc="-5" dirty="0"/>
              <a:t>baru-baru</a:t>
            </a:r>
            <a:r>
              <a:rPr sz="1600" dirty="0"/>
              <a:t> </a:t>
            </a:r>
            <a:r>
              <a:rPr sz="1600" spc="-5" dirty="0"/>
              <a:t>ini</a:t>
            </a:r>
            <a:r>
              <a:rPr sz="1600" dirty="0"/>
              <a:t> </a:t>
            </a:r>
            <a:r>
              <a:rPr sz="1600" spc="-5" dirty="0"/>
              <a:t>mulai</a:t>
            </a:r>
            <a:r>
              <a:rPr sz="1600" dirty="0"/>
              <a:t> </a:t>
            </a:r>
            <a:r>
              <a:rPr sz="1600" spc="-5" dirty="0"/>
              <a:t>marak</a:t>
            </a:r>
            <a:r>
              <a:rPr sz="1600" dirty="0"/>
              <a:t> </a:t>
            </a:r>
            <a:r>
              <a:rPr sz="1600" spc="-10" dirty="0"/>
              <a:t>digunakan</a:t>
            </a:r>
            <a:r>
              <a:rPr sz="1600" spc="-5" dirty="0"/>
              <a:t> adalah </a:t>
            </a:r>
            <a:r>
              <a:rPr sz="1600" dirty="0"/>
              <a:t> </a:t>
            </a:r>
            <a:r>
              <a:rPr sz="1600" spc="-5" dirty="0"/>
              <a:t>menggunakan ping ke alamat </a:t>
            </a:r>
            <a:r>
              <a:rPr sz="1650" i="1" spc="-25" dirty="0">
                <a:latin typeface="Arial"/>
                <a:cs typeface="Arial"/>
              </a:rPr>
              <a:t>broadcast</a:t>
            </a:r>
            <a:r>
              <a:rPr sz="1600" spc="-25" dirty="0"/>
              <a:t>, </a:t>
            </a:r>
            <a:r>
              <a:rPr sz="1600" spc="-5" dirty="0"/>
              <a:t>ini yang sering disebut </a:t>
            </a:r>
            <a:r>
              <a:rPr sz="1600" spc="-10" dirty="0"/>
              <a:t>dengan </a:t>
            </a:r>
            <a:r>
              <a:rPr sz="1650" i="1" spc="-25" dirty="0">
                <a:latin typeface="Arial"/>
                <a:cs typeface="Arial"/>
              </a:rPr>
              <a:t>smurf</a:t>
            </a:r>
            <a:r>
              <a:rPr sz="1600" spc="-25" dirty="0"/>
              <a:t>. </a:t>
            </a:r>
            <a:r>
              <a:rPr sz="1600" spc="-5" dirty="0"/>
              <a:t>Seluruh </a:t>
            </a:r>
            <a:r>
              <a:rPr sz="1600" dirty="0"/>
              <a:t> </a:t>
            </a:r>
            <a:r>
              <a:rPr sz="1600" spc="-10" dirty="0"/>
              <a:t>komputer</a:t>
            </a:r>
            <a:r>
              <a:rPr sz="1600" spc="5" dirty="0"/>
              <a:t> </a:t>
            </a:r>
            <a:r>
              <a:rPr sz="1600" spc="-20" dirty="0"/>
              <a:t>(</a:t>
            </a:r>
            <a:r>
              <a:rPr sz="1650" i="1" spc="-20" dirty="0">
                <a:latin typeface="Arial"/>
                <a:cs typeface="Arial"/>
              </a:rPr>
              <a:t>device</a:t>
            </a:r>
            <a:r>
              <a:rPr sz="1600" spc="-20" dirty="0"/>
              <a:t>)</a:t>
            </a:r>
            <a:r>
              <a:rPr sz="1600" spc="5" dirty="0"/>
              <a:t> </a:t>
            </a:r>
            <a:r>
              <a:rPr sz="1600" spc="-5" dirty="0"/>
              <a:t>yang</a:t>
            </a:r>
            <a:r>
              <a:rPr sz="1600" dirty="0"/>
              <a:t> </a:t>
            </a:r>
            <a:r>
              <a:rPr sz="1600" spc="-10" dirty="0"/>
              <a:t>berada</a:t>
            </a:r>
            <a:r>
              <a:rPr sz="1600" spc="10" dirty="0"/>
              <a:t> </a:t>
            </a:r>
            <a:r>
              <a:rPr sz="1600" spc="-5" dirty="0"/>
              <a:t>di</a:t>
            </a:r>
            <a:r>
              <a:rPr sz="1600" dirty="0"/>
              <a:t> </a:t>
            </a:r>
            <a:r>
              <a:rPr sz="1600" spc="-10" dirty="0"/>
              <a:t>alamat</a:t>
            </a:r>
            <a:r>
              <a:rPr sz="1600" spc="15" dirty="0"/>
              <a:t> </a:t>
            </a:r>
            <a:r>
              <a:rPr sz="1600" spc="-10" dirty="0"/>
              <a:t>broadcast</a:t>
            </a:r>
            <a:r>
              <a:rPr sz="1600" spc="15" dirty="0"/>
              <a:t> </a:t>
            </a:r>
            <a:r>
              <a:rPr sz="1600" spc="-5" dirty="0"/>
              <a:t>tersebut</a:t>
            </a:r>
            <a:r>
              <a:rPr sz="1600" spc="20" dirty="0"/>
              <a:t> </a:t>
            </a:r>
            <a:r>
              <a:rPr sz="1600" spc="-5" dirty="0"/>
              <a:t>akan</a:t>
            </a:r>
            <a:r>
              <a:rPr sz="1600" dirty="0"/>
              <a:t> </a:t>
            </a:r>
            <a:r>
              <a:rPr sz="1600" spc="-5" dirty="0"/>
              <a:t>menjawab.</a:t>
            </a:r>
            <a:endParaRPr sz="1600">
              <a:latin typeface="Arial"/>
              <a:cs typeface="Arial"/>
            </a:endParaRPr>
          </a:p>
          <a:p>
            <a:pPr marL="241300" marR="4120515">
              <a:lnSpc>
                <a:spcPct val="100000"/>
              </a:lnSpc>
              <a:spcBef>
                <a:spcPts val="925"/>
              </a:spcBef>
              <a:tabLst>
                <a:tab pos="946785" algn="l"/>
                <a:tab pos="1652270" algn="l"/>
                <a:tab pos="2628265" algn="l"/>
                <a:tab pos="3647440" algn="l"/>
              </a:tabLst>
            </a:pPr>
            <a:r>
              <a:rPr sz="1600" spc="-5" dirty="0">
                <a:latin typeface="Arial MT"/>
                <a:cs typeface="Arial MT"/>
              </a:rPr>
              <a:t>Smurf	atta</a:t>
            </a:r>
            <a:r>
              <a:rPr sz="1600" dirty="0">
                <a:latin typeface="Arial MT"/>
                <a:cs typeface="Arial MT"/>
              </a:rPr>
              <a:t>c</a:t>
            </a:r>
            <a:r>
              <a:rPr sz="1600" spc="-5" dirty="0">
                <a:latin typeface="Arial MT"/>
                <a:cs typeface="Arial MT"/>
              </a:rPr>
              <a:t>k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5" dirty="0">
                <a:latin typeface="Arial MT"/>
                <a:cs typeface="Arial MT"/>
              </a:rPr>
              <a:t>b</a:t>
            </a:r>
            <a:r>
              <a:rPr sz="1600" spc="-5" dirty="0">
                <a:latin typeface="Arial MT"/>
                <a:cs typeface="Arial MT"/>
              </a:rPr>
              <a:t>iasan</a:t>
            </a:r>
            <a:r>
              <a:rPr sz="1600" spc="-25" dirty="0">
                <a:latin typeface="Arial MT"/>
                <a:cs typeface="Arial MT"/>
              </a:rPr>
              <a:t>y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dila</a:t>
            </a:r>
            <a:r>
              <a:rPr sz="1600" spc="-10" dirty="0">
                <a:latin typeface="Arial MT"/>
                <a:cs typeface="Arial MT"/>
              </a:rPr>
              <a:t>k</a:t>
            </a:r>
            <a:r>
              <a:rPr sz="1600" spc="-5" dirty="0">
                <a:latin typeface="Arial MT"/>
                <a:cs typeface="Arial MT"/>
              </a:rPr>
              <a:t>u</a:t>
            </a:r>
            <a:r>
              <a:rPr sz="1600" spc="-10" dirty="0">
                <a:latin typeface="Arial MT"/>
                <a:cs typeface="Arial MT"/>
              </a:rPr>
              <a:t>k</a:t>
            </a:r>
            <a:r>
              <a:rPr sz="1600" spc="-5" dirty="0">
                <a:latin typeface="Arial MT"/>
                <a:cs typeface="Arial MT"/>
              </a:rPr>
              <a:t>an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dengan  menggunakan</a:t>
            </a:r>
            <a:r>
              <a:rPr sz="1600" spc="335" dirty="0">
                <a:latin typeface="Arial MT"/>
                <a:cs typeface="Arial MT"/>
              </a:rPr>
              <a:t> </a:t>
            </a:r>
            <a:r>
              <a:rPr sz="1600" i="1" dirty="0">
                <a:latin typeface="Arial"/>
                <a:cs typeface="Arial"/>
              </a:rPr>
              <a:t>IP</a:t>
            </a:r>
            <a:r>
              <a:rPr sz="1600" i="1" spc="275" dirty="0">
                <a:latin typeface="Arial"/>
                <a:cs typeface="Arial"/>
              </a:rPr>
              <a:t> </a:t>
            </a:r>
            <a:r>
              <a:rPr sz="1600" i="1" spc="-5" dirty="0">
                <a:latin typeface="Arial"/>
                <a:cs typeface="Arial"/>
              </a:rPr>
              <a:t>spoofing</a:t>
            </a:r>
            <a:r>
              <a:rPr sz="1600" spc="-5" dirty="0">
                <a:latin typeface="Arial MT"/>
                <a:cs typeface="Arial MT"/>
              </a:rPr>
              <a:t>,</a:t>
            </a:r>
            <a:r>
              <a:rPr sz="1600" spc="3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yaitu</a:t>
            </a:r>
            <a:r>
              <a:rPr sz="1600" spc="3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mengubah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2140" y="3107562"/>
            <a:ext cx="96710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762635" algn="l"/>
              </a:tabLst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nomor	IP  seperti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10613" y="3107562"/>
            <a:ext cx="311150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14300">
              <a:lnSpc>
                <a:spcPct val="100000"/>
              </a:lnSpc>
              <a:spcBef>
                <a:spcPts val="95"/>
              </a:spcBef>
              <a:tabLst>
                <a:tab pos="638810" algn="l"/>
                <a:tab pos="1010919" algn="l"/>
                <a:tab pos="1558290" algn="l"/>
                <a:tab pos="1760855" algn="l"/>
                <a:tab pos="2386965" algn="l"/>
                <a:tab pos="2669540" algn="l"/>
              </a:tabLst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dari	datang</a:t>
            </a:r>
            <a:r>
              <a:rPr sz="1600" spc="5" dirty="0">
                <a:solidFill>
                  <a:srgbClr val="FFFFFF"/>
                </a:solidFill>
                <a:latin typeface="Arial MT"/>
                <a:cs typeface="Arial MT"/>
              </a:rPr>
              <a:t>n</a:t>
            </a:r>
            <a:r>
              <a:rPr sz="1600" spc="-25" dirty="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i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que</a:t>
            </a:r>
            <a:r>
              <a:rPr sz="1600" i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,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tidak  contoh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		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di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ata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s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Dengan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2140" y="3595192"/>
            <a:ext cx="4110354" cy="295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menggunakan 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IP spoofing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, respon dari 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ping </a:t>
            </a:r>
            <a:r>
              <a:rPr sz="1600" i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tadi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dialamatkan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ke</a:t>
            </a:r>
            <a:r>
              <a:rPr sz="16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komputer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IPnya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di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spoof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Akibatnya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komputer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tersebut</a:t>
            </a:r>
            <a:r>
              <a:rPr sz="16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akan </a:t>
            </a:r>
            <a:r>
              <a:rPr sz="1600" spc="-4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menerima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banyak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paket.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Hal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 ini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dapat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mengakibatkan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pemborosan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penggunaan </a:t>
            </a:r>
            <a:r>
              <a:rPr sz="1600" spc="-4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(bandwidth)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jaringan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 menghubungkan </a:t>
            </a:r>
            <a:r>
              <a:rPr sz="1600" spc="-4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komputer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tersebut.</a:t>
            </a:r>
            <a:r>
              <a:rPr sz="16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Dapat</a:t>
            </a:r>
            <a:r>
              <a:rPr sz="16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dibayangkan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apabila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komputer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dispoof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tersebut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memiliki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hubungan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1600" spc="4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berkecepatan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rendah dan ping diarahkan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ke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sistem yang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memiliki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banyak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host.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Hal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ini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 dapat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mengakibatkan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 DoS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attack.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41414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5" dirty="0">
                <a:solidFill>
                  <a:srgbClr val="006FC0"/>
                </a:solidFill>
                <a:latin typeface="Arial"/>
                <a:cs typeface="Arial"/>
              </a:rPr>
              <a:t>P</a:t>
            </a:r>
            <a:r>
              <a:rPr sz="3200" b="1" spc="-155" dirty="0">
                <a:solidFill>
                  <a:srgbClr val="006FC0"/>
                </a:solidFill>
                <a:latin typeface="Arial"/>
                <a:cs typeface="Arial"/>
              </a:rPr>
              <a:t>i</a:t>
            </a:r>
            <a:r>
              <a:rPr sz="3200" b="1" spc="-180" dirty="0">
                <a:solidFill>
                  <a:srgbClr val="006FC0"/>
                </a:solidFill>
                <a:latin typeface="Arial"/>
                <a:cs typeface="Arial"/>
              </a:rPr>
              <a:t>n</a:t>
            </a:r>
            <a:r>
              <a:rPr sz="3200" b="1" spc="-170" dirty="0">
                <a:solidFill>
                  <a:srgbClr val="006FC0"/>
                </a:solidFill>
                <a:latin typeface="Arial"/>
                <a:cs typeface="Arial"/>
              </a:rPr>
              <a:t>g</a:t>
            </a:r>
            <a:r>
              <a:rPr sz="3200" b="1" spc="-7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b="1" spc="-220" dirty="0">
                <a:solidFill>
                  <a:srgbClr val="006FC0"/>
                </a:solidFill>
                <a:latin typeface="Arial"/>
                <a:cs typeface="Arial"/>
              </a:rPr>
              <a:t>b</a:t>
            </a:r>
            <a:r>
              <a:rPr sz="3200" b="1" spc="-125" dirty="0">
                <a:solidFill>
                  <a:srgbClr val="006FC0"/>
                </a:solidFill>
                <a:latin typeface="Arial"/>
                <a:cs typeface="Arial"/>
              </a:rPr>
              <a:t>r</a:t>
            </a:r>
            <a:r>
              <a:rPr sz="3200" b="1" spc="-95" dirty="0">
                <a:solidFill>
                  <a:srgbClr val="006FC0"/>
                </a:solidFill>
                <a:latin typeface="Arial"/>
                <a:cs typeface="Arial"/>
              </a:rPr>
              <a:t>o</a:t>
            </a:r>
            <a:r>
              <a:rPr sz="3200" b="1" spc="-80" dirty="0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3200" b="1" spc="-190" dirty="0">
                <a:solidFill>
                  <a:srgbClr val="006FC0"/>
                </a:solidFill>
                <a:latin typeface="Arial"/>
                <a:cs typeface="Arial"/>
              </a:rPr>
              <a:t>d</a:t>
            </a:r>
            <a:r>
              <a:rPr sz="3200" b="1" spc="-150" dirty="0">
                <a:solidFill>
                  <a:srgbClr val="006FC0"/>
                </a:solidFill>
                <a:latin typeface="Arial"/>
                <a:cs typeface="Arial"/>
              </a:rPr>
              <a:t>c</a:t>
            </a:r>
            <a:r>
              <a:rPr sz="3200" b="1" spc="-95" dirty="0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3200" b="1" spc="-85" dirty="0">
                <a:solidFill>
                  <a:srgbClr val="006FC0"/>
                </a:solidFill>
                <a:latin typeface="Arial"/>
                <a:cs typeface="Arial"/>
              </a:rPr>
              <a:t>s</a:t>
            </a:r>
            <a:r>
              <a:rPr sz="3200" b="1" spc="-120" dirty="0">
                <a:solidFill>
                  <a:srgbClr val="006FC0"/>
                </a:solidFill>
                <a:latin typeface="Arial"/>
                <a:cs typeface="Arial"/>
              </a:rPr>
              <a:t>t</a:t>
            </a:r>
            <a:r>
              <a:rPr sz="3200" b="1" spc="-1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b="1" spc="40" dirty="0">
                <a:solidFill>
                  <a:srgbClr val="006FC0"/>
                </a:solidFill>
                <a:latin typeface="Arial"/>
                <a:cs typeface="Arial"/>
              </a:rPr>
              <a:t>(</a:t>
            </a:r>
            <a:r>
              <a:rPr sz="3200" b="1" spc="-165" dirty="0">
                <a:solidFill>
                  <a:srgbClr val="006FC0"/>
                </a:solidFill>
                <a:latin typeface="Arial"/>
                <a:cs typeface="Arial"/>
              </a:rPr>
              <a:t>s</a:t>
            </a:r>
            <a:r>
              <a:rPr sz="3200" b="1" spc="-180" dirty="0">
                <a:solidFill>
                  <a:srgbClr val="006FC0"/>
                </a:solidFill>
                <a:latin typeface="Arial"/>
                <a:cs typeface="Arial"/>
              </a:rPr>
              <a:t>murf</a:t>
            </a:r>
            <a:r>
              <a:rPr sz="3200" b="1" dirty="0">
                <a:solidFill>
                  <a:srgbClr val="006FC0"/>
                </a:solidFill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0" y="3352800"/>
            <a:ext cx="4267199" cy="26670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Font typeface="Microsoft Sans Serif"/>
              <a:buChar char="•"/>
              <a:tabLst>
                <a:tab pos="354965" algn="l"/>
                <a:tab pos="355600" algn="l"/>
              </a:tabLst>
            </a:pPr>
            <a:r>
              <a:rPr sz="1600" b="1" spc="5" dirty="0">
                <a:latin typeface="Arial"/>
                <a:cs typeface="Arial"/>
              </a:rPr>
              <a:t>P</a:t>
            </a:r>
            <a:r>
              <a:rPr sz="1600" b="1" spc="-80" dirty="0">
                <a:latin typeface="Arial"/>
                <a:cs typeface="Arial"/>
              </a:rPr>
              <a:t>in</a:t>
            </a:r>
            <a:r>
              <a:rPr sz="1600" b="1" spc="-85" dirty="0">
                <a:latin typeface="Arial"/>
                <a:cs typeface="Arial"/>
              </a:rPr>
              <a:t>g</a:t>
            </a:r>
            <a:r>
              <a:rPr sz="1600" b="1" spc="-90" dirty="0">
                <a:latin typeface="Arial"/>
                <a:cs typeface="Arial"/>
              </a:rPr>
              <a:t> </a:t>
            </a:r>
            <a:r>
              <a:rPr sz="1600" b="1" spc="-80" dirty="0">
                <a:latin typeface="Arial"/>
                <a:cs typeface="Arial"/>
              </a:rPr>
              <a:t>b</a:t>
            </a:r>
            <a:r>
              <a:rPr sz="1600" b="1" spc="-90" dirty="0">
                <a:latin typeface="Arial"/>
                <a:cs typeface="Arial"/>
              </a:rPr>
              <a:t>r</a:t>
            </a:r>
            <a:r>
              <a:rPr sz="1600" b="1" spc="-80" dirty="0">
                <a:latin typeface="Arial"/>
                <a:cs typeface="Arial"/>
              </a:rPr>
              <a:t>o</a:t>
            </a:r>
            <a:r>
              <a:rPr sz="1600" b="1" spc="5" dirty="0">
                <a:latin typeface="Arial"/>
                <a:cs typeface="Arial"/>
              </a:rPr>
              <a:t>a</a:t>
            </a:r>
            <a:r>
              <a:rPr sz="1600" b="1" spc="-100" dirty="0">
                <a:latin typeface="Arial"/>
                <a:cs typeface="Arial"/>
              </a:rPr>
              <a:t>d</a:t>
            </a:r>
            <a:r>
              <a:rPr sz="1600" b="1" spc="-90" dirty="0">
                <a:latin typeface="Arial"/>
                <a:cs typeface="Arial"/>
              </a:rPr>
              <a:t>c</a:t>
            </a:r>
            <a:r>
              <a:rPr sz="1600" b="1" spc="-55" dirty="0">
                <a:latin typeface="Arial"/>
                <a:cs typeface="Arial"/>
              </a:rPr>
              <a:t>a</a:t>
            </a:r>
            <a:r>
              <a:rPr sz="1600" b="1" spc="-50" dirty="0">
                <a:latin typeface="Arial"/>
                <a:cs typeface="Arial"/>
              </a:rPr>
              <a:t>s</a:t>
            </a:r>
            <a:r>
              <a:rPr sz="1600" b="1" spc="-60" dirty="0">
                <a:latin typeface="Arial"/>
                <a:cs typeface="Arial"/>
              </a:rPr>
              <a:t>t</a:t>
            </a:r>
            <a:r>
              <a:rPr sz="1600" b="1" spc="-90" dirty="0">
                <a:latin typeface="Arial"/>
                <a:cs typeface="Arial"/>
              </a:rPr>
              <a:t> </a:t>
            </a:r>
            <a:r>
              <a:rPr sz="1600" b="1" spc="20" dirty="0">
                <a:latin typeface="Arial"/>
                <a:cs typeface="Arial"/>
              </a:rPr>
              <a:t>(</a:t>
            </a:r>
            <a:r>
              <a:rPr sz="1600" b="1" spc="-80" dirty="0">
                <a:latin typeface="Arial"/>
                <a:cs typeface="Arial"/>
              </a:rPr>
              <a:t>s</a:t>
            </a:r>
            <a:r>
              <a:rPr sz="1600" b="1" spc="-85" dirty="0">
                <a:latin typeface="Arial"/>
                <a:cs typeface="Arial"/>
              </a:rPr>
              <a:t>m</a:t>
            </a:r>
            <a:r>
              <a:rPr sz="1600" b="1" spc="-80" dirty="0">
                <a:latin typeface="Arial"/>
                <a:cs typeface="Arial"/>
              </a:rPr>
              <a:t>u</a:t>
            </a:r>
            <a:r>
              <a:rPr sz="1600" b="1" spc="-90" dirty="0">
                <a:latin typeface="Arial"/>
                <a:cs typeface="Arial"/>
              </a:rPr>
              <a:t>r</a:t>
            </a:r>
            <a:r>
              <a:rPr sz="1600" b="1" spc="-70" dirty="0">
                <a:latin typeface="Arial"/>
                <a:cs typeface="Arial"/>
              </a:rPr>
              <a:t>f</a:t>
            </a:r>
            <a:r>
              <a:rPr sz="1600" b="1" spc="-5" dirty="0"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  <a:p>
            <a:pPr marL="355600" marR="5080" indent="-342900" algn="just">
              <a:lnSpc>
                <a:spcPct val="97300"/>
              </a:lnSpc>
              <a:spcBef>
                <a:spcPts val="434"/>
              </a:spcBef>
              <a:buChar char="•"/>
              <a:tabLst>
                <a:tab pos="355600" algn="l"/>
              </a:tabLst>
            </a:pPr>
            <a:r>
              <a:rPr sz="1600" spc="-5" dirty="0"/>
              <a:t>Salah</a:t>
            </a:r>
            <a:r>
              <a:rPr sz="1600" dirty="0"/>
              <a:t> </a:t>
            </a:r>
            <a:r>
              <a:rPr sz="1600" spc="-5" dirty="0"/>
              <a:t>satu</a:t>
            </a:r>
            <a:r>
              <a:rPr sz="1600" dirty="0"/>
              <a:t> </a:t>
            </a:r>
            <a:r>
              <a:rPr sz="1600" spc="-5" dirty="0"/>
              <a:t>mekanisme</a:t>
            </a:r>
            <a:r>
              <a:rPr sz="1600" dirty="0"/>
              <a:t> </a:t>
            </a:r>
            <a:r>
              <a:rPr sz="1600" spc="-5" dirty="0"/>
              <a:t>serangan</a:t>
            </a:r>
            <a:r>
              <a:rPr sz="1600" dirty="0"/>
              <a:t> </a:t>
            </a:r>
            <a:r>
              <a:rPr sz="1600" spc="-5" dirty="0"/>
              <a:t>yang</a:t>
            </a:r>
            <a:r>
              <a:rPr sz="1600" dirty="0"/>
              <a:t> </a:t>
            </a:r>
            <a:r>
              <a:rPr sz="1600" spc="-5" dirty="0"/>
              <a:t>baru-baru</a:t>
            </a:r>
            <a:r>
              <a:rPr sz="1600" dirty="0"/>
              <a:t> </a:t>
            </a:r>
            <a:r>
              <a:rPr sz="1600" spc="-5" dirty="0"/>
              <a:t>ini</a:t>
            </a:r>
            <a:r>
              <a:rPr sz="1600" dirty="0"/>
              <a:t> </a:t>
            </a:r>
            <a:r>
              <a:rPr sz="1600" spc="-5" dirty="0"/>
              <a:t>mulai</a:t>
            </a:r>
            <a:r>
              <a:rPr sz="1600" dirty="0"/>
              <a:t> </a:t>
            </a:r>
            <a:r>
              <a:rPr sz="1600" spc="-5" dirty="0"/>
              <a:t>marak</a:t>
            </a:r>
            <a:r>
              <a:rPr sz="1600" dirty="0"/>
              <a:t> </a:t>
            </a:r>
            <a:r>
              <a:rPr sz="1600" spc="-10" dirty="0"/>
              <a:t>digunakan</a:t>
            </a:r>
            <a:r>
              <a:rPr sz="1600" spc="-5" dirty="0"/>
              <a:t> adalah </a:t>
            </a:r>
            <a:r>
              <a:rPr sz="1600" dirty="0"/>
              <a:t> </a:t>
            </a:r>
            <a:r>
              <a:rPr sz="1600" spc="-5" dirty="0"/>
              <a:t>menggunakan ping ke alamat </a:t>
            </a:r>
            <a:r>
              <a:rPr sz="1650" i="1" spc="-25" dirty="0">
                <a:latin typeface="Arial"/>
                <a:cs typeface="Arial"/>
              </a:rPr>
              <a:t>broadcast</a:t>
            </a:r>
            <a:r>
              <a:rPr sz="1600" spc="-25" dirty="0"/>
              <a:t>, </a:t>
            </a:r>
            <a:r>
              <a:rPr sz="1600" spc="-5" dirty="0"/>
              <a:t>ini yang sering disebut </a:t>
            </a:r>
            <a:r>
              <a:rPr sz="1600" spc="-10" dirty="0"/>
              <a:t>dengan </a:t>
            </a:r>
            <a:r>
              <a:rPr sz="1650" i="1" spc="-25" dirty="0">
                <a:latin typeface="Arial"/>
                <a:cs typeface="Arial"/>
              </a:rPr>
              <a:t>smurf</a:t>
            </a:r>
            <a:r>
              <a:rPr sz="1600" spc="-25" dirty="0"/>
              <a:t>. </a:t>
            </a:r>
            <a:r>
              <a:rPr sz="1600" spc="-5" dirty="0"/>
              <a:t>Seluruh </a:t>
            </a:r>
            <a:r>
              <a:rPr sz="1600" dirty="0"/>
              <a:t> </a:t>
            </a:r>
            <a:r>
              <a:rPr sz="1600" spc="-10" dirty="0"/>
              <a:t>komputer</a:t>
            </a:r>
            <a:r>
              <a:rPr sz="1600" spc="5" dirty="0"/>
              <a:t> </a:t>
            </a:r>
            <a:r>
              <a:rPr sz="1600" spc="-20" dirty="0"/>
              <a:t>(</a:t>
            </a:r>
            <a:r>
              <a:rPr sz="1650" i="1" spc="-20" dirty="0">
                <a:latin typeface="Arial"/>
                <a:cs typeface="Arial"/>
              </a:rPr>
              <a:t>device</a:t>
            </a:r>
            <a:r>
              <a:rPr sz="1600" spc="-20" dirty="0"/>
              <a:t>)</a:t>
            </a:r>
            <a:r>
              <a:rPr sz="1600" spc="5" dirty="0"/>
              <a:t> </a:t>
            </a:r>
            <a:r>
              <a:rPr sz="1600" spc="-5" dirty="0"/>
              <a:t>yang</a:t>
            </a:r>
            <a:r>
              <a:rPr sz="1600" dirty="0"/>
              <a:t> </a:t>
            </a:r>
            <a:r>
              <a:rPr sz="1600" spc="-10" dirty="0"/>
              <a:t>berada</a:t>
            </a:r>
            <a:r>
              <a:rPr sz="1600" spc="10" dirty="0"/>
              <a:t> </a:t>
            </a:r>
            <a:r>
              <a:rPr sz="1600" spc="-5" dirty="0"/>
              <a:t>di</a:t>
            </a:r>
            <a:r>
              <a:rPr sz="1600" dirty="0"/>
              <a:t> </a:t>
            </a:r>
            <a:r>
              <a:rPr sz="1600" spc="-10" dirty="0"/>
              <a:t>alamat</a:t>
            </a:r>
            <a:r>
              <a:rPr sz="1600" spc="15" dirty="0"/>
              <a:t> </a:t>
            </a:r>
            <a:r>
              <a:rPr sz="1600" spc="-10" dirty="0"/>
              <a:t>broadcast</a:t>
            </a:r>
            <a:r>
              <a:rPr sz="1600" spc="15" dirty="0"/>
              <a:t> </a:t>
            </a:r>
            <a:r>
              <a:rPr sz="1600" spc="-5" dirty="0"/>
              <a:t>tersebut</a:t>
            </a:r>
            <a:r>
              <a:rPr sz="1600" spc="20" dirty="0"/>
              <a:t> </a:t>
            </a:r>
            <a:r>
              <a:rPr sz="1600" spc="-5" dirty="0"/>
              <a:t>akan</a:t>
            </a:r>
            <a:r>
              <a:rPr sz="1600" dirty="0"/>
              <a:t> </a:t>
            </a:r>
            <a:r>
              <a:rPr sz="1600" spc="-5" dirty="0"/>
              <a:t>menjawab.</a:t>
            </a:r>
            <a:endParaRPr sz="1600">
              <a:latin typeface="Arial"/>
              <a:cs typeface="Arial"/>
            </a:endParaRPr>
          </a:p>
          <a:p>
            <a:pPr marL="241300" marR="4120515">
              <a:lnSpc>
                <a:spcPct val="100000"/>
              </a:lnSpc>
              <a:spcBef>
                <a:spcPts val="925"/>
              </a:spcBef>
              <a:tabLst>
                <a:tab pos="946785" algn="l"/>
                <a:tab pos="1652270" algn="l"/>
                <a:tab pos="2628265" algn="l"/>
                <a:tab pos="3647440" algn="l"/>
              </a:tabLst>
            </a:pPr>
            <a:r>
              <a:rPr sz="1600" spc="-5" dirty="0">
                <a:latin typeface="Arial MT"/>
                <a:cs typeface="Arial MT"/>
              </a:rPr>
              <a:t>Smurf	atta</a:t>
            </a:r>
            <a:r>
              <a:rPr sz="1600" dirty="0">
                <a:latin typeface="Arial MT"/>
                <a:cs typeface="Arial MT"/>
              </a:rPr>
              <a:t>c</a:t>
            </a:r>
            <a:r>
              <a:rPr sz="1600" spc="-5" dirty="0">
                <a:latin typeface="Arial MT"/>
                <a:cs typeface="Arial MT"/>
              </a:rPr>
              <a:t>k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5" dirty="0">
                <a:latin typeface="Arial MT"/>
                <a:cs typeface="Arial MT"/>
              </a:rPr>
              <a:t>b</a:t>
            </a:r>
            <a:r>
              <a:rPr sz="1600" spc="-5" dirty="0">
                <a:latin typeface="Arial MT"/>
                <a:cs typeface="Arial MT"/>
              </a:rPr>
              <a:t>iasan</a:t>
            </a:r>
            <a:r>
              <a:rPr sz="1600" spc="-25" dirty="0">
                <a:latin typeface="Arial MT"/>
                <a:cs typeface="Arial MT"/>
              </a:rPr>
              <a:t>y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dila</a:t>
            </a:r>
            <a:r>
              <a:rPr sz="1600" spc="-10" dirty="0">
                <a:latin typeface="Arial MT"/>
                <a:cs typeface="Arial MT"/>
              </a:rPr>
              <a:t>k</a:t>
            </a:r>
            <a:r>
              <a:rPr sz="1600" spc="-5" dirty="0">
                <a:latin typeface="Arial MT"/>
                <a:cs typeface="Arial MT"/>
              </a:rPr>
              <a:t>u</a:t>
            </a:r>
            <a:r>
              <a:rPr sz="1600" spc="-10" dirty="0">
                <a:latin typeface="Arial MT"/>
                <a:cs typeface="Arial MT"/>
              </a:rPr>
              <a:t>k</a:t>
            </a:r>
            <a:r>
              <a:rPr sz="1600" spc="-5" dirty="0">
                <a:latin typeface="Arial MT"/>
                <a:cs typeface="Arial MT"/>
              </a:rPr>
              <a:t>an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dengan  menggunakan</a:t>
            </a:r>
            <a:r>
              <a:rPr sz="1600" spc="335" dirty="0">
                <a:latin typeface="Arial MT"/>
                <a:cs typeface="Arial MT"/>
              </a:rPr>
              <a:t> </a:t>
            </a:r>
            <a:r>
              <a:rPr sz="1600" i="1" dirty="0">
                <a:latin typeface="Arial"/>
                <a:cs typeface="Arial"/>
              </a:rPr>
              <a:t>IP</a:t>
            </a:r>
            <a:r>
              <a:rPr sz="1600" i="1" spc="275" dirty="0">
                <a:latin typeface="Arial"/>
                <a:cs typeface="Arial"/>
              </a:rPr>
              <a:t> </a:t>
            </a:r>
            <a:r>
              <a:rPr sz="1600" i="1" spc="-5" dirty="0">
                <a:latin typeface="Arial"/>
                <a:cs typeface="Arial"/>
              </a:rPr>
              <a:t>spoofing</a:t>
            </a:r>
            <a:r>
              <a:rPr sz="1600" spc="-5" dirty="0">
                <a:latin typeface="Arial MT"/>
                <a:cs typeface="Arial MT"/>
              </a:rPr>
              <a:t>,</a:t>
            </a:r>
            <a:r>
              <a:rPr sz="1600" spc="3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yaitu</a:t>
            </a:r>
            <a:r>
              <a:rPr sz="1600" spc="3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mengubah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2140" y="3107562"/>
            <a:ext cx="96710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762635" algn="l"/>
              </a:tabLst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nomor	IP  seperti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10613" y="3107562"/>
            <a:ext cx="311150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14300">
              <a:lnSpc>
                <a:spcPct val="100000"/>
              </a:lnSpc>
              <a:spcBef>
                <a:spcPts val="95"/>
              </a:spcBef>
              <a:tabLst>
                <a:tab pos="638810" algn="l"/>
                <a:tab pos="1010919" algn="l"/>
                <a:tab pos="1558290" algn="l"/>
                <a:tab pos="1760855" algn="l"/>
                <a:tab pos="2386965" algn="l"/>
                <a:tab pos="2669540" algn="l"/>
              </a:tabLst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dari	datang</a:t>
            </a:r>
            <a:r>
              <a:rPr sz="1600" spc="5" dirty="0">
                <a:solidFill>
                  <a:srgbClr val="FFFFFF"/>
                </a:solidFill>
                <a:latin typeface="Arial MT"/>
                <a:cs typeface="Arial MT"/>
              </a:rPr>
              <a:t>n</a:t>
            </a:r>
            <a:r>
              <a:rPr sz="1600" spc="-25" dirty="0">
                <a:solidFill>
                  <a:srgbClr val="FFFFFF"/>
                </a:solidFill>
                <a:latin typeface="Arial MT"/>
                <a:cs typeface="Arial MT"/>
              </a:rPr>
              <a:t>y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i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que</a:t>
            </a:r>
            <a:r>
              <a:rPr sz="1600" i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,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tidak  contoh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		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di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ata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s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Dengan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2140" y="3595192"/>
            <a:ext cx="4110354" cy="295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menggunakan 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IP spoofing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, respon dari 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ping </a:t>
            </a:r>
            <a:r>
              <a:rPr sz="1600" i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tadi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dialamatkan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ke</a:t>
            </a:r>
            <a:r>
              <a:rPr sz="16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komputer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IPnya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di</a:t>
            </a:r>
            <a:r>
              <a:rPr sz="1600" i="1" spc="-5" dirty="0">
                <a:solidFill>
                  <a:srgbClr val="FFFFFF"/>
                </a:solidFill>
                <a:latin typeface="Arial"/>
                <a:cs typeface="Arial"/>
              </a:rPr>
              <a:t>spoof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Akibatnya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komputer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tersebut</a:t>
            </a:r>
            <a:r>
              <a:rPr sz="16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akan </a:t>
            </a:r>
            <a:r>
              <a:rPr sz="1600" spc="-4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menerima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banyak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paket.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Hal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 ini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dapat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mengakibatkan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pemborosan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penggunaan </a:t>
            </a:r>
            <a:r>
              <a:rPr sz="1600" spc="-4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(bandwidth)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jaringan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 menghubungkan </a:t>
            </a:r>
            <a:r>
              <a:rPr sz="1600" spc="-4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komputer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tersebut.</a:t>
            </a:r>
            <a:r>
              <a:rPr sz="16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Dapat</a:t>
            </a:r>
            <a:r>
              <a:rPr sz="16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dibayangkan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apabila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komputer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dispoof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tersebut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memiliki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hubungan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1600" spc="4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berkecepatan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rendah dan ping diarahkan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ke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sistem yang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memiliki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banyak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host.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Hal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ini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 dapat </a:t>
            </a: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mengakibatkan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 DoS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attack.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12084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5" dirty="0">
                <a:latin typeface="Arial"/>
                <a:cs typeface="Arial"/>
              </a:rPr>
              <a:t>S</a:t>
            </a:r>
            <a:r>
              <a:rPr sz="3200" b="1" spc="-235" dirty="0">
                <a:latin typeface="Arial"/>
                <a:cs typeface="Arial"/>
              </a:rPr>
              <a:t>n</a:t>
            </a:r>
            <a:r>
              <a:rPr sz="3200" b="1" spc="-90" dirty="0">
                <a:latin typeface="Arial"/>
                <a:cs typeface="Arial"/>
              </a:rPr>
              <a:t>i</a:t>
            </a:r>
            <a:r>
              <a:rPr sz="3200" b="1" spc="-95" dirty="0">
                <a:latin typeface="Arial"/>
                <a:cs typeface="Arial"/>
              </a:rPr>
              <a:t>ff</a:t>
            </a:r>
            <a:r>
              <a:rPr sz="3200" b="1" spc="-150" dirty="0">
                <a:latin typeface="Arial"/>
                <a:cs typeface="Arial"/>
              </a:rPr>
              <a:t>e</a:t>
            </a:r>
            <a:r>
              <a:rPr sz="3200" b="1" spc="-180" dirty="0">
                <a:latin typeface="Arial"/>
                <a:cs typeface="Arial"/>
              </a:rPr>
              <a:t>r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6502"/>
            <a:ext cx="8455025" cy="44659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55600" marR="5080" indent="-342900" algn="just">
              <a:lnSpc>
                <a:spcPct val="98600"/>
              </a:lnSpc>
              <a:spcBef>
                <a:spcPts val="120"/>
              </a:spcBef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sniffer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adalah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untuk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menyadap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data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 melalui jaringan komputer. Di tangan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seorang admin,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 sniffer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sangat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bermanfaat untuk mencari 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(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debug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)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kesalahan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 jaringan atau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memantau adanya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serangan.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 tangan cracker, program sniffer dapat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menyadap password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(jika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dikirimkan</a:t>
            </a:r>
            <a:r>
              <a:rPr sz="16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dalam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bentuk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clear</a:t>
            </a:r>
            <a:r>
              <a:rPr sz="1650" i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50" i="1" spc="-15" dirty="0">
                <a:solidFill>
                  <a:srgbClr val="FFFFFF"/>
                </a:solidFill>
                <a:latin typeface="Arial"/>
                <a:cs typeface="Arial"/>
              </a:rPr>
              <a:t>text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).</a:t>
            </a: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FFFFFF"/>
              </a:buClr>
              <a:buFont typeface="Microsoft Sans Serif"/>
              <a:buChar char="•"/>
            </a:pPr>
            <a:endParaRPr sz="235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buFont typeface="Microsoft Sans Serif"/>
              <a:buChar char="•"/>
              <a:tabLst>
                <a:tab pos="354965" algn="l"/>
                <a:tab pos="355600" algn="l"/>
              </a:tabLst>
            </a:pPr>
            <a:r>
              <a:rPr sz="1600" b="1" spc="-70" dirty="0">
                <a:solidFill>
                  <a:srgbClr val="FFFFFF"/>
                </a:solidFill>
                <a:latin typeface="Arial"/>
                <a:cs typeface="Arial"/>
              </a:rPr>
              <a:t>Sniffit</a:t>
            </a:r>
            <a:endParaRPr sz="1600">
              <a:latin typeface="Arial"/>
              <a:cs typeface="Arial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385"/>
              </a:spcBef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 sniffit dijalankan dengan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userid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root (atau program dapat di-setuid root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sehingga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dapat dijalankan oleh siapa saja) dan dapat menyadap data. Untuk contoh penggunaan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sniffit, silahkan baca dokumentasi yang menyertainya. (Versi berikut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dari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buku ini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akan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menyediakan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</a:t>
            </a:r>
            <a:r>
              <a:rPr sz="16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tentang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penggunaannya.)</a:t>
            </a:r>
            <a:endParaRPr sz="16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Microsoft Sans Serif"/>
              <a:buChar char="•"/>
            </a:pPr>
            <a:endParaRPr sz="235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buFont typeface="Microsoft Sans Serif"/>
              <a:buChar char="•"/>
              <a:tabLst>
                <a:tab pos="354965" algn="l"/>
                <a:tab pos="355600" algn="l"/>
              </a:tabLst>
            </a:pPr>
            <a:r>
              <a:rPr sz="1600" b="1" spc="-90" dirty="0">
                <a:solidFill>
                  <a:srgbClr val="FFFFFF"/>
                </a:solidFill>
                <a:latin typeface="Arial"/>
                <a:cs typeface="Arial"/>
              </a:rPr>
              <a:t>tcpdump</a:t>
            </a:r>
            <a:endParaRPr sz="1600">
              <a:latin typeface="Arial"/>
              <a:cs typeface="Arial"/>
            </a:endParaRPr>
          </a:p>
          <a:p>
            <a:pPr marL="355600" marR="5080" indent="-342900" algn="just">
              <a:lnSpc>
                <a:spcPct val="98200"/>
              </a:lnSpc>
              <a:spcBef>
                <a:spcPts val="415"/>
              </a:spcBef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 tcpdump merupakan program gratis yang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umum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 untuk menangkap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paket di sistem UNIX. Implementasi untuk sistem Window juga tersedia dengan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nama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i="1" spc="-30" dirty="0">
                <a:solidFill>
                  <a:srgbClr val="FFFFFF"/>
                </a:solidFill>
                <a:latin typeface="Arial"/>
                <a:cs typeface="Arial"/>
              </a:rPr>
              <a:t>windump</a:t>
            </a:r>
            <a:r>
              <a:rPr sz="16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.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Setelah ditangkap, data-data (paket) ini dapat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diolah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 program lainnya,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seperti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menggunakan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16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i="1" spc="-30" dirty="0">
                <a:solidFill>
                  <a:srgbClr val="FFFFFF"/>
                </a:solidFill>
                <a:latin typeface="Arial"/>
                <a:cs typeface="Arial"/>
              </a:rPr>
              <a:t>tcpshow</a:t>
            </a:r>
            <a:r>
              <a:rPr sz="16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,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tcptrace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,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sejenisnya.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12084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5" dirty="0">
                <a:latin typeface="Arial"/>
                <a:cs typeface="Arial"/>
              </a:rPr>
              <a:t>S</a:t>
            </a:r>
            <a:r>
              <a:rPr sz="3200" b="1" spc="-235" dirty="0">
                <a:latin typeface="Arial"/>
                <a:cs typeface="Arial"/>
              </a:rPr>
              <a:t>n</a:t>
            </a:r>
            <a:r>
              <a:rPr sz="3200" b="1" spc="-90" dirty="0">
                <a:latin typeface="Arial"/>
                <a:cs typeface="Arial"/>
              </a:rPr>
              <a:t>i</a:t>
            </a:r>
            <a:r>
              <a:rPr sz="3200" b="1" spc="-95" dirty="0">
                <a:latin typeface="Arial"/>
                <a:cs typeface="Arial"/>
              </a:rPr>
              <a:t>ff</a:t>
            </a:r>
            <a:r>
              <a:rPr sz="3200" b="1" spc="-150" dirty="0">
                <a:latin typeface="Arial"/>
                <a:cs typeface="Arial"/>
              </a:rPr>
              <a:t>e</a:t>
            </a:r>
            <a:r>
              <a:rPr sz="3200" b="1" spc="-180" dirty="0">
                <a:latin typeface="Arial"/>
                <a:cs typeface="Arial"/>
              </a:rPr>
              <a:t>r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27124"/>
            <a:ext cx="8453120" cy="134302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Font typeface="Microsoft Sans Serif"/>
              <a:buChar char="•"/>
              <a:tabLst>
                <a:tab pos="354965" algn="l"/>
                <a:tab pos="355600" algn="l"/>
              </a:tabLst>
            </a:pP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ni</a:t>
            </a:r>
            <a:r>
              <a:rPr sz="1600" b="1" spc="-90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600" b="1" spc="-6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600" b="1" spc="-4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600" b="1" spc="-90" dirty="0">
                <a:solidFill>
                  <a:srgbClr val="FFFFFF"/>
                </a:solidFill>
                <a:latin typeface="Arial"/>
                <a:cs typeface="Arial"/>
              </a:rPr>
              <a:t>ro</a:t>
            </a:r>
            <a:endParaRPr sz="16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380"/>
              </a:spcBef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Sniffer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Pro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merupakan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sniffer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komersial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berjalan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Windows.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 ini dibuat oleh Network Associates dan cukup lengkap fasilitasnya.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Sniffer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Pro 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spc="4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menangkap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packet</a:t>
            </a:r>
            <a:r>
              <a:rPr sz="1600" spc="4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1600" spc="4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aturan-aturan</a:t>
            </a:r>
            <a:r>
              <a:rPr sz="1600" spc="4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(rules)</a:t>
            </a:r>
            <a:r>
              <a:rPr sz="1600" spc="4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tertentu.</a:t>
            </a:r>
            <a:r>
              <a:rPr sz="1600" spc="4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Bahkan</a:t>
            </a:r>
            <a:r>
              <a:rPr sz="1600" spc="8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dilengkapi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16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visualisasi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sangat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menarik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16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membantu</a:t>
            </a:r>
            <a:r>
              <a:rPr sz="16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administrator.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3540" y="3036849"/>
            <a:ext cx="1915795" cy="61087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Font typeface="Microsoft Sans Serif"/>
              <a:buChar char="•"/>
              <a:tabLst>
                <a:tab pos="354965" algn="l"/>
                <a:tab pos="355600" algn="l"/>
              </a:tabLst>
            </a:pP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nt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6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nif</a:t>
            </a:r>
            <a:r>
              <a:rPr sz="1600" b="1" spc="-65" dirty="0">
                <a:solidFill>
                  <a:srgbClr val="FFFFFF"/>
                </a:solidFill>
                <a:latin typeface="Arial"/>
                <a:cs typeface="Arial"/>
              </a:rPr>
              <a:t>fer</a:t>
            </a:r>
            <a:endParaRPr sz="1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Char char="•"/>
              <a:tabLst>
                <a:tab pos="354965" algn="l"/>
                <a:tab pos="355600" algn="l"/>
                <a:tab pos="1113155" algn="l"/>
              </a:tabLst>
            </a:pP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Untu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menutup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02535" y="3378835"/>
            <a:ext cx="63341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48994" algn="l"/>
                <a:tab pos="2025650" algn="l"/>
                <a:tab pos="2592705" algn="l"/>
                <a:tab pos="3589654" algn="l"/>
                <a:tab pos="45212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lubang	keamanan	dari	kegiatan	sniffing,	administrator</a:t>
            </a:r>
            <a:r>
              <a:rPr sz="1600" spc="4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540" y="3622624"/>
            <a:ext cx="8454390" cy="22688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membuat jaringannya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bersegmen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 menggunakan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perangkat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switch sebagai pengganti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hub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biasa.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Selain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itu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juga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program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untuk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mendeteksi</a:t>
            </a:r>
            <a:r>
              <a:rPr sz="1600" spc="4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adanya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penggunaan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sniffer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di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jaringan yang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dikelolanya.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 pendeteksi sniffer ini disebut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anti-sniffer.</a:t>
            </a:r>
            <a:endParaRPr sz="160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99300"/>
              </a:lnSpc>
              <a:spcBef>
                <a:spcPts val="400"/>
              </a:spcBef>
              <a:buChar char="•"/>
              <a:tabLst>
                <a:tab pos="3556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 anti-sniffer bekerja dengan mengirimkan packet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palsu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ke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dalam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jaringan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mendeteksi responnya. Ethernetcard yang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diset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ke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dalam </a:t>
            </a:r>
            <a:r>
              <a:rPr sz="1650" i="1" spc="-30" dirty="0">
                <a:solidFill>
                  <a:srgbClr val="FFFFFF"/>
                </a:solidFill>
                <a:latin typeface="Arial"/>
                <a:cs typeface="Arial"/>
              </a:rPr>
              <a:t>promiscuous </a:t>
            </a:r>
            <a:r>
              <a:rPr sz="1650" i="1" spc="-35" dirty="0">
                <a:solidFill>
                  <a:srgbClr val="FFFFFF"/>
                </a:solidFill>
                <a:latin typeface="Arial"/>
                <a:cs typeface="Arial"/>
              </a:rPr>
              <a:t>mode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(yang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umumnya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digunakan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ketika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melakukan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sniffing)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dan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untuk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menyadap sering memberikan jawaban atas packet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palsu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ini. Dengan adanya jawaban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diketahui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bahwa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ada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melakukan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kegiatan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sniffing.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24333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10" dirty="0">
                <a:latin typeface="Arial"/>
                <a:cs typeface="Arial"/>
              </a:rPr>
              <a:t>Pendahuluan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6502"/>
            <a:ext cx="845439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Dalam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bab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ini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akan dibahas beberapa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contoh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eksploitasi lubang keamanan.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Contoh-contoh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dibahas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ada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yan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bersifat umum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dan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ada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bersifat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khusus untuk satu jenis operating system tertentu, atau untuk program tertentu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versi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tertentu. Biasanya lubang keamanan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ini sudah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ditutup pada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versi 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baru dari paket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 sehingga mungkin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tidak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anda coba.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Pembahasan dalam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bab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ini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tentunya tidak komplit dikarenakan batasan jumlah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halaman.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Jika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diinginkan pembahasan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lebih komplit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ada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buku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“Hacking 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Exposed”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98383" y="3726560"/>
            <a:ext cx="939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biasanya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3540" y="3726560"/>
            <a:ext cx="7220584" cy="2330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1511935" algn="l"/>
                <a:tab pos="2733040" algn="l"/>
                <a:tab pos="4079240" algn="l"/>
                <a:tab pos="5518150" algn="l"/>
                <a:tab pos="6217920" algn="l"/>
              </a:tabLst>
            </a:pP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Me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ur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t	“H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cki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g	Ex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os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d”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,	met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l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g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i	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ri	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ny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p 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mengikuti langkah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sebagai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berikut:</a:t>
            </a:r>
            <a:endParaRPr sz="1800">
              <a:latin typeface="Microsoft Sans Serif"/>
              <a:cs typeface="Microsoft Sans Serif"/>
            </a:endParaRPr>
          </a:p>
          <a:p>
            <a:pPr marL="756285" lvl="1" indent="-287020">
              <a:lnSpc>
                <a:spcPct val="100000"/>
              </a:lnSpc>
              <a:spcBef>
                <a:spcPts val="450"/>
              </a:spcBef>
              <a:buSzPct val="96000"/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2500" i="1" spc="-50" dirty="0">
                <a:solidFill>
                  <a:srgbClr val="FFFFFF"/>
                </a:solidFill>
                <a:latin typeface="Arial"/>
                <a:cs typeface="Arial"/>
              </a:rPr>
              <a:t>Target</a:t>
            </a:r>
            <a:r>
              <a:rPr sz="2500" i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i="1" spc="-45" dirty="0">
                <a:solidFill>
                  <a:srgbClr val="FFFFFF"/>
                </a:solidFill>
                <a:latin typeface="Arial"/>
                <a:cs typeface="Arial"/>
              </a:rPr>
              <a:t>acquisition</a:t>
            </a:r>
            <a:r>
              <a:rPr sz="25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i="1" spc="-6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500" i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i="1" spc="-50" dirty="0">
                <a:solidFill>
                  <a:srgbClr val="FFFFFF"/>
                </a:solidFill>
                <a:latin typeface="Arial"/>
                <a:cs typeface="Arial"/>
              </a:rPr>
              <a:t>information</a:t>
            </a:r>
            <a:r>
              <a:rPr sz="2500" i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i="1" spc="-55" dirty="0">
                <a:solidFill>
                  <a:srgbClr val="FFFFFF"/>
                </a:solidFill>
                <a:latin typeface="Arial"/>
                <a:cs typeface="Arial"/>
              </a:rPr>
              <a:t>gaterhing</a:t>
            </a:r>
            <a:endParaRPr sz="25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55"/>
              </a:spcBef>
              <a:buSzPct val="96000"/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2500" i="1" spc="-35" dirty="0">
                <a:solidFill>
                  <a:srgbClr val="FFFFFF"/>
                </a:solidFill>
                <a:latin typeface="Arial"/>
                <a:cs typeface="Arial"/>
              </a:rPr>
              <a:t>Initial</a:t>
            </a:r>
            <a:r>
              <a:rPr sz="2500" i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i="1" spc="-60" dirty="0">
                <a:solidFill>
                  <a:srgbClr val="FFFFFF"/>
                </a:solidFill>
                <a:latin typeface="Arial"/>
                <a:cs typeface="Arial"/>
              </a:rPr>
              <a:t>access</a:t>
            </a:r>
            <a:endParaRPr sz="25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59"/>
              </a:spcBef>
              <a:buSzPct val="96000"/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2500" i="1" spc="-45" dirty="0">
                <a:solidFill>
                  <a:srgbClr val="FFFFFF"/>
                </a:solidFill>
                <a:latin typeface="Arial"/>
                <a:cs typeface="Arial"/>
              </a:rPr>
              <a:t>Privilege</a:t>
            </a:r>
            <a:r>
              <a:rPr sz="2500" i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i="1" spc="-50" dirty="0">
                <a:solidFill>
                  <a:srgbClr val="FFFFFF"/>
                </a:solidFill>
                <a:latin typeface="Arial"/>
                <a:cs typeface="Arial"/>
              </a:rPr>
              <a:t>escalation</a:t>
            </a:r>
            <a:endParaRPr sz="25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455"/>
              </a:spcBef>
              <a:buSzPct val="96000"/>
              <a:buFont typeface="Microsoft Sans Serif"/>
              <a:buChar char="–"/>
              <a:tabLst>
                <a:tab pos="756285" algn="l"/>
                <a:tab pos="756920" algn="l"/>
              </a:tabLst>
            </a:pPr>
            <a:r>
              <a:rPr sz="2500" i="1" spc="-55" dirty="0">
                <a:solidFill>
                  <a:srgbClr val="FFFFFF"/>
                </a:solidFill>
                <a:latin typeface="Arial"/>
                <a:cs typeface="Arial"/>
              </a:rPr>
              <a:t>Covering</a:t>
            </a:r>
            <a:r>
              <a:rPr sz="2500" i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i="1" spc="-50" dirty="0">
                <a:solidFill>
                  <a:srgbClr val="FFFFFF"/>
                </a:solidFill>
                <a:latin typeface="Arial"/>
                <a:cs typeface="Arial"/>
              </a:rPr>
              <a:t>tracks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23793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5" dirty="0">
                <a:latin typeface="Arial"/>
                <a:cs typeface="Arial"/>
              </a:rPr>
              <a:t>T</a:t>
            </a:r>
            <a:r>
              <a:rPr sz="3200" b="1" spc="-175" dirty="0">
                <a:latin typeface="Arial"/>
                <a:cs typeface="Arial"/>
              </a:rPr>
              <a:t>r</a:t>
            </a:r>
            <a:r>
              <a:rPr sz="3200" b="1" spc="-235" dirty="0">
                <a:latin typeface="Arial"/>
                <a:cs typeface="Arial"/>
              </a:rPr>
              <a:t>o</a:t>
            </a:r>
            <a:r>
              <a:rPr sz="3200" b="1" spc="-90" dirty="0">
                <a:latin typeface="Arial"/>
                <a:cs typeface="Arial"/>
              </a:rPr>
              <a:t>ja</a:t>
            </a:r>
            <a:r>
              <a:rPr sz="3200" b="1" spc="-85" dirty="0">
                <a:latin typeface="Arial"/>
                <a:cs typeface="Arial"/>
              </a:rPr>
              <a:t>n</a:t>
            </a:r>
            <a:r>
              <a:rPr sz="3200" b="1" spc="-90" dirty="0">
                <a:latin typeface="Arial"/>
                <a:cs typeface="Arial"/>
              </a:rPr>
              <a:t> </a:t>
            </a:r>
            <a:r>
              <a:rPr sz="3200" b="1" spc="10" dirty="0">
                <a:latin typeface="Arial"/>
                <a:cs typeface="Arial"/>
              </a:rPr>
              <a:t>H</a:t>
            </a:r>
            <a:r>
              <a:rPr sz="3200" b="1" spc="-220" dirty="0">
                <a:latin typeface="Arial"/>
                <a:cs typeface="Arial"/>
              </a:rPr>
              <a:t>o</a:t>
            </a:r>
            <a:r>
              <a:rPr sz="3200" b="1" spc="-125" dirty="0">
                <a:latin typeface="Arial"/>
                <a:cs typeface="Arial"/>
              </a:rPr>
              <a:t>r</a:t>
            </a:r>
            <a:r>
              <a:rPr sz="3200" b="1" spc="-165" dirty="0">
                <a:latin typeface="Arial"/>
                <a:cs typeface="Arial"/>
              </a:rPr>
              <a:t>s</a:t>
            </a:r>
            <a:r>
              <a:rPr sz="3200" b="1" dirty="0">
                <a:latin typeface="Arial"/>
                <a:cs typeface="Arial"/>
              </a:rPr>
              <a:t>e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6502"/>
            <a:ext cx="8455660" cy="3409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715" indent="-34290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Trojan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horse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sistem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komputer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adalah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yang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disisipkan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tanpa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pengetahuan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si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pemilik komputer. Trojan horse ini kemudian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diaktifkan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dan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dikendalikan dari jarak jauh, atau dengan menggunakan timer (pewaktu).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Akibatnya, komputer yang disisipi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trojan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horse tersebut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dikendalikan dari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jarak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jauh.</a:t>
            </a:r>
            <a:endParaRPr sz="180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434"/>
              </a:spcBef>
              <a:buChar char="•"/>
              <a:tabLst>
                <a:tab pos="355600" algn="l"/>
              </a:tabLst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Ada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yang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mengatakan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bahwa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sebetulnya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ini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mirip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remote 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administration.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Memang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sifat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fungsinya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sama.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Remote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administration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/ 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access program seperti pcAnywhere digunakan untuk keperluan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benar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(legitimate). Sementara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trojan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horse biasanya digunakan untuk keperluan yang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negatif.</a:t>
            </a: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•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31857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70" dirty="0">
                <a:latin typeface="Arial"/>
                <a:cs typeface="Arial"/>
              </a:rPr>
              <a:t>B</a:t>
            </a:r>
            <a:r>
              <a:rPr sz="3200" b="1" spc="-95" dirty="0">
                <a:latin typeface="Arial"/>
                <a:cs typeface="Arial"/>
              </a:rPr>
              <a:t>a</a:t>
            </a:r>
            <a:r>
              <a:rPr sz="3200" b="1" spc="-70" dirty="0">
                <a:latin typeface="Arial"/>
                <a:cs typeface="Arial"/>
              </a:rPr>
              <a:t>c</a:t>
            </a:r>
            <a:r>
              <a:rPr sz="3200" b="1" spc="-145" dirty="0">
                <a:latin typeface="Arial"/>
                <a:cs typeface="Arial"/>
              </a:rPr>
              <a:t>k</a:t>
            </a:r>
            <a:r>
              <a:rPr sz="3200" b="1" spc="-120" dirty="0">
                <a:latin typeface="Arial"/>
                <a:cs typeface="Arial"/>
              </a:rPr>
              <a:t> </a:t>
            </a:r>
            <a:r>
              <a:rPr sz="3200" b="1" spc="10" dirty="0">
                <a:latin typeface="Arial"/>
                <a:cs typeface="Arial"/>
              </a:rPr>
              <a:t>O</a:t>
            </a:r>
            <a:r>
              <a:rPr sz="3200" b="1" spc="-175" dirty="0">
                <a:latin typeface="Arial"/>
                <a:cs typeface="Arial"/>
              </a:rPr>
              <a:t>r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114" dirty="0">
                <a:latin typeface="Arial"/>
                <a:cs typeface="Arial"/>
              </a:rPr>
              <a:t>fic</a:t>
            </a:r>
            <a:r>
              <a:rPr sz="3200" b="1" spc="-155" dirty="0">
                <a:latin typeface="Arial"/>
                <a:cs typeface="Arial"/>
              </a:rPr>
              <a:t>e</a:t>
            </a:r>
            <a:r>
              <a:rPr sz="3200" b="1" spc="-100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(</a:t>
            </a:r>
            <a:r>
              <a:rPr sz="3200" b="1" spc="-170" dirty="0">
                <a:latin typeface="Arial"/>
                <a:cs typeface="Arial"/>
              </a:rPr>
              <a:t>B</a:t>
            </a:r>
            <a:r>
              <a:rPr sz="3200" b="1" spc="10" dirty="0">
                <a:latin typeface="Arial"/>
                <a:cs typeface="Arial"/>
              </a:rPr>
              <a:t>O</a:t>
            </a:r>
            <a:r>
              <a:rPr sz="3200" b="1" dirty="0"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6502"/>
            <a:ext cx="8453120" cy="2842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Back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Orifice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(BO) merupakan trojan horse untuk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menggunakan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operating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system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Windows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(95,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98, NT, 2000). BO Merupakan produk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dari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Cult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of</a:t>
            </a:r>
            <a:r>
              <a:rPr sz="1800" spc="1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the</a:t>
            </a:r>
            <a:r>
              <a:rPr sz="1800" spc="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Dead</a:t>
            </a:r>
            <a:r>
              <a:rPr sz="1800" spc="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Cow,</a:t>
            </a:r>
            <a:r>
              <a:rPr sz="1800" spc="1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pertama</a:t>
            </a:r>
            <a:r>
              <a:rPr sz="1800" spc="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kali</a:t>
            </a:r>
            <a:r>
              <a:rPr sz="1800" spc="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dikeluarkan</a:t>
            </a:r>
            <a:r>
              <a:rPr sz="1800" spc="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3</a:t>
            </a:r>
            <a:r>
              <a:rPr sz="1800" spc="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Agustus</a:t>
            </a:r>
            <a:r>
              <a:rPr sz="1800" spc="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1998</a:t>
            </a:r>
            <a:r>
              <a:rPr sz="1800" spc="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1800" spc="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sangat</a:t>
            </a:r>
            <a:r>
              <a:rPr sz="1800" spc="1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populer </a:t>
            </a:r>
            <a:r>
              <a:rPr sz="1800" spc="-4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 kalangan bawah tanah. Pada saat dokumen ini ditulis, telah keluar BO 2000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</a:t>
            </a:r>
            <a:r>
              <a:rPr sz="18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operasi</a:t>
            </a:r>
            <a:r>
              <a:rPr sz="18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Windows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2000.</a:t>
            </a:r>
            <a:endParaRPr sz="1800">
              <a:latin typeface="Microsoft Sans Serif"/>
              <a:cs typeface="Microsoft Sans Serif"/>
            </a:endParaRPr>
          </a:p>
          <a:p>
            <a:pPr marL="355600" marR="5715" indent="-342900">
              <a:lnSpc>
                <a:spcPct val="100000"/>
              </a:lnSpc>
              <a:spcBef>
                <a:spcPts val="434"/>
              </a:spcBef>
              <a:buChar char="•"/>
              <a:tabLst>
                <a:tab pos="354965" algn="l"/>
                <a:tab pos="355600" algn="l"/>
                <a:tab pos="1841500" algn="l"/>
                <a:tab pos="2755900" algn="l"/>
                <a:tab pos="4585335" algn="l"/>
                <a:tab pos="6414135" algn="l"/>
              </a:tabLst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BO</a:t>
            </a:r>
            <a:r>
              <a:rPr sz="1800" spc="2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terdiri</a:t>
            </a:r>
            <a:r>
              <a:rPr sz="1800" spc="2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dari</a:t>
            </a:r>
            <a:r>
              <a:rPr sz="1800" spc="2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1800" spc="2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(yang</a:t>
            </a:r>
            <a:r>
              <a:rPr sz="1800" spc="2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dipasang</a:t>
            </a:r>
            <a:r>
              <a:rPr sz="1800" spc="2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atau</a:t>
            </a:r>
            <a:r>
              <a:rPr sz="1800" spc="27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disisipkan</a:t>
            </a:r>
            <a:r>
              <a:rPr sz="1800" spc="2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di</a:t>
            </a:r>
            <a:r>
              <a:rPr sz="1800" spc="2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komputer</a:t>
            </a:r>
            <a:r>
              <a:rPr sz="1800" spc="2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target)</a:t>
            </a:r>
            <a:r>
              <a:rPr sz="1800" spc="2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dan </a:t>
            </a:r>
            <a:r>
              <a:rPr sz="1800" spc="-45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client</a:t>
            </a:r>
            <a:r>
              <a:rPr sz="18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(yang</a:t>
            </a:r>
            <a:r>
              <a:rPr sz="18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</a:t>
            </a:r>
            <a:r>
              <a:rPr sz="18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</a:t>
            </a:r>
            <a:r>
              <a:rPr sz="18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mengendalikan</a:t>
            </a:r>
            <a:r>
              <a:rPr sz="18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server).</a:t>
            </a:r>
            <a:r>
              <a:rPr sz="18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Akses</a:t>
            </a:r>
            <a:r>
              <a:rPr sz="18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ke</a:t>
            </a:r>
            <a:r>
              <a:rPr sz="18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18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BO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 </a:t>
            </a:r>
            <a:r>
              <a:rPr sz="1800" spc="-45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diproteksi	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	menggunakan	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password	sehingga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mengecohkan atau</a:t>
            </a:r>
            <a:r>
              <a:rPr sz="18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membatasi akses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oleh orang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lain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•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800" y="4191000"/>
            <a:ext cx="4666996" cy="6096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33600" y="5029212"/>
            <a:ext cx="4800600" cy="1539113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31857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70" dirty="0">
                <a:latin typeface="Arial"/>
                <a:cs typeface="Arial"/>
              </a:rPr>
              <a:t>B</a:t>
            </a:r>
            <a:r>
              <a:rPr sz="3200" b="1" spc="-95" dirty="0">
                <a:latin typeface="Arial"/>
                <a:cs typeface="Arial"/>
              </a:rPr>
              <a:t>a</a:t>
            </a:r>
            <a:r>
              <a:rPr sz="3200" b="1" spc="-70" dirty="0">
                <a:latin typeface="Arial"/>
                <a:cs typeface="Arial"/>
              </a:rPr>
              <a:t>c</a:t>
            </a:r>
            <a:r>
              <a:rPr sz="3200" b="1" spc="-145" dirty="0">
                <a:latin typeface="Arial"/>
                <a:cs typeface="Arial"/>
              </a:rPr>
              <a:t>k</a:t>
            </a:r>
            <a:r>
              <a:rPr sz="3200" b="1" spc="-120" dirty="0">
                <a:latin typeface="Arial"/>
                <a:cs typeface="Arial"/>
              </a:rPr>
              <a:t> </a:t>
            </a:r>
            <a:r>
              <a:rPr sz="3200" b="1" spc="10" dirty="0">
                <a:latin typeface="Arial"/>
                <a:cs typeface="Arial"/>
              </a:rPr>
              <a:t>O</a:t>
            </a:r>
            <a:r>
              <a:rPr sz="3200" b="1" spc="-175" dirty="0">
                <a:latin typeface="Arial"/>
                <a:cs typeface="Arial"/>
              </a:rPr>
              <a:t>r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114" dirty="0">
                <a:latin typeface="Arial"/>
                <a:cs typeface="Arial"/>
              </a:rPr>
              <a:t>fic</a:t>
            </a:r>
            <a:r>
              <a:rPr sz="3200" b="1" spc="-155" dirty="0">
                <a:latin typeface="Arial"/>
                <a:cs typeface="Arial"/>
              </a:rPr>
              <a:t>e</a:t>
            </a:r>
            <a:r>
              <a:rPr sz="3200" b="1" spc="-100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(</a:t>
            </a:r>
            <a:r>
              <a:rPr sz="3200" b="1" spc="-170" dirty="0">
                <a:latin typeface="Arial"/>
                <a:cs typeface="Arial"/>
              </a:rPr>
              <a:t>B</a:t>
            </a:r>
            <a:r>
              <a:rPr sz="3200" b="1" spc="10" dirty="0">
                <a:latin typeface="Arial"/>
                <a:cs typeface="Arial"/>
              </a:rPr>
              <a:t>O</a:t>
            </a:r>
            <a:r>
              <a:rPr sz="3200" b="1" dirty="0"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6502"/>
            <a:ext cx="8454390" cy="2567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Mengirim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pesan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mungkin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tidak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terlalu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bermasalah,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meskipun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menggangu.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Bayangkan</a:t>
            </a:r>
            <a:r>
              <a:rPr sz="1800" spc="4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jika</a:t>
            </a:r>
            <a:r>
              <a:rPr sz="1800" spc="48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intruder</a:t>
            </a:r>
            <a:r>
              <a:rPr sz="1800" spc="4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</a:t>
            </a:r>
            <a:r>
              <a:rPr sz="1800" spc="4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memformat</a:t>
            </a:r>
            <a:r>
              <a:rPr sz="1800" spc="48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harddisk</a:t>
            </a:r>
            <a:r>
              <a:rPr sz="1800" spc="4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anda</a:t>
            </a:r>
            <a:r>
              <a:rPr sz="1800" spc="9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atau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menangkan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keystroke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anda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(apalagi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kalau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anda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menuliskan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userid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dan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password).</a:t>
            </a:r>
            <a:endParaRPr sz="1800">
              <a:latin typeface="Microsoft Sans Serif"/>
              <a:cs typeface="Microsoft Sans Serif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434"/>
              </a:spcBef>
              <a:buChar char="•"/>
              <a:tabLst>
                <a:tab pos="355600" algn="l"/>
              </a:tabLst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BO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menggunakan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TCP/IP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menunggu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port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31337.</a:t>
            </a:r>
            <a:r>
              <a:rPr sz="1800" spc="4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Jika</a:t>
            </a:r>
            <a:r>
              <a:rPr sz="1800" spc="48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komputer anda port tersebut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terbuka, ada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kemungkinan BO sudah terpasang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sana.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Namun,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nomor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port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dari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BO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dipindahkan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ke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nomor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port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lain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sehingga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mengelabui</a:t>
            </a:r>
            <a:r>
              <a:rPr sz="18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administrator.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•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800" y="4191000"/>
            <a:ext cx="4666996" cy="6096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33600" y="5029212"/>
            <a:ext cx="4800600" cy="1539113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28098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05" dirty="0">
                <a:latin typeface="Arial"/>
                <a:cs typeface="Arial"/>
              </a:rPr>
              <a:t>Mendeteksi</a:t>
            </a:r>
            <a:r>
              <a:rPr sz="3200" b="1" spc="-110" dirty="0">
                <a:latin typeface="Arial"/>
                <a:cs typeface="Arial"/>
              </a:rPr>
              <a:t> </a:t>
            </a:r>
            <a:r>
              <a:rPr sz="3200" b="1" spc="-80" dirty="0">
                <a:latin typeface="Arial"/>
                <a:cs typeface="Arial"/>
              </a:rPr>
              <a:t>BO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6240" y="3584127"/>
            <a:ext cx="7112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95"/>
              </a:lnSpc>
            </a:pPr>
            <a:r>
              <a:rPr sz="1600" spc="-5" dirty="0">
                <a:solidFill>
                  <a:srgbClr val="036CB7"/>
                </a:solidFill>
                <a:latin typeface="Microsoft Sans Serif"/>
                <a:cs typeface="Microsoft Sans Serif"/>
              </a:rPr>
              <a:t>•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8625" y="3657600"/>
            <a:ext cx="3076575" cy="21336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15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Gunakan</a:t>
            </a:r>
            <a:r>
              <a:rPr spc="-10" dirty="0"/>
              <a:t> program</a:t>
            </a:r>
            <a:r>
              <a:rPr spc="10" dirty="0"/>
              <a:t> </a:t>
            </a:r>
            <a:r>
              <a:rPr spc="-5" dirty="0"/>
              <a:t>"REGEDIT"</a:t>
            </a:r>
            <a:r>
              <a:rPr spc="-15" dirty="0"/>
              <a:t> </a:t>
            </a:r>
            <a:r>
              <a:rPr spc="-10" dirty="0"/>
              <a:t>dan</a:t>
            </a:r>
            <a:r>
              <a:rPr spc="5" dirty="0"/>
              <a:t> </a:t>
            </a:r>
            <a:r>
              <a:rPr dirty="0"/>
              <a:t>cari</a:t>
            </a:r>
          </a:p>
          <a:p>
            <a:pPr marL="355600">
              <a:lnSpc>
                <a:spcPts val="2220"/>
              </a:lnSpc>
              <a:spcBef>
                <a:spcPts val="334"/>
              </a:spcBef>
            </a:pPr>
            <a:r>
              <a:rPr sz="1900" i="1" spc="-60" dirty="0">
                <a:latin typeface="Arial"/>
                <a:cs typeface="Arial"/>
              </a:rPr>
              <a:t>HKEY_LOCAL_MACHINE\SOFTWARE\Microsoft\Windows\CurrentVersion\</a:t>
            </a:r>
            <a:endParaRPr sz="1900">
              <a:latin typeface="Arial"/>
              <a:cs typeface="Arial"/>
            </a:endParaRPr>
          </a:p>
          <a:p>
            <a:pPr marL="355600">
              <a:lnSpc>
                <a:spcPts val="2220"/>
              </a:lnSpc>
            </a:pPr>
            <a:r>
              <a:rPr sz="1900" i="1" spc="-55" dirty="0">
                <a:latin typeface="Arial"/>
                <a:cs typeface="Arial"/>
              </a:rPr>
              <a:t>RunServices</a:t>
            </a:r>
            <a:endParaRPr sz="19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409"/>
              </a:spcBef>
              <a:buChar char="•"/>
              <a:tabLst>
                <a:tab pos="355600" algn="l"/>
              </a:tabLst>
            </a:pPr>
            <a:r>
              <a:rPr dirty="0"/>
              <a:t>Jika </a:t>
            </a:r>
            <a:r>
              <a:rPr spc="-5" dirty="0"/>
              <a:t>variabel tersebut berisi, </a:t>
            </a:r>
            <a:r>
              <a:rPr dirty="0"/>
              <a:t>maka </a:t>
            </a:r>
            <a:r>
              <a:rPr spc="-10" dirty="0"/>
              <a:t>anda </a:t>
            </a:r>
            <a:r>
              <a:rPr spc="-5" dirty="0"/>
              <a:t>sudah terkena BO. Catatan: nama </a:t>
            </a:r>
            <a:r>
              <a:rPr dirty="0"/>
              <a:t>file </a:t>
            </a:r>
            <a:r>
              <a:rPr spc="5" dirty="0"/>
              <a:t> </a:t>
            </a:r>
            <a:r>
              <a:rPr spc="-5" dirty="0"/>
              <a:t>adalah space-dot-exe. Cek </a:t>
            </a:r>
            <a:r>
              <a:rPr dirty="0"/>
              <a:t>di </a:t>
            </a:r>
            <a:r>
              <a:rPr spc="-5" dirty="0"/>
              <a:t>direktory "Windows\SYSTEM\" </a:t>
            </a:r>
            <a:r>
              <a:rPr dirty="0"/>
              <a:t>jika </a:t>
            </a:r>
            <a:r>
              <a:rPr spc="-5" dirty="0"/>
              <a:t>ada nama </a:t>
            </a:r>
            <a:r>
              <a:rPr dirty="0"/>
              <a:t>file </a:t>
            </a:r>
            <a:r>
              <a:rPr spc="5" dirty="0"/>
              <a:t> </a:t>
            </a:r>
            <a:r>
              <a:rPr spc="-5" dirty="0"/>
              <a:t>yang kosong atau </a:t>
            </a:r>
            <a:r>
              <a:rPr dirty="0"/>
              <a:t>titik, </a:t>
            </a:r>
            <a:r>
              <a:rPr spc="-10" dirty="0"/>
              <a:t>dan </a:t>
            </a:r>
            <a:r>
              <a:rPr spc="-5" dirty="0"/>
              <a:t>ukurannya </a:t>
            </a:r>
            <a:r>
              <a:rPr dirty="0"/>
              <a:t>(sama </a:t>
            </a:r>
            <a:r>
              <a:rPr spc="-5" dirty="0"/>
              <a:t>dengan atau lebih besar dari) </a:t>
            </a:r>
            <a:r>
              <a:rPr dirty="0"/>
              <a:t> </a:t>
            </a:r>
            <a:r>
              <a:rPr spc="-10" dirty="0"/>
              <a:t>122KB, </a:t>
            </a:r>
            <a:r>
              <a:rPr spc="-5" dirty="0"/>
              <a:t>kemungkinan</a:t>
            </a:r>
            <a:r>
              <a:rPr spc="25" dirty="0"/>
              <a:t> </a:t>
            </a:r>
            <a:r>
              <a:rPr dirty="0"/>
              <a:t>itu</a:t>
            </a:r>
            <a:r>
              <a:rPr spc="-5" dirty="0"/>
              <a:t> BO.</a:t>
            </a:r>
            <a:r>
              <a:rPr spc="-20" dirty="0"/>
              <a:t> </a:t>
            </a:r>
            <a:r>
              <a:rPr dirty="0"/>
              <a:t>File</a:t>
            </a:r>
            <a:r>
              <a:rPr spc="10" dirty="0"/>
              <a:t> </a:t>
            </a:r>
            <a:r>
              <a:rPr spc="-5" dirty="0"/>
              <a:t>tersebut</a:t>
            </a:r>
            <a:r>
              <a:rPr dirty="0"/>
              <a:t> </a:t>
            </a:r>
            <a:r>
              <a:rPr spc="-5" dirty="0"/>
              <a:t>tidak</a:t>
            </a:r>
            <a:r>
              <a:rPr dirty="0"/>
              <a:t> </a:t>
            </a:r>
            <a:r>
              <a:rPr spc="-10" dirty="0"/>
              <a:t>dapat</a:t>
            </a:r>
            <a:r>
              <a:rPr spc="20" dirty="0"/>
              <a:t> </a:t>
            </a:r>
            <a:r>
              <a:rPr spc="-10" dirty="0"/>
              <a:t>dihapus</a:t>
            </a:r>
            <a:r>
              <a:rPr spc="20" dirty="0"/>
              <a:t> </a:t>
            </a:r>
            <a:r>
              <a:rPr spc="-5" dirty="0"/>
              <a:t>begitu</a:t>
            </a:r>
            <a:r>
              <a:rPr spc="5" dirty="0"/>
              <a:t> </a:t>
            </a:r>
            <a:r>
              <a:rPr spc="-5" dirty="0"/>
              <a:t>saja.</a:t>
            </a: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FFFFFF"/>
              </a:buClr>
              <a:buFont typeface="Microsoft Sans Serif"/>
              <a:buChar char="•"/>
            </a:pPr>
            <a:endParaRPr sz="2650"/>
          </a:p>
          <a:p>
            <a:pPr marL="3337560">
              <a:lnSpc>
                <a:spcPct val="100000"/>
              </a:lnSpc>
            </a:pPr>
            <a:r>
              <a:rPr spc="-5" dirty="0">
                <a:solidFill>
                  <a:srgbClr val="4D4D4D"/>
                </a:solidFill>
              </a:rPr>
              <a:t>Sumber</a:t>
            </a:r>
            <a:r>
              <a:rPr dirty="0">
                <a:solidFill>
                  <a:srgbClr val="4D4D4D"/>
                </a:solidFill>
              </a:rPr>
              <a:t> </a:t>
            </a:r>
            <a:r>
              <a:rPr spc="-5" dirty="0">
                <a:solidFill>
                  <a:srgbClr val="4D4D4D"/>
                </a:solidFill>
              </a:rPr>
              <a:t>informasi</a:t>
            </a:r>
            <a:r>
              <a:rPr spc="5" dirty="0">
                <a:solidFill>
                  <a:srgbClr val="4D4D4D"/>
                </a:solidFill>
              </a:rPr>
              <a:t> </a:t>
            </a:r>
            <a:r>
              <a:rPr spc="-5" dirty="0">
                <a:solidFill>
                  <a:srgbClr val="4D4D4D"/>
                </a:solidFill>
              </a:rPr>
              <a:t>tentang</a:t>
            </a:r>
            <a:r>
              <a:rPr spc="-10" dirty="0">
                <a:solidFill>
                  <a:srgbClr val="4D4D4D"/>
                </a:solidFill>
              </a:rPr>
              <a:t> </a:t>
            </a:r>
            <a:r>
              <a:rPr dirty="0">
                <a:solidFill>
                  <a:srgbClr val="4D4D4D"/>
                </a:solidFill>
              </a:rPr>
              <a:t>BO</a:t>
            </a:r>
            <a:r>
              <a:rPr spc="-5" dirty="0">
                <a:solidFill>
                  <a:srgbClr val="4D4D4D"/>
                </a:solidFill>
              </a:rPr>
              <a:t> </a:t>
            </a:r>
            <a:r>
              <a:rPr spc="-10" dirty="0">
                <a:solidFill>
                  <a:srgbClr val="4D4D4D"/>
                </a:solidFill>
              </a:rPr>
              <a:t>dapat</a:t>
            </a:r>
            <a:r>
              <a:rPr spc="20" dirty="0">
                <a:solidFill>
                  <a:srgbClr val="4D4D4D"/>
                </a:solidFill>
              </a:rPr>
              <a:t> </a:t>
            </a:r>
            <a:r>
              <a:rPr spc="-10" dirty="0">
                <a:solidFill>
                  <a:srgbClr val="4D4D4D"/>
                </a:solidFill>
              </a:rPr>
              <a:t>diperoleh</a:t>
            </a:r>
          </a:p>
          <a:p>
            <a:pPr marL="3337560">
              <a:lnSpc>
                <a:spcPct val="100000"/>
              </a:lnSpc>
            </a:pPr>
            <a:r>
              <a:rPr spc="-5" dirty="0">
                <a:solidFill>
                  <a:srgbClr val="4D4D4D"/>
                </a:solidFill>
              </a:rPr>
              <a:t>dari</a:t>
            </a:r>
          </a:p>
          <a:p>
            <a:pPr marL="3418204" lvl="1" indent="-81280">
              <a:lnSpc>
                <a:spcPct val="100000"/>
              </a:lnSpc>
              <a:buClr>
                <a:srgbClr val="4D4D4D"/>
              </a:buClr>
              <a:buSzPct val="94444"/>
              <a:buFont typeface="Arial MT"/>
              <a:buChar char="•"/>
              <a:tabLst>
                <a:tab pos="3418840" algn="l"/>
              </a:tabLst>
            </a:pPr>
            <a:r>
              <a:rPr sz="1800" u="sng" spc="-5" dirty="0">
                <a:solidFill>
                  <a:srgbClr val="006AB6"/>
                </a:solidFill>
                <a:uFill>
                  <a:solidFill>
                    <a:srgbClr val="006AB6"/>
                  </a:solidFill>
                </a:uFill>
                <a:latin typeface="Microsoft Sans Serif"/>
                <a:cs typeface="Microsoft Sans Serif"/>
                <a:hlinkClick r:id="rId3"/>
              </a:rPr>
              <a:t>http://www.nwi.net/~pchelp/bo/bo.html</a:t>
            </a:r>
            <a:endParaRPr sz="1800">
              <a:latin typeface="Microsoft Sans Serif"/>
              <a:cs typeface="Microsoft Sans Serif"/>
            </a:endParaRPr>
          </a:p>
          <a:p>
            <a:pPr marL="3418204" lvl="1" indent="-81280">
              <a:lnSpc>
                <a:spcPts val="2155"/>
              </a:lnSpc>
              <a:buClr>
                <a:srgbClr val="4D4D4D"/>
              </a:buClr>
              <a:buSzPct val="94444"/>
              <a:buFont typeface="Arial MT"/>
              <a:buChar char="•"/>
              <a:tabLst>
                <a:tab pos="3418840" algn="l"/>
              </a:tabLst>
            </a:pPr>
            <a:r>
              <a:rPr sz="1800" u="sng" spc="-5" dirty="0">
                <a:solidFill>
                  <a:srgbClr val="006AB6"/>
                </a:solidFill>
                <a:uFill>
                  <a:solidFill>
                    <a:srgbClr val="006AB6"/>
                  </a:solidFill>
                </a:uFill>
                <a:latin typeface="Microsoft Sans Serif"/>
                <a:cs typeface="Microsoft Sans Serif"/>
                <a:hlinkClick r:id="rId4"/>
              </a:rPr>
              <a:t>http://www.bo2k.com</a:t>
            </a:r>
            <a:endParaRPr sz="1800">
              <a:latin typeface="Microsoft Sans Serif"/>
              <a:cs typeface="Microsoft Sans Serif"/>
            </a:endParaRPr>
          </a:p>
          <a:p>
            <a:pPr marL="3418204" lvl="1" indent="-81280">
              <a:lnSpc>
                <a:spcPts val="2155"/>
              </a:lnSpc>
              <a:buClr>
                <a:srgbClr val="4D4D4D"/>
              </a:buClr>
              <a:buSzPct val="94444"/>
              <a:buChar char="•"/>
              <a:tabLst>
                <a:tab pos="3418840" algn="l"/>
              </a:tabLst>
            </a:pPr>
            <a:r>
              <a:rPr sz="1800" u="heavy" spc="-5" dirty="0">
                <a:solidFill>
                  <a:srgbClr val="006AB6"/>
                </a:solidFill>
                <a:uFill>
                  <a:solidFill>
                    <a:srgbClr val="006AB6"/>
                  </a:solidFill>
                </a:uFill>
                <a:latin typeface="Arial MT"/>
                <a:cs typeface="Arial MT"/>
                <a:hlinkClick r:id="rId5"/>
              </a:rPr>
              <a:t>http://www.iss.net/xforce/alerts/advise5.html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13639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10" dirty="0">
                <a:latin typeface="Arial"/>
                <a:cs typeface="Arial"/>
              </a:rPr>
              <a:t>N</a:t>
            </a:r>
            <a:r>
              <a:rPr sz="3200" b="1" spc="-114" dirty="0">
                <a:latin typeface="Arial"/>
                <a:cs typeface="Arial"/>
              </a:rPr>
              <a:t>e</a:t>
            </a:r>
            <a:r>
              <a:rPr sz="3200" b="1" spc="-55" dirty="0">
                <a:latin typeface="Arial"/>
                <a:cs typeface="Arial"/>
              </a:rPr>
              <a:t>t</a:t>
            </a:r>
            <a:r>
              <a:rPr sz="3200" b="1" spc="-170" dirty="0">
                <a:latin typeface="Arial"/>
                <a:cs typeface="Arial"/>
              </a:rPr>
              <a:t>B</a:t>
            </a:r>
            <a:r>
              <a:rPr sz="3200" b="1" spc="-185" dirty="0">
                <a:latin typeface="Arial"/>
                <a:cs typeface="Arial"/>
              </a:rPr>
              <a:t>us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6502"/>
            <a:ext cx="8455025" cy="348805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5600" marR="5715" indent="-342900" algn="just">
              <a:lnSpc>
                <a:spcPct val="99300"/>
              </a:lnSpc>
              <a:spcBef>
                <a:spcPts val="110"/>
              </a:spcBef>
              <a:buChar char="•"/>
              <a:tabLst>
                <a:tab pos="355600" algn="l"/>
              </a:tabLst>
            </a:pP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NetBus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merupakan trojan horse yang mirip Back Orifice.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NetBus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mengelola komputer Windows 95/98/NT dari jarak jauh untuk mengakses data dan fungsi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dari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komputer tersebut.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NetBus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terdiri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dari client dan server. Versi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1.60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dari NetBus server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adalah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Windows PE file yang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bernama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PATCH.EXE. Jika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terpasang 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(</a:t>
            </a:r>
            <a:r>
              <a:rPr sz="1650" i="1" spc="-20" dirty="0">
                <a:solidFill>
                  <a:srgbClr val="FFFFFF"/>
                </a:solidFill>
                <a:latin typeface="Arial"/>
                <a:cs typeface="Arial"/>
              </a:rPr>
              <a:t>installed</a:t>
            </a:r>
            <a:r>
              <a:rPr sz="16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)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maka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akan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langsung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dijalankan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ketika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komputer</a:t>
            </a:r>
            <a:r>
              <a:rPr sz="16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di"StartUp".</a:t>
            </a:r>
            <a:endParaRPr sz="160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100000"/>
              </a:lnSpc>
              <a:spcBef>
                <a:spcPts val="380"/>
              </a:spcBef>
              <a:buChar char="•"/>
              <a:tabLst>
                <a:tab pos="354965" algn="l"/>
                <a:tab pos="355600" algn="l"/>
                <a:tab pos="972819" algn="l"/>
                <a:tab pos="1466215" algn="l"/>
                <a:tab pos="1841500" algn="l"/>
                <a:tab pos="2187575" algn="l"/>
                <a:tab pos="2755900" algn="l"/>
                <a:tab pos="3009265" algn="l"/>
                <a:tab pos="3670300" algn="l"/>
                <a:tab pos="3705860" algn="l"/>
                <a:tab pos="4571365" algn="l"/>
                <a:tab pos="5393055" algn="l"/>
                <a:tab pos="5819775" algn="l"/>
                <a:tab pos="6414135" algn="l"/>
                <a:tab pos="732917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Porsi	dari	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NetBus	cukup		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canggih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dimana	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dia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menghilangkan</a:t>
            </a:r>
            <a:r>
              <a:rPr sz="1600" spc="1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jejaknya</a:t>
            </a:r>
            <a:r>
              <a:rPr sz="1600" spc="1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dari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daftar</a:t>
            </a:r>
            <a:r>
              <a:rPr sz="16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proses</a:t>
            </a:r>
            <a:r>
              <a:rPr sz="16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jalan,</a:t>
            </a:r>
            <a:r>
              <a:rPr sz="1600" spc="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16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tidak</a:t>
            </a:r>
            <a:r>
              <a:rPr sz="16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memperbolehkan</a:t>
            </a:r>
            <a:r>
              <a:rPr sz="16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dirinya</a:t>
            </a:r>
            <a:r>
              <a:rPr sz="16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dihapus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atau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di"rename".		Jika	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	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dijalankan	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menggunakan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"/remove",</a:t>
            </a:r>
            <a:r>
              <a:rPr sz="16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maka</a:t>
            </a:r>
            <a:r>
              <a:rPr sz="1600" spc="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dia</a:t>
            </a:r>
            <a:r>
              <a:rPr sz="1600" spc="1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akan</a:t>
            </a:r>
            <a:r>
              <a:rPr sz="16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menghilangkan</a:t>
            </a:r>
            <a:r>
              <a:rPr sz="1600" spc="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diri</a:t>
            </a:r>
            <a:r>
              <a:rPr sz="16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(remove)</a:t>
            </a:r>
            <a:r>
              <a:rPr sz="16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dari</a:t>
            </a:r>
            <a:r>
              <a:rPr sz="1600" spc="1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</a:t>
            </a:r>
            <a:r>
              <a:rPr sz="1600" spc="1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itu.</a:t>
            </a:r>
            <a:r>
              <a:rPr sz="1600" spc="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Porsi</a:t>
            </a:r>
            <a:r>
              <a:rPr sz="1600" spc="1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client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</a:t>
            </a:r>
            <a:r>
              <a:rPr sz="1600" spc="3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</a:t>
            </a:r>
            <a:r>
              <a:rPr sz="1600" spc="3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mengendalikan</a:t>
            </a:r>
            <a:r>
              <a:rPr sz="1600" spc="3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komputer</a:t>
            </a:r>
            <a:r>
              <a:rPr sz="1600" spc="3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spc="3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sudah</a:t>
            </a:r>
            <a:r>
              <a:rPr sz="1600" spc="3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terpasang</a:t>
            </a:r>
            <a:r>
              <a:rPr sz="1600" spc="3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NetBus.</a:t>
            </a:r>
            <a:r>
              <a:rPr sz="1600" spc="3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Komunikasi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dilakukan</a:t>
            </a:r>
            <a:r>
              <a:rPr sz="1600" spc="3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1600" spc="3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menggunakan</a:t>
            </a:r>
            <a:r>
              <a:rPr sz="1600" spc="3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TCP/IP.</a:t>
            </a:r>
            <a:r>
              <a:rPr sz="1600" spc="3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Client</a:t>
            </a:r>
            <a:r>
              <a:rPr sz="1600" spc="3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spc="3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melakukan</a:t>
            </a:r>
            <a:r>
              <a:rPr sz="1600" spc="3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port</a:t>
            </a:r>
            <a:r>
              <a:rPr sz="1600" spc="3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scanning</a:t>
            </a:r>
            <a:r>
              <a:rPr sz="1600" spc="3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mencari</a:t>
            </a:r>
            <a:r>
              <a:rPr sz="1600" spc="1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dimana</a:t>
            </a:r>
            <a:r>
              <a:rPr sz="1600" spc="1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1600" spc="1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berada.</a:t>
            </a:r>
            <a:r>
              <a:rPr sz="1600" spc="1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NetBus</a:t>
            </a:r>
            <a:r>
              <a:rPr sz="1600" spc="1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spc="1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mengirimkan</a:t>
            </a:r>
            <a:r>
              <a:rPr sz="1600" spc="1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"keystroke"</a:t>
            </a:r>
            <a:r>
              <a:rPr sz="1600" spc="1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seolah-olah</a:t>
            </a:r>
            <a:r>
              <a:rPr sz="1600" spc="1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user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spc="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mengetikkannya</a:t>
            </a:r>
            <a:r>
              <a:rPr sz="1600" spc="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</a:t>
            </a:r>
            <a:r>
              <a:rPr sz="1600" spc="8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depan</a:t>
            </a:r>
            <a:r>
              <a:rPr sz="1600" spc="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layar,</a:t>
            </a:r>
            <a:r>
              <a:rPr sz="1600" spc="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1600" spc="1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juga</a:t>
            </a:r>
            <a:r>
              <a:rPr sz="1600" spc="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spc="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menangkap</a:t>
            </a:r>
            <a:r>
              <a:rPr sz="1600" spc="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"keystroke"</a:t>
            </a:r>
            <a:r>
              <a:rPr sz="1600" spc="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serta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menyimpannya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dalam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sebuah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berkas.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3540" y="4988433"/>
            <a:ext cx="43484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  <a:tab pos="1841500" algn="l"/>
                <a:tab pos="280797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Pengamanan	terhadap	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seranganNetBus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6428" y="4988433"/>
            <a:ext cx="388175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27100" algn="l"/>
              </a:tabLst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	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dilakukan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1600" spc="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menggunakan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6440" y="5232653"/>
            <a:ext cx="8109584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913130" algn="l"/>
                <a:tab pos="1951355" algn="l"/>
                <a:tab pos="2434590" algn="l"/>
                <a:tab pos="3472815" algn="l"/>
                <a:tab pos="4455795" algn="l"/>
                <a:tab pos="5492115" algn="l"/>
                <a:tab pos="6303010" algn="l"/>
                <a:tab pos="6955790" algn="l"/>
                <a:tab pos="7936865" algn="l"/>
              </a:tabLst>
            </a:pP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Bu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jac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k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	F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-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ure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rmasi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menge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na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NetBu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dipe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ole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h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 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  <a:hlinkClick r:id="rId2"/>
              </a:rPr>
              <a:t>http://www.netbus.org.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728218"/>
            <a:ext cx="2120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`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32435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Arial"/>
                <a:cs typeface="Arial"/>
              </a:rPr>
              <a:t>M</a:t>
            </a:r>
            <a:r>
              <a:rPr sz="3200" b="1" spc="5" dirty="0">
                <a:latin typeface="Arial"/>
                <a:cs typeface="Arial"/>
              </a:rPr>
              <a:t>e</a:t>
            </a:r>
            <a:r>
              <a:rPr sz="3200" b="1" spc="-190" dirty="0">
                <a:latin typeface="Arial"/>
                <a:cs typeface="Arial"/>
              </a:rPr>
              <a:t>n</a:t>
            </a:r>
            <a:r>
              <a:rPr sz="3200" b="1" spc="-150" dirty="0">
                <a:latin typeface="Arial"/>
                <a:cs typeface="Arial"/>
              </a:rPr>
              <a:t>c</a:t>
            </a:r>
            <a:r>
              <a:rPr sz="3200" b="1" spc="-135" dirty="0">
                <a:latin typeface="Arial"/>
                <a:cs typeface="Arial"/>
              </a:rPr>
              <a:t>ar</a:t>
            </a:r>
            <a:r>
              <a:rPr sz="3200" b="1" spc="-80" dirty="0">
                <a:latin typeface="Arial"/>
                <a:cs typeface="Arial"/>
              </a:rPr>
              <a:t>i</a:t>
            </a:r>
            <a:r>
              <a:rPr sz="3200" b="1" spc="-70" dirty="0">
                <a:latin typeface="Arial"/>
                <a:cs typeface="Arial"/>
              </a:rPr>
              <a:t> 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235" dirty="0">
                <a:latin typeface="Arial"/>
                <a:cs typeface="Arial"/>
              </a:rPr>
              <a:t>n</a:t>
            </a:r>
            <a:r>
              <a:rPr sz="3200" b="1" spc="-114" dirty="0">
                <a:latin typeface="Arial"/>
                <a:cs typeface="Arial"/>
              </a:rPr>
              <a:t>f</a:t>
            </a:r>
            <a:r>
              <a:rPr sz="3200" b="1" spc="-220" dirty="0">
                <a:latin typeface="Arial"/>
                <a:cs typeface="Arial"/>
              </a:rPr>
              <a:t>o</a:t>
            </a:r>
            <a:r>
              <a:rPr sz="3200" b="1" spc="-125" dirty="0">
                <a:latin typeface="Arial"/>
                <a:cs typeface="Arial"/>
              </a:rPr>
              <a:t>r</a:t>
            </a:r>
            <a:r>
              <a:rPr sz="3200" b="1" spc="-130" dirty="0">
                <a:latin typeface="Arial"/>
                <a:cs typeface="Arial"/>
              </a:rPr>
              <a:t>masi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4977"/>
            <a:ext cx="8456295" cy="4111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Sebelum melakukan penyerangan, seorang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cracker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biasanya mencari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 tentang targetnya.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Banyak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 tentang sebuah sistem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yang dapat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diperoleh dari Internet. Sebagai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contoh,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 dari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DNS 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(Domain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Name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System)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kadang-kadang terlalu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berlebihan sehingga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memberikan terlalu banyak informasi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kepada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orang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bermaksud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jahat.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FFFF"/>
              </a:buClr>
              <a:buFont typeface="Microsoft Sans Serif"/>
              <a:buChar char="•"/>
            </a:pPr>
            <a:endParaRPr sz="2950">
              <a:latin typeface="Microsoft Sans Serif"/>
              <a:cs typeface="Microsoft Sans Serif"/>
            </a:endParaRPr>
          </a:p>
          <a:p>
            <a:pPr marL="355600" marR="5715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DNS dapat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memberikan informasi tentang nama-nama server berserta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nomor IP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dimiliki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oleh</a:t>
            </a:r>
            <a:r>
              <a:rPr sz="2000" spc="5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sebuah</a:t>
            </a:r>
            <a:r>
              <a:rPr sz="2000" spc="5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perusahaan.</a:t>
            </a:r>
            <a:r>
              <a:rPr sz="2000" spc="5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Seseorang</a:t>
            </a:r>
            <a:r>
              <a:rPr sz="2000" spc="5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tidak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tahu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apa-apa,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mengetahui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domain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dari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sebuah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perusahaan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dapat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mengetahui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yang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lebih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banyak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tentang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server-server dari perusahaan tersebut. Paling tidak, informasi tentang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name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merupakan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awal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dapat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berguna.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324358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Arial"/>
                <a:cs typeface="Arial"/>
              </a:rPr>
              <a:t>M</a:t>
            </a:r>
            <a:r>
              <a:rPr sz="3200" b="1" spc="5" dirty="0">
                <a:latin typeface="Arial"/>
                <a:cs typeface="Arial"/>
              </a:rPr>
              <a:t>e</a:t>
            </a:r>
            <a:r>
              <a:rPr sz="3200" b="1" spc="-190" dirty="0">
                <a:latin typeface="Arial"/>
                <a:cs typeface="Arial"/>
              </a:rPr>
              <a:t>n</a:t>
            </a:r>
            <a:r>
              <a:rPr sz="3200" b="1" spc="-150" dirty="0">
                <a:latin typeface="Arial"/>
                <a:cs typeface="Arial"/>
              </a:rPr>
              <a:t>c</a:t>
            </a:r>
            <a:r>
              <a:rPr sz="3200" b="1" spc="-135" dirty="0">
                <a:latin typeface="Arial"/>
                <a:cs typeface="Arial"/>
              </a:rPr>
              <a:t>ar</a:t>
            </a:r>
            <a:r>
              <a:rPr sz="3200" b="1" spc="-80" dirty="0">
                <a:latin typeface="Arial"/>
                <a:cs typeface="Arial"/>
              </a:rPr>
              <a:t>i</a:t>
            </a:r>
            <a:r>
              <a:rPr sz="3200" b="1" spc="-70" dirty="0">
                <a:latin typeface="Arial"/>
                <a:cs typeface="Arial"/>
              </a:rPr>
              <a:t> 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235" dirty="0">
                <a:latin typeface="Arial"/>
                <a:cs typeface="Arial"/>
              </a:rPr>
              <a:t>n</a:t>
            </a:r>
            <a:r>
              <a:rPr sz="3200" b="1" spc="-114" dirty="0">
                <a:latin typeface="Arial"/>
                <a:cs typeface="Arial"/>
              </a:rPr>
              <a:t>f</a:t>
            </a:r>
            <a:r>
              <a:rPr sz="3200" b="1" spc="-220" dirty="0">
                <a:latin typeface="Arial"/>
                <a:cs typeface="Arial"/>
              </a:rPr>
              <a:t>o</a:t>
            </a:r>
            <a:r>
              <a:rPr sz="3200" b="1" spc="-125" dirty="0">
                <a:latin typeface="Arial"/>
                <a:cs typeface="Arial"/>
              </a:rPr>
              <a:t>r</a:t>
            </a:r>
            <a:r>
              <a:rPr sz="3200" b="1" spc="-130" dirty="0">
                <a:latin typeface="Arial"/>
                <a:cs typeface="Arial"/>
              </a:rPr>
              <a:t>masi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3453"/>
            <a:ext cx="8321040" cy="3101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9652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</a:t>
            </a:r>
            <a:r>
              <a:rPr sz="24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FFFFFF"/>
                </a:solidFill>
                <a:latin typeface="Microsoft Sans Serif"/>
                <a:cs typeface="Microsoft Sans Serif"/>
              </a:rPr>
              <a:t>tentang </a:t>
            </a:r>
            <a:r>
              <a:rPr sz="2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DNS</a:t>
            </a:r>
            <a:r>
              <a:rPr sz="24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tersedia</a:t>
            </a:r>
            <a:r>
              <a:rPr sz="24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FFFFFF"/>
                </a:solidFill>
                <a:latin typeface="Microsoft Sans Serif"/>
                <a:cs typeface="Microsoft Sans Serif"/>
              </a:rPr>
              <a:t>secara</a:t>
            </a:r>
            <a:r>
              <a:rPr sz="24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FFFFFF"/>
                </a:solidFill>
                <a:latin typeface="Microsoft Sans Serif"/>
                <a:cs typeface="Microsoft Sans Serif"/>
              </a:rPr>
              <a:t>terbuka</a:t>
            </a:r>
            <a:r>
              <a:rPr sz="24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</a:t>
            </a:r>
            <a:r>
              <a:rPr sz="24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Internet </a:t>
            </a:r>
            <a:r>
              <a:rPr sz="24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2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24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dicari</a:t>
            </a:r>
            <a:r>
              <a:rPr sz="24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24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menggunakan</a:t>
            </a:r>
            <a:r>
              <a:rPr sz="2400" spc="4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berbagai</a:t>
            </a:r>
            <a:r>
              <a:rPr sz="24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tools </a:t>
            </a:r>
            <a:r>
              <a:rPr sz="24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seperti: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FFFFFF"/>
              </a:buClr>
              <a:buFont typeface="Microsoft Sans Serif"/>
              <a:buChar char="•"/>
            </a:pPr>
            <a:endParaRPr sz="3450">
              <a:latin typeface="Microsoft Sans Serif"/>
              <a:cs typeface="Microsoft Sans Serif"/>
            </a:endParaRPr>
          </a:p>
          <a:p>
            <a:pPr marL="756285" lvl="1" indent="-287020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whois,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host,</a:t>
            </a:r>
            <a:r>
              <a:rPr sz="18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nslookup,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dig</a:t>
            </a:r>
            <a:r>
              <a:rPr sz="18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(tools di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</a:t>
            </a:r>
            <a:r>
              <a:rPr sz="18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UNIX)</a:t>
            </a:r>
            <a:endParaRPr sz="1800">
              <a:latin typeface="Microsoft Sans Serif"/>
              <a:cs typeface="Microsoft Sans Serif"/>
            </a:endParaRPr>
          </a:p>
          <a:p>
            <a:pPr marL="756285" lvl="1" indent="-287020">
              <a:lnSpc>
                <a:spcPct val="100000"/>
              </a:lnSpc>
              <a:spcBef>
                <a:spcPts val="430"/>
              </a:spcBef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Sam</a:t>
            </a:r>
            <a:r>
              <a:rPr sz="18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Spade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(tools di</a:t>
            </a:r>
            <a:r>
              <a:rPr sz="18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sistem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Windows)</a:t>
            </a:r>
            <a:endParaRPr sz="1800">
              <a:latin typeface="Microsoft Sans Serif"/>
              <a:cs typeface="Microsoft Sans Serif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434"/>
              </a:spcBef>
              <a:buChar char="–"/>
              <a:tabLst>
                <a:tab pos="756285" algn="l"/>
                <a:tab pos="756920" algn="l"/>
              </a:tabLst>
            </a:pP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web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dari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Network</a:t>
            </a:r>
            <a:r>
              <a:rPr sz="18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Solutions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inc.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8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menyediakan</a:t>
            </a:r>
            <a:r>
              <a:rPr sz="18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tentang</a:t>
            </a:r>
            <a:r>
              <a:rPr sz="18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data- </a:t>
            </a:r>
            <a:r>
              <a:rPr sz="1800" spc="-45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data</a:t>
            </a:r>
            <a:r>
              <a:rPr sz="18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gTLD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(.com,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.net,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.org,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dan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seterusnya)</a:t>
            </a:r>
            <a:r>
              <a:rPr sz="18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melalui</a:t>
            </a:r>
            <a:r>
              <a:rPr sz="18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webnya</a:t>
            </a:r>
            <a:r>
              <a:rPr sz="18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 </a:t>
            </a:r>
            <a:r>
              <a:rPr sz="1800" spc="-5" dirty="0">
                <a:solidFill>
                  <a:srgbClr val="006AB6"/>
                </a:solidFill>
                <a:latin typeface="Microsoft Sans Serif"/>
                <a:cs typeface="Microsoft Sans Serif"/>
              </a:rPr>
              <a:t> </a:t>
            </a:r>
            <a:r>
              <a:rPr sz="1800" u="sng" spc="-5" dirty="0">
                <a:solidFill>
                  <a:srgbClr val="006AB6"/>
                </a:solidFill>
                <a:uFill>
                  <a:solidFill>
                    <a:srgbClr val="006AB6"/>
                  </a:solidFill>
                </a:uFill>
                <a:latin typeface="Microsoft Sans Serif"/>
                <a:cs typeface="Microsoft Sans Serif"/>
                <a:hlinkClick r:id="rId2"/>
              </a:rPr>
              <a:t>http://www.networksolutions.com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29845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10" dirty="0">
                <a:latin typeface="Arial"/>
                <a:cs typeface="Arial"/>
              </a:rPr>
              <a:t>H</a:t>
            </a:r>
            <a:r>
              <a:rPr sz="3200" b="1" spc="-190" dirty="0">
                <a:latin typeface="Arial"/>
                <a:cs typeface="Arial"/>
              </a:rPr>
              <a:t>o</a:t>
            </a:r>
            <a:r>
              <a:rPr sz="3200" b="1" spc="-150" dirty="0">
                <a:latin typeface="Arial"/>
                <a:cs typeface="Arial"/>
              </a:rPr>
              <a:t>s</a:t>
            </a:r>
            <a:r>
              <a:rPr sz="3200" b="1" spc="-75" dirty="0">
                <a:latin typeface="Arial"/>
                <a:cs typeface="Arial"/>
              </a:rPr>
              <a:t>t,</a:t>
            </a:r>
            <a:r>
              <a:rPr sz="3200" b="1" spc="-120" dirty="0">
                <a:latin typeface="Arial"/>
                <a:cs typeface="Arial"/>
              </a:rPr>
              <a:t> </a:t>
            </a:r>
            <a:r>
              <a:rPr sz="3200" b="1" spc="10" dirty="0">
                <a:latin typeface="Arial"/>
                <a:cs typeface="Arial"/>
              </a:rPr>
              <a:t>W</a:t>
            </a:r>
            <a:r>
              <a:rPr sz="3200" b="1" spc="-180" dirty="0">
                <a:latin typeface="Arial"/>
                <a:cs typeface="Arial"/>
              </a:rPr>
              <a:t>h</a:t>
            </a:r>
            <a:r>
              <a:rPr sz="3200" b="1" spc="-170" dirty="0">
                <a:latin typeface="Arial"/>
                <a:cs typeface="Arial"/>
              </a:rPr>
              <a:t>o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150" dirty="0">
                <a:latin typeface="Arial"/>
                <a:cs typeface="Arial"/>
              </a:rPr>
              <a:t>s</a:t>
            </a:r>
            <a:r>
              <a:rPr sz="3200" b="1" spc="-20" dirty="0">
                <a:latin typeface="Arial"/>
                <a:cs typeface="Arial"/>
              </a:rPr>
              <a:t>,</a:t>
            </a:r>
            <a:r>
              <a:rPr sz="3200" b="1" spc="-75" dirty="0">
                <a:latin typeface="Arial"/>
                <a:cs typeface="Arial"/>
              </a:rPr>
              <a:t> </a:t>
            </a:r>
            <a:r>
              <a:rPr sz="3200" b="1" spc="-235" dirty="0">
                <a:latin typeface="Arial"/>
                <a:cs typeface="Arial"/>
              </a:rPr>
              <a:t>d</a:t>
            </a:r>
            <a:r>
              <a:rPr sz="3200" b="1" spc="-90" dirty="0">
                <a:latin typeface="Arial"/>
                <a:cs typeface="Arial"/>
              </a:rPr>
              <a:t>i</a:t>
            </a:r>
            <a:r>
              <a:rPr sz="3200" b="1" spc="-175" dirty="0">
                <a:latin typeface="Arial"/>
                <a:cs typeface="Arial"/>
              </a:rPr>
              <a:t>g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4977"/>
            <a:ext cx="8455025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Berikut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ini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adalah contoh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beberapa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session untuk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mencari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tentang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domain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dan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server-server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yang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oleh</a:t>
            </a:r>
            <a:r>
              <a:rPr sz="2000" spc="5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domain </a:t>
            </a:r>
            <a:r>
              <a:rPr sz="2000" spc="-5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tersebut. Untuk mencari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name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server,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 program “host”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 option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“-t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ns”.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Sementara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itu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mencari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nomor IP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dari 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sebuah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host,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langsun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gunakan</a:t>
            </a:r>
            <a:r>
              <a:rPr sz="20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host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tanpa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option.</a:t>
            </a:r>
            <a:endParaRPr sz="20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3429000"/>
            <a:ext cx="6905625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22186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10" dirty="0">
                <a:latin typeface="Arial"/>
                <a:cs typeface="Arial"/>
              </a:rPr>
              <a:t>H</a:t>
            </a:r>
            <a:r>
              <a:rPr sz="3200" b="1" spc="-190" dirty="0">
                <a:latin typeface="Arial"/>
                <a:cs typeface="Arial"/>
              </a:rPr>
              <a:t>o</a:t>
            </a:r>
            <a:r>
              <a:rPr sz="3200" b="1" spc="-150" dirty="0">
                <a:latin typeface="Arial"/>
                <a:cs typeface="Arial"/>
              </a:rPr>
              <a:t>s</a:t>
            </a:r>
            <a:r>
              <a:rPr sz="3200" b="1" spc="-75" dirty="0">
                <a:latin typeface="Arial"/>
                <a:cs typeface="Arial"/>
              </a:rPr>
              <a:t>t,</a:t>
            </a:r>
            <a:r>
              <a:rPr sz="3200" b="1" spc="-120" dirty="0">
                <a:latin typeface="Arial"/>
                <a:cs typeface="Arial"/>
              </a:rPr>
              <a:t> </a:t>
            </a:r>
            <a:r>
              <a:rPr sz="3200" b="1" spc="10" dirty="0">
                <a:latin typeface="Arial"/>
                <a:cs typeface="Arial"/>
              </a:rPr>
              <a:t>W</a:t>
            </a:r>
            <a:r>
              <a:rPr sz="3200" b="1" spc="-180" dirty="0">
                <a:latin typeface="Arial"/>
                <a:cs typeface="Arial"/>
              </a:rPr>
              <a:t>h</a:t>
            </a:r>
            <a:r>
              <a:rPr sz="3200" b="1" spc="-170" dirty="0">
                <a:latin typeface="Arial"/>
                <a:cs typeface="Arial"/>
              </a:rPr>
              <a:t>o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180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4977"/>
            <a:ext cx="845375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Cara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yang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sama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dapat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dilakukan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2000" spc="5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menggunakan</a:t>
            </a:r>
            <a:r>
              <a:rPr sz="2000" spc="5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whois.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Contoh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di bawah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ini adalah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mencari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informasi tentang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domain yahoo.com dengan menggunakan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whois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berada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di 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Network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Solutions</a:t>
            </a:r>
            <a:r>
              <a:rPr sz="20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Inc</a:t>
            </a:r>
            <a:r>
              <a:rPr sz="2000" dirty="0">
                <a:solidFill>
                  <a:srgbClr val="036CB7"/>
                </a:solidFill>
                <a:latin typeface="Microsoft Sans Serif"/>
                <a:cs typeface="Microsoft Sans Serif"/>
              </a:rPr>
              <a:t>.</a:t>
            </a:r>
            <a:endParaRPr sz="20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5200" y="2590800"/>
            <a:ext cx="47244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689546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5" dirty="0">
                <a:latin typeface="Arial"/>
                <a:cs typeface="Arial"/>
              </a:rPr>
              <a:t>S</a:t>
            </a:r>
            <a:r>
              <a:rPr sz="3200" b="1" spc="-75" dirty="0">
                <a:latin typeface="Arial"/>
                <a:cs typeface="Arial"/>
              </a:rPr>
              <a:t>a</a:t>
            </a:r>
            <a:r>
              <a:rPr sz="3200" b="1" spc="-105" dirty="0">
                <a:latin typeface="Arial"/>
                <a:cs typeface="Arial"/>
              </a:rPr>
              <a:t>m</a:t>
            </a:r>
            <a:r>
              <a:rPr sz="3200" b="1" spc="-75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S</a:t>
            </a:r>
            <a:r>
              <a:rPr sz="3200" b="1" spc="-95" dirty="0">
                <a:latin typeface="Arial"/>
                <a:cs typeface="Arial"/>
              </a:rPr>
              <a:t>p</a:t>
            </a:r>
            <a:r>
              <a:rPr sz="3200" b="1" spc="-80" dirty="0">
                <a:latin typeface="Arial"/>
                <a:cs typeface="Arial"/>
              </a:rPr>
              <a:t>a</a:t>
            </a:r>
            <a:r>
              <a:rPr sz="3200" b="1" spc="-95" dirty="0">
                <a:latin typeface="Arial"/>
                <a:cs typeface="Arial"/>
              </a:rPr>
              <a:t>d</a:t>
            </a:r>
            <a:r>
              <a:rPr sz="3200" b="1" spc="-80" dirty="0">
                <a:latin typeface="Arial"/>
                <a:cs typeface="Arial"/>
              </a:rPr>
              <a:t>e</a:t>
            </a:r>
            <a:r>
              <a:rPr sz="3200" b="1" spc="-20" dirty="0">
                <a:latin typeface="Arial"/>
                <a:cs typeface="Arial"/>
              </a:rPr>
              <a:t>,</a:t>
            </a:r>
            <a:r>
              <a:rPr sz="3200" b="1" spc="-40" dirty="0">
                <a:latin typeface="Arial"/>
                <a:cs typeface="Arial"/>
              </a:rPr>
              <a:t> </a:t>
            </a:r>
            <a:r>
              <a:rPr sz="3200" b="1" spc="-235" dirty="0">
                <a:latin typeface="Arial"/>
                <a:cs typeface="Arial"/>
              </a:rPr>
              <a:t>u</a:t>
            </a:r>
            <a:r>
              <a:rPr sz="3200" b="1" spc="-114" dirty="0">
                <a:latin typeface="Arial"/>
                <a:cs typeface="Arial"/>
              </a:rPr>
              <a:t>t</a:t>
            </a:r>
            <a:r>
              <a:rPr sz="3200" b="1" spc="-155" dirty="0">
                <a:latin typeface="Arial"/>
                <a:cs typeface="Arial"/>
              </a:rPr>
              <a:t>ili</a:t>
            </a:r>
            <a:r>
              <a:rPr sz="3200" b="1" spc="-150" dirty="0">
                <a:latin typeface="Arial"/>
                <a:cs typeface="Arial"/>
              </a:rPr>
              <a:t>ty</a:t>
            </a:r>
            <a:r>
              <a:rPr sz="3200" b="1" spc="-100" dirty="0">
                <a:latin typeface="Arial"/>
                <a:cs typeface="Arial"/>
              </a:rPr>
              <a:t> </a:t>
            </a:r>
            <a:r>
              <a:rPr sz="3200" b="1" spc="-180" dirty="0">
                <a:latin typeface="Arial"/>
                <a:cs typeface="Arial"/>
              </a:rPr>
              <a:t>u</a:t>
            </a:r>
            <a:r>
              <a:rPr sz="3200" b="1" spc="-170" dirty="0">
                <a:latin typeface="Arial"/>
                <a:cs typeface="Arial"/>
              </a:rPr>
              <a:t>n</a:t>
            </a:r>
            <a:r>
              <a:rPr sz="3200" b="1" spc="-125" dirty="0">
                <a:latin typeface="Arial"/>
                <a:cs typeface="Arial"/>
              </a:rPr>
              <a:t>t</a:t>
            </a:r>
            <a:r>
              <a:rPr sz="3200" b="1" spc="-220" dirty="0">
                <a:latin typeface="Arial"/>
                <a:cs typeface="Arial"/>
              </a:rPr>
              <a:t>u</a:t>
            </a:r>
            <a:r>
              <a:rPr sz="3200" b="1" spc="-180" dirty="0">
                <a:latin typeface="Arial"/>
                <a:cs typeface="Arial"/>
              </a:rPr>
              <a:t>k</a:t>
            </a:r>
            <a:r>
              <a:rPr sz="3200" b="1" spc="-5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M</a:t>
            </a:r>
            <a:r>
              <a:rPr sz="3200" b="1" spc="15" dirty="0">
                <a:latin typeface="Arial"/>
                <a:cs typeface="Arial"/>
              </a:rPr>
              <a:t>S</a:t>
            </a:r>
            <a:r>
              <a:rPr sz="3200" b="1" spc="-65" dirty="0">
                <a:latin typeface="Arial"/>
                <a:cs typeface="Arial"/>
              </a:rPr>
              <a:t> </a:t>
            </a:r>
            <a:r>
              <a:rPr sz="3200" b="1" spc="10" dirty="0">
                <a:latin typeface="Arial"/>
                <a:cs typeface="Arial"/>
              </a:rPr>
              <a:t>W</a:t>
            </a:r>
            <a:r>
              <a:rPr sz="3200" b="1" spc="-155" dirty="0">
                <a:latin typeface="Arial"/>
                <a:cs typeface="Arial"/>
              </a:rPr>
              <a:t>i</a:t>
            </a:r>
            <a:r>
              <a:rPr sz="3200" b="1" spc="-180" dirty="0">
                <a:latin typeface="Arial"/>
                <a:cs typeface="Arial"/>
              </a:rPr>
              <a:t>n</a:t>
            </a:r>
            <a:r>
              <a:rPr sz="3200" b="1" spc="-170" dirty="0">
                <a:latin typeface="Arial"/>
                <a:cs typeface="Arial"/>
              </a:rPr>
              <a:t>d</a:t>
            </a:r>
            <a:r>
              <a:rPr sz="3200" b="1" spc="-160" dirty="0">
                <a:latin typeface="Arial"/>
                <a:cs typeface="Arial"/>
              </a:rPr>
              <a:t>o</a:t>
            </a:r>
            <a:r>
              <a:rPr sz="3200" b="1" spc="-180" dirty="0">
                <a:latin typeface="Arial"/>
                <a:cs typeface="Arial"/>
              </a:rPr>
              <a:t>ws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4977"/>
            <a:ext cx="845566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  <a:tab pos="1221105" algn="l"/>
                <a:tab pos="1987550" algn="l"/>
                <a:tab pos="2742565" algn="l"/>
                <a:tab pos="4556125" algn="l"/>
                <a:tab pos="5492115" algn="l"/>
                <a:tab pos="6246495" algn="l"/>
                <a:tab pos="7409815" algn="l"/>
              </a:tabLst>
            </a:pP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nt</a:t>
            </a:r>
            <a:r>
              <a:rPr sz="20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k	anda	y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g	mengg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u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kan	s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st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m	y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g	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berb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	M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r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o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ft 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Windows,</a:t>
            </a:r>
            <a:r>
              <a:rPr sz="2000" spc="1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anda</a:t>
            </a:r>
            <a:r>
              <a:rPr sz="20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2000" spc="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menggunakan</a:t>
            </a:r>
            <a:r>
              <a:rPr sz="20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2000" spc="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Sam</a:t>
            </a:r>
            <a:r>
              <a:rPr sz="20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Spade.</a:t>
            </a:r>
            <a:r>
              <a:rPr sz="2000" spc="114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2000" spc="1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ini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6440" y="2084654"/>
            <a:ext cx="468185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327400" algn="l"/>
                <a:tab pos="4242435" algn="l"/>
              </a:tabLst>
            </a:pP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pero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l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h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se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ar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a	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grat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	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dari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tabLst>
                <a:tab pos="3327400" algn="l"/>
              </a:tabLst>
            </a:pPr>
            <a:r>
              <a:rPr sz="2000" u="sng" spc="-5" dirty="0">
                <a:solidFill>
                  <a:srgbClr val="006AB6"/>
                </a:solidFill>
                <a:uFill>
                  <a:solidFill>
                    <a:srgbClr val="006AB6"/>
                  </a:solidFill>
                </a:uFill>
                <a:latin typeface="Microsoft Sans Serif"/>
                <a:cs typeface="Microsoft Sans Serif"/>
                <a:hlinkClick r:id="rId2"/>
              </a:rPr>
              <a:t>http://www.samspade.org.</a:t>
            </a:r>
            <a:r>
              <a:rPr sz="2000" spc="-5" dirty="0">
                <a:solidFill>
                  <a:srgbClr val="006AB6"/>
                </a:solidFill>
                <a:latin typeface="Microsoft Sans Serif"/>
                <a:cs typeface="Microsoft Sans Serif"/>
              </a:rPr>
              <a:t>	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Gambar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71209" y="2084654"/>
            <a:ext cx="296608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web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tabLst>
                <a:tab pos="1440180" algn="l"/>
              </a:tabLst>
            </a:pP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berikut	menunjukkan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6440" y="2694558"/>
            <a:ext cx="811212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009015" algn="l"/>
                <a:tab pos="1624965" algn="l"/>
                <a:tab pos="2309495" algn="l"/>
                <a:tab pos="3208655" algn="l"/>
                <a:tab pos="3994150" algn="l"/>
                <a:tab pos="5060950" algn="l"/>
                <a:tab pos="6254115" algn="l"/>
                <a:tab pos="7265034" algn="l"/>
              </a:tabLst>
            </a:pP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e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b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ua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h	sesi	Sam	Spa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d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e	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k	men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c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ri	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nfor</a:t>
            </a:r>
            <a:r>
              <a:rPr sz="20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m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s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i	ten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t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an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g	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doma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i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n  INDOCISC.com.</a:t>
            </a:r>
            <a:endParaRPr sz="2000">
              <a:latin typeface="Microsoft Sans Serif"/>
              <a:cs typeface="Microsoft Sans Serif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4200" y="3124160"/>
            <a:ext cx="4572000" cy="362483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42367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5" dirty="0">
                <a:latin typeface="Arial"/>
                <a:cs typeface="Arial"/>
              </a:rPr>
              <a:t>E</a:t>
            </a:r>
            <a:r>
              <a:rPr sz="3200" b="1" spc="-165" dirty="0">
                <a:latin typeface="Arial"/>
                <a:cs typeface="Arial"/>
              </a:rPr>
              <a:t>k</a:t>
            </a:r>
            <a:r>
              <a:rPr sz="3200" b="1" spc="-170" dirty="0">
                <a:latin typeface="Arial"/>
                <a:cs typeface="Arial"/>
              </a:rPr>
              <a:t>s</a:t>
            </a:r>
            <a:r>
              <a:rPr sz="3200" b="1" spc="-180" dirty="0">
                <a:latin typeface="Arial"/>
                <a:cs typeface="Arial"/>
              </a:rPr>
              <a:t>p</a:t>
            </a:r>
            <a:r>
              <a:rPr sz="3200" b="1" spc="-195" dirty="0">
                <a:latin typeface="Arial"/>
                <a:cs typeface="Arial"/>
              </a:rPr>
              <a:t>lo</a:t>
            </a:r>
            <a:r>
              <a:rPr sz="3200" b="1" spc="-105" dirty="0">
                <a:latin typeface="Arial"/>
                <a:cs typeface="Arial"/>
              </a:rPr>
              <a:t>i</a:t>
            </a:r>
            <a:r>
              <a:rPr sz="3200" b="1" spc="-130" dirty="0">
                <a:latin typeface="Arial"/>
                <a:cs typeface="Arial"/>
              </a:rPr>
              <a:t>tasi</a:t>
            </a:r>
            <a:r>
              <a:rPr sz="3200" b="1" spc="-75" dirty="0">
                <a:latin typeface="Arial"/>
                <a:cs typeface="Arial"/>
              </a:rPr>
              <a:t> </a:t>
            </a:r>
            <a:r>
              <a:rPr sz="3200" b="1" spc="10" dirty="0">
                <a:latin typeface="Arial"/>
                <a:cs typeface="Arial"/>
              </a:rPr>
              <a:t>W</a:t>
            </a:r>
            <a:r>
              <a:rPr sz="3200" b="1" spc="-90" dirty="0">
                <a:latin typeface="Arial"/>
                <a:cs typeface="Arial"/>
              </a:rPr>
              <a:t>e</a:t>
            </a:r>
            <a:r>
              <a:rPr sz="3200" b="1" spc="-85" dirty="0">
                <a:latin typeface="Arial"/>
                <a:cs typeface="Arial"/>
              </a:rPr>
              <a:t>b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S</a:t>
            </a:r>
            <a:r>
              <a:rPr sz="3200" b="1" spc="-110" dirty="0">
                <a:latin typeface="Arial"/>
                <a:cs typeface="Arial"/>
              </a:rPr>
              <a:t>e</a:t>
            </a:r>
            <a:r>
              <a:rPr sz="3200" b="1" spc="-60" dirty="0">
                <a:latin typeface="Arial"/>
                <a:cs typeface="Arial"/>
              </a:rPr>
              <a:t>r</a:t>
            </a:r>
            <a:r>
              <a:rPr sz="3200" b="1" spc="-165" dirty="0">
                <a:latin typeface="Arial"/>
                <a:cs typeface="Arial"/>
              </a:rPr>
              <a:t>v</a:t>
            </a:r>
            <a:r>
              <a:rPr sz="3200" b="1" spc="-95" dirty="0">
                <a:latin typeface="Arial"/>
                <a:cs typeface="Arial"/>
              </a:rPr>
              <a:t>er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74977"/>
            <a:ext cx="8428990" cy="2465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  <a:tab pos="1987550" algn="l"/>
                <a:tab pos="3197860" algn="l"/>
                <a:tab pos="5990590" algn="l"/>
                <a:tab pos="6382385" algn="l"/>
              </a:tabLst>
            </a:pP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Web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menyediakan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jasa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publik.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20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demikian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dia</a:t>
            </a:r>
            <a:r>
              <a:rPr sz="20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harus </a:t>
            </a:r>
            <a:r>
              <a:rPr sz="2000" spc="-5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berada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di depan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publik.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Sayangnya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banyak lubang keamanan dalam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implementasi	beberapa	web</a:t>
            </a:r>
            <a:r>
              <a:rPr sz="2000" spc="5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server.</a:t>
            </a:r>
            <a:r>
              <a:rPr sz="2000" spc="5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</a:t>
            </a:r>
            <a:r>
              <a:rPr sz="2000" spc="5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bagian	ini	akan</a:t>
            </a:r>
            <a:endParaRPr sz="2000">
              <a:latin typeface="Microsoft Sans Serif"/>
              <a:cs typeface="Microsoft Sans Serif"/>
            </a:endParaRPr>
          </a:p>
          <a:p>
            <a:pPr marL="355600">
              <a:lnSpc>
                <a:spcPct val="100000"/>
              </a:lnSpc>
            </a:pP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dicontohkan</a:t>
            </a:r>
            <a:r>
              <a:rPr sz="20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beberapa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eksploitasi</a:t>
            </a:r>
            <a:r>
              <a:rPr sz="20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tersebut.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Microsoft Sans Serif"/>
              <a:buChar char="•"/>
              <a:tabLst>
                <a:tab pos="354965" algn="l"/>
                <a:tab pos="355600" algn="l"/>
              </a:tabLst>
            </a:pPr>
            <a:r>
              <a:rPr sz="2000" b="1" spc="15" dirty="0">
                <a:solidFill>
                  <a:srgbClr val="036CB7"/>
                </a:solidFill>
                <a:latin typeface="Arial"/>
                <a:cs typeface="Arial"/>
              </a:rPr>
              <a:t>D</a:t>
            </a:r>
            <a:r>
              <a:rPr sz="2000" b="1" spc="10" dirty="0">
                <a:solidFill>
                  <a:srgbClr val="036CB7"/>
                </a:solidFill>
                <a:latin typeface="Arial"/>
                <a:cs typeface="Arial"/>
              </a:rPr>
              <a:t>e</a:t>
            </a:r>
            <a:r>
              <a:rPr sz="2000" b="1" spc="-110" dirty="0">
                <a:solidFill>
                  <a:srgbClr val="036CB7"/>
                </a:solidFill>
                <a:latin typeface="Arial"/>
                <a:cs typeface="Arial"/>
              </a:rPr>
              <a:t>f</a:t>
            </a:r>
            <a:r>
              <a:rPr sz="2000" b="1" spc="-90" dirty="0">
                <a:solidFill>
                  <a:srgbClr val="036CB7"/>
                </a:solidFill>
                <a:latin typeface="Arial"/>
                <a:cs typeface="Arial"/>
              </a:rPr>
              <a:t>acing </a:t>
            </a:r>
            <a:r>
              <a:rPr sz="2000" b="1" spc="5" dirty="0">
                <a:solidFill>
                  <a:srgbClr val="036CB7"/>
                </a:solidFill>
                <a:latin typeface="Arial"/>
                <a:cs typeface="Arial"/>
              </a:rPr>
              <a:t>M</a:t>
            </a:r>
            <a:r>
              <a:rPr sz="2000" b="1" spc="-75" dirty="0">
                <a:solidFill>
                  <a:srgbClr val="036CB7"/>
                </a:solidFill>
                <a:latin typeface="Arial"/>
                <a:cs typeface="Arial"/>
              </a:rPr>
              <a:t>i</a:t>
            </a:r>
            <a:r>
              <a:rPr sz="2000" b="1" spc="-125" dirty="0">
                <a:solidFill>
                  <a:srgbClr val="036CB7"/>
                </a:solidFill>
                <a:latin typeface="Arial"/>
                <a:cs typeface="Arial"/>
              </a:rPr>
              <a:t>c</a:t>
            </a:r>
            <a:r>
              <a:rPr sz="2000" b="1" spc="-105" dirty="0">
                <a:solidFill>
                  <a:srgbClr val="036CB7"/>
                </a:solidFill>
                <a:latin typeface="Arial"/>
                <a:cs typeface="Arial"/>
              </a:rPr>
              <a:t>r</a:t>
            </a:r>
            <a:r>
              <a:rPr sz="2000" b="1" spc="-130" dirty="0">
                <a:solidFill>
                  <a:srgbClr val="036CB7"/>
                </a:solidFill>
                <a:latin typeface="Arial"/>
                <a:cs typeface="Arial"/>
              </a:rPr>
              <a:t>oso</a:t>
            </a:r>
            <a:r>
              <a:rPr sz="2000" b="1" spc="-80" dirty="0">
                <a:solidFill>
                  <a:srgbClr val="036CB7"/>
                </a:solidFill>
                <a:latin typeface="Arial"/>
                <a:cs typeface="Arial"/>
              </a:rPr>
              <a:t>f</a:t>
            </a:r>
            <a:r>
              <a:rPr sz="2000" b="1" spc="-110" dirty="0">
                <a:solidFill>
                  <a:srgbClr val="036CB7"/>
                </a:solidFill>
                <a:latin typeface="Arial"/>
                <a:cs typeface="Arial"/>
              </a:rPr>
              <a:t>t</a:t>
            </a:r>
            <a:r>
              <a:rPr sz="2000" b="1" spc="-65" dirty="0">
                <a:solidFill>
                  <a:srgbClr val="036CB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36CB7"/>
                </a:solidFill>
                <a:latin typeface="Arial"/>
                <a:cs typeface="Arial"/>
              </a:rPr>
              <a:t>IIS</a:t>
            </a:r>
            <a:endParaRPr sz="2000">
              <a:latin typeface="Arial"/>
              <a:cs typeface="Arial"/>
            </a:endParaRPr>
          </a:p>
          <a:p>
            <a:pPr marL="355600" marR="215900">
              <a:lnSpc>
                <a:spcPct val="102200"/>
              </a:lnSpc>
              <a:spcBef>
                <a:spcPts val="840"/>
              </a:spcBef>
            </a:pP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Salah</a:t>
            </a:r>
            <a:r>
              <a:rPr sz="16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satu</a:t>
            </a:r>
            <a:r>
              <a:rPr sz="16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lubang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keamanan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dari</a:t>
            </a:r>
            <a:r>
              <a:rPr sz="16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web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berbasis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IIS</a:t>
            </a:r>
            <a:r>
              <a:rPr sz="16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adalah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adanya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program</a:t>
            </a:r>
            <a:r>
              <a:rPr sz="16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atau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script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kurang</a:t>
            </a:r>
            <a:r>
              <a:rPr sz="16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baik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implementasinya.</a:t>
            </a:r>
            <a:r>
              <a:rPr sz="1600" spc="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Sebagai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contoh,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bugtraq</a:t>
            </a:r>
            <a:r>
              <a:rPr sz="16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id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1806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menujukkan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cara untuk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melihat</a:t>
            </a:r>
            <a:r>
              <a:rPr sz="16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isi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direktori</a:t>
            </a:r>
            <a:r>
              <a:rPr sz="16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dari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sebuah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web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</a:t>
            </a:r>
            <a:r>
              <a:rPr sz="16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berbasis</a:t>
            </a:r>
            <a:r>
              <a:rPr sz="16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IIS. 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824230"/>
            <a:ext cx="42367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5" dirty="0">
                <a:latin typeface="Arial"/>
                <a:cs typeface="Arial"/>
              </a:rPr>
              <a:t>E</a:t>
            </a:r>
            <a:r>
              <a:rPr sz="3200" b="1" spc="-165" dirty="0">
                <a:latin typeface="Arial"/>
                <a:cs typeface="Arial"/>
              </a:rPr>
              <a:t>k</a:t>
            </a:r>
            <a:r>
              <a:rPr sz="3200" b="1" spc="-170" dirty="0">
                <a:latin typeface="Arial"/>
                <a:cs typeface="Arial"/>
              </a:rPr>
              <a:t>s</a:t>
            </a:r>
            <a:r>
              <a:rPr sz="3200" b="1" spc="-180" dirty="0">
                <a:latin typeface="Arial"/>
                <a:cs typeface="Arial"/>
              </a:rPr>
              <a:t>p</a:t>
            </a:r>
            <a:r>
              <a:rPr sz="3200" b="1" spc="-195" dirty="0">
                <a:latin typeface="Arial"/>
                <a:cs typeface="Arial"/>
              </a:rPr>
              <a:t>lo</a:t>
            </a:r>
            <a:r>
              <a:rPr sz="3200" b="1" spc="-105" dirty="0">
                <a:latin typeface="Arial"/>
                <a:cs typeface="Arial"/>
              </a:rPr>
              <a:t>i</a:t>
            </a:r>
            <a:r>
              <a:rPr sz="3200" b="1" spc="-130" dirty="0">
                <a:latin typeface="Arial"/>
                <a:cs typeface="Arial"/>
              </a:rPr>
              <a:t>tasi</a:t>
            </a:r>
            <a:r>
              <a:rPr sz="3200" b="1" spc="-75" dirty="0">
                <a:latin typeface="Arial"/>
                <a:cs typeface="Arial"/>
              </a:rPr>
              <a:t> </a:t>
            </a:r>
            <a:r>
              <a:rPr sz="3200" b="1" spc="10" dirty="0">
                <a:latin typeface="Arial"/>
                <a:cs typeface="Arial"/>
              </a:rPr>
              <a:t>W</a:t>
            </a:r>
            <a:r>
              <a:rPr sz="3200" b="1" spc="-90" dirty="0">
                <a:latin typeface="Arial"/>
                <a:cs typeface="Arial"/>
              </a:rPr>
              <a:t>e</a:t>
            </a:r>
            <a:r>
              <a:rPr sz="3200" b="1" spc="-85" dirty="0">
                <a:latin typeface="Arial"/>
                <a:cs typeface="Arial"/>
              </a:rPr>
              <a:t>b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spc="5" dirty="0">
                <a:latin typeface="Arial"/>
                <a:cs typeface="Arial"/>
              </a:rPr>
              <a:t>S</a:t>
            </a:r>
            <a:r>
              <a:rPr sz="3200" b="1" spc="-110" dirty="0">
                <a:latin typeface="Arial"/>
                <a:cs typeface="Arial"/>
              </a:rPr>
              <a:t>e</a:t>
            </a:r>
            <a:r>
              <a:rPr sz="3200" b="1" spc="-60" dirty="0">
                <a:latin typeface="Arial"/>
                <a:cs typeface="Arial"/>
              </a:rPr>
              <a:t>r</a:t>
            </a:r>
            <a:r>
              <a:rPr sz="3200" b="1" spc="-165" dirty="0">
                <a:latin typeface="Arial"/>
                <a:cs typeface="Arial"/>
              </a:rPr>
              <a:t>v</a:t>
            </a:r>
            <a:r>
              <a:rPr sz="3200" b="1" spc="-95" dirty="0">
                <a:latin typeface="Arial"/>
                <a:cs typeface="Arial"/>
              </a:rPr>
              <a:t>er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56428" y="1476502"/>
            <a:ext cx="3880485" cy="41738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540" algn="just">
              <a:lnSpc>
                <a:spcPct val="99900"/>
              </a:lnSpc>
              <a:spcBef>
                <a:spcPts val="95"/>
              </a:spcBef>
            </a:pP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perintah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“dir”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untuk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melihat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direktori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IIS tersebut. Selain melihat direktori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dengan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perintah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“dir”,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anda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juga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menjalankan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perintah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lain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di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tersebut, seperti misalnya meng-copy file.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Salah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satu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exploit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adalah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dengan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mengambil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file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dari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sebuah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tempat dengan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“TFTP”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ke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server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IIS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tersebut. Prinsipnya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adalah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menggunakan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perintah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command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line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sebagai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perintah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“dir”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tersebut, seperti dnegan printah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“tftp”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menggantikan spasi dengan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tanda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tambah </a:t>
            </a:r>
            <a:r>
              <a:rPr sz="1600" spc="-409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(+).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Setelah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itu,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file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ditempatkan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dimana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saja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termasuk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direktori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yang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digunakan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untuk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memberikan</a:t>
            </a:r>
            <a:r>
              <a:rPr sz="1600" spc="4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layanan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web. Atau dengan kata lain web </a:t>
            </a:r>
            <a:r>
              <a:rPr sz="1600" dirty="0">
                <a:solidFill>
                  <a:srgbClr val="FFFFFF"/>
                </a:solidFill>
                <a:latin typeface="Microsoft Sans Serif"/>
                <a:cs typeface="Microsoft Sans Serif"/>
              </a:rPr>
              <a:t>tersebut </a:t>
            </a:r>
            <a:r>
              <a:rPr sz="16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dapat</a:t>
            </a:r>
            <a:r>
              <a:rPr sz="16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diubah</a:t>
            </a:r>
            <a:r>
              <a:rPr sz="16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(</a:t>
            </a:r>
            <a:r>
              <a:rPr sz="1650" i="1" spc="-25" dirty="0">
                <a:solidFill>
                  <a:srgbClr val="FFFFFF"/>
                </a:solidFill>
                <a:latin typeface="Arial"/>
                <a:cs typeface="Arial"/>
              </a:rPr>
              <a:t>deface</a:t>
            </a:r>
            <a:r>
              <a:rPr sz="16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).</a:t>
            </a:r>
            <a:endParaRPr sz="16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524000"/>
            <a:ext cx="4038600" cy="4114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2301</Words>
  <Application>Microsoft Office PowerPoint</Application>
  <PresentationFormat>On-screen Show (4:3)</PresentationFormat>
  <Paragraphs>133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 MT</vt:lpstr>
      <vt:lpstr>Calibri</vt:lpstr>
      <vt:lpstr>Microsoft Sans Serif</vt:lpstr>
      <vt:lpstr>Office Theme</vt:lpstr>
      <vt:lpstr>Eksploitasi Keamanan</vt:lpstr>
      <vt:lpstr>Pendahuluan</vt:lpstr>
      <vt:lpstr>Mencari informasi</vt:lpstr>
      <vt:lpstr>Mencari informasi</vt:lpstr>
      <vt:lpstr>Host, Whois, dig</vt:lpstr>
      <vt:lpstr>Host, Whois</vt:lpstr>
      <vt:lpstr>Sam Spade, utility untuk MS Windows</vt:lpstr>
      <vt:lpstr>Eksploitasi Web Server</vt:lpstr>
      <vt:lpstr>Eksploitasi Web Server</vt:lpstr>
      <vt:lpstr>Eksploitasi Web Server</vt:lpstr>
      <vt:lpstr>Denial of Service Attack</vt:lpstr>
      <vt:lpstr>Denial of Service Attack</vt:lpstr>
      <vt:lpstr>Denial of Service Attack</vt:lpstr>
      <vt:lpstr>Land attack</vt:lpstr>
      <vt:lpstr>Ping-o-death</vt:lpstr>
      <vt:lpstr>Ping broadcast (smurf)</vt:lpstr>
      <vt:lpstr>Ping broadcast (smurf)</vt:lpstr>
      <vt:lpstr>Sniffer</vt:lpstr>
      <vt:lpstr>Sniffer</vt:lpstr>
      <vt:lpstr>Trojan Horse</vt:lpstr>
      <vt:lpstr>Back Orifice (BO)</vt:lpstr>
      <vt:lpstr>Back Orifice (BO)</vt:lpstr>
      <vt:lpstr>Mendeteksi BO</vt:lpstr>
      <vt:lpstr>NetBus</vt:lpstr>
      <vt:lpstr>`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PENDAHULUAN</dc:title>
  <dc:creator>irawan</dc:creator>
  <cp:lastModifiedBy>Windows User</cp:lastModifiedBy>
  <cp:revision>2</cp:revision>
  <dcterms:created xsi:type="dcterms:W3CDTF">2023-11-10T04:49:49Z</dcterms:created>
  <dcterms:modified xsi:type="dcterms:W3CDTF">2023-11-10T05:16:21Z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2013-06-10T00:00:00Z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2023-11-10T00:00:00Z</vt:filetime>
  </property>
</Properties>
</file>