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302" r:id="rId3"/>
    <p:sldId id="299" r:id="rId4"/>
    <p:sldId id="301" r:id="rId5"/>
    <p:sldId id="303" r:id="rId6"/>
    <p:sldId id="304" r:id="rId7"/>
    <p:sldId id="305" r:id="rId8"/>
    <p:sldId id="306" r:id="rId9"/>
    <p:sldId id="307" r:id="rId10"/>
    <p:sldId id="308" r:id="rId11"/>
    <p:sldId id="309" r:id="rId12"/>
    <p:sldId id="310" r:id="rId13"/>
    <p:sldId id="311" r:id="rId14"/>
    <p:sldId id="300" r:id="rId15"/>
  </p:sldIdLst>
  <p:sldSz cx="9144000" cy="6858000" type="screen4x3"/>
  <p:notesSz cx="7045325" cy="9345613"/>
  <p:custDataLst>
    <p:tags r:id="rId1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2" autoAdjust="0"/>
    <p:restoredTop sz="94580" autoAdjust="0"/>
  </p:normalViewPr>
  <p:slideViewPr>
    <p:cSldViewPr>
      <p:cViewPr varScale="1">
        <p:scale>
          <a:sx n="59" d="100"/>
          <a:sy n="59" d="100"/>
        </p:scale>
        <p:origin x="1476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comments" Target="../comments/comment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467544" y="1628800"/>
            <a:ext cx="8635432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ms-MY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Konsep Dasar</a:t>
            </a:r>
            <a:r>
              <a:rPr lang="ms-MY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3600" b="1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Kepariwisataan</a:t>
            </a:r>
            <a:r>
              <a:rPr lang="ms-MY" sz="3600" b="1" spc="-5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r>
              <a:rPr lang="ms-MY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ms-MY" sz="3600" b="1" spc="-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Ekonomi</a:t>
            </a:r>
            <a:r>
              <a:rPr lang="ms-MY" sz="3600" b="1" spc="-1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3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Pariwisata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179512" y="116632"/>
            <a:ext cx="2520280" cy="158417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 descr="Pariwisata dan Ekonomi Kreatif Melaju Pada 2018">
            <a:extLst>
              <a:ext uri="{FF2B5EF4-FFF2-40B4-BE49-F238E27FC236}">
                <a16:creationId xmlns:a16="http://schemas.microsoft.com/office/drawing/2014/main" id="{5F80AB93-137E-FABF-0B70-14867161CB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853722"/>
            <a:ext cx="9144000" cy="41036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judul 1">
            <a:extLst>
              <a:ext uri="{FF2B5EF4-FFF2-40B4-BE49-F238E27FC236}">
                <a16:creationId xmlns:a16="http://schemas.microsoft.com/office/drawing/2014/main" id="{B000C35F-EE16-7662-F22A-7629C5DC4E4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Kotak Teks 3">
            <a:extLst>
              <a:ext uri="{FF2B5EF4-FFF2-40B4-BE49-F238E27FC236}">
                <a16:creationId xmlns:a16="http://schemas.microsoft.com/office/drawing/2014/main" id="{0552C62C-FA06-BA6A-06A6-9CC885A3E2BE}"/>
              </a:ext>
            </a:extLst>
          </p:cNvPr>
          <p:cNvSpPr txBox="1"/>
          <p:nvPr/>
        </p:nvSpPr>
        <p:spPr>
          <a:xfrm>
            <a:off x="251520" y="764705"/>
            <a:ext cx="5112568" cy="51555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75615" marR="335915" algn="just">
              <a:lnSpc>
                <a:spcPct val="115000"/>
              </a:lnSpc>
              <a:spcBef>
                <a:spcPts val="200"/>
              </a:spcBef>
              <a:spcAft>
                <a:spcPts val="0"/>
              </a:spcAft>
            </a:pPr>
            <a:endParaRPr lang="id-ID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lnSpc>
                <a:spcPts val="1260"/>
              </a:lnSpc>
              <a:spcBef>
                <a:spcPts val="0"/>
              </a:spcBef>
              <a:spcAft>
                <a:spcPts val="0"/>
              </a:spcAft>
              <a:buSzPts val="1100"/>
              <a:buFont typeface="Times New Roman" panose="02020603050405020304" pitchFamily="18" charset="0"/>
              <a:buAutoNum type="arabicPeriod"/>
              <a:tabLst>
                <a:tab pos="476250" algn="l"/>
              </a:tabLst>
            </a:pPr>
            <a:r>
              <a:rPr lang="ms-MY" sz="20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Pariwisata</a:t>
            </a:r>
            <a:r>
              <a:rPr lang="ms-MY" sz="2000" b="1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Inbound</a:t>
            </a:r>
            <a:endParaRPr lang="id-ID" sz="2000" b="1" spc="-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75615" marR="337185" algn="just">
              <a:lnSpc>
                <a:spcPct val="115000"/>
              </a:lnSpc>
              <a:spcBef>
                <a:spcPts val="200"/>
              </a:spcBef>
              <a:spcAft>
                <a:spcPts val="0"/>
              </a:spcAft>
            </a:pP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Merupakan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aktivitas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pengunjung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non-residen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negara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referensi.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Ketika orang bepergian ke luar negara tuan rumah / negara asalnya ke</a:t>
            </a:r>
            <a:r>
              <a:rPr lang="ms-MY" sz="2000" spc="-2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negara lain, maka itu disebut pariwisata inbound untuk negara tempat</a:t>
            </a:r>
            <a:r>
              <a:rPr lang="ms-MY" sz="2000" spc="-2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dia</a:t>
            </a:r>
            <a:r>
              <a:rPr lang="ms-MY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bepergian.</a:t>
            </a:r>
            <a:endParaRPr lang="id-ID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spcBef>
                <a:spcPts val="15"/>
              </a:spcBef>
              <a:spcAft>
                <a:spcPts val="0"/>
              </a:spcAft>
              <a:buSzPts val="1100"/>
              <a:buFont typeface="Times New Roman" panose="02020603050405020304" pitchFamily="18" charset="0"/>
              <a:buAutoNum type="arabicPeriod"/>
              <a:tabLst>
                <a:tab pos="476250" algn="l"/>
              </a:tabLst>
            </a:pPr>
            <a:r>
              <a:rPr lang="ms-MY" sz="20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Pariwisata</a:t>
            </a:r>
            <a:r>
              <a:rPr lang="ms-MY" sz="2000" b="1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Outbound</a:t>
            </a:r>
            <a:endParaRPr lang="id-ID" sz="2000" b="1" spc="-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75615" marR="336550" algn="just">
              <a:lnSpc>
                <a:spcPct val="115000"/>
              </a:lnSpc>
              <a:spcBef>
                <a:spcPts val="200"/>
              </a:spcBef>
              <a:spcAft>
                <a:spcPts val="0"/>
              </a:spcAft>
            </a:pP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Merupakan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aktivitas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pengunjung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residen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luar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negara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referensi.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Ketika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wisatawan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melakukan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perjalanan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luar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negeri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daripada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wisata outbound untuk negaranya sendiri karena dia pergi ke luar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negaranya.</a:t>
            </a:r>
            <a:endParaRPr lang="id-ID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6146" name="Picture 2" descr="Pariwisata, Lokomotif Baru Penggerak Ekonomi Indonesia | Sekretariat Negara">
            <a:extLst>
              <a:ext uri="{FF2B5EF4-FFF2-40B4-BE49-F238E27FC236}">
                <a16:creationId xmlns:a16="http://schemas.microsoft.com/office/drawing/2014/main" id="{89EE8ED4-E69E-8E65-6093-784DE53357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0"/>
            <a:ext cx="377991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3820620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judul 1">
            <a:extLst>
              <a:ext uri="{FF2B5EF4-FFF2-40B4-BE49-F238E27FC236}">
                <a16:creationId xmlns:a16="http://schemas.microsoft.com/office/drawing/2014/main" id="{4B4267C3-79F5-15EF-0E3E-EE8010D3681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Kotak Teks 3">
            <a:extLst>
              <a:ext uri="{FF2B5EF4-FFF2-40B4-BE49-F238E27FC236}">
                <a16:creationId xmlns:a16="http://schemas.microsoft.com/office/drawing/2014/main" id="{20375532-B825-5B74-6EC1-E99414932B10}"/>
              </a:ext>
            </a:extLst>
          </p:cNvPr>
          <p:cNvSpPr txBox="1"/>
          <p:nvPr/>
        </p:nvSpPr>
        <p:spPr>
          <a:xfrm>
            <a:off x="179512" y="692696"/>
            <a:ext cx="8784976" cy="59270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47015" marR="332105" algn="just">
              <a:spcBef>
                <a:spcPts val="610"/>
              </a:spcBef>
              <a:spcAft>
                <a:spcPts val="0"/>
              </a:spcAft>
            </a:pPr>
            <a:r>
              <a:rPr lang="ms-MY" sz="24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Untuk mempelajari manfaat ekonomi </a:t>
            </a:r>
            <a:r>
              <a:rPr lang="ms-MY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dari pergerakan</a:t>
            </a:r>
            <a:r>
              <a:rPr lang="ms-MY" sz="24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400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wisatawan, digabungkan untuk mendapatkan kategori pariwisata berikut </a:t>
            </a:r>
            <a:r>
              <a:rPr lang="ms-MY" sz="2400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(Hall</a:t>
            </a:r>
            <a:r>
              <a:rPr lang="ms-MY" sz="2400" spc="-2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and</a:t>
            </a:r>
            <a:r>
              <a:rPr lang="ms-MY" sz="2400" spc="-7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Williams,</a:t>
            </a:r>
            <a:r>
              <a:rPr lang="ms-MY" sz="2400" spc="-7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2019):</a:t>
            </a:r>
            <a:endParaRPr lang="id-ID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337185" lvl="0" indent="-342900" algn="just">
              <a:lnSpc>
                <a:spcPct val="115000"/>
              </a:lnSpc>
              <a:spcBef>
                <a:spcPts val="605"/>
              </a:spcBef>
              <a:spcAft>
                <a:spcPts val="0"/>
              </a:spcAft>
              <a:buSzPts val="1100"/>
              <a:buFont typeface="Times New Roman" panose="02020603050405020304" pitchFamily="18" charset="0"/>
              <a:buAutoNum type="arabicPeriod"/>
              <a:tabLst>
                <a:tab pos="476250" algn="l"/>
              </a:tabLst>
            </a:pPr>
            <a:r>
              <a:rPr lang="ms-MY" sz="20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Pariwisata Dalam Negeri (internal):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terdiri dari pariwisata domestik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ms-MY" sz="2000" spc="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pariwisata</a:t>
            </a:r>
            <a:r>
              <a:rPr lang="ms-MY" sz="2000" spc="7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inbound,</a:t>
            </a:r>
            <a:r>
              <a:rPr lang="ms-MY" sz="2000" spc="7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yaitu</a:t>
            </a:r>
            <a:r>
              <a:rPr lang="ms-MY" sz="2000" spc="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kegiatan</a:t>
            </a:r>
            <a:r>
              <a:rPr lang="ms-MY" sz="2000" spc="7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pengunjung</a:t>
            </a:r>
            <a:r>
              <a:rPr lang="ms-MY" sz="2000" spc="7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residen</a:t>
            </a:r>
            <a:r>
              <a:rPr lang="ms-MY" sz="2000" spc="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ms-MY" sz="2000" spc="7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non-</a:t>
            </a: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residen dalam negara acuan sebagai bagian dari perjalanan domestik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atau</a:t>
            </a:r>
            <a:r>
              <a:rPr lang="ms-MY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internasional;</a:t>
            </a:r>
          </a:p>
          <a:p>
            <a:pPr marR="337185" lvl="0" algn="just">
              <a:lnSpc>
                <a:spcPct val="115000"/>
              </a:lnSpc>
              <a:spcBef>
                <a:spcPts val="605"/>
              </a:spcBef>
              <a:spcAft>
                <a:spcPts val="0"/>
              </a:spcAft>
              <a:buSzPts val="1100"/>
              <a:tabLst>
                <a:tab pos="476250" algn="l"/>
              </a:tabLst>
            </a:pPr>
            <a:endParaRPr lang="id-ID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337185" lvl="0" indent="-342900" algn="just">
              <a:lnSpc>
                <a:spcPct val="115000"/>
              </a:lnSpc>
              <a:spcBef>
                <a:spcPts val="20"/>
              </a:spcBef>
              <a:spcAft>
                <a:spcPts val="0"/>
              </a:spcAft>
              <a:buSzPts val="1100"/>
              <a:buFont typeface="Times New Roman" panose="02020603050405020304" pitchFamily="18" charset="0"/>
              <a:buAutoNum type="arabicPeriod"/>
              <a:tabLst>
                <a:tab pos="476250" algn="l"/>
              </a:tabLst>
            </a:pPr>
            <a:r>
              <a:rPr lang="ms-MY" sz="20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Pariwisata</a:t>
            </a:r>
            <a:r>
              <a:rPr lang="ms-MY" sz="2000" b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Nasional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terdiri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dari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pariwisata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domestik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wisata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outbond, yaitu kegiatan pengunjung penduduk di dalam dan di luar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negeri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menjadi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acuan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baik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sebagai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bagian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dari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perjalanan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domestik</a:t>
            </a:r>
            <a:r>
              <a:rPr lang="ms-MY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maupun outbond;</a:t>
            </a:r>
          </a:p>
          <a:p>
            <a:pPr marR="337185" lvl="0" algn="just">
              <a:lnSpc>
                <a:spcPct val="115000"/>
              </a:lnSpc>
              <a:spcBef>
                <a:spcPts val="20"/>
              </a:spcBef>
              <a:spcAft>
                <a:spcPts val="0"/>
              </a:spcAft>
              <a:buSzPts val="1100"/>
              <a:tabLst>
                <a:tab pos="476250" algn="l"/>
              </a:tabLst>
            </a:pPr>
            <a:endParaRPr lang="id-ID" sz="2000" spc="-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336550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Font typeface="Times New Roman" panose="02020603050405020304" pitchFamily="18" charset="0"/>
              <a:buAutoNum type="arabicPeriod"/>
              <a:tabLst>
                <a:tab pos="476250" algn="l"/>
              </a:tabLst>
            </a:pPr>
            <a:r>
              <a:rPr lang="ms-MY" sz="20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Pariwisata</a:t>
            </a:r>
            <a:r>
              <a:rPr lang="ms-MY" sz="2000" b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Internasion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al: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terdiri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dari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pariwisata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inbound</a:t>
            </a:r>
            <a:r>
              <a:rPr lang="ms-MY" sz="2000" spc="28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outbound, yaitu kegiatan pengunjung residen di luar negara rujukan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baik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sebagai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bagian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dari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perjalanan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domestik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atau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outbond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kegiatan pengunjung non-residen di negara rujukan pada perjalanan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inbound.</a:t>
            </a:r>
            <a:endParaRPr lang="id-ID" sz="2000" spc="-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1281609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judul 1">
            <a:extLst>
              <a:ext uri="{FF2B5EF4-FFF2-40B4-BE49-F238E27FC236}">
                <a16:creationId xmlns:a16="http://schemas.microsoft.com/office/drawing/2014/main" id="{112E297F-1839-5CA0-B5A4-7889E36C7CA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Kotak Teks 3">
            <a:extLst>
              <a:ext uri="{FF2B5EF4-FFF2-40B4-BE49-F238E27FC236}">
                <a16:creationId xmlns:a16="http://schemas.microsoft.com/office/drawing/2014/main" id="{3E42E8D1-A17C-F9CD-4E15-8A3DB5E597DB}"/>
              </a:ext>
            </a:extLst>
          </p:cNvPr>
          <p:cNvSpPr txBox="1"/>
          <p:nvPr/>
        </p:nvSpPr>
        <p:spPr>
          <a:xfrm>
            <a:off x="-108520" y="692696"/>
            <a:ext cx="9073008" cy="57923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47015" marR="332740" algn="just">
              <a:spcBef>
                <a:spcPts val="670"/>
              </a:spcBef>
              <a:spcAft>
                <a:spcPts val="0"/>
              </a:spcAft>
            </a:pPr>
            <a:r>
              <a:rPr lang="ms-MY" sz="20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Pariwisata dapat berkontribusi </a:t>
            </a:r>
            <a:r>
              <a:rPr lang="ms-MY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pada pertumbuhan ekonomi suatu negara</a:t>
            </a:r>
            <a:r>
              <a:rPr lang="ms-MY" sz="2000" b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melalui</a:t>
            </a:r>
            <a:r>
              <a:rPr lang="ms-MY" sz="2000" b="1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cara-cara</a:t>
            </a:r>
            <a:r>
              <a:rPr lang="ms-MY" sz="2000" b="1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berikut</a:t>
            </a:r>
            <a:r>
              <a:rPr lang="ms-MY" sz="2000" b="1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(Burgess</a:t>
            </a:r>
            <a:r>
              <a:rPr lang="ms-MY" sz="2000" b="1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et</a:t>
            </a:r>
            <a:r>
              <a:rPr lang="ms-MY" sz="2000" b="1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al.,</a:t>
            </a:r>
            <a:r>
              <a:rPr lang="ms-MY" sz="2000" b="1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2011;</a:t>
            </a:r>
            <a:r>
              <a:rPr lang="ms-MY" sz="2000" b="1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Ollivaud</a:t>
            </a:r>
            <a:r>
              <a:rPr lang="ms-MY" sz="2000" b="1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and</a:t>
            </a:r>
            <a:r>
              <a:rPr lang="ms-MY" sz="2000" b="1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Haxton,</a:t>
            </a:r>
            <a:r>
              <a:rPr lang="ms-MY" sz="2000" b="1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2019):</a:t>
            </a:r>
            <a:endParaRPr lang="id-ID" sz="2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spcBef>
                <a:spcPts val="615"/>
              </a:spcBef>
              <a:spcAft>
                <a:spcPts val="0"/>
              </a:spcAft>
              <a:buSzPts val="1100"/>
              <a:buFont typeface="Times New Roman" panose="02020603050405020304" pitchFamily="18" charset="0"/>
              <a:buAutoNum type="arabicPeriod"/>
              <a:tabLst>
                <a:tab pos="476250" algn="l"/>
              </a:tabLst>
            </a:pPr>
            <a:r>
              <a:rPr lang="ms-MY" sz="1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Generasi</a:t>
            </a:r>
            <a:r>
              <a:rPr lang="ms-MY" sz="1800" b="1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Pekerjaan</a:t>
            </a:r>
            <a:endParaRPr lang="id-ID" sz="1800" b="1" spc="-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75615" marR="336550" algn="just">
              <a:lnSpc>
                <a:spcPct val="115000"/>
              </a:lnSpc>
              <a:spcBef>
                <a:spcPts val="175"/>
              </a:spcBef>
              <a:spcAft>
                <a:spcPts val="0"/>
              </a:spcAft>
            </a:pP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Ini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menciptakan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banyak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pekerjaan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antara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penyedia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layanan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langsung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(seperti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hotel,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restoran,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agen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perjalanan,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operator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tur,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pemandu dan pendamping tur, dll.) Dan di antara penyedia layanan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tidak langsung (seperti pemasok ke hotel dan restoran, akomodasi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tambahan,</a:t>
            </a:r>
            <a:r>
              <a:rPr lang="ms-MY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dll.)</a:t>
            </a:r>
            <a:endParaRPr lang="id-ID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spcBef>
                <a:spcPts val="0"/>
              </a:spcBef>
              <a:spcAft>
                <a:spcPts val="0"/>
              </a:spcAft>
              <a:buSzPts val="1100"/>
              <a:buFont typeface="Times New Roman" panose="02020603050405020304" pitchFamily="18" charset="0"/>
              <a:buAutoNum type="arabicPeriod"/>
              <a:tabLst>
                <a:tab pos="476250" algn="l"/>
              </a:tabLst>
            </a:pPr>
            <a:r>
              <a:rPr lang="ms-MY" sz="1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Pembangunan</a:t>
            </a:r>
            <a:r>
              <a:rPr lang="ms-MY" sz="1800" b="1" spc="-4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infrastruktur</a:t>
            </a:r>
            <a:endParaRPr lang="id-ID" sz="1800" b="1" spc="-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75615" marR="335915" algn="just">
              <a:lnSpc>
                <a:spcPct val="115000"/>
              </a:lnSpc>
              <a:spcBef>
                <a:spcPts val="200"/>
              </a:spcBef>
              <a:spcAft>
                <a:spcPts val="0"/>
              </a:spcAft>
            </a:pP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Pariwisata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memacu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pembangunan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infrastruktur.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Untuk</a:t>
            </a:r>
            <a:r>
              <a:rPr lang="ms-MY" sz="1800" spc="28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menjadi</a:t>
            </a:r>
            <a:r>
              <a:rPr lang="ms-MY" sz="1800" spc="-2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tujuan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komersial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atau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kesenangan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penting,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lokasi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mana</a:t>
            </a:r>
            <a:r>
              <a:rPr lang="ms-MY" sz="1800" spc="27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pun</a:t>
            </a:r>
            <a:r>
              <a:rPr lang="ms-MY" sz="1800" spc="-2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akan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membutuhkan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semua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infrastruktur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diperlukan,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seperti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konektivitas yang baik melalui kereta api, jalan raya, dan transportasi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udara, akomodasi yang memadai, restoran, jaringan telekomunikasi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berkembang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dengan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baik,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dan,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fasilitas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medis,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antaranya</a:t>
            </a:r>
            <a:r>
              <a:rPr lang="ms-MY" sz="1800" spc="-2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orang</a:t>
            </a:r>
            <a:r>
              <a:rPr lang="ms-MY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lain</a:t>
            </a:r>
            <a:endParaRPr lang="id-ID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spcBef>
                <a:spcPts val="40"/>
              </a:spcBef>
              <a:spcAft>
                <a:spcPts val="0"/>
              </a:spcAft>
              <a:buSzPts val="1100"/>
              <a:buFont typeface="Times New Roman" panose="02020603050405020304" pitchFamily="18" charset="0"/>
              <a:buAutoNum type="arabicPeriod"/>
              <a:tabLst>
                <a:tab pos="476250" algn="l"/>
              </a:tabLst>
            </a:pPr>
            <a:r>
              <a:rPr lang="ms-MY" sz="1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Pertukaran</a:t>
            </a:r>
            <a:r>
              <a:rPr lang="ms-MY" sz="1800" b="1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asing</a:t>
            </a:r>
            <a:endParaRPr lang="id-ID" sz="1800" b="1" spc="-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75615" marR="337185" algn="just">
              <a:lnSpc>
                <a:spcPct val="115000"/>
              </a:lnSpc>
              <a:spcBef>
                <a:spcPts val="200"/>
              </a:spcBef>
              <a:spcAft>
                <a:spcPts val="0"/>
              </a:spcAft>
            </a:pP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Orang-orang yang bepergian ke negara lain menghabiskan banyak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uang untuk akomodasi, transportasi, tamasya, belanja, dll. Dengan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demikian, turis yang masuk merupakan sumber devisa yang penting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bagi</a:t>
            </a:r>
            <a:r>
              <a:rPr lang="ms-MY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negara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manapun.</a:t>
            </a:r>
            <a:endParaRPr lang="id-ID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943631903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judul 1">
            <a:extLst>
              <a:ext uri="{FF2B5EF4-FFF2-40B4-BE49-F238E27FC236}">
                <a16:creationId xmlns:a16="http://schemas.microsoft.com/office/drawing/2014/main" id="{61ED7111-0095-E2A6-0608-402D501B9C0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Kotak Teks 3">
            <a:extLst>
              <a:ext uri="{FF2B5EF4-FFF2-40B4-BE49-F238E27FC236}">
                <a16:creationId xmlns:a16="http://schemas.microsoft.com/office/drawing/2014/main" id="{F630E466-A006-AF93-7307-02DCAFB1EE9F}"/>
              </a:ext>
            </a:extLst>
          </p:cNvPr>
          <p:cNvSpPr txBox="1"/>
          <p:nvPr/>
        </p:nvSpPr>
        <p:spPr>
          <a:xfrm>
            <a:off x="1" y="764704"/>
            <a:ext cx="5868143" cy="50998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47015" marR="332740">
              <a:lnSpc>
                <a:spcPct val="90000"/>
              </a:lnSpc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</a:pPr>
            <a:r>
              <a:rPr lang="en-US" spc="-10" dirty="0" err="1">
                <a:effectLst/>
                <a:latin typeface="+mj-lt"/>
                <a:ea typeface="+mj-ea"/>
                <a:cs typeface="+mj-cs"/>
              </a:rPr>
              <a:t>Aktivitas</a:t>
            </a:r>
            <a:r>
              <a:rPr lang="en-US" spc="-10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pariwisata</a:t>
            </a:r>
            <a:r>
              <a:rPr lang="en-US" spc="-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berdampak</a:t>
            </a:r>
            <a:r>
              <a:rPr lang="en-US" spc="-5" dirty="0">
                <a:effectLst/>
                <a:latin typeface="+mj-lt"/>
                <a:ea typeface="+mj-ea"/>
                <a:cs typeface="+mj-cs"/>
              </a:rPr>
              <a:t> pada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ekonomi</a:t>
            </a:r>
            <a:r>
              <a:rPr lang="en-US" spc="-5" dirty="0">
                <a:effectLst/>
                <a:latin typeface="+mj-lt"/>
                <a:ea typeface="+mj-ea"/>
                <a:cs typeface="+mj-cs"/>
              </a:rPr>
              <a:t> negara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serta</a:t>
            </a:r>
            <a:r>
              <a:rPr lang="en-US" spc="-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ekonomi</a:t>
            </a:r>
            <a:r>
              <a:rPr lang="en-US" spc="-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lokal</a:t>
            </a:r>
            <a:r>
              <a:rPr lang="en-US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10" dirty="0" err="1">
                <a:effectLst/>
                <a:latin typeface="+mj-lt"/>
                <a:ea typeface="+mj-ea"/>
                <a:cs typeface="+mj-cs"/>
              </a:rPr>
              <a:t>destinasi</a:t>
            </a:r>
            <a:r>
              <a:rPr lang="en-US" spc="-10" dirty="0">
                <a:effectLst/>
                <a:latin typeface="+mj-lt"/>
                <a:ea typeface="+mj-ea"/>
                <a:cs typeface="+mj-cs"/>
              </a:rPr>
              <a:t>. </a:t>
            </a:r>
            <a:r>
              <a:rPr lang="en-US" spc="-10" dirty="0" err="1">
                <a:effectLst/>
                <a:latin typeface="+mj-lt"/>
                <a:ea typeface="+mj-ea"/>
                <a:cs typeface="+mj-cs"/>
              </a:rPr>
              <a:t>Beberapa</a:t>
            </a:r>
            <a:r>
              <a:rPr lang="en-US" spc="-10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10" dirty="0" err="1">
                <a:effectLst/>
                <a:latin typeface="+mj-lt"/>
                <a:ea typeface="+mj-ea"/>
                <a:cs typeface="+mj-cs"/>
              </a:rPr>
              <a:t>manfaat</a:t>
            </a:r>
            <a:r>
              <a:rPr lang="en-US" spc="-10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10" dirty="0" err="1">
                <a:effectLst/>
                <a:latin typeface="+mj-lt"/>
                <a:ea typeface="+mj-ea"/>
                <a:cs typeface="+mj-cs"/>
              </a:rPr>
              <a:t>ekonomi</a:t>
            </a:r>
            <a:r>
              <a:rPr lang="en-US" spc="-10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>
                <a:effectLst/>
                <a:latin typeface="+mj-lt"/>
                <a:ea typeface="+mj-ea"/>
                <a:cs typeface="+mj-cs"/>
              </a:rPr>
              <a:t>yang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timbul</a:t>
            </a:r>
            <a:r>
              <a:rPr lang="en-US" spc="-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dari</a:t>
            </a:r>
            <a:r>
              <a:rPr lang="en-US" spc="-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aktivitas</a:t>
            </a:r>
            <a:r>
              <a:rPr lang="en-US" spc="-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pariwisata</a:t>
            </a:r>
            <a:r>
              <a:rPr lang="en-US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dirty="0" err="1">
                <a:effectLst/>
                <a:latin typeface="+mj-lt"/>
                <a:ea typeface="+mj-ea"/>
                <a:cs typeface="+mj-cs"/>
              </a:rPr>
              <a:t>ialah</a:t>
            </a:r>
            <a:r>
              <a:rPr lang="en-US" spc="-7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dirty="0">
                <a:effectLst/>
                <a:latin typeface="+mj-lt"/>
                <a:ea typeface="+mj-ea"/>
                <a:cs typeface="+mj-cs"/>
              </a:rPr>
              <a:t>(Hasan</a:t>
            </a:r>
            <a:r>
              <a:rPr lang="en-US" spc="-70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dirty="0">
                <a:effectLst/>
                <a:latin typeface="+mj-lt"/>
                <a:ea typeface="+mj-ea"/>
                <a:cs typeface="+mj-cs"/>
              </a:rPr>
              <a:t>et</a:t>
            </a:r>
            <a:r>
              <a:rPr lang="en-US" spc="-70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dirty="0">
                <a:effectLst/>
                <a:latin typeface="+mj-lt"/>
                <a:ea typeface="+mj-ea"/>
                <a:cs typeface="+mj-cs"/>
              </a:rPr>
              <a:t>al.,</a:t>
            </a:r>
            <a:r>
              <a:rPr lang="en-US" spc="-70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dirty="0">
                <a:effectLst/>
                <a:latin typeface="+mj-lt"/>
                <a:ea typeface="+mj-ea"/>
                <a:cs typeface="+mj-cs"/>
              </a:rPr>
              <a:t>2019):</a:t>
            </a:r>
          </a:p>
          <a:p>
            <a:pPr marL="342900" marR="337185" lvl="0" indent="-342900">
              <a:lnSpc>
                <a:spcPct val="90000"/>
              </a:lnSpc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tabLst>
                <a:tab pos="476250" algn="l"/>
              </a:tabLst>
            </a:pP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Pariwisata</a:t>
            </a:r>
            <a:r>
              <a:rPr lang="en-US" spc="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menghasilkan</a:t>
            </a:r>
            <a:r>
              <a:rPr lang="en-US" spc="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lapangan</a:t>
            </a:r>
            <a:r>
              <a:rPr lang="en-US" spc="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kerja</a:t>
            </a:r>
            <a:r>
              <a:rPr lang="en-US" spc="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lokal</a:t>
            </a:r>
            <a:r>
              <a:rPr lang="en-US" spc="-5" dirty="0">
                <a:effectLst/>
                <a:latin typeface="+mj-lt"/>
                <a:ea typeface="+mj-ea"/>
                <a:cs typeface="+mj-cs"/>
              </a:rPr>
              <a:t>,</a:t>
            </a:r>
            <a:r>
              <a:rPr lang="en-US" spc="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langsung</a:t>
            </a:r>
            <a:r>
              <a:rPr lang="en-US" spc="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>
                <a:effectLst/>
                <a:latin typeface="+mj-lt"/>
                <a:ea typeface="+mj-ea"/>
                <a:cs typeface="+mj-cs"/>
              </a:rPr>
              <a:t>di</a:t>
            </a:r>
            <a:r>
              <a:rPr lang="en-US" spc="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sektor</a:t>
            </a:r>
            <a:r>
              <a:rPr lang="en-US" spc="-260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pariwisata</a:t>
            </a:r>
            <a:r>
              <a:rPr lang="en-US" spc="-1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>
                <a:effectLst/>
                <a:latin typeface="+mj-lt"/>
                <a:ea typeface="+mj-ea"/>
                <a:cs typeface="+mj-cs"/>
              </a:rPr>
              <a:t>dan</a:t>
            </a:r>
            <a:r>
              <a:rPr lang="en-US" spc="-1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>
                <a:effectLst/>
                <a:latin typeface="+mj-lt"/>
                <a:ea typeface="+mj-ea"/>
                <a:cs typeface="+mj-cs"/>
              </a:rPr>
              <a:t>di</a:t>
            </a:r>
            <a:r>
              <a:rPr lang="en-US" spc="-1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sektor</a:t>
            </a:r>
            <a:r>
              <a:rPr lang="en-US" spc="-1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pendukung</a:t>
            </a:r>
            <a:r>
              <a:rPr lang="en-US" spc="-1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>
                <a:effectLst/>
                <a:latin typeface="+mj-lt"/>
                <a:ea typeface="+mj-ea"/>
                <a:cs typeface="+mj-cs"/>
              </a:rPr>
              <a:t>dan</a:t>
            </a:r>
            <a:r>
              <a:rPr lang="en-US" spc="-1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pengelolaan</a:t>
            </a:r>
            <a:r>
              <a:rPr lang="en-US" spc="-1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sumber</a:t>
            </a:r>
            <a:r>
              <a:rPr lang="en-US" spc="-10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daya</a:t>
            </a:r>
            <a:r>
              <a:rPr lang="en-US" spc="-5" dirty="0">
                <a:effectLst/>
                <a:latin typeface="+mj-lt"/>
                <a:ea typeface="+mj-ea"/>
                <a:cs typeface="+mj-cs"/>
              </a:rPr>
              <a:t>.</a:t>
            </a:r>
          </a:p>
          <a:p>
            <a:pPr marL="342900" marR="337185" lvl="0" indent="-342900">
              <a:lnSpc>
                <a:spcPct val="90000"/>
              </a:lnSpc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tabLst>
                <a:tab pos="476250" algn="l"/>
              </a:tabLst>
            </a:pP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Pariwisata</a:t>
            </a:r>
            <a:r>
              <a:rPr lang="en-US" spc="-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mendorong</a:t>
            </a:r>
            <a:r>
              <a:rPr lang="en-US" spc="-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industri</a:t>
            </a:r>
            <a:r>
              <a:rPr lang="en-US" spc="-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domestik</a:t>
            </a:r>
            <a:r>
              <a:rPr lang="en-US" spc="-5" dirty="0">
                <a:effectLst/>
                <a:latin typeface="+mj-lt"/>
                <a:ea typeface="+mj-ea"/>
                <a:cs typeface="+mj-cs"/>
              </a:rPr>
              <a:t> yang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menguntungkan</a:t>
            </a:r>
            <a:r>
              <a:rPr lang="en-US" spc="-5" dirty="0">
                <a:effectLst/>
                <a:latin typeface="+mj-lt"/>
                <a:ea typeface="+mj-ea"/>
                <a:cs typeface="+mj-cs"/>
              </a:rPr>
              <a:t>, hotel</a:t>
            </a:r>
            <a:r>
              <a:rPr lang="en-US" spc="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>
                <a:effectLst/>
                <a:latin typeface="+mj-lt"/>
                <a:ea typeface="+mj-ea"/>
                <a:cs typeface="+mj-cs"/>
              </a:rPr>
              <a:t>dan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fasilitas</a:t>
            </a:r>
            <a:r>
              <a:rPr lang="en-US" spc="-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penginapan</a:t>
            </a:r>
            <a:r>
              <a:rPr lang="en-US" spc="-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lainnya</a:t>
            </a:r>
            <a:r>
              <a:rPr lang="en-US" spc="-5" dirty="0">
                <a:effectLst/>
                <a:latin typeface="+mj-lt"/>
                <a:ea typeface="+mj-ea"/>
                <a:cs typeface="+mj-cs"/>
              </a:rPr>
              <a:t>,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restoran</a:t>
            </a:r>
            <a:r>
              <a:rPr lang="en-US" spc="-5" dirty="0">
                <a:effectLst/>
                <a:latin typeface="+mj-lt"/>
                <a:ea typeface="+mj-ea"/>
                <a:cs typeface="+mj-cs"/>
              </a:rPr>
              <a:t> dan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pelayanan</a:t>
            </a:r>
            <a:r>
              <a:rPr lang="en-US" spc="-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makanan</a:t>
            </a:r>
            <a:r>
              <a:rPr lang="en-US" spc="-5" dirty="0">
                <a:effectLst/>
                <a:latin typeface="+mj-lt"/>
                <a:ea typeface="+mj-ea"/>
                <a:cs typeface="+mj-cs"/>
              </a:rPr>
              <a:t>,</a:t>
            </a:r>
            <a:r>
              <a:rPr lang="en-US" spc="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sistem</a:t>
            </a:r>
            <a:r>
              <a:rPr lang="en-US" spc="-1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transportasi</a:t>
            </a:r>
            <a:r>
              <a:rPr lang="en-US" spc="-5" dirty="0">
                <a:effectLst/>
                <a:latin typeface="+mj-lt"/>
                <a:ea typeface="+mj-ea"/>
                <a:cs typeface="+mj-cs"/>
              </a:rPr>
              <a:t>,</a:t>
            </a:r>
            <a:r>
              <a:rPr lang="en-US" spc="-10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kerajinan</a:t>
            </a:r>
            <a:r>
              <a:rPr lang="en-US" spc="-10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tangan</a:t>
            </a:r>
            <a:r>
              <a:rPr lang="en-US" spc="-5" dirty="0">
                <a:effectLst/>
                <a:latin typeface="+mj-lt"/>
                <a:ea typeface="+mj-ea"/>
                <a:cs typeface="+mj-cs"/>
              </a:rPr>
              <a:t>,</a:t>
            </a:r>
            <a:r>
              <a:rPr lang="en-US" spc="-10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>
                <a:effectLst/>
                <a:latin typeface="+mj-lt"/>
                <a:ea typeface="+mj-ea"/>
                <a:cs typeface="+mj-cs"/>
              </a:rPr>
              <a:t>dan</a:t>
            </a:r>
            <a:r>
              <a:rPr lang="en-US" spc="-1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layanan</a:t>
            </a:r>
            <a:r>
              <a:rPr lang="en-US" spc="-10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pemandu</a:t>
            </a:r>
            <a:r>
              <a:rPr lang="en-US" spc="-5" dirty="0">
                <a:effectLst/>
                <a:latin typeface="+mj-lt"/>
                <a:ea typeface="+mj-ea"/>
                <a:cs typeface="+mj-cs"/>
              </a:rPr>
              <a:t>.</a:t>
            </a:r>
          </a:p>
          <a:p>
            <a:pPr marL="342900" marR="337820" lvl="0" indent="-342900">
              <a:lnSpc>
                <a:spcPct val="90000"/>
              </a:lnSpc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tabLst>
                <a:tab pos="476250" algn="l"/>
              </a:tabLst>
            </a:pP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Pariwisata</a:t>
            </a:r>
            <a:r>
              <a:rPr lang="en-US" spc="-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menghasilkan</a:t>
            </a:r>
            <a:r>
              <a:rPr lang="en-US" spc="-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devisa</a:t>
            </a:r>
            <a:r>
              <a:rPr lang="en-US" spc="-5" dirty="0">
                <a:effectLst/>
                <a:latin typeface="+mj-lt"/>
                <a:ea typeface="+mj-ea"/>
                <a:cs typeface="+mj-cs"/>
              </a:rPr>
              <a:t> negara dan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menyuntikkan</a:t>
            </a:r>
            <a:r>
              <a:rPr lang="en-US" spc="-5" dirty="0">
                <a:effectLst/>
                <a:latin typeface="+mj-lt"/>
                <a:ea typeface="+mj-ea"/>
                <a:cs typeface="+mj-cs"/>
              </a:rPr>
              <a:t> modal dan</a:t>
            </a:r>
            <a:r>
              <a:rPr lang="en-US" spc="-260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>
                <a:effectLst/>
                <a:latin typeface="+mj-lt"/>
                <a:ea typeface="+mj-ea"/>
                <a:cs typeface="+mj-cs"/>
              </a:rPr>
              <a:t>uang</a:t>
            </a:r>
            <a:r>
              <a:rPr lang="en-US" spc="-10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baru</a:t>
            </a:r>
            <a:r>
              <a:rPr lang="en-US" spc="-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ke</a:t>
            </a:r>
            <a:r>
              <a:rPr lang="en-US" spc="-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dalam</a:t>
            </a:r>
            <a:r>
              <a:rPr lang="en-US" spc="-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ekonomi</a:t>
            </a:r>
            <a:r>
              <a:rPr lang="en-US" spc="-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lokal</a:t>
            </a:r>
            <a:r>
              <a:rPr lang="en-US" spc="-5" dirty="0">
                <a:effectLst/>
                <a:latin typeface="+mj-lt"/>
                <a:ea typeface="+mj-ea"/>
                <a:cs typeface="+mj-cs"/>
              </a:rPr>
              <a:t>.</a:t>
            </a:r>
          </a:p>
          <a:p>
            <a:pPr marL="342900" marR="0" lvl="0" indent="-342900">
              <a:lnSpc>
                <a:spcPct val="90000"/>
              </a:lnSpc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tabLst>
                <a:tab pos="476250" algn="l"/>
              </a:tabLst>
            </a:pP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Pariwisata</a:t>
            </a:r>
            <a:r>
              <a:rPr lang="en-US" spc="-30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membantu</a:t>
            </a:r>
            <a:r>
              <a:rPr lang="en-US" spc="-30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mendiversifikasi</a:t>
            </a:r>
            <a:r>
              <a:rPr lang="en-US" spc="-30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ekonomi</a:t>
            </a:r>
            <a:r>
              <a:rPr lang="en-US" spc="-2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lokal</a:t>
            </a:r>
            <a:r>
              <a:rPr lang="en-US" spc="-5" dirty="0">
                <a:effectLst/>
                <a:latin typeface="+mj-lt"/>
                <a:ea typeface="+mj-ea"/>
                <a:cs typeface="+mj-cs"/>
              </a:rPr>
              <a:t>.</a:t>
            </a:r>
          </a:p>
          <a:p>
            <a:pPr marL="342900" marR="0" lvl="0" indent="-342900">
              <a:lnSpc>
                <a:spcPct val="90000"/>
              </a:lnSpc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tabLst>
                <a:tab pos="476250" algn="l"/>
              </a:tabLst>
            </a:pP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Peningkatan</a:t>
            </a:r>
            <a:r>
              <a:rPr lang="en-US" spc="-40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infrastruktur</a:t>
            </a:r>
            <a:r>
              <a:rPr lang="en-US" spc="-3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pariwisata</a:t>
            </a:r>
            <a:r>
              <a:rPr lang="en-US" spc="-5" dirty="0">
                <a:effectLst/>
                <a:latin typeface="+mj-lt"/>
                <a:ea typeface="+mj-ea"/>
                <a:cs typeface="+mj-cs"/>
              </a:rPr>
              <a:t>.</a:t>
            </a:r>
          </a:p>
          <a:p>
            <a:pPr marL="342900" marR="0" lvl="0" indent="-342900">
              <a:lnSpc>
                <a:spcPct val="90000"/>
              </a:lnSpc>
              <a:spcBef>
                <a:spcPts val="1000"/>
              </a:spcBef>
              <a:buClr>
                <a:schemeClr val="bg2">
                  <a:lumMod val="40000"/>
                  <a:lumOff val="60000"/>
                </a:schemeClr>
              </a:buClr>
              <a:buSzPct val="80000"/>
              <a:buFont typeface="Wingdings 3" charset="2"/>
              <a:buChar char=""/>
              <a:tabLst>
                <a:tab pos="476250" algn="l"/>
              </a:tabLst>
            </a:pP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Meningkatkan</a:t>
            </a:r>
            <a:r>
              <a:rPr lang="en-US" spc="-30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pendapatan</a:t>
            </a:r>
            <a:r>
              <a:rPr lang="en-US" spc="-2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pajak</a:t>
            </a:r>
            <a:r>
              <a:rPr lang="en-US" spc="-2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dari</a:t>
            </a:r>
            <a:r>
              <a:rPr lang="en-US" spc="-25" dirty="0">
                <a:effectLst/>
                <a:latin typeface="+mj-lt"/>
                <a:ea typeface="+mj-ea"/>
                <a:cs typeface="+mj-cs"/>
              </a:rPr>
              <a:t> </a:t>
            </a:r>
            <a:r>
              <a:rPr lang="en-US" spc="-5" dirty="0" err="1">
                <a:effectLst/>
                <a:latin typeface="+mj-lt"/>
                <a:ea typeface="+mj-ea"/>
                <a:cs typeface="+mj-cs"/>
              </a:rPr>
              <a:t>pariwisata</a:t>
            </a:r>
            <a:r>
              <a:rPr lang="en-US" spc="-5" dirty="0">
                <a:effectLst/>
                <a:latin typeface="+mj-lt"/>
                <a:ea typeface="+mj-ea"/>
                <a:cs typeface="+mj-cs"/>
              </a:rPr>
              <a:t>.</a:t>
            </a:r>
          </a:p>
        </p:txBody>
      </p:sp>
      <p:pic>
        <p:nvPicPr>
          <p:cNvPr id="5" name="Picture 2" descr="Expert Survey: Sektor Pariwisata dan Ekonomi Kreatif Tumbuh pada 2024">
            <a:extLst>
              <a:ext uri="{FF2B5EF4-FFF2-40B4-BE49-F238E27FC236}">
                <a16:creationId xmlns:a16="http://schemas.microsoft.com/office/drawing/2014/main" id="{4F4D97EC-DA85-7C80-EA62-7A2B389C47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652120" y="0"/>
            <a:ext cx="3600401" cy="6858000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1230202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/>
              <a:t>	</a:t>
            </a:r>
          </a:p>
          <a:p>
            <a:r>
              <a:rPr lang="en-US" sz="4000" b="1"/>
              <a:t>trimakasih</a:t>
            </a:r>
            <a:endParaRPr lang="en-US" sz="4000" b="1" dirty="0"/>
          </a:p>
          <a:p>
            <a:endParaRPr lang="id-ID" sz="2400" b="1" dirty="0"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judul 1">
            <a:extLst>
              <a:ext uri="{FF2B5EF4-FFF2-40B4-BE49-F238E27FC236}">
                <a16:creationId xmlns:a16="http://schemas.microsoft.com/office/drawing/2014/main" id="{7952EBC6-43DD-BA26-2DCB-963284C8CB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-6308000" y="5547858"/>
            <a:ext cx="22344611" cy="2651321"/>
          </a:xfrm>
        </p:spPr>
        <p:txBody>
          <a:bodyPr/>
          <a:lstStyle/>
          <a:p>
            <a:endParaRPr lang="id-ID" dirty="0"/>
          </a:p>
        </p:txBody>
      </p:sp>
      <p:sp>
        <p:nvSpPr>
          <p:cNvPr id="4" name="Kotak Teks 3">
            <a:extLst>
              <a:ext uri="{FF2B5EF4-FFF2-40B4-BE49-F238E27FC236}">
                <a16:creationId xmlns:a16="http://schemas.microsoft.com/office/drawing/2014/main" id="{EF6A185F-42CE-060A-CE1C-1144FDE62E71}"/>
              </a:ext>
            </a:extLst>
          </p:cNvPr>
          <p:cNvSpPr txBox="1"/>
          <p:nvPr/>
        </p:nvSpPr>
        <p:spPr>
          <a:xfrm>
            <a:off x="0" y="188640"/>
            <a:ext cx="8892480" cy="39247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47015" marR="0" algn="just">
              <a:spcBef>
                <a:spcPts val="615"/>
              </a:spcBef>
              <a:spcAft>
                <a:spcPts val="0"/>
              </a:spcAft>
            </a:pPr>
            <a:r>
              <a:rPr lang="ms-MY" sz="2000" b="1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Berikut</a:t>
            </a:r>
            <a:r>
              <a:rPr lang="ms-MY" sz="2000" b="1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beberapa</a:t>
            </a:r>
            <a:r>
              <a:rPr lang="ms-MY" sz="2000" b="1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definisi</a:t>
            </a:r>
            <a:r>
              <a:rPr lang="ms-MY" sz="2000" b="1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pariwisata</a:t>
            </a:r>
            <a:r>
              <a:rPr lang="ms-MY" sz="2000" b="1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dari</a:t>
            </a:r>
            <a:r>
              <a:rPr lang="ms-MY" sz="2000" b="1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berbagai</a:t>
            </a:r>
            <a:r>
              <a:rPr lang="ms-MY" sz="2000" b="1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pandangan,</a:t>
            </a:r>
            <a:r>
              <a:rPr lang="ms-MY" sz="2000" b="1" spc="-5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yaitu</a:t>
            </a:r>
            <a:endParaRPr lang="id-ID" sz="2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337185" lvl="0" indent="-342900" algn="just">
              <a:lnSpc>
                <a:spcPct val="115000"/>
              </a:lnSpc>
              <a:spcBef>
                <a:spcPts val="610"/>
              </a:spcBef>
              <a:spcAft>
                <a:spcPts val="0"/>
              </a:spcAft>
              <a:buSzPts val="1100"/>
              <a:buFont typeface="Times New Roman" panose="02020603050405020304" pitchFamily="18" charset="0"/>
              <a:buAutoNum type="arabicPeriod"/>
              <a:tabLst>
                <a:tab pos="476250" algn="l"/>
              </a:tabLst>
            </a:pPr>
            <a:r>
              <a:rPr lang="ms-MY" sz="1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UNWTO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(2008):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Pariwisata adalah fenomena sosial,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budaya dan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ekonomi yang memerlukan perpindahan orang ke negara atau tempat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luar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lingkungan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biasanya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untuk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tujuan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pribadi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atau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bisnis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/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profesional. Orang-orang ini disebut pengunjung (yang dapat berupa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turis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atau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ekskursi;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penduduk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atau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non-penduduk)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pariwisata</a:t>
            </a:r>
            <a:r>
              <a:rPr lang="ms-MY" sz="1800" spc="-2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berkaitan dengan aktivitas mereka, beberapa di antaranya melibatkan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pengeluaran</a:t>
            </a:r>
            <a:r>
              <a:rPr lang="ms-MY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pariwisata.</a:t>
            </a:r>
            <a:endParaRPr lang="id-ID" sz="1800" spc="-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336550" lvl="0" indent="-342900" algn="just">
              <a:lnSpc>
                <a:spcPct val="115000"/>
              </a:lnSpc>
              <a:spcBef>
                <a:spcPts val="40"/>
              </a:spcBef>
              <a:spcAft>
                <a:spcPts val="0"/>
              </a:spcAft>
              <a:buSzPts val="1100"/>
              <a:buFont typeface="Times New Roman" panose="02020603050405020304" pitchFamily="18" charset="0"/>
              <a:buAutoNum type="arabicPeriod"/>
              <a:tabLst>
                <a:tab pos="476250" algn="l"/>
              </a:tabLst>
            </a:pPr>
            <a:r>
              <a:rPr lang="ms-MY" sz="1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Hall</a:t>
            </a:r>
            <a:r>
              <a:rPr lang="ms-MY" sz="1800" b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and</a:t>
            </a:r>
            <a:r>
              <a:rPr lang="ms-MY" sz="1800" b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Williams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(2019)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menyatakan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bahwa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pariwisata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adalah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gabungan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dari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aktivitas,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layanan,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industri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memberikan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pengalaman perjalanan: transportasi, akomodasi, tempat makan dan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minum,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toko,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hiburan,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fasilitas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aktivitas,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layanan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perhotelan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lainnya yang tersedia untuk individu atau kelompok yang bepergian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jauh dari rumah. Ini mencakup semua penyedia layanan pengunjung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ms-MY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terkait pengunjung.</a:t>
            </a:r>
            <a:endParaRPr lang="id-ID" sz="1800" spc="-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2050" name="Picture 2" descr="Expert Survey: Sektor Pariwisata dan Ekonomi Kreatif Tumbuh pada 2024">
            <a:extLst>
              <a:ext uri="{FF2B5EF4-FFF2-40B4-BE49-F238E27FC236}">
                <a16:creationId xmlns:a16="http://schemas.microsoft.com/office/drawing/2014/main" id="{CD987688-0532-ED42-50E4-60FDCE687E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221088"/>
            <a:ext cx="9144000" cy="26369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64768279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260648"/>
            <a:ext cx="8229600" cy="58655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itchFamily="34" charset="0"/>
              <a:buChar char="•"/>
            </a:pPr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5" name="Kotak Teks 4">
            <a:extLst>
              <a:ext uri="{FF2B5EF4-FFF2-40B4-BE49-F238E27FC236}">
                <a16:creationId xmlns:a16="http://schemas.microsoft.com/office/drawing/2014/main" id="{0DEE34BD-6200-8060-855A-2450973C12E0}"/>
              </a:ext>
            </a:extLst>
          </p:cNvPr>
          <p:cNvSpPr txBox="1"/>
          <p:nvPr/>
        </p:nvSpPr>
        <p:spPr>
          <a:xfrm>
            <a:off x="323528" y="557808"/>
            <a:ext cx="8363272" cy="26152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336550" lvl="0" indent="-342900" algn="just">
              <a:lnSpc>
                <a:spcPct val="115000"/>
              </a:lnSpc>
              <a:spcBef>
                <a:spcPts val="40"/>
              </a:spcBef>
              <a:spcAft>
                <a:spcPts val="0"/>
              </a:spcAft>
              <a:buSzPts val="1100"/>
              <a:buFont typeface="Times New Roman" panose="02020603050405020304" pitchFamily="18" charset="0"/>
              <a:buAutoNum type="arabicPeriod"/>
              <a:tabLst>
                <a:tab pos="476250" algn="l"/>
              </a:tabLst>
            </a:pPr>
            <a:r>
              <a:rPr lang="ms-MY" sz="1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Buhalis</a:t>
            </a:r>
            <a:r>
              <a:rPr lang="ms-MY" sz="1800" b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et</a:t>
            </a:r>
            <a:r>
              <a:rPr lang="ms-MY" sz="1800" b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al.,</a:t>
            </a:r>
            <a:r>
              <a:rPr lang="ms-MY" sz="1800" b="1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(2011),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pariwisata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adalah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seluruh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dunia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industri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perjalanan,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hotel,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transportasi,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semua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komponen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lainnya,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termasuk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promosi,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melayani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kebutuhan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keinginan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para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pelancong.</a:t>
            </a:r>
            <a:endParaRPr lang="id-ID" sz="1800" spc="-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335915" lvl="0" indent="-342900" algn="just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Font typeface="Times New Roman" panose="02020603050405020304" pitchFamily="18" charset="0"/>
              <a:buAutoNum type="arabicPeriod"/>
              <a:tabLst>
                <a:tab pos="476250" algn="l"/>
              </a:tabLst>
            </a:pPr>
            <a:r>
              <a:rPr lang="ms-MY" sz="1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Walker,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(2017),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pariwisata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adalah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jumlah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total</a:t>
            </a:r>
            <a:r>
              <a:rPr lang="ms-MY" sz="1800" spc="28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pengeluaran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wisatawan dalam perbatasan suatu negara atau subdivisi politik atau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kawasan ekonomi yang berpusat pada transportasi dari negara bagian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atau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bangsa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berdekatan.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Konsep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ekonomi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ini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juga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mempertimbangkan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pengganda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pendapatan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ini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pengeluaran</a:t>
            </a:r>
            <a:r>
              <a:rPr lang="ms-MY" sz="1800" spc="-2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wisatawan.</a:t>
            </a:r>
            <a:endParaRPr lang="id-ID" sz="1800" spc="-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074" name="Picture 2" descr="7 Contoh Kegiatan Ekonomi di Bidang Pariwisata, Apa Saja?">
            <a:extLst>
              <a:ext uri="{FF2B5EF4-FFF2-40B4-BE49-F238E27FC236}">
                <a16:creationId xmlns:a16="http://schemas.microsoft.com/office/drawing/2014/main" id="{0EA6F585-6BED-AE6B-FE1C-97052EDA72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284984"/>
            <a:ext cx="9144000" cy="35730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11560" y="1844824"/>
            <a:ext cx="8229600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buFont typeface="Arial" pitchFamily="34" charset="0"/>
              <a:buChar char="•"/>
            </a:pPr>
            <a:endParaRPr lang="id-ID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Kotak Teks 4">
            <a:extLst>
              <a:ext uri="{FF2B5EF4-FFF2-40B4-BE49-F238E27FC236}">
                <a16:creationId xmlns:a16="http://schemas.microsoft.com/office/drawing/2014/main" id="{CA39C322-5EEB-493A-905D-4FF74A601F39}"/>
              </a:ext>
            </a:extLst>
          </p:cNvPr>
          <p:cNvSpPr txBox="1"/>
          <p:nvPr/>
        </p:nvSpPr>
        <p:spPr>
          <a:xfrm>
            <a:off x="179512" y="787844"/>
            <a:ext cx="5184576" cy="49678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47015" marR="474980">
              <a:spcBef>
                <a:spcPts val="590"/>
              </a:spcBef>
              <a:spcAft>
                <a:spcPts val="0"/>
              </a:spcAft>
            </a:pPr>
            <a:r>
              <a:rPr lang="ms-MY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Empat</a:t>
            </a:r>
            <a:r>
              <a:rPr lang="ms-MY" sz="2000" b="1" spc="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perspektif</a:t>
            </a:r>
            <a:r>
              <a:rPr lang="ms-MY" sz="2000" b="1" spc="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pariwisata</a:t>
            </a:r>
            <a:r>
              <a:rPr lang="ms-MY" sz="2000" b="1" spc="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ms-MY" sz="2000" b="1" spc="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berbeda</a:t>
            </a:r>
            <a:r>
              <a:rPr lang="ms-MY" sz="2000" b="1" spc="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dapat</a:t>
            </a:r>
            <a:r>
              <a:rPr lang="ms-MY" sz="2000" b="1" spc="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diidentifikasi,</a:t>
            </a:r>
            <a:r>
              <a:rPr lang="ms-MY" sz="2000" b="1" spc="8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yaitu</a:t>
            </a:r>
            <a:r>
              <a:rPr lang="ms-MY" sz="2000" b="1" spc="-2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(Camilleri,</a:t>
            </a:r>
            <a:r>
              <a:rPr lang="ms-MY" sz="2000" b="1" spc="-7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2018):</a:t>
            </a:r>
            <a:endParaRPr lang="id-ID" sz="2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spcBef>
                <a:spcPts val="615"/>
              </a:spcBef>
              <a:spcAft>
                <a:spcPts val="0"/>
              </a:spcAft>
              <a:buSzPts val="1100"/>
              <a:buFont typeface="Times New Roman" panose="02020603050405020304" pitchFamily="18" charset="0"/>
              <a:buAutoNum type="arabicPeriod"/>
              <a:tabLst>
                <a:tab pos="476250" algn="l"/>
              </a:tabLst>
            </a:pPr>
            <a:r>
              <a:rPr lang="ms-MY" sz="20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Turis</a:t>
            </a:r>
            <a:endParaRPr lang="id-ID" sz="2000" b="1" spc="-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75615" marR="336550" algn="just">
              <a:lnSpc>
                <a:spcPct val="115000"/>
              </a:lnSpc>
              <a:spcBef>
                <a:spcPts val="195"/>
              </a:spcBef>
              <a:spcAft>
                <a:spcPts val="0"/>
              </a:spcAft>
            </a:pP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Turis mencari berbagai pengalaman dan kepuasan psikis dan fisik.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Sifat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dari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ini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akan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sangat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menentukan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destinasi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dipilih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ms-MY" sz="2000" spc="-2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aktivitas</a:t>
            </a:r>
            <a:r>
              <a:rPr lang="ms-MY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ms-MY" sz="20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dinikmati.</a:t>
            </a:r>
          </a:p>
          <a:p>
            <a:pPr marL="475615" marR="336550" algn="just">
              <a:lnSpc>
                <a:spcPct val="115000"/>
              </a:lnSpc>
              <a:spcBef>
                <a:spcPts val="195"/>
              </a:spcBef>
              <a:spcAft>
                <a:spcPts val="0"/>
              </a:spcAft>
            </a:pPr>
            <a:endParaRPr lang="id-ID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lnSpc>
                <a:spcPts val="1255"/>
              </a:lnSpc>
              <a:spcBef>
                <a:spcPts val="0"/>
              </a:spcBef>
              <a:spcAft>
                <a:spcPts val="0"/>
              </a:spcAft>
              <a:buSzPts val="1100"/>
              <a:buFont typeface="Times New Roman" panose="02020603050405020304" pitchFamily="18" charset="0"/>
              <a:buAutoNum type="arabicPeriod"/>
              <a:tabLst>
                <a:tab pos="476250" algn="l"/>
              </a:tabLst>
            </a:pPr>
            <a:r>
              <a:rPr lang="ms-MY" sz="20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Bisnis</a:t>
            </a:r>
            <a:r>
              <a:rPr lang="ms-MY" sz="2000" b="1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ms-MY" sz="2000" b="1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menyediakan</a:t>
            </a:r>
            <a:r>
              <a:rPr lang="ms-MY" sz="2000" b="1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barang</a:t>
            </a:r>
            <a:r>
              <a:rPr lang="ms-MY" sz="2000" b="1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ms-MY" sz="2000" b="1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jasa</a:t>
            </a:r>
            <a:r>
              <a:rPr lang="ms-MY" sz="2000" b="1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wisata</a:t>
            </a:r>
            <a:endParaRPr lang="id-ID" sz="2000" b="1" spc="-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75615" marR="337820" algn="just">
              <a:lnSpc>
                <a:spcPct val="115000"/>
              </a:lnSpc>
              <a:spcBef>
                <a:spcPts val="200"/>
              </a:spcBef>
              <a:spcAft>
                <a:spcPts val="0"/>
              </a:spcAft>
            </a:pP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Pelaku bisnis melihat pariwisata sebagai peluang untuk mendapatkan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keuntungan dengan menyediakan barang dan jasa yang dibutuhkan</a:t>
            </a:r>
            <a:r>
              <a:rPr lang="ms-MY" sz="20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pasar</a:t>
            </a:r>
            <a:r>
              <a:rPr lang="ms-MY" sz="20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wisata.</a:t>
            </a:r>
            <a:endParaRPr lang="id-ID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6" name="Picture 2" descr="Ekonomi Pariwisata – KITA MENULIS">
            <a:extLst>
              <a:ext uri="{FF2B5EF4-FFF2-40B4-BE49-F238E27FC236}">
                <a16:creationId xmlns:a16="http://schemas.microsoft.com/office/drawing/2014/main" id="{6807447B-CD3B-DFC1-C442-955E791E3A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5" y="0"/>
            <a:ext cx="361074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87567083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FBC25443-34A9-43E7-FECA-94AB4E75E1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 fontScale="77500" lnSpcReduction="20000"/>
          </a:bodyPr>
          <a:lstStyle/>
          <a:p>
            <a:pPr marL="342900" marR="0" lvl="0" indent="-342900" algn="just">
              <a:spcBef>
                <a:spcPts val="5"/>
              </a:spcBef>
              <a:spcAft>
                <a:spcPts val="0"/>
              </a:spcAft>
              <a:buSzPts val="1100"/>
              <a:buFont typeface="Times New Roman" panose="02020603050405020304" pitchFamily="18" charset="0"/>
              <a:buAutoNum type="arabicPeriod"/>
              <a:tabLst>
                <a:tab pos="476250" algn="l"/>
              </a:tabLst>
            </a:pPr>
            <a:r>
              <a:rPr lang="ms-MY" sz="2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Pemerintah</a:t>
            </a:r>
            <a:r>
              <a:rPr lang="ms-MY" sz="2800" b="1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komunitas</a:t>
            </a:r>
            <a:r>
              <a:rPr lang="ms-MY" sz="2800" b="1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atau</a:t>
            </a:r>
            <a:r>
              <a:rPr lang="ms-MY" sz="2800" b="1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daerah</a:t>
            </a:r>
            <a:r>
              <a:rPr lang="ms-MY" sz="2800" b="1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tuan</a:t>
            </a:r>
            <a:r>
              <a:rPr lang="ms-MY" sz="2800" b="1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rumah</a:t>
            </a:r>
            <a:endParaRPr lang="id-ID" sz="2800" b="1" spc="-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75615" marR="337185" algn="just">
              <a:lnSpc>
                <a:spcPct val="115000"/>
              </a:lnSpc>
              <a:spcBef>
                <a:spcPts val="200"/>
              </a:spcBef>
              <a:spcAft>
                <a:spcPts val="0"/>
              </a:spcAft>
            </a:pP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Politisi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memandang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pariwisata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sebagai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faktor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kekayaan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dalam</a:t>
            </a:r>
            <a:r>
              <a:rPr lang="ms-MY" sz="2800" spc="-2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ekonomi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yurisdiksi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mereka.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Perspektif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mereka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terkait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dengan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pendapatan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diperoleh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warganya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dari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bisnis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ini.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Politisi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juga</a:t>
            </a:r>
            <a:r>
              <a:rPr lang="ms-MY" sz="2800" spc="-2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mempertimbangkan penerimaan devisa dari pariwisata internasional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serta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penerimaan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pajak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dikumpulkan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dari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pengeluaran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wisatawan,</a:t>
            </a:r>
            <a:r>
              <a:rPr lang="ms-MY" sz="2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baik</a:t>
            </a:r>
            <a:r>
              <a:rPr lang="ms-MY" sz="2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secara</a:t>
            </a:r>
            <a:r>
              <a:rPr lang="ms-MY" sz="2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langsung</a:t>
            </a:r>
            <a:r>
              <a:rPr lang="ms-MY" sz="2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maupun</a:t>
            </a:r>
            <a:r>
              <a:rPr lang="ms-MY" sz="2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tidak</a:t>
            </a:r>
            <a:r>
              <a:rPr lang="ms-MY" sz="2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langsung.</a:t>
            </a:r>
          </a:p>
          <a:p>
            <a:pPr marL="475615" marR="337185" algn="just">
              <a:lnSpc>
                <a:spcPct val="115000"/>
              </a:lnSpc>
              <a:spcBef>
                <a:spcPts val="200"/>
              </a:spcBef>
              <a:spcAft>
                <a:spcPts val="0"/>
              </a:spcAft>
            </a:pPr>
            <a:endParaRPr lang="id-ID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spcBef>
                <a:spcPts val="30"/>
              </a:spcBef>
              <a:spcAft>
                <a:spcPts val="0"/>
              </a:spcAft>
              <a:buSzPts val="1100"/>
              <a:buFont typeface="Times New Roman" panose="02020603050405020304" pitchFamily="18" charset="0"/>
              <a:buAutoNum type="arabicPeriod"/>
              <a:tabLst>
                <a:tab pos="476250" algn="l"/>
              </a:tabLst>
            </a:pPr>
            <a:r>
              <a:rPr lang="ms-MY" sz="2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Komunitas</a:t>
            </a:r>
            <a:r>
              <a:rPr lang="ms-MY" sz="2800" b="1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tuan</a:t>
            </a:r>
            <a:r>
              <a:rPr lang="ms-MY" sz="2800" b="1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rumah</a:t>
            </a:r>
            <a:r>
              <a:rPr lang="ms-MY" sz="2800" b="1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(masyarakat</a:t>
            </a:r>
            <a:r>
              <a:rPr lang="ms-MY" sz="2800" b="1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lokal)</a:t>
            </a:r>
            <a:endParaRPr lang="id-ID" sz="2800" b="1" spc="-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75615" marR="336550" algn="just">
              <a:lnSpc>
                <a:spcPct val="115000"/>
              </a:lnSpc>
              <a:spcBef>
                <a:spcPts val="200"/>
              </a:spcBef>
              <a:spcAft>
                <a:spcPts val="0"/>
              </a:spcAft>
            </a:pP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Masyarakat lokal biasanya melihat pariwisata sebagai faktor budaya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lapangan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kerja.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penting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bagi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kelompok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ini,</a:t>
            </a:r>
            <a:r>
              <a:rPr lang="ms-MY" sz="2800" spc="27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misalnya,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adalah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pengaruh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interaksi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antara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sejumlah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besar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pengunjung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penduduk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internasional.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Efek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ini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mungkin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menguntungkan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atau</a:t>
            </a:r>
            <a:r>
              <a:rPr lang="ms-MY" sz="2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merugikan</a:t>
            </a:r>
            <a:r>
              <a:rPr lang="ms-MY" sz="2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atau</a:t>
            </a:r>
            <a:r>
              <a:rPr lang="ms-MY" sz="2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keduanya.</a:t>
            </a:r>
            <a:endParaRPr lang="id-ID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299671757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Kotak Teks 4">
            <a:extLst>
              <a:ext uri="{FF2B5EF4-FFF2-40B4-BE49-F238E27FC236}">
                <a16:creationId xmlns:a16="http://schemas.microsoft.com/office/drawing/2014/main" id="{1899124F-8542-956C-3D6E-6F4054582366}"/>
              </a:ext>
            </a:extLst>
          </p:cNvPr>
          <p:cNvSpPr txBox="1"/>
          <p:nvPr/>
        </p:nvSpPr>
        <p:spPr>
          <a:xfrm>
            <a:off x="505205" y="620688"/>
            <a:ext cx="4038600" cy="52894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47015" marR="0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</a:pPr>
            <a:r>
              <a:rPr lang="en-US" b="1" spc="-1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Ada</a:t>
            </a:r>
            <a:r>
              <a:rPr lang="en-US" b="1" spc="4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spc="-1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beberapa</a:t>
            </a:r>
            <a:r>
              <a:rPr lang="en-US" b="1" spc="45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spc="-1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karakteristik</a:t>
            </a:r>
            <a:r>
              <a:rPr lang="en-US" b="1" spc="45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spc="-1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pariwisata</a:t>
            </a:r>
            <a:r>
              <a:rPr lang="en-US" b="1" spc="45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spc="-1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yang</a:t>
            </a:r>
            <a:r>
              <a:rPr lang="en-US" b="1" spc="45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spc="-1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membedakannya</a:t>
            </a:r>
            <a:r>
              <a:rPr lang="en-US" b="1" spc="45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spc="-5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b="1" spc="45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spc="-5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kegiatan</a:t>
            </a:r>
            <a:r>
              <a:rPr lang="en-US" b="1" spc="-26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spc="-3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ekonomi</a:t>
            </a:r>
            <a:r>
              <a:rPr lang="en-US" b="1" spc="-65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spc="-3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lainnya</a:t>
            </a:r>
            <a:r>
              <a:rPr lang="en-US" b="1" spc="-3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b="1" spc="-65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spc="-3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</a:t>
            </a:r>
            <a:r>
              <a:rPr lang="en-US" b="1" spc="-65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spc="-3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antaranya</a:t>
            </a:r>
            <a:r>
              <a:rPr lang="en-US" b="1" spc="-65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spc="-3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yaitu</a:t>
            </a:r>
            <a:r>
              <a:rPr lang="en-US" b="1" spc="-65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spc="-25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(Hall</a:t>
            </a:r>
            <a:r>
              <a:rPr lang="en-US" b="1" spc="-65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spc="-25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en-US" b="1" spc="-65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spc="-25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Williams,</a:t>
            </a:r>
            <a:r>
              <a:rPr lang="en-US" b="1" spc="-65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spc="-25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2019):</a:t>
            </a:r>
          </a:p>
          <a:p>
            <a:pPr marL="247015" marR="0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</a:pPr>
            <a:endParaRPr lang="en-US" b="1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SzPts val="1100"/>
              <a:buFont typeface="Arial" pitchFamily="34" charset="0"/>
              <a:buAutoNum type="arabicPeriod"/>
              <a:tabLst>
                <a:tab pos="476250" algn="l"/>
              </a:tabLst>
            </a:pPr>
            <a:r>
              <a:rPr lang="en-US" spc="-5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Pariwisata</a:t>
            </a:r>
            <a:r>
              <a:rPr lang="en-US" spc="-25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5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pc="-2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5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kegiatan</a:t>
            </a:r>
            <a:r>
              <a:rPr lang="en-US" spc="-25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5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ekspor</a:t>
            </a:r>
            <a:r>
              <a:rPr lang="en-US" spc="-2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5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yang</a:t>
            </a:r>
            <a:r>
              <a:rPr lang="en-US" spc="-25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5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spc="-2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5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terlihat</a:t>
            </a:r>
            <a:r>
              <a:rPr lang="en-US" spc="-5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marR="0" lvl="0" indent="-342900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SzPts val="1100"/>
              <a:buFont typeface="Arial" pitchFamily="34" charset="0"/>
              <a:buAutoNum type="arabicPeriod"/>
              <a:tabLst>
                <a:tab pos="476250" algn="l"/>
              </a:tabLst>
            </a:pPr>
            <a:r>
              <a:rPr lang="en-US" spc="-5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US" spc="-25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5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lang="en-US" spc="-2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5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layanan</a:t>
            </a:r>
            <a:r>
              <a:rPr lang="en-US" spc="-2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5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saling</a:t>
            </a:r>
            <a:r>
              <a:rPr lang="en-US" spc="-2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5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melengkapi.Tidak</a:t>
            </a:r>
            <a:r>
              <a:rPr lang="en-US" spc="155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5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ada</a:t>
            </a:r>
            <a:r>
              <a:rPr lang="en-US" spc="155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5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industri</a:t>
            </a:r>
            <a:r>
              <a:rPr lang="en-US" spc="155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5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khusus</a:t>
            </a:r>
            <a:r>
              <a:rPr lang="en-US" spc="155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5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yang</a:t>
            </a:r>
            <a:r>
              <a:rPr lang="en-US" spc="155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5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hanya</a:t>
            </a:r>
            <a:r>
              <a:rPr lang="en-US" spc="155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5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memproduksi</a:t>
            </a:r>
            <a:r>
              <a:rPr lang="en-US" spc="155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5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spc="-26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5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pariwisata</a:t>
            </a:r>
            <a:r>
              <a:rPr lang="en-US" spc="-5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marR="0" lvl="0" indent="-342900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SzPts val="1100"/>
              <a:buFont typeface="Arial" pitchFamily="34" charset="0"/>
              <a:buAutoNum type="arabicPeriod"/>
              <a:tabLst>
                <a:tab pos="476250" algn="l"/>
              </a:tabLst>
            </a:pPr>
            <a:r>
              <a:rPr lang="en-US" spc="-5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US" spc="-25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5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pariwisata</a:t>
            </a:r>
            <a:r>
              <a:rPr lang="en-US" spc="-2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5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mudah</a:t>
            </a:r>
            <a:r>
              <a:rPr lang="en-US" spc="-2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5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rusak</a:t>
            </a:r>
            <a:endParaRPr lang="en-US" spc="-5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SzPts val="1100"/>
              <a:buFont typeface="Arial" pitchFamily="34" charset="0"/>
              <a:buAutoNum type="arabicPeriod"/>
              <a:tabLst>
                <a:tab pos="476250" algn="l"/>
              </a:tabLst>
            </a:pPr>
            <a:r>
              <a:rPr lang="en-US" spc="-5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Arah</a:t>
            </a:r>
            <a:r>
              <a:rPr lang="en-US" spc="-25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5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transaksi</a:t>
            </a:r>
            <a:r>
              <a:rPr lang="en-US" spc="-2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5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spc="-2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5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terbalik</a:t>
            </a:r>
            <a:endParaRPr lang="en-US" spc="-5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SzPts val="1100"/>
              <a:buFont typeface="Arial" pitchFamily="34" charset="0"/>
              <a:buAutoNum type="arabicPeriod"/>
              <a:tabLst>
                <a:tab pos="476250" algn="l"/>
              </a:tabLst>
            </a:pPr>
            <a:r>
              <a:rPr lang="en-US" spc="-5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Perantara</a:t>
            </a:r>
            <a:r>
              <a:rPr lang="en-US" spc="-25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5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pc="-2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5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konsumsi</a:t>
            </a:r>
            <a:endParaRPr lang="en-US" spc="-5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SzPts val="1100"/>
              <a:buFont typeface="Arial" pitchFamily="34" charset="0"/>
              <a:buAutoNum type="arabicPeriod"/>
              <a:tabLst>
                <a:tab pos="476250" algn="l"/>
              </a:tabLst>
            </a:pPr>
            <a:r>
              <a:rPr lang="en-US" spc="-5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Produk</a:t>
            </a:r>
            <a:r>
              <a:rPr lang="en-US" spc="-3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5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wisata</a:t>
            </a:r>
            <a:r>
              <a:rPr lang="en-US" spc="-25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5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terfragmentasi</a:t>
            </a:r>
            <a:endParaRPr lang="en-US" spc="-5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SzPts val="1100"/>
              <a:buFont typeface="Arial" pitchFamily="34" charset="0"/>
              <a:buAutoNum type="arabicPeriod"/>
              <a:tabLst>
                <a:tab pos="476250" algn="l"/>
              </a:tabLst>
            </a:pPr>
            <a:r>
              <a:rPr lang="en-US" spc="-5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Bepergian</a:t>
            </a:r>
            <a:r>
              <a:rPr lang="en-US" spc="-25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5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pc="-2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5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sebuah</a:t>
            </a:r>
            <a:r>
              <a:rPr lang="en-US" spc="-25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5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pengalaman</a:t>
            </a:r>
            <a:endParaRPr lang="en-US" spc="-5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SzPts val="1100"/>
              <a:buFont typeface="Arial" pitchFamily="34" charset="0"/>
              <a:buAutoNum type="arabicPeriod"/>
              <a:tabLst>
                <a:tab pos="476250" algn="l"/>
              </a:tabLst>
            </a:pPr>
            <a:r>
              <a:rPr lang="en-US" spc="-5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Usaha</a:t>
            </a:r>
            <a:r>
              <a:rPr lang="en-US" spc="-2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5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</a:t>
            </a:r>
            <a:r>
              <a:rPr lang="en-US" spc="-2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5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industri</a:t>
            </a:r>
            <a:r>
              <a:rPr lang="en-US" spc="-2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pc="-5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pariwisata</a:t>
            </a:r>
            <a:endParaRPr lang="en-US" spc="-5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image9.jpeg">
            <a:extLst>
              <a:ext uri="{FF2B5EF4-FFF2-40B4-BE49-F238E27FC236}">
                <a16:creationId xmlns:a16="http://schemas.microsoft.com/office/drawing/2014/main" id="{ADE65DC5-A41C-AB8B-301C-2133AB70C651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44685" y="836713"/>
            <a:ext cx="4038600" cy="582512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682827163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Kotak Teks 3">
            <a:extLst>
              <a:ext uri="{FF2B5EF4-FFF2-40B4-BE49-F238E27FC236}">
                <a16:creationId xmlns:a16="http://schemas.microsoft.com/office/drawing/2014/main" id="{B794FA67-6359-43B7-6383-368471054F0F}"/>
              </a:ext>
            </a:extLst>
          </p:cNvPr>
          <p:cNvSpPr txBox="1"/>
          <p:nvPr/>
        </p:nvSpPr>
        <p:spPr>
          <a:xfrm>
            <a:off x="0" y="476672"/>
            <a:ext cx="8820472" cy="41925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47015" marR="332740" algn="just">
              <a:spcBef>
                <a:spcPts val="865"/>
              </a:spcBef>
              <a:spcAft>
                <a:spcPts val="0"/>
              </a:spcAft>
            </a:pPr>
            <a:r>
              <a:rPr lang="ms-MY" sz="2000" b="1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Empat</a:t>
            </a:r>
            <a:r>
              <a:rPr lang="ms-MY" sz="2000" b="1" spc="-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komponen</a:t>
            </a:r>
            <a:r>
              <a:rPr lang="ms-MY" sz="2000" b="1" spc="-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dasar</a:t>
            </a:r>
            <a:r>
              <a:rPr lang="ms-MY" sz="2000" b="1" spc="-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pariwisata</a:t>
            </a:r>
            <a:r>
              <a:rPr lang="ms-MY" sz="2000" b="1" spc="-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yaitu</a:t>
            </a:r>
            <a:r>
              <a:rPr lang="ms-MY" sz="2000" b="1" spc="-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transportasi,</a:t>
            </a:r>
            <a:r>
              <a:rPr lang="ms-MY" sz="2000" b="1" spc="-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atraksi,</a:t>
            </a:r>
            <a:r>
              <a:rPr lang="ms-MY" sz="2000" b="1" spc="-5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akomodasi</a:t>
            </a:r>
            <a:r>
              <a:rPr lang="ms-MY" sz="2000" b="1" spc="-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ms-MY" sz="2000" b="1" spc="-2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jasa penunjang merupakan komponen yang sangat penting. </a:t>
            </a:r>
            <a:r>
              <a:rPr lang="ms-MY" sz="2000" b="1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Unsur-unsur inilah</a:t>
            </a:r>
            <a:r>
              <a:rPr lang="ms-MY" sz="2000" b="1" spc="-2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 menjadi daya </a:t>
            </a:r>
            <a:r>
              <a:rPr lang="ms-MY" sz="2000" b="1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tarik utama pariwisata, yaitu (Alonso-Almeida et al., 2018;</a:t>
            </a:r>
            <a:r>
              <a:rPr lang="ms-MY" sz="2000" b="1" spc="-2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Nguyen</a:t>
            </a:r>
            <a:r>
              <a:rPr lang="ms-MY" sz="2000" b="1" spc="-7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et</a:t>
            </a:r>
            <a:r>
              <a:rPr lang="ms-MY" sz="2000" b="1" spc="-7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al.,</a:t>
            </a:r>
            <a:r>
              <a:rPr lang="ms-MY" sz="2000" b="1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2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2019):</a:t>
            </a:r>
            <a:endParaRPr lang="id-ID" sz="20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335280" lvl="0" indent="-342900">
              <a:lnSpc>
                <a:spcPct val="115000"/>
              </a:lnSpc>
              <a:spcBef>
                <a:spcPts val="630"/>
              </a:spcBef>
              <a:spcAft>
                <a:spcPts val="0"/>
              </a:spcAft>
              <a:buSzPts val="1100"/>
              <a:buFont typeface="Times New Roman" panose="02020603050405020304" pitchFamily="18" charset="0"/>
              <a:buAutoNum type="arabicPeriod"/>
              <a:tabLst>
                <a:tab pos="476250" algn="l"/>
              </a:tabLst>
            </a:pPr>
            <a:r>
              <a:rPr lang="ms-MY" sz="1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Cuaca yang menyenangkan/ menggembirakan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ms-MY" sz="1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pleasing weather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Untuk</a:t>
            </a:r>
            <a:r>
              <a:rPr lang="ms-MY" sz="1800" spc="1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liburan,</a:t>
            </a:r>
            <a:r>
              <a:rPr lang="ms-MY" sz="1800" spc="1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cuaca</a:t>
            </a:r>
            <a:r>
              <a:rPr lang="ms-MY" sz="1800" spc="1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ms-MY" sz="1800" spc="1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baik</a:t>
            </a:r>
            <a:r>
              <a:rPr lang="ms-MY" sz="1800" spc="1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merupakan</a:t>
            </a:r>
            <a:r>
              <a:rPr lang="ms-MY" sz="1800" spc="1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bahan</a:t>
            </a:r>
            <a:r>
              <a:rPr lang="ms-MY" sz="1800" spc="1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ms-MY" sz="1800" spc="14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sangat</a:t>
            </a:r>
            <a:r>
              <a:rPr lang="ms-MY" sz="1800" spc="-2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penting</a:t>
            </a:r>
            <a:r>
              <a:rPr lang="ms-MY" sz="1800" spc="10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karena</a:t>
            </a:r>
            <a:r>
              <a:rPr lang="ms-MY" sz="1800" spc="10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berperan</a:t>
            </a:r>
            <a:r>
              <a:rPr lang="ms-MY" sz="1800" spc="10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penting</a:t>
            </a:r>
            <a:r>
              <a:rPr lang="ms-MY" sz="1800" spc="10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dalam</a:t>
            </a:r>
            <a:r>
              <a:rPr lang="ms-MY" sz="1800" spc="1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liburan</a:t>
            </a:r>
            <a:r>
              <a:rPr lang="ms-MY" sz="1800" spc="10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ms-MY" sz="1800" spc="10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menyenangkan</a:t>
            </a:r>
            <a:r>
              <a:rPr lang="ms-MY" sz="1800" spc="-2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atau</a:t>
            </a:r>
            <a:r>
              <a:rPr lang="ms-MY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pengalaman yang</a:t>
            </a:r>
            <a:r>
              <a:rPr lang="ms-MY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tidak menyenangkan.</a:t>
            </a:r>
          </a:p>
          <a:p>
            <a:pPr marR="335280" lvl="0">
              <a:lnSpc>
                <a:spcPct val="115000"/>
              </a:lnSpc>
              <a:spcBef>
                <a:spcPts val="630"/>
              </a:spcBef>
              <a:spcAft>
                <a:spcPts val="0"/>
              </a:spcAft>
              <a:buSzPts val="1100"/>
              <a:tabLst>
                <a:tab pos="476250" algn="l"/>
              </a:tabLst>
            </a:pPr>
            <a:endParaRPr lang="id-ID" sz="1800" spc="-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>
              <a:lnSpc>
                <a:spcPts val="1250"/>
              </a:lnSpc>
              <a:spcBef>
                <a:spcPts val="0"/>
              </a:spcBef>
              <a:spcAft>
                <a:spcPts val="0"/>
              </a:spcAft>
              <a:buSzPts val="1100"/>
              <a:buFont typeface="Times New Roman" panose="02020603050405020304" pitchFamily="18" charset="0"/>
              <a:buAutoNum type="arabicPeriod"/>
              <a:tabLst>
                <a:tab pos="476250" algn="l"/>
              </a:tabLst>
            </a:pPr>
            <a:r>
              <a:rPr lang="ms-MY" sz="1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Daya</a:t>
            </a:r>
            <a:r>
              <a:rPr lang="ms-MY" sz="1800" b="1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tarik</a:t>
            </a:r>
            <a:r>
              <a:rPr lang="ms-MY" sz="1800" b="1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pemandangan</a:t>
            </a:r>
            <a:r>
              <a:rPr lang="ms-MY" sz="1800" b="1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(scenic</a:t>
            </a:r>
            <a:r>
              <a:rPr lang="ms-MY" sz="1800" b="1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attractions)</a:t>
            </a:r>
            <a:endParaRPr lang="id-ID" sz="1800" b="1" spc="-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75615" marR="336550" algn="just">
              <a:lnSpc>
                <a:spcPct val="115000"/>
              </a:lnSpc>
              <a:spcBef>
                <a:spcPts val="200"/>
              </a:spcBef>
              <a:spcAft>
                <a:spcPts val="0"/>
              </a:spcAft>
            </a:pP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Daya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tarik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pemandangan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wisata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seperti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cuaca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bagus</a:t>
            </a:r>
            <a:r>
              <a:rPr lang="ms-MY" sz="1800" spc="27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merupakan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faktor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sangat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penting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dalam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pariwisata.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Pemandangan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atau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bentang</a:t>
            </a:r>
            <a:r>
              <a:rPr lang="ms-MY" sz="1800" spc="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alam</a:t>
            </a:r>
            <a:r>
              <a:rPr lang="ms-MY" sz="1800" spc="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ms-MY" sz="1800" spc="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terdiri</a:t>
            </a:r>
            <a:r>
              <a:rPr lang="ms-MY" sz="1800" spc="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dari</a:t>
            </a:r>
            <a:r>
              <a:rPr lang="ms-MY" sz="1800" spc="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pegunungan,</a:t>
            </a:r>
            <a:r>
              <a:rPr lang="ms-MY" sz="1800" spc="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danau,</a:t>
            </a:r>
            <a:r>
              <a:rPr lang="ms-MY" sz="1800" spc="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air</a:t>
            </a:r>
            <a:r>
              <a:rPr lang="ms-MY" sz="1800" spc="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terjun,</a:t>
            </a:r>
            <a:r>
              <a:rPr lang="ms-MY" sz="1800" spc="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gletser,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hutan, gurun, dll merupakan kekuatan yang kuat untuk menarik orang</a:t>
            </a:r>
            <a:r>
              <a:rPr lang="ms-MY" sz="1800" spc="-2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untuk</a:t>
            </a:r>
            <a:r>
              <a:rPr lang="ms-MY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mengunjunginya.</a:t>
            </a:r>
            <a:endParaRPr lang="id-ID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4100" name="Picture 4" descr="Agar Sektor Pariwisata Terus Berkontribusi ke Perekonomian">
            <a:extLst>
              <a:ext uri="{FF2B5EF4-FFF2-40B4-BE49-F238E27FC236}">
                <a16:creationId xmlns:a16="http://schemas.microsoft.com/office/drawing/2014/main" id="{8E46288F-3F9D-ECE0-4D79-95A74BB613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581128"/>
            <a:ext cx="8928991" cy="2276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4461225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Kotak Teks 3">
            <a:extLst>
              <a:ext uri="{FF2B5EF4-FFF2-40B4-BE49-F238E27FC236}">
                <a16:creationId xmlns:a16="http://schemas.microsoft.com/office/drawing/2014/main" id="{E251CE65-E8BD-2103-2A59-CF60C5604BB3}"/>
              </a:ext>
            </a:extLst>
          </p:cNvPr>
          <p:cNvSpPr txBox="1"/>
          <p:nvPr/>
        </p:nvSpPr>
        <p:spPr>
          <a:xfrm>
            <a:off x="0" y="620688"/>
            <a:ext cx="9144000" cy="37153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just">
              <a:spcBef>
                <a:spcPts val="20"/>
              </a:spcBef>
              <a:spcAft>
                <a:spcPts val="0"/>
              </a:spcAft>
              <a:buSzPts val="1100"/>
              <a:buFont typeface="Times New Roman" panose="02020603050405020304" pitchFamily="18" charset="0"/>
              <a:buAutoNum type="arabicPeriod"/>
              <a:tabLst>
                <a:tab pos="476250" algn="l"/>
              </a:tabLst>
            </a:pPr>
            <a:r>
              <a:rPr lang="ms-MY" sz="1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Faktor</a:t>
            </a:r>
            <a:r>
              <a:rPr lang="ms-MY" sz="1800" b="1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sejarah</a:t>
            </a:r>
            <a:r>
              <a:rPr lang="ms-MY" sz="1800" b="1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ms-MY" sz="1800" b="1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budaya</a:t>
            </a:r>
            <a:r>
              <a:rPr lang="ms-MY" sz="1800" b="1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(historical</a:t>
            </a:r>
            <a:r>
              <a:rPr lang="ms-MY" sz="1800" b="1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and</a:t>
            </a:r>
            <a:r>
              <a:rPr lang="ms-MY" sz="1800" b="1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cultural</a:t>
            </a:r>
            <a:r>
              <a:rPr lang="ms-MY" sz="1800" b="1" spc="-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factors)</a:t>
            </a:r>
            <a:endParaRPr lang="id-ID" sz="1800" b="1" spc="-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75615" marR="335915" algn="just">
              <a:lnSpc>
                <a:spcPct val="115000"/>
              </a:lnSpc>
              <a:spcBef>
                <a:spcPts val="200"/>
              </a:spcBef>
              <a:spcAft>
                <a:spcPts val="0"/>
              </a:spcAft>
            </a:pP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Karakter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kepentingan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sejarah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budaya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memberikan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daya</a:t>
            </a:r>
            <a:r>
              <a:rPr lang="ms-MY" sz="1800" spc="27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tarik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kuat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bagi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banyak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orang.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Banyak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negara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sedang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mengembangkan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industri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pariwisata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menggunakan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peninggalan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sejarah</a:t>
            </a:r>
            <a:r>
              <a:rPr lang="ms-MY" sz="18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masa</a:t>
            </a:r>
            <a:r>
              <a:rPr lang="ms-MY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lalu</a:t>
            </a:r>
            <a:r>
              <a:rPr lang="ms-MY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mereka</a:t>
            </a:r>
            <a:r>
              <a:rPr lang="ms-MY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sebagai</a:t>
            </a:r>
            <a:r>
              <a:rPr lang="ms-MY" sz="1800" spc="-1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tempat</a:t>
            </a:r>
            <a:r>
              <a:rPr lang="ms-MY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wisata</a:t>
            </a:r>
            <a:r>
              <a:rPr lang="ms-MY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utama</a:t>
            </a:r>
            <a:r>
              <a:rPr lang="ms-MY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mereka.</a:t>
            </a:r>
            <a:endParaRPr lang="id-ID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lnSpc>
                <a:spcPts val="1250"/>
              </a:lnSpc>
              <a:spcBef>
                <a:spcPts val="0"/>
              </a:spcBef>
              <a:spcAft>
                <a:spcPts val="0"/>
              </a:spcAft>
              <a:buSzPts val="1100"/>
              <a:buFont typeface="Times New Roman" panose="02020603050405020304" pitchFamily="18" charset="0"/>
              <a:buAutoNum type="arabicPeriod"/>
              <a:tabLst>
                <a:tab pos="476250" algn="l"/>
              </a:tabLst>
            </a:pPr>
            <a:r>
              <a:rPr lang="ms-MY" sz="1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Akses</a:t>
            </a:r>
            <a:r>
              <a:rPr lang="ms-MY" sz="1800" b="1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Bilitas</a:t>
            </a:r>
            <a:r>
              <a:rPr lang="ms-MY" sz="1800" b="1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(accessibility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endParaRPr lang="id-ID" sz="1800" spc="-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75615" marR="336550" algn="just">
              <a:lnSpc>
                <a:spcPct val="115000"/>
              </a:lnSpc>
              <a:spcBef>
                <a:spcPts val="195"/>
              </a:spcBef>
              <a:spcAft>
                <a:spcPts val="0"/>
              </a:spcAft>
            </a:pP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Aksesibilitas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merupakan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faktor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sangat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penting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karena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merupakan sarana yang digunakan wisatawan untuk mencapai daerah</a:t>
            </a:r>
            <a:r>
              <a:rPr lang="ms-MY" sz="1800" spc="-2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tempat</a:t>
            </a:r>
            <a:r>
              <a:rPr lang="ms-MY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atraksi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berada.</a:t>
            </a:r>
            <a:endParaRPr lang="id-ID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marR="0" lvl="0" indent="-342900" algn="just">
              <a:spcBef>
                <a:spcPts val="5"/>
              </a:spcBef>
              <a:spcAft>
                <a:spcPts val="0"/>
              </a:spcAft>
              <a:buSzPts val="1100"/>
              <a:buFont typeface="Times New Roman" panose="02020603050405020304" pitchFamily="18" charset="0"/>
              <a:buAutoNum type="arabicPeriod"/>
              <a:tabLst>
                <a:tab pos="476250" algn="l"/>
              </a:tabLst>
            </a:pPr>
            <a:r>
              <a:rPr lang="ms-MY" sz="1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Fasilitas</a:t>
            </a:r>
            <a:r>
              <a:rPr lang="ms-MY" sz="1800" b="1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(amenities)</a:t>
            </a:r>
            <a:endParaRPr lang="id-ID" sz="1800" b="1" spc="-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75615" marR="335915" algn="just">
              <a:lnSpc>
                <a:spcPct val="115000"/>
              </a:lnSpc>
              <a:spcBef>
                <a:spcPts val="200"/>
              </a:spcBef>
              <a:spcAft>
                <a:spcPts val="0"/>
              </a:spcAft>
            </a:pP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Fasilitas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merupakan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bantuan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yang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diperlukan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untuk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pusat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wisata.</a:t>
            </a:r>
            <a:r>
              <a:rPr lang="ms-MY" sz="1800" spc="-2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Untuk resor tepi laut, fasilitas seperti berenang, berperahu, berperahu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pesiar,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berselancar,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fasilitas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lain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seperti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menari,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rekreasi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hiburan</a:t>
            </a:r>
            <a:r>
              <a:rPr lang="ms-MY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penting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untuk</a:t>
            </a:r>
            <a:r>
              <a:rPr lang="ms-MY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setiap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pusat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wisata.</a:t>
            </a:r>
            <a:endParaRPr lang="id-ID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id-ID" dirty="0"/>
          </a:p>
        </p:txBody>
      </p:sp>
      <p:pic>
        <p:nvPicPr>
          <p:cNvPr id="5124" name="Picture 4" descr="Pentingnya Membangun Ekonomi Pariwisata Digital |">
            <a:extLst>
              <a:ext uri="{FF2B5EF4-FFF2-40B4-BE49-F238E27FC236}">
                <a16:creationId xmlns:a16="http://schemas.microsoft.com/office/drawing/2014/main" id="{8C7EAB7D-B2EC-9FA2-10CD-176BF0C9C4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005064"/>
            <a:ext cx="9036496" cy="2852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86138130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judul 1">
            <a:extLst>
              <a:ext uri="{FF2B5EF4-FFF2-40B4-BE49-F238E27FC236}">
                <a16:creationId xmlns:a16="http://schemas.microsoft.com/office/drawing/2014/main" id="{373104D3-03CC-143D-22F2-1EAD998C4E4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Kotak Teks 3">
            <a:extLst>
              <a:ext uri="{FF2B5EF4-FFF2-40B4-BE49-F238E27FC236}">
                <a16:creationId xmlns:a16="http://schemas.microsoft.com/office/drawing/2014/main" id="{83EFD205-8751-EEE3-DC05-9416DE1D4CD9}"/>
              </a:ext>
            </a:extLst>
          </p:cNvPr>
          <p:cNvSpPr txBox="1"/>
          <p:nvPr/>
        </p:nvSpPr>
        <p:spPr>
          <a:xfrm>
            <a:off x="179512" y="620688"/>
            <a:ext cx="5400600" cy="18312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47015" marR="334010" algn="just">
              <a:spcBef>
                <a:spcPts val="615"/>
              </a:spcBef>
              <a:spcAft>
                <a:spcPts val="0"/>
              </a:spcAft>
            </a:pPr>
            <a:r>
              <a:rPr lang="ms-MY" sz="1800" b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Dalam </a:t>
            </a:r>
            <a:r>
              <a:rPr lang="ms-MY" sz="1800" b="1" i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International Recommendations </a:t>
            </a:r>
            <a:r>
              <a:rPr lang="ms-MY" sz="1800" b="1" i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for Tourism Statistics </a:t>
            </a:r>
            <a:r>
              <a:rPr lang="ms-MY" sz="1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2008 (IRTS</a:t>
            </a:r>
            <a:r>
              <a:rPr lang="ms-MY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b="1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2008) yang dirancang oleh </a:t>
            </a:r>
            <a:r>
              <a:rPr lang="ms-MY" sz="1800" b="1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UNWTO, tiga bentuk dasar pariwisata direvisi dari</a:t>
            </a:r>
            <a:r>
              <a:rPr lang="ms-MY" sz="1800" b="1" spc="-2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b="1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sebelumnya</a:t>
            </a:r>
            <a:r>
              <a:rPr lang="ms-MY" sz="1800" b="1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b="1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ms-MY" sz="1800" b="1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b="1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diperbarui</a:t>
            </a:r>
            <a:r>
              <a:rPr lang="ms-MY" sz="1800" b="1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b="1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sebagai</a:t>
            </a:r>
            <a:r>
              <a:rPr lang="ms-MY" sz="1800" b="1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b="1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(Hall</a:t>
            </a:r>
            <a:r>
              <a:rPr lang="ms-MY" sz="1800" b="1" spc="-6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b="1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and</a:t>
            </a:r>
            <a:r>
              <a:rPr lang="ms-MY" sz="1800" b="1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b="1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Williams,</a:t>
            </a:r>
            <a:r>
              <a:rPr lang="ms-MY" sz="1800" b="1" spc="-6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b="1" spc="-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2019):</a:t>
            </a:r>
          </a:p>
          <a:p>
            <a:pPr marL="247015" marR="334010" algn="just">
              <a:spcBef>
                <a:spcPts val="615"/>
              </a:spcBef>
              <a:spcAft>
                <a:spcPts val="0"/>
              </a:spcAft>
            </a:pPr>
            <a:endParaRPr lang="id-ID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5" name="image10.jpeg">
            <a:extLst>
              <a:ext uri="{FF2B5EF4-FFF2-40B4-BE49-F238E27FC236}">
                <a16:creationId xmlns:a16="http://schemas.microsoft.com/office/drawing/2014/main" id="{38E2D234-FD3D-D678-D929-C192F5C6FE57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508103" y="0"/>
            <a:ext cx="3635897" cy="6858001"/>
          </a:xfrm>
          <a:prstGeom prst="rect">
            <a:avLst/>
          </a:prstGeom>
        </p:spPr>
      </p:pic>
      <p:sp>
        <p:nvSpPr>
          <p:cNvPr id="7" name="Kotak Teks 6">
            <a:extLst>
              <a:ext uri="{FF2B5EF4-FFF2-40B4-BE49-F238E27FC236}">
                <a16:creationId xmlns:a16="http://schemas.microsoft.com/office/drawing/2014/main" id="{B9984F3A-1D88-2C18-E9D5-82B1C7D5AAA4}"/>
              </a:ext>
            </a:extLst>
          </p:cNvPr>
          <p:cNvSpPr txBox="1"/>
          <p:nvPr/>
        </p:nvSpPr>
        <p:spPr>
          <a:xfrm>
            <a:off x="179512" y="2348880"/>
            <a:ext cx="5184576" cy="32417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just">
              <a:spcBef>
                <a:spcPts val="620"/>
              </a:spcBef>
              <a:spcAft>
                <a:spcPts val="0"/>
              </a:spcAft>
              <a:buSzPts val="1100"/>
              <a:buFont typeface="Times New Roman" panose="02020603050405020304" pitchFamily="18" charset="0"/>
              <a:buAutoNum type="arabicPeriod"/>
              <a:tabLst>
                <a:tab pos="476250" algn="l"/>
              </a:tabLst>
            </a:pPr>
            <a:r>
              <a:rPr lang="ms-MY" sz="1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Pariwisata</a:t>
            </a:r>
            <a:r>
              <a:rPr lang="ms-MY" sz="1800" b="1" spc="-3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Domestik</a:t>
            </a:r>
            <a:endParaRPr lang="id-ID" sz="1800" b="1" spc="-5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75615" marR="335915" algn="just">
              <a:lnSpc>
                <a:spcPct val="115000"/>
              </a:lnSpc>
              <a:spcBef>
                <a:spcPts val="200"/>
              </a:spcBef>
              <a:spcAft>
                <a:spcPts val="0"/>
              </a:spcAft>
            </a:pP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Merupakan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aktivitas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pengunjung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residen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negara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referensi.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Bepergian dalam satu negara lebih mudah karena tidak memerlukan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dokumen perjalanan resmi dan formalitas yang membosankan seperti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pemeriksaan</a:t>
            </a:r>
            <a:r>
              <a:rPr lang="ms-MY" sz="1800" spc="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kesehatan</a:t>
            </a:r>
            <a:r>
              <a:rPr lang="ms-MY" sz="1800" spc="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wajib</a:t>
            </a:r>
            <a:r>
              <a:rPr lang="ms-MY" sz="1800" spc="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dan</a:t>
            </a:r>
            <a:r>
              <a:rPr lang="ms-MY" sz="1800" spc="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valuta</a:t>
            </a:r>
            <a:r>
              <a:rPr lang="ms-MY" sz="1800" spc="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asing.</a:t>
            </a:r>
            <a:r>
              <a:rPr lang="ms-MY" sz="1800" spc="2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Dalam</a:t>
            </a:r>
            <a:r>
              <a:rPr lang="ms-MY" sz="1800" spc="2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pariwisata</a:t>
            </a: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domestik,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traveler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umumnya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tidak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menghadapi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banyak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masalah</a:t>
            </a:r>
            <a:r>
              <a:rPr lang="ms-MY" sz="1800" spc="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bahasa</a:t>
            </a:r>
            <a:r>
              <a:rPr lang="ms-MY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atau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masalah</a:t>
            </a:r>
            <a:r>
              <a:rPr lang="ms-MY" sz="1800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pertukaran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mata</a:t>
            </a:r>
            <a:r>
              <a:rPr lang="ms-MY" sz="1800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ms-MY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uang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629544093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3001</TotalTime>
  <Words>1249</Words>
  <Application>Microsoft Office PowerPoint</Application>
  <PresentationFormat>Tampilan Layar (4:3)</PresentationFormat>
  <Paragraphs>70</Paragraphs>
  <Slides>14</Slides>
  <Notes>1</Notes>
  <HiddenSlides>0</HiddenSlides>
  <MMClips>0</MMClips>
  <ScaleCrop>false</ScaleCrop>
  <HeadingPairs>
    <vt:vector size="6" baseType="variant">
      <vt:variant>
        <vt:lpstr>Font Dipakai</vt:lpstr>
      </vt:variant>
      <vt:variant>
        <vt:i4>5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14</vt:i4>
      </vt:variant>
    </vt:vector>
  </HeadingPairs>
  <TitlesOfParts>
    <vt:vector size="20" baseType="lpstr">
      <vt:lpstr>Arial</vt:lpstr>
      <vt:lpstr>Calibri</vt:lpstr>
      <vt:lpstr>Cambria</vt:lpstr>
      <vt:lpstr>Times New Roman</vt:lpstr>
      <vt:lpstr>Wingdings 3</vt:lpstr>
      <vt:lpstr>Office Theme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yusminar wahyuningsih</cp:lastModifiedBy>
  <cp:revision>444</cp:revision>
  <cp:lastPrinted>2017-08-29T02:54:51Z</cp:lastPrinted>
  <dcterms:created xsi:type="dcterms:W3CDTF">2010-04-18T12:06:30Z</dcterms:created>
  <dcterms:modified xsi:type="dcterms:W3CDTF">2023-12-11T09:20:14Z</dcterms:modified>
</cp:coreProperties>
</file>