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5" r:id="rId3"/>
    <p:sldId id="358" r:id="rId4"/>
    <p:sldId id="367" r:id="rId5"/>
    <p:sldId id="368" r:id="rId6"/>
    <p:sldId id="369" r:id="rId7"/>
    <p:sldId id="370" r:id="rId8"/>
    <p:sldId id="371" r:id="rId9"/>
    <p:sldId id="374" r:id="rId10"/>
    <p:sldId id="360" r:id="rId11"/>
    <p:sldId id="346" r:id="rId12"/>
    <p:sldId id="372" r:id="rId13"/>
    <p:sldId id="373" r:id="rId14"/>
    <p:sldId id="361" r:id="rId15"/>
    <p:sldId id="353" r:id="rId16"/>
    <p:sldId id="362" r:id="rId17"/>
    <p:sldId id="352" r:id="rId18"/>
    <p:sldId id="363" r:id="rId19"/>
    <p:sldId id="364" r:id="rId20"/>
    <p:sldId id="375" r:id="rId21"/>
    <p:sldId id="347" r:id="rId22"/>
    <p:sldId id="348" r:id="rId23"/>
    <p:sldId id="365" r:id="rId24"/>
    <p:sldId id="366" r:id="rId25"/>
    <p:sldId id="349" r:id="rId26"/>
    <p:sldId id="376" r:id="rId27"/>
    <p:sldId id="377" r:id="rId28"/>
    <p:sldId id="354" r:id="rId29"/>
    <p:sldId id="300" r:id="rId30"/>
  </p:sldIdLst>
  <p:sldSz cx="9144000" cy="6858000" type="screen4x3"/>
  <p:notesSz cx="7045325" cy="9345613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580" autoAdjust="0"/>
  </p:normalViewPr>
  <p:slideViewPr>
    <p:cSldViewPr>
      <p:cViewPr varScale="1">
        <p:scale>
          <a:sx n="51" d="100"/>
          <a:sy n="51" d="100"/>
        </p:scale>
        <p:origin x="5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3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9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73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1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6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verzet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Grosse </a:t>
            </a:r>
            <a:r>
              <a:rPr lang="en-US" dirty="0" err="1"/>
              <a:t>akta</a:t>
            </a:r>
            <a:r>
              <a:rPr lang="en-US" dirty="0"/>
              <a:t>: Salinan </a:t>
            </a:r>
            <a:r>
              <a:rPr lang="en-US" dirty="0" err="1"/>
              <a:t>akta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9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40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Cth</a:t>
            </a:r>
            <a:r>
              <a:rPr lang="en-US" dirty="0"/>
              <a:t> b: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posita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dan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petitum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tdk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sesuai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atau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tdk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menyebutkan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objek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sengketa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dengan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jelas</a:t>
            </a:r>
            <a:endParaRPr lang="en-US" dirty="0"/>
          </a:p>
          <a:p>
            <a:r>
              <a:rPr lang="en-US" dirty="0" err="1"/>
              <a:t>Cth</a:t>
            </a:r>
            <a:r>
              <a:rPr lang="en-US" dirty="0"/>
              <a:t> c: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gugatan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tidak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dilampiri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bukti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diperlukan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. 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0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Cth</a:t>
            </a:r>
            <a:r>
              <a:rPr lang="en-US" dirty="0"/>
              <a:t> a: 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utang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belum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jatuh</a:t>
            </a:r>
            <a:r>
              <a:rPr lang="en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tempo</a:t>
            </a:r>
            <a:endParaRPr lang="en-US" dirty="0"/>
          </a:p>
          <a:p>
            <a:r>
              <a:rPr lang="en-US" dirty="0" err="1"/>
              <a:t>Cth</a:t>
            </a:r>
            <a:r>
              <a:rPr lang="en-US" dirty="0"/>
              <a:t> b: </a:t>
            </a:r>
            <a:r>
              <a:rPr lang="sv-SE" b="0" i="0" dirty="0">
                <a:solidFill>
                  <a:srgbClr val="C3C6D6"/>
                </a:solidFill>
                <a:effectLst/>
                <a:latin typeface="Google Sans"/>
              </a:rPr>
              <a:t>perkara sudah pernah diputus dengan putusan yang telah berkekuatan hukum tetap. </a:t>
            </a:r>
            <a:endParaRPr lang="en-ID" b="0" i="0" dirty="0">
              <a:solidFill>
                <a:srgbClr val="C3C6D6"/>
              </a:solidFill>
              <a:effectLst/>
              <a:latin typeface="Google Sans"/>
            </a:endParaRPr>
          </a:p>
          <a:p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Cth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c: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telah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terdapat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perjanjian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sebelumnya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yg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menentukan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cara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penyelesaian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sengketa</a:t>
            </a:r>
            <a:r>
              <a:rPr lang="en-ID" b="0" i="0" dirty="0">
                <a:solidFill>
                  <a:srgbClr val="C3C6D6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C3C6D6"/>
                </a:solidFill>
                <a:effectLst/>
                <a:latin typeface="Google Sans"/>
              </a:rPr>
              <a:t>tertentu</a:t>
            </a:r>
            <a:endParaRPr lang="en-ID" b="0" i="0" dirty="0">
              <a:solidFill>
                <a:srgbClr val="C3C6D6"/>
              </a:solidFill>
              <a:effectLst/>
              <a:latin typeface="Google Sans"/>
            </a:endParaRPr>
          </a:p>
          <a:p>
            <a:r>
              <a:rPr lang="en-US" dirty="0" err="1"/>
              <a:t>Cth</a:t>
            </a:r>
            <a:r>
              <a:rPr lang="en-US" dirty="0"/>
              <a:t> d: </a:t>
            </a:r>
            <a:r>
              <a:rPr lang="en-US" dirty="0" err="1"/>
              <a:t>pembatalan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inkracht</a:t>
            </a:r>
            <a:r>
              <a:rPr lang="en-US" dirty="0"/>
              <a:t>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pemalsuan</a:t>
            </a:r>
            <a:r>
              <a:rPr lang="en-US" dirty="0"/>
              <a:t> </a:t>
            </a:r>
            <a:r>
              <a:rPr lang="en-US" dirty="0" err="1"/>
              <a:t>bukti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0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7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1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21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3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6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98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33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perdamaian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sukarela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diluar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mediasi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menyampaikan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perdamaian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hakim.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ID" dirty="0"/>
              <a:t>Karena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kesepakatan</a:t>
            </a:r>
            <a:r>
              <a:rPr lang="en-ID" dirty="0"/>
              <a:t> final, para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menggugat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sama</a:t>
            </a:r>
            <a:endParaRPr lang="en-ID" dirty="0"/>
          </a:p>
          <a:p>
            <a:endParaRPr lang="en-I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/>
              <a:t>Jika </a:t>
            </a:r>
            <a:r>
              <a:rPr lang="en-ID" dirty="0" err="1"/>
              <a:t>terbukti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unsur</a:t>
            </a:r>
            <a:r>
              <a:rPr lang="en-ID" dirty="0"/>
              <a:t> </a:t>
            </a:r>
            <a:r>
              <a:rPr lang="en-ID" dirty="0" err="1"/>
              <a:t>penipuan</a:t>
            </a:r>
            <a:r>
              <a:rPr lang="en-ID" dirty="0"/>
              <a:t>, </a:t>
            </a:r>
            <a:r>
              <a:rPr lang="en-ID" dirty="0" err="1"/>
              <a:t>kekhilafan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paksaan</a:t>
            </a:r>
            <a:r>
              <a:rPr lang="en-ID" dirty="0"/>
              <a:t>,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perdamaian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dimohonkan</a:t>
            </a:r>
            <a:r>
              <a:rPr lang="en-ID" dirty="0"/>
              <a:t> </a:t>
            </a:r>
            <a:r>
              <a:rPr lang="en-ID" dirty="0" err="1"/>
              <a:t>pembatalannya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pengadilan</a:t>
            </a:r>
            <a:r>
              <a:rPr lang="en-ID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1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Posita</a:t>
            </a:r>
            <a:r>
              <a:rPr lang="en-US" dirty="0"/>
              <a:t>: </a:t>
            </a:r>
          </a:p>
          <a:p>
            <a:pPr marL="228600" indent="-228600">
              <a:buAutoNum type="arabicPeriod"/>
            </a:pPr>
            <a:r>
              <a:rPr lang="en-ID" dirty="0"/>
              <a:t>Pada </a:t>
            </a:r>
            <a:r>
              <a:rPr lang="en-ID" dirty="0" err="1"/>
              <a:t>tanggal</a:t>
            </a:r>
            <a:r>
              <a:rPr lang="en-ID" dirty="0"/>
              <a:t> 15 </a:t>
            </a:r>
            <a:r>
              <a:rPr lang="en-ID" dirty="0" err="1"/>
              <a:t>Januari</a:t>
            </a:r>
            <a:r>
              <a:rPr lang="en-ID" dirty="0"/>
              <a:t> 2023, </a:t>
            </a:r>
            <a:r>
              <a:rPr lang="en-ID" dirty="0" err="1"/>
              <a:t>Penggugat</a:t>
            </a:r>
            <a:r>
              <a:rPr lang="en-ID" dirty="0"/>
              <a:t> dan </a:t>
            </a:r>
            <a:r>
              <a:rPr lang="en-ID" dirty="0" err="1"/>
              <a:t>Tergugat</a:t>
            </a:r>
            <a:r>
              <a:rPr lang="en-ID" dirty="0"/>
              <a:t> </a:t>
            </a:r>
            <a:r>
              <a:rPr lang="en-ID" dirty="0" err="1"/>
              <a:t>mengadakan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pinjam-meminjam</a:t>
            </a:r>
            <a:r>
              <a:rPr lang="en-ID" dirty="0"/>
              <a:t> uang </a:t>
            </a:r>
            <a:r>
              <a:rPr lang="en-ID" dirty="0" err="1"/>
              <a:t>sebesar</a:t>
            </a:r>
            <a:r>
              <a:rPr lang="en-ID" dirty="0"/>
              <a:t> Rp200.000.000,- (</a:t>
            </a:r>
            <a:r>
              <a:rPr lang="en-ID" dirty="0" err="1"/>
              <a:t>dua</a:t>
            </a:r>
            <a:r>
              <a:rPr lang="en-ID" dirty="0"/>
              <a:t> ratus </a:t>
            </a:r>
            <a:r>
              <a:rPr lang="en-ID" dirty="0" err="1"/>
              <a:t>juta</a:t>
            </a:r>
            <a:r>
              <a:rPr lang="en-ID" dirty="0"/>
              <a:t> rupiah) yang </a:t>
            </a:r>
            <a:r>
              <a:rPr lang="en-ID" dirty="0" err="1"/>
              <a:t>dituangkan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bermaterai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dan </a:t>
            </a:r>
            <a:r>
              <a:rPr lang="en-ID" dirty="0" err="1"/>
              <a:t>ditandatangani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belah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disepakati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Tergugat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mengembalikan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uang </a:t>
            </a:r>
            <a:r>
              <a:rPr lang="en-ID" dirty="0" err="1"/>
              <a:t>pinjaman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6 (</a:t>
            </a:r>
            <a:r>
              <a:rPr lang="en-ID" dirty="0" err="1"/>
              <a:t>enam</a:t>
            </a:r>
            <a:r>
              <a:rPr lang="en-ID" dirty="0"/>
              <a:t>)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terhitung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 </a:t>
            </a:r>
            <a:r>
              <a:rPr lang="en-ID" dirty="0" err="1"/>
              <a:t>perjanjian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diajukan</a:t>
            </a:r>
            <a:r>
              <a:rPr lang="en-ID" dirty="0"/>
              <a:t>, </a:t>
            </a:r>
            <a:r>
              <a:rPr lang="en-ID" dirty="0" err="1"/>
              <a:t>Tergugat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mengembalikan</a:t>
            </a:r>
            <a:r>
              <a:rPr lang="en-ID" dirty="0"/>
              <a:t> </a:t>
            </a:r>
            <a:r>
              <a:rPr lang="en-ID" dirty="0" err="1"/>
              <a:t>pinjaman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dijanjikan</a:t>
            </a:r>
            <a:r>
              <a:rPr lang="en-ID" dirty="0"/>
              <a:t>, </a:t>
            </a:r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kali </a:t>
            </a:r>
            <a:r>
              <a:rPr lang="en-ID" dirty="0" err="1"/>
              <a:t>penagihan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lisan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tertulis</a:t>
            </a:r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0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konvensi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Gugatan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balik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rekonvensi</a:t>
            </a:r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7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7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HKB24418: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 ACARA PERDATA – PEMERIKSAAN DI PERSIDANGAN PERDATA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HKB24418: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 ACARA PERDATA – PEMERIKSAAN DI PERSIDANGAN PERDATA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PEMERIKSAAN DI PERSIDANGAN PERKARA PERDATA</a:t>
            </a:r>
            <a:endParaRPr lang="id-ID" sz="3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5</a:t>
            </a:r>
            <a:endParaRPr lang="en-US" sz="3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Sifat-sifat Pemeriksaan di Persidangan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Terbuka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Pada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terbuka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Pengecualian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terjadi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ditentukan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 oleh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patut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kasus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perceraian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perzinaan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 startAt="2"/>
            </a:pPr>
            <a:r>
              <a:rPr lang="fi-FI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Lisan</a:t>
            </a:r>
            <a:r>
              <a:rPr lang="fi-FI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meskipun sekarang banyak dilakukan secara tertulis</a:t>
            </a:r>
          </a:p>
          <a:p>
            <a:pPr marL="457200" indent="-457200" algn="l">
              <a:buAutoNum type="arabicPeriod" startAt="2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segera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hakim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memeriksa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diucapkan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secepatnya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sidang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terakhir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4025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ID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ID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Acara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</a:t>
            </a:r>
            <a:endParaRPr lang="en-ID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3278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Acara Biasa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memeriksa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ketentuan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syarat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acara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67308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Acara Biasa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Ciri-ciri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replik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duplik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pembuktian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kesimpulan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penyelesaian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relatif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lama</a:t>
            </a:r>
          </a:p>
          <a:p>
            <a:pPr marL="514350" indent="-514350" algn="l">
              <a:buAutoNum type="arabi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Cth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s-E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wanprestasi</a:t>
            </a:r>
            <a:r>
              <a:rPr lang="es-E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atas </a:t>
            </a:r>
            <a:r>
              <a:rPr lang="es-E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s-E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jual</a:t>
            </a:r>
            <a:r>
              <a:rPr lang="es-E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6079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Acara Singkat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Acara yang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sederhana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gugatannya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prosesnya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dibanding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acara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biasa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Ciri-ciri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Hakim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tungga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;,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ringkas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cepat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Cth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Perselisihan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sewa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menyewa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10juta;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sederhana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pengadilan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niaga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diluar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niaga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9911664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Acara Cepat</a:t>
            </a:r>
            <a:endParaRPr kumimoji="0" lang="id-ID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diselesaikan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segera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mendesak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menyangkut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keamanan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mendesak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Ciri-ciri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prioritas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permohonan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 hakim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menjatuhkan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segera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Cth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Permohonan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izin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pengangkatan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Permohonan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sita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jaminan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sita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eksekusi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59366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Acara Verstek</a:t>
            </a:r>
            <a:endParaRPr kumimoji="0" lang="id-ID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Acara pemeriksaan tanpa kehadiran tergugat karena tergugat tidak hadir tanpa alasan sah, meskipun telah dipanggil secara patut.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Ciri-ciri:</a:t>
            </a:r>
          </a:p>
          <a:p>
            <a:pPr marL="514350" indent="-514350" algn="l">
              <a:buAutoNum type="alphaLcPeriod"/>
            </a:pPr>
            <a:r>
              <a:rPr lang="sv-SE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 tetap hadir dan membacakan gugatan</a:t>
            </a:r>
          </a:p>
          <a:p>
            <a:pPr marL="514350" indent="-514350" algn="l">
              <a:buAutoNum type="alphaL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membantah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lphaLcPeriod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memutus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verstek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bantahan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912627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Acara Grosse Akta (Eksekusi Langsung)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eksekusi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grosse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notaris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otentik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punya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eksekutorial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AutoNum type="alphaL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lphaLcPeriod"/>
            </a:pPr>
            <a:r>
              <a:rPr lang="nn-NO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 diajukan permohonan eksekusi ke pengadilan</a:t>
            </a:r>
          </a:p>
          <a:p>
            <a:pPr marL="514350" indent="-514350" algn="l">
              <a:buAutoNum type="alphaLcPeriod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memeriksa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lagi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lphaLcPeriod"/>
            </a:pP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Cth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Grosse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jual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kredit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1426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Eksepsi 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eksepsi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menolak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masuk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cacat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syarat-syarat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terpenuhi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71863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Jenis-jenis Eksepsi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Eksepsi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Formil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514350" indent="-514350" algn="l">
              <a:buAutoNum type="alphaLcPeriod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Eksepsi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berhubungan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dengan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kewenangan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pengadilan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l">
              <a:buAutoNum type="alphaLcPeriod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Eksepsi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Kabur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ID" sz="24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Obscuur</a:t>
            </a:r>
            <a:r>
              <a:rPr lang="en-ID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Libel) 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jelas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memenuhi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syarat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formil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l">
              <a:buFont typeface="+mj-lt"/>
              <a:buAutoNum type="alphaLcPeriod" startAt="3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Eksepsi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Formil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Lainnya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Menyangkut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cacat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pelanggaran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formil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lainnya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yang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mengakibatkan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sah</a:t>
            </a:r>
            <a:r>
              <a:rPr lang="en-ID" sz="24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ID" sz="24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70383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serangkaian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yang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hakim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sidang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pengadilan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menilai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memutus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bukti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keterangan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Proses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melibatkan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upaya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hakim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menetapkan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fakta-fakta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relevan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apakah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diajukan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diterima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37970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Jenis-jenis Eksepsi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Eksepsi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Materiil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514350" indent="-514350" algn="l">
              <a:buAutoNum type="alphaLcPeriod"/>
            </a:pPr>
            <a:r>
              <a:rPr lang="en-ID" sz="24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Exceptio</a:t>
            </a:r>
            <a:r>
              <a:rPr lang="en-ID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Dilatoria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masih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prematur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belum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bisa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diperiksa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karena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ada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alasan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tertentu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l">
              <a:buAutoNum type="alphaLcPeriod"/>
            </a:pPr>
            <a:r>
              <a:rPr lang="en-ID" sz="24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Exceptio</a:t>
            </a:r>
            <a:r>
              <a:rPr lang="en-ID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Peremptoria</a:t>
            </a:r>
            <a:r>
              <a:rPr lang="en-ID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bisa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diperiksa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karena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ada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alasan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yang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menghalangi</a:t>
            </a:r>
            <a:endParaRPr lang="en-ID" sz="24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l">
              <a:buFont typeface="+mj-lt"/>
              <a:buAutoNum type="alphaLcPeriod" startAt="3"/>
            </a:pPr>
            <a:r>
              <a:rPr lang="en-ID" sz="24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Exceptio</a:t>
            </a:r>
            <a:r>
              <a:rPr lang="en-ID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Pacti</a:t>
            </a:r>
            <a:r>
              <a:rPr lang="en-ID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Conventi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bisa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diperiksa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karena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ada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kesepakatan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yang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melarang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tersebut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diajukan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l">
              <a:buFont typeface="+mj-lt"/>
              <a:buAutoNum type="alphaLcPeriod" startAt="3"/>
            </a:pPr>
            <a:r>
              <a:rPr lang="en-ID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Exceptional Circumstances</a:t>
            </a:r>
            <a:r>
              <a:rPr lang="en-ID" sz="24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bisa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diperiksa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karena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ada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keadaan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luar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biasa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yang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menghalangi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pihak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tergugat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memenuhi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perjanjian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742178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Pencabutan Gugatan</a:t>
            </a:r>
            <a:endParaRPr kumimoji="0" lang="id-ID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menarik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kembali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diajukan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pengadilan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dijatuhkan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Pasal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271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RBg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Yurisprudensi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Mahkamah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Agung</a:t>
            </a:r>
          </a:p>
          <a:p>
            <a:pPr algn="l"/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51167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sv-SE" sz="3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Tahapan dan Syarat Pencabutan Gugatan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Diperbolehkan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selama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berkekuatan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bebas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mencabut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persetujuan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 tergugat memberikan jawaban, pencabutan memerlukan persetujuan tergugat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95646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Akibat Hukum Pencabutan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pernah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menimbulkan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diajukan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kembali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sepanjang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kadaluwarsa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315225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Perubahan Gugatan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mengubah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petitum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didaftarkan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dijatuhkan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30838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Perubahan Gugatan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 yang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Diperbolehkan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dimulai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sidang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algn="l"/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diberikan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diperbolehkan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memperjelas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memperbaiki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kekeliruan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5835895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Perubahan Gugatan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2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Diperbolehkan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fi-FI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 petitum (tuntutan) dan/atau posita (alasan hukum). </a:t>
            </a:r>
          </a:p>
          <a:p>
            <a:pPr algn="l"/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mengubah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total,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kecuali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mekanisme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penggabungan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intervensi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035908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Prosedur Perubahan Gugatan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Mengajukan permohonan perubahan gugatan secara tertulis kepada hakim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mempertimbangkan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apakah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substansial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1481472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5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Yurisprudensi Terkait</a:t>
            </a:r>
            <a:endParaRPr kumimoji="0" lang="id-ID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 No. 1078 K/Sip/1971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Menegaskan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pencabutan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memerlukan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persetujuan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 No. 1792 K/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Pdt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/1984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substansial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kesempatan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membela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062849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Tahapan Pemeriksaan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kehadiran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hakim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wajib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menawarkan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mediasi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Mediasi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mediator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bersertifikat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Mediasi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akta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perdamaian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2100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Tahapan Pemeriksaan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kehadiran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Konsekuensi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perdamaian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Mengakhiri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dianggap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selesai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l"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Kekuatan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Eksekutorial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akta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perdamaian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disahkan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oleh hakim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kekuatan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spt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putusan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hakim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inkracht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l"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diajukan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ulang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l">
              <a:buAutoNum type="alphaL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otentik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jika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perdamaian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terjadi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di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luar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sidang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, 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bisa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dimuat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akta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notaris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memiliki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kekuatan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pembuktian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1011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Tahapan Pemeriksaan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Pembacaan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awal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mediasi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selesai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dinyatakan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gagal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kuasa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membacakan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surat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tuntutan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fakta-fakta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mendasarinya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argumentasi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fakta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Petitum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tuntutan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hal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diminta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Penggugat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Cth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Menghukum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membayar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utang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sebesar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Rp200.000.000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berikut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bunga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6% per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0149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Tahapan Pemeriksaan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pembacaan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diberikan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kesempatan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tanggapan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Eksepsi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bantahan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penggugat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mengenai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pokok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perkara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tetapi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mengenai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aspek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formil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tersebut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Rekonvensi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balik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diajukan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oleh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penggugat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perkara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sama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1891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Tahapan Pemeriksaan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Syarat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Rekonvensi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masih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ruang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memperluas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relevan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Cth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menuntut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pembayaran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utang.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mengakui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utang,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balik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menyerahkan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sehingga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meminta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kompensasi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pemotongan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utang</a:t>
            </a:r>
          </a:p>
          <a:p>
            <a:pPr algn="l"/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5347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Tahapan Pemeriksaan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Replik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Duplik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AutoNum type="alphaL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Replik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Tanggapan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penggugat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jawaban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tergugat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AutoNum type="alphaL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Duplik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Tanggapan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tergugat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replik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penggugat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 algn="l">
              <a:buAutoNum type="alphaLcPeriod"/>
            </a:pP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Pembuktian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Musyawarah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Hakim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Pembacaan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Putusan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3022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80813-EF3A-267D-3D1F-5A147F7E9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8670"/>
            <a:ext cx="396044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2491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8334</TotalTime>
  <Words>1312</Words>
  <Application>Microsoft Office PowerPoint</Application>
  <PresentationFormat>On-screen Show (4:3)</PresentationFormat>
  <Paragraphs>149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Dinda Anna Zatika</cp:lastModifiedBy>
  <cp:revision>512</cp:revision>
  <cp:lastPrinted>2017-08-29T02:54:51Z</cp:lastPrinted>
  <dcterms:created xsi:type="dcterms:W3CDTF">2010-04-18T12:06:30Z</dcterms:created>
  <dcterms:modified xsi:type="dcterms:W3CDTF">2025-04-16T06:35:23Z</dcterms:modified>
</cp:coreProperties>
</file>