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DF3E725-2866-448A-A710-A991681E4A43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  <p14:section name="Untitled Section" id="{F1C892C5-0EF3-4524-A638-C9036FEC68D1}">
          <p14:sldIdLst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04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2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8356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71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3660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79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53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99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23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6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6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64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81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824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65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43081-75B1-472B-A6E0-9C1E3A82D5C1}" type="datetimeFigureOut">
              <a:rPr lang="en-US" smtClean="0"/>
              <a:t>6/6/2020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E2D5DB-90EF-4D29-95E3-E05181701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61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  <p:sldLayoutId id="2147483880" r:id="rId13"/>
    <p:sldLayoutId id="2147483881" r:id="rId14"/>
    <p:sldLayoutId id="2147483882" r:id="rId15"/>
    <p:sldLayoutId id="214748388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4368" y="338447"/>
            <a:ext cx="7318767" cy="164630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ID" b="1" dirty="0" smtClean="0"/>
              <a:t>L I N G K A R A 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986" y="2518824"/>
            <a:ext cx="8397025" cy="3915027"/>
          </a:xfrm>
          <a:blipFill>
            <a:blip r:embed="rId2"/>
            <a:tile tx="0" ty="0" sx="100000" sy="100000" flip="none" algn="tl"/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adalah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himpunan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semua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titik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bidang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jarak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tertentu</a:t>
            </a:r>
            <a:endParaRPr lang="en-ID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r>
              <a:rPr lang="en-ID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itik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tetap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itu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dinamakan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pusat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lingkaran,sedangkan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jarak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suatu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titik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titik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pusat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dinamakan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jari-jari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just"/>
            <a:r>
              <a:rPr lang="en-ID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alam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pengertian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lain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kita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menyatakan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bahwa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adalah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garis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lengkung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bertemu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kedua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ujungnya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sedangkan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semua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titik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jauh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letaknya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titik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tertentu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just"/>
            <a:r>
              <a:rPr lang="en-ID" sz="1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itik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ini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dinamakan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pusat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jarak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suatu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titik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ketitik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pusat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dinamakan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jari-jari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garis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lengkung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bertemu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kedua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ujungnya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itu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dinamakan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keliling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Daerah yang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dibatasi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oleh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disebut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bidang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just"/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Lingkaran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ialah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garis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melengkung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kedua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ujungnya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bertemu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jarak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sama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titik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pusat</a:t>
            </a:r>
            <a:r>
              <a:rPr lang="en-ID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ID" sz="1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bundaran</a:t>
            </a:r>
            <a:r>
              <a:rPr lang="en-ID" sz="16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ID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endParaRPr lang="en-ID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endParaRPr lang="en-ID" sz="18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endParaRPr lang="en-ID" sz="18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endParaRPr lang="en-ID" sz="1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endParaRPr lang="en-ID" sz="18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endParaRPr lang="en-ID" sz="18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endParaRPr lang="en-ID" sz="1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endParaRPr lang="en-ID" sz="18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/>
            <a:endParaRPr lang="en-US" sz="1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64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Langkah</a:t>
            </a:r>
            <a:r>
              <a:rPr lang="en-ID" dirty="0" smtClean="0"/>
              <a:t> 3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D" sz="2000" dirty="0" smtClean="0"/>
                  <a:t>Memanipulasi </a:t>
                </a:r>
                <a:r>
                  <a:rPr lang="en-ID" sz="2000" dirty="0" err="1" smtClean="0"/>
                  <a:t>dalam</a:t>
                </a:r>
                <a:r>
                  <a:rPr lang="en-ID" sz="2000" dirty="0" smtClean="0"/>
                  <a:t> </a:t>
                </a:r>
                <a:r>
                  <a:rPr lang="en-ID" sz="2000" dirty="0" err="1" smtClean="0"/>
                  <a:t>bentuk</a:t>
                </a:r>
                <a:r>
                  <a:rPr lang="en-ID" sz="2000" dirty="0" smtClean="0"/>
                  <a:t> </a:t>
                </a:r>
                <a:r>
                  <a:rPr lang="en-ID" sz="2000" dirty="0" err="1" smtClean="0"/>
                  <a:t>baku</a:t>
                </a:r>
                <a:r>
                  <a:rPr lang="en-ID" sz="2000" dirty="0" smtClean="0"/>
                  <a:t>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𝑑𝑎𝑛</m:t>
                        </m:r>
                        <m:r>
                          <m:rPr>
                            <m:nor/>
                          </m:rPr>
                          <a:rPr lang="en-US" sz="2000" dirty="0"/>
                          <m:t> </m:t>
                        </m:r>
                      </m:sub>
                    </m:sSub>
                    <m:sSub>
                      <m:sSubPr>
                        <m:ctrlPr>
                          <a:rPr lang="en-US" sz="20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𝑢𝑛𝑡𝑢𝑘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D" sz="2000" b="0" i="1" dirty="0" smtClean="0">
                        <a:latin typeface="Cambria Math" panose="02040503050406030204" pitchFamily="18" charset="0"/>
                      </a:rPr>
                      <m:t>𝑚𝑎𝑠𝑖𝑛𝑔</m:t>
                    </m:r>
                    <m:r>
                      <a:rPr lang="en-ID" sz="20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D" sz="2000" b="0" i="1" dirty="0" smtClean="0">
                        <a:latin typeface="Cambria Math" panose="02040503050406030204" pitchFamily="18" charset="0"/>
                      </a:rPr>
                      <m:t>𝑚𝑎𝑠𝑖𝑛𝑔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𝑣𝑎𝑟𝑖𝑎𝑏𝑒𝑙</m:t>
                    </m:r>
                  </m:oMath>
                </a14:m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2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D" sz="3200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en-ID" sz="3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sz="32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en-ID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32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ID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3200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32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3200" b="0" i="1" dirty="0" smtClean="0">
                            <a:latin typeface="Cambria Math" panose="02040503050406030204" pitchFamily="18" charset="0"/>
                          </a:rPr>
                          <m:t>2=19+</m:t>
                        </m:r>
                      </m:sub>
                    </m:sSub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32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3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32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3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r>
                  <a:rPr lang="en-US" sz="3200" dirty="0" err="1" smtClean="0"/>
                  <a:t>Berapa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nilai</a:t>
                </a:r>
                <a:r>
                  <a:rPr lang="en-US" sz="3200" dirty="0" smtClean="0"/>
                  <a:t> yang </a:t>
                </a:r>
                <a:r>
                  <a:rPr lang="en-US" sz="3200" dirty="0" err="1" smtClean="0"/>
                  <a:t>dikalikan</a:t>
                </a:r>
                <a:r>
                  <a:rPr lang="en-US" sz="3200" dirty="0" smtClean="0"/>
                  <a:t> 2 </a:t>
                </a:r>
                <a:r>
                  <a:rPr lang="en-US" sz="3200" dirty="0" err="1" smtClean="0"/>
                  <a:t>hasilnya</a:t>
                </a:r>
                <a:r>
                  <a:rPr lang="en-US" sz="3200" dirty="0" smtClean="0"/>
                  <a:t> 8. </a:t>
                </a:r>
                <a:r>
                  <a:rPr lang="en-US" sz="3200" dirty="0" err="1" smtClean="0"/>
                  <a:t>yakni</a:t>
                </a:r>
                <a:r>
                  <a:rPr lang="en-US" sz="3200" dirty="0" smtClean="0"/>
                  <a:t> 4 x 2 = 8</a:t>
                </a:r>
              </a:p>
              <a:p>
                <a:pPr marL="0" indent="0">
                  <a:buNone/>
                </a:pPr>
                <a:r>
                  <a:rPr lang="en-ID" sz="3200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/>
                  <a:t>+8x+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 smtClean="0"/>
                  <a:t>)+(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32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3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/>
                  <a:t>-2y+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200" dirty="0" smtClean="0"/>
                  <a:t>)=19+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200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32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3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/>
              </a:p>
              <a:p>
                <a:pPr marL="0" indent="0">
                  <a:buNone/>
                </a:pPr>
                <a:endParaRPr lang="en-ID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73" t="-942" r="-17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522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Langkah</a:t>
            </a:r>
            <a:r>
              <a:rPr lang="en-ID" dirty="0" smtClean="0"/>
              <a:t> 4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18010" y="1522436"/>
                <a:ext cx="8596668" cy="3880773"/>
              </a:xfrm>
            </p:spPr>
            <p:txBody>
              <a:bodyPr>
                <a:normAutofit/>
              </a:bodyPr>
              <a:lstStyle/>
              <a:p>
                <a:r>
                  <a:rPr lang="en-ID" sz="2000" dirty="0" smtClean="0"/>
                  <a:t>Berpa </a:t>
                </a:r>
                <a:r>
                  <a:rPr lang="en-ID" sz="2000" dirty="0" err="1" smtClean="0"/>
                  <a:t>nilai</a:t>
                </a:r>
                <a:r>
                  <a:rPr lang="en-ID" sz="2000" dirty="0" smtClean="0"/>
                  <a:t> yang </a:t>
                </a:r>
                <a:r>
                  <a:rPr lang="en-ID" sz="2000" dirty="0" err="1" smtClean="0"/>
                  <a:t>dikaliakan</a:t>
                </a:r>
                <a:r>
                  <a:rPr lang="en-ID" sz="2000" dirty="0" smtClean="0"/>
                  <a:t> 2 </a:t>
                </a:r>
                <a:r>
                  <a:rPr lang="en-ID" sz="2000" dirty="0" err="1" smtClean="0"/>
                  <a:t>hasilnya</a:t>
                </a:r>
                <a:r>
                  <a:rPr lang="en-ID" sz="2000" dirty="0" smtClean="0"/>
                  <a:t> 8 </a:t>
                </a:r>
                <a:r>
                  <a:rPr lang="en-ID" sz="2000" dirty="0" err="1" smtClean="0"/>
                  <a:t>yaitu</a:t>
                </a:r>
                <a:r>
                  <a:rPr lang="en-ID" sz="2000" dirty="0" smtClean="0"/>
                  <a:t> 4x2=8</a:t>
                </a:r>
              </a:p>
              <a:p>
                <a:pPr marL="0" indent="0">
                  <a:buNone/>
                </a:pPr>
                <a:r>
                  <a:rPr lang="en-ID" sz="2000" dirty="0" smtClean="0"/>
                  <a:t>*</a:t>
                </a:r>
                <a:r>
                  <a:rPr lang="en-ID" sz="2000" dirty="0" err="1" smtClean="0"/>
                  <a:t>mencari</a:t>
                </a:r>
                <a:r>
                  <a:rPr lang="en-ID" sz="2000" dirty="0" smtClean="0"/>
                  <a:t> </a:t>
                </a:r>
                <a:r>
                  <a:rPr lang="en-ID" sz="2000" dirty="0" err="1" smtClean="0"/>
                  <a:t>nilai</a:t>
                </a:r>
                <a:r>
                  <a:rPr lang="en-ID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𝑑𝑎𝑛</m:t>
                    </m:r>
                    <m:r>
                      <a:rPr lang="en-ID" sz="20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ID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 dirty="0" smtClean="0"/>
              </a:p>
              <a:p>
                <a:pPr marL="0" indent="0">
                  <a:buNone/>
                </a:pPr>
                <a:r>
                  <a:rPr lang="en-ID" sz="2000" dirty="0" smtClean="0"/>
                  <a:t>*</a:t>
                </a:r>
                <a:r>
                  <a:rPr lang="en-ID" sz="2000" dirty="0" err="1" smtClean="0"/>
                  <a:t>untuk</a:t>
                </a:r>
                <a:r>
                  <a:rPr lang="en-ID" sz="2000" dirty="0" smtClean="0"/>
                  <a:t> </a:t>
                </a:r>
                <a:r>
                  <a:rPr lang="en-ID" sz="2000" dirty="0" err="1" smtClean="0"/>
                  <a:t>mencari</a:t>
                </a:r>
                <a:r>
                  <a:rPr lang="en-ID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0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/>
                    </m:sSup>
                  </m:oMath>
                </a14:m>
                <a:r>
                  <a:rPr lang="en-US" sz="2400" dirty="0" smtClean="0"/>
                  <a:t>+4)(x+4)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+4x+4x+16=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+8x+16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/>
                  <a:t>=16                          1y-1y</a:t>
                </a:r>
              </a:p>
              <a:p>
                <a:pPr marL="0" indent="0">
                  <a:buNone/>
                </a:pPr>
                <a:r>
                  <a:rPr lang="en-ID" sz="2400" dirty="0" err="1" smtClean="0"/>
                  <a:t>Cari</a:t>
                </a:r>
                <a:r>
                  <a:rPr lang="en-ID" sz="2400" dirty="0" smtClean="0"/>
                  <a:t> </a:t>
                </a:r>
                <a:r>
                  <a:rPr lang="en-ID" sz="2400" dirty="0" err="1" smtClean="0"/>
                  <a:t>nilai</a:t>
                </a:r>
                <a:r>
                  <a:rPr lang="en-ID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ID" sz="2400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D" sz="2400" b="0" i="0" smtClean="0">
                        <a:latin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n-ID" sz="2400" b="0" i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ID" sz="2400" b="0" i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/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18010" y="1522436"/>
                <a:ext cx="8596668" cy="3880773"/>
              </a:xfrm>
              <a:blipFill rotWithShape="0">
                <a:blip r:embed="rId2"/>
                <a:stretch>
                  <a:fillRect l="-1064" t="-1101" b="-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4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S</a:t>
            </a:r>
            <a:r>
              <a:rPr lang="en-ID" dirty="0" err="1" smtClean="0"/>
              <a:t>elanjutnya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ID" sz="2800" dirty="0" smtClean="0"/>
                  <a:t>(y-1)(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2800" dirty="0" smtClean="0"/>
                  <a:t>-1)     </a:t>
                </a:r>
                <a:r>
                  <a:rPr lang="en-US" sz="2800" dirty="0" err="1" smtClean="0"/>
                  <a:t>berpa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nilai</a:t>
                </a:r>
                <a:r>
                  <a:rPr lang="en-US" sz="2800" dirty="0" smtClean="0"/>
                  <a:t> yang </a:t>
                </a:r>
                <a:r>
                  <a:rPr lang="en-US" sz="2800" dirty="0" err="1" smtClean="0"/>
                  <a:t>dikali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hasilnya</a:t>
                </a:r>
                <a:r>
                  <a:rPr lang="en-US" sz="2800" dirty="0" smtClean="0"/>
                  <a:t> 2 </a:t>
                </a:r>
                <a:r>
                  <a:rPr lang="en-US" sz="2800" dirty="0" err="1" smtClean="0"/>
                  <a:t>yaitu</a:t>
                </a:r>
                <a:r>
                  <a:rPr lang="en-US" sz="2800" dirty="0" smtClean="0"/>
                  <a:t> 1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-y-y+1=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ID" sz="2800" b="0" dirty="0" smtClean="0"/>
              </a:p>
              <a:p>
                <a:pPr marL="0" indent="0">
                  <a:buNone/>
                </a:pPr>
                <a:r>
                  <a:rPr lang="en-ID" sz="2800" dirty="0" smtClean="0"/>
                  <a:t>K2 = 1</a:t>
                </a:r>
                <a:endParaRPr lang="en-ID" sz="2800" b="0" dirty="0" smtClean="0"/>
              </a:p>
              <a:p>
                <a:pPr marL="0" indent="0">
                  <a:buNone/>
                </a:pPr>
                <a:r>
                  <a:rPr lang="en-ID" sz="2800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+8x+16)+(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-2y+1)=19+16+1=36</a:t>
                </a:r>
              </a:p>
              <a:p>
                <a:pPr marL="0" indent="0">
                  <a:buNone/>
                </a:pPr>
                <a:r>
                  <a:rPr lang="en-ID" sz="2800" dirty="0" smtClean="0"/>
                  <a:t>(x+4)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800" i="1">
                            <a:latin typeface="Cambria Math" panose="02040503050406030204" pitchFamily="18" charset="0"/>
                          </a:rPr>
                        </m:ctrlPr>
                      </m:sSupPr>
                      <m:e/>
                      <m:sup>
                        <m:r>
                          <a:rPr lang="en-ID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D" sz="2800" dirty="0" smtClean="0"/>
                  <a:t> + (y-1)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/>
                      <m:sup>
                        <m:r>
                          <a:rPr lang="en-ID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D" sz="28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ID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800" dirty="0" smtClean="0"/>
              </a:p>
              <a:p>
                <a:pPr marL="0" indent="0">
                  <a:buNone/>
                </a:pPr>
                <a:r>
                  <a:rPr lang="en-ID" sz="2800" dirty="0" err="1" smtClean="0"/>
                  <a:t>Berapa</a:t>
                </a:r>
                <a:r>
                  <a:rPr lang="en-ID" sz="2800" dirty="0" smtClean="0"/>
                  <a:t> </a:t>
                </a:r>
                <a:r>
                  <a:rPr lang="en-ID" sz="2800" dirty="0" err="1" smtClean="0"/>
                  <a:t>nilai</a:t>
                </a:r>
                <a:r>
                  <a:rPr lang="en-ID" sz="2800" dirty="0" smtClean="0"/>
                  <a:t> yang </a:t>
                </a:r>
                <a:r>
                  <a:rPr lang="en-ID" sz="2800" dirty="0" err="1" smtClean="0"/>
                  <a:t>dipangkatkan</a:t>
                </a:r>
                <a:r>
                  <a:rPr lang="en-ID" sz="2800" dirty="0" smtClean="0"/>
                  <a:t> 2 </a:t>
                </a:r>
                <a:r>
                  <a:rPr lang="en-ID" sz="2800" dirty="0" err="1" smtClean="0"/>
                  <a:t>hasilnya</a:t>
                </a:r>
                <a:r>
                  <a:rPr lang="en-ID" sz="2800" dirty="0" smtClean="0"/>
                  <a:t> 3. </a:t>
                </a:r>
                <a:r>
                  <a:rPr lang="en-ID" sz="2800" dirty="0" err="1" smtClean="0"/>
                  <a:t>Hasilnya</a:t>
                </a:r>
                <a:r>
                  <a:rPr lang="en-ID" sz="2800" dirty="0" smtClean="0"/>
                  <a:t> 6</a:t>
                </a:r>
              </a:p>
              <a:p>
                <a:pPr marL="0" indent="0">
                  <a:buNone/>
                </a:pPr>
                <a:r>
                  <a:rPr lang="en-ID" sz="2800" dirty="0" err="1" smtClean="0"/>
                  <a:t>Pusat</a:t>
                </a:r>
                <a:r>
                  <a:rPr lang="en-ID" sz="2800" dirty="0" smtClean="0"/>
                  <a:t> </a:t>
                </a:r>
                <a:r>
                  <a:rPr lang="en-ID" sz="2800" dirty="0" err="1" smtClean="0"/>
                  <a:t>lingkaran</a:t>
                </a:r>
                <a:r>
                  <a:rPr lang="en-ID" sz="2800" dirty="0" smtClean="0"/>
                  <a:t> (-4,+1) </a:t>
                </a:r>
                <a:r>
                  <a:rPr lang="en-ID" sz="2800" dirty="0" err="1" smtClean="0"/>
                  <a:t>dengan</a:t>
                </a:r>
                <a:r>
                  <a:rPr lang="en-ID" sz="2800" dirty="0" smtClean="0"/>
                  <a:t> r=6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277" t="-1413" r="-9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962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JARI-JARI DAN DIAMETER LINGKARAN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 smtClean="0"/>
              <a:t> </a:t>
            </a:r>
            <a:r>
              <a:rPr lang="en-US" b="1" dirty="0" err="1"/>
              <a:t>Jari-Jari</a:t>
            </a:r>
            <a:r>
              <a:rPr lang="en-US" b="1" dirty="0"/>
              <a:t> </a:t>
            </a:r>
            <a:r>
              <a:rPr lang="en-US" b="1" dirty="0" err="1"/>
              <a:t>Lingkaran</a:t>
            </a:r>
            <a:endParaRPr lang="en-US" dirty="0"/>
          </a:p>
          <a:p>
            <a:r>
              <a:rPr lang="en-US" dirty="0" err="1"/>
              <a:t>Jari-jari</a:t>
            </a:r>
            <a:r>
              <a:rPr lang="en-US" dirty="0"/>
              <a:t> </a:t>
            </a:r>
            <a:r>
              <a:rPr lang="en-US" dirty="0" err="1"/>
              <a:t>lingkaran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yang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keliling</a:t>
            </a:r>
            <a:r>
              <a:rPr lang="en-US" dirty="0"/>
              <a:t> </a:t>
            </a:r>
            <a:r>
              <a:rPr lang="en-US" dirty="0" err="1"/>
              <a:t>lingkaran</a:t>
            </a:r>
            <a:r>
              <a:rPr lang="en-US" dirty="0"/>
              <a:t>. </a:t>
            </a:r>
            <a:r>
              <a:rPr lang="en-US" dirty="0" err="1"/>
              <a:t>Jari-jari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luaskah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lingkaran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jari-jari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lingkaran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lengkung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Diameter </a:t>
            </a:r>
            <a:r>
              <a:rPr lang="en-US" b="1" dirty="0" err="1"/>
              <a:t>Lingkaran</a:t>
            </a:r>
            <a:endParaRPr lang="en-US" dirty="0"/>
          </a:p>
          <a:p>
            <a:r>
              <a:rPr lang="en-US" dirty="0"/>
              <a:t>Diameter </a:t>
            </a:r>
            <a:r>
              <a:rPr lang="en-US" dirty="0" err="1"/>
              <a:t>lingkaran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lurus</a:t>
            </a:r>
            <a:r>
              <a:rPr lang="en-US" dirty="0"/>
              <a:t> yang </a:t>
            </a:r>
            <a:r>
              <a:rPr lang="en-US" dirty="0" err="1"/>
              <a:t>menghubungkan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keliling</a:t>
            </a:r>
            <a:r>
              <a:rPr lang="en-US" dirty="0"/>
              <a:t> </a:t>
            </a:r>
            <a:r>
              <a:rPr lang="en-US" dirty="0" err="1"/>
              <a:t>lingkaran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lingkaran</a:t>
            </a:r>
            <a:r>
              <a:rPr lang="en-US" dirty="0"/>
              <a:t>. Dari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jari-jari</a:t>
            </a:r>
            <a:r>
              <a:rPr lang="en-US" dirty="0"/>
              <a:t> </a:t>
            </a:r>
            <a:r>
              <a:rPr lang="en-US" dirty="0" err="1"/>
              <a:t>lingkaran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setengah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diameter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diatemeter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kali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jari-jari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0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800" dirty="0" smtClean="0"/>
              <a:t>GAMBAR  JARI-JARI LINGKARAN </a:t>
            </a:r>
          </a:p>
          <a:p>
            <a:pPr marL="0" indent="0">
              <a:buNone/>
            </a:pPr>
            <a:r>
              <a:rPr lang="en-ID" sz="2800" dirty="0" smtClean="0"/>
              <a:t>DAN DIAMETER LINGKARAN</a:t>
            </a:r>
            <a:endParaRPr lang="en-US" sz="2800" dirty="0"/>
          </a:p>
        </p:txBody>
      </p:sp>
      <p:sp>
        <p:nvSpPr>
          <p:cNvPr id="4" name="Flowchart: Connector 3"/>
          <p:cNvSpPr/>
          <p:nvPr/>
        </p:nvSpPr>
        <p:spPr>
          <a:xfrm>
            <a:off x="974769" y="1710441"/>
            <a:ext cx="1763869" cy="176440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674254" y="2369713"/>
            <a:ext cx="1880315" cy="38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831482" y="2846231"/>
            <a:ext cx="567610" cy="1105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73876" y="4061823"/>
            <a:ext cx="1899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 smtClean="0"/>
              <a:t>r = </a:t>
            </a:r>
            <a:r>
              <a:rPr lang="en-ID" sz="2000" b="1" dirty="0" err="1" smtClean="0"/>
              <a:t>Jari</a:t>
            </a:r>
            <a:r>
              <a:rPr lang="en-ID" sz="2000" b="1" dirty="0" smtClean="0"/>
              <a:t> </a:t>
            </a:r>
            <a:r>
              <a:rPr lang="en-ID" sz="2000" b="1" dirty="0" smtClean="0"/>
              <a:t>- </a:t>
            </a:r>
            <a:r>
              <a:rPr lang="en-ID" sz="2000" b="1" dirty="0" err="1" smtClean="0"/>
              <a:t>Jari</a:t>
            </a:r>
            <a:endParaRPr lang="en-US" sz="2000" b="1" dirty="0"/>
          </a:p>
        </p:txBody>
      </p:sp>
      <p:sp>
        <p:nvSpPr>
          <p:cNvPr id="11" name="Flowchart: Connector 10"/>
          <p:cNvSpPr/>
          <p:nvPr/>
        </p:nvSpPr>
        <p:spPr>
          <a:xfrm>
            <a:off x="4955682" y="1678244"/>
            <a:ext cx="1803042" cy="18288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1" idx="2"/>
            <a:endCxn id="11" idx="6"/>
          </p:cNvCxnSpPr>
          <p:nvPr/>
        </p:nvCxnSpPr>
        <p:spPr>
          <a:xfrm>
            <a:off x="4955682" y="2592644"/>
            <a:ext cx="18030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075339" y="2878507"/>
            <a:ext cx="1000259" cy="884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831972" y="3892545"/>
            <a:ext cx="1339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000" b="1" dirty="0" smtClean="0"/>
              <a:t>Diameter</a:t>
            </a:r>
            <a:endParaRPr lang="en-US" sz="2000" b="1" dirty="0"/>
          </a:p>
        </p:txBody>
      </p:sp>
      <p:sp>
        <p:nvSpPr>
          <p:cNvPr id="7" name="Oval 6"/>
          <p:cNvSpPr/>
          <p:nvPr/>
        </p:nvSpPr>
        <p:spPr>
          <a:xfrm>
            <a:off x="1674254" y="2540185"/>
            <a:ext cx="182450" cy="22133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744158" y="2607807"/>
            <a:ext cx="966452" cy="463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1" idx="6"/>
            <a:endCxn id="11" idx="2"/>
          </p:cNvCxnSpPr>
          <p:nvPr/>
        </p:nvCxnSpPr>
        <p:spPr>
          <a:xfrm flipH="1">
            <a:off x="4955682" y="2592644"/>
            <a:ext cx="180304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5792809" y="2500043"/>
            <a:ext cx="175929" cy="24519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4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6670"/>
            <a:ext cx="10515600" cy="5610293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736760" y="1506828"/>
            <a:ext cx="12879" cy="2936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81825" y="2601532"/>
            <a:ext cx="3335629" cy="25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Connector 9"/>
          <p:cNvSpPr/>
          <p:nvPr/>
        </p:nvSpPr>
        <p:spPr>
          <a:xfrm>
            <a:off x="2736760" y="2614411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81825" y="4649273"/>
            <a:ext cx="2369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smtClean="0"/>
              <a:t>A = 10</a:t>
            </a:r>
          </a:p>
          <a:p>
            <a:r>
              <a:rPr lang="en-ID" dirty="0" smtClean="0"/>
              <a:t>B = 12</a:t>
            </a:r>
            <a:endParaRPr lang="en-US" dirty="0"/>
          </a:p>
        </p:txBody>
      </p:sp>
      <p:sp>
        <p:nvSpPr>
          <p:cNvPr id="12" name="Flowchart: Connector 11"/>
          <p:cNvSpPr/>
          <p:nvPr/>
        </p:nvSpPr>
        <p:spPr>
          <a:xfrm>
            <a:off x="2408349" y="4649273"/>
            <a:ext cx="1481071" cy="117197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417454" y="4972438"/>
            <a:ext cx="11333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smtClean="0"/>
              <a:t>A = 4</a:t>
            </a:r>
          </a:p>
          <a:p>
            <a:r>
              <a:rPr lang="en-ID" dirty="0" smtClean="0"/>
              <a:t>B = 4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705341" y="5295603"/>
            <a:ext cx="1712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err="1" smtClean="0"/>
              <a:t>Lingkaran</a:t>
            </a:r>
            <a:r>
              <a:rPr lang="en-ID" dirty="0" smtClean="0"/>
              <a:t> : </a:t>
            </a:r>
          </a:p>
          <a:p>
            <a:r>
              <a:rPr lang="en-ID" dirty="0" smtClean="0"/>
              <a:t>A </a:t>
            </a:r>
            <a:r>
              <a:rPr lang="en-ID" dirty="0" err="1" smtClean="0"/>
              <a:t>harus</a:t>
            </a:r>
            <a:r>
              <a:rPr lang="en-ID" dirty="0" smtClean="0"/>
              <a:t> </a:t>
            </a:r>
            <a:r>
              <a:rPr lang="en-ID" dirty="0" err="1" smtClean="0"/>
              <a:t>sama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B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5074276" y="5295603"/>
            <a:ext cx="631065" cy="525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1880315" y="5106473"/>
            <a:ext cx="643944" cy="3507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5459569" y="3747784"/>
            <a:ext cx="1468728" cy="14839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56823"/>
                <a:ext cx="10515600" cy="552014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ID" dirty="0" smtClean="0"/>
                  <a:t>Soal </a:t>
                </a:r>
                <a:r>
                  <a:rPr lang="en-ID" dirty="0" err="1" smtClean="0"/>
                  <a:t>lingkaran</a:t>
                </a:r>
                <a:endParaRPr lang="en-ID" dirty="0" smtClean="0"/>
              </a:p>
              <a:p>
                <a:pPr marL="0" indent="0">
                  <a:buNone/>
                </a:pPr>
                <a:endParaRPr lang="en-ID" dirty="0" smtClean="0"/>
              </a:p>
              <a:p>
                <a:pPr marL="0" indent="0">
                  <a:buNone/>
                </a:pPr>
                <a:r>
                  <a:rPr lang="en-ID" dirty="0" err="1" smtClean="0"/>
                  <a:t>Tentukan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pusat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dan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jari-jari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lingkaran</a:t>
                </a:r>
                <a:r>
                  <a:rPr lang="en-ID" dirty="0" smtClean="0"/>
                  <a:t> </a:t>
                </a:r>
              </a:p>
              <a:p>
                <a:pPr marL="0" indent="0">
                  <a:buNone/>
                </a:pPr>
                <a:endParaRPr lang="en-ID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ID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sSup>
                      <m:sSupPr>
                        <m:ctrlPr>
                          <a:rPr lang="en-ID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D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D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sSup>
                      <m:sSupPr>
                        <m:ctrlPr>
                          <a:rPr lang="en-ID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ID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dirty="0" smtClean="0"/>
                  <a:t>24 x  -18y-33= 0</a:t>
                </a:r>
              </a:p>
              <a:p>
                <a:pPr marL="0" indent="0">
                  <a:buNone/>
                </a:pPr>
                <a:r>
                  <a:rPr lang="en-ID" dirty="0" err="1" smtClean="0"/>
                  <a:t>Tentukan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juga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perpotongan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pada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masing-masing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sumbu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koordinat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sertata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gambarkanlah</a:t>
                </a:r>
                <a:r>
                  <a:rPr lang="en-ID" dirty="0" smtClean="0"/>
                  <a:t>!</a:t>
                </a:r>
                <a:endParaRPr lang="en-US" dirty="0"/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ID" dirty="0" err="1" smtClean="0"/>
                  <a:t>Langkah</a:t>
                </a:r>
                <a:r>
                  <a:rPr lang="en-ID" dirty="0" smtClean="0"/>
                  <a:t> 1 </a:t>
                </a:r>
                <a:r>
                  <a:rPr lang="en-ID" dirty="0" err="1" smtClean="0"/>
                  <a:t>Penyederhanaan</a:t>
                </a:r>
                <a:endParaRPr lang="en-ID" dirty="0" smtClean="0"/>
              </a:p>
              <a:p>
                <a:pPr marL="0" indent="0">
                  <a:buNone/>
                </a:pPr>
                <a:r>
                  <a:rPr lang="en-ID" dirty="0" err="1" smtClean="0"/>
                  <a:t>Jawab</a:t>
                </a:r>
                <a:r>
                  <a:rPr lang="en-ID" dirty="0" smtClean="0"/>
                  <a:t>:</a:t>
                </a:r>
              </a:p>
              <a:p>
                <a:pPr marL="0" indent="0">
                  <a:buNone/>
                </a:pPr>
                <a:endParaRPr lang="en-ID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ID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ID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p>
                        </m:sSup>
                        <m:sSup>
                          <m:sSupPr>
                            <m:ctrlPr>
                              <a:rPr lang="en-ID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ID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p>
                        </m:sSup>
                        <m:sSup>
                          <m:sSupPr>
                            <m:ctrlPr>
                              <a:rPr lang="en-ID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−24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−18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=33</m:t>
                        </m:r>
                      </m:num>
                      <m:den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           </m:t>
                        </m:r>
                        <m:r>
                          <m:rPr>
                            <m:nor/>
                          </m:rPr>
                          <a:rPr lang="en-ID" dirty="0"/>
                          <m:t> </m:t>
                        </m:r>
                        <m:sSup>
                          <m:sSupPr>
                            <m:ctrlPr>
                              <a:rPr lang="en-ID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ID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−8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=11</m:t>
                        </m:r>
                      </m:den>
                    </m:f>
                  </m:oMath>
                </a14:m>
                <a:r>
                  <a:rPr lang="en-ID" dirty="0" smtClean="0"/>
                  <a:t> : 3</a:t>
                </a:r>
              </a:p>
              <a:p>
                <a:pPr marL="0" indent="0">
                  <a:buNone/>
                </a:pPr>
                <a:endParaRPr lang="en-ID" dirty="0" smtClean="0"/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ID" dirty="0" err="1" smtClean="0"/>
                  <a:t>Langkah</a:t>
                </a:r>
                <a:r>
                  <a:rPr lang="en-ID" dirty="0" smtClean="0"/>
                  <a:t> 2 </a:t>
                </a:r>
                <a:r>
                  <a:rPr lang="en-ID" dirty="0" err="1" smtClean="0"/>
                  <a:t>Mengelompokan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masing-masing</a:t>
                </a:r>
                <a:r>
                  <a:rPr lang="en-ID" dirty="0" smtClean="0"/>
                  <a:t> variable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ID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𝑑𝑔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𝑑𝑔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ID" dirty="0" smtClean="0"/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ID" dirty="0" smtClean="0"/>
              </a:p>
              <a:p>
                <a:pPr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ID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ID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</m:sup>
                    </m:sSup>
                  </m:oMath>
                </a14:m>
                <a:r>
                  <a:rPr lang="en-ID" dirty="0" smtClean="0"/>
                  <a:t>- 6y = 11</a:t>
                </a:r>
              </a:p>
              <a:p>
                <a:pPr marL="0" indent="0">
                  <a:buNone/>
                </a:pPr>
                <a:endParaRPr lang="en-ID" dirty="0" smtClean="0"/>
              </a:p>
              <a:p>
                <a:pPr marL="0" indent="0">
                  <a:buNone/>
                </a:pPr>
                <a:endParaRPr lang="en-ID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56823"/>
                <a:ext cx="10515600" cy="5520140"/>
              </a:xfrm>
              <a:blipFill rotWithShape="0">
                <a:blip r:embed="rId2"/>
                <a:stretch>
                  <a:fillRect l="-406" t="-8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032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0"/>
                <a:ext cx="10515600" cy="1325563"/>
              </a:xfrm>
            </p:spPr>
            <p:txBody>
              <a:bodyPr>
                <a:normAutofit/>
              </a:bodyPr>
              <a:lstStyle/>
              <a:p>
                <a:r>
                  <a:rPr lang="en-ID" dirty="0" smtClean="0"/>
                  <a:t>Langkah 3 </a:t>
                </a:r>
                <a:r>
                  <a:rPr lang="en-ID" dirty="0" err="1" smtClean="0"/>
                  <a:t>memanipulasi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dalam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bentuk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baku</a:t>
                </a:r>
                <a:r>
                  <a:rPr lang="en-ID" dirty="0" smtClean="0"/>
                  <a:t/>
                </a:r>
                <a:br>
                  <a:rPr lang="en-ID" dirty="0" smtClean="0"/>
                </a:br>
                <a:r>
                  <a:rPr lang="en-ID" dirty="0" smtClean="0"/>
                  <a:t>(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&amp;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D" b="0" i="0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ID" b="0" i="0" dirty="0" smtClean="0">
                        <a:latin typeface="Cambria Math" panose="02040503050406030204" pitchFamily="18" charset="0"/>
                      </a:rPr>
                      <m:t>masing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variabel</a:t>
                </a:r>
                <a:r>
                  <a:rPr lang="en-US" dirty="0" smtClean="0"/>
                  <a:t> )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0"/>
                <a:ext cx="10515600" cy="1325563"/>
              </a:xfrm>
              <a:blipFill rotWithShape="0">
                <a:blip r:embed="rId2"/>
                <a:stretch>
                  <a:fillRect l="-1797" t="-6452" b="-7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41008" y="1325563"/>
                <a:ext cx="7920111" cy="5215914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 smtClean="0"/>
                  <a:t>-8x+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1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D" sz="1600" b="0" i="0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16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1600" b="0" i="0" dirty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ID" sz="1600" b="0" i="0" dirty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1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600" dirty="0" smtClean="0"/>
                  <a:t>=11+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600" dirty="0" smtClean="0"/>
              </a:p>
              <a:p>
                <a:r>
                  <a:rPr lang="en-ID" sz="1600" dirty="0" smtClean="0"/>
                  <a:t>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 smtClean="0"/>
                  <a:t>-8x+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dirty="0" smtClean="0"/>
                  <a:t>)+(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 smtClean="0"/>
                  <a:t>-6y+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600" dirty="0" smtClean="0"/>
                  <a:t>)=11+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1600" b="0" i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600" dirty="0" smtClean="0"/>
              </a:p>
              <a:p>
                <a:pPr marL="0" indent="0">
                  <a:buNone/>
                </a:pPr>
                <a:r>
                  <a:rPr lang="en-ID" sz="1600" dirty="0" err="1" smtClean="0"/>
                  <a:t>Langkah</a:t>
                </a:r>
                <a:r>
                  <a:rPr lang="en-ID" sz="1600" dirty="0" smtClean="0"/>
                  <a:t> </a:t>
                </a:r>
                <a:r>
                  <a:rPr lang="en-ID" sz="1600" dirty="0" err="1" smtClean="0"/>
                  <a:t>ke</a:t>
                </a:r>
                <a:r>
                  <a:rPr lang="en-ID" sz="1600" dirty="0" smtClean="0"/>
                  <a:t> 4 .. </a:t>
                </a:r>
                <a:r>
                  <a:rPr lang="en-ID" sz="1600" dirty="0" err="1" smtClean="0"/>
                  <a:t>berapa</a:t>
                </a:r>
                <a:r>
                  <a:rPr lang="en-ID" sz="1600" dirty="0" smtClean="0"/>
                  <a:t> </a:t>
                </a:r>
                <a:r>
                  <a:rPr lang="en-ID" sz="1600" dirty="0" err="1" smtClean="0"/>
                  <a:t>nilai</a:t>
                </a:r>
                <a:r>
                  <a:rPr lang="en-ID" sz="1600" dirty="0" smtClean="0"/>
                  <a:t> </a:t>
                </a:r>
                <a:r>
                  <a:rPr lang="en-ID" sz="1600" dirty="0" err="1" smtClean="0"/>
                  <a:t>dikali</a:t>
                </a:r>
                <a:r>
                  <a:rPr lang="en-ID" sz="1600" dirty="0" smtClean="0"/>
                  <a:t> 2 </a:t>
                </a:r>
                <a:r>
                  <a:rPr lang="en-ID" sz="1600" dirty="0" err="1" smtClean="0"/>
                  <a:t>hasilnya</a:t>
                </a:r>
                <a:r>
                  <a:rPr lang="en-ID" sz="1600" dirty="0" smtClean="0"/>
                  <a:t> -8 yakni-4 ………-4x2=-- 8</a:t>
                </a:r>
              </a:p>
              <a:p>
                <a:pPr marL="0" indent="0">
                  <a:buNone/>
                </a:pPr>
                <a:r>
                  <a:rPr lang="en-ID" sz="1600" dirty="0" err="1" smtClean="0"/>
                  <a:t>Mencari</a:t>
                </a:r>
                <a:r>
                  <a:rPr lang="en-ID" sz="1600" dirty="0" smtClean="0"/>
                  <a:t> </a:t>
                </a:r>
                <a:r>
                  <a:rPr lang="en-ID" sz="1600" dirty="0" err="1" smtClean="0"/>
                  <a:t>nilai</a:t>
                </a:r>
                <a:r>
                  <a:rPr lang="en-ID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dirty="0" smtClean="0"/>
                  <a:t>&amp;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600" dirty="0" smtClean="0"/>
                  <a:t>  </a:t>
                </a:r>
              </a:p>
              <a:p>
                <a:pPr marL="0" indent="0">
                  <a:buNone/>
                </a:pPr>
                <a:r>
                  <a:rPr lang="en-US" sz="1600" dirty="0" err="1" smtClean="0"/>
                  <a:t>Untuk</a:t>
                </a:r>
                <a:r>
                  <a:rPr lang="en-US" sz="1600" dirty="0" smtClean="0"/>
                  <a:t> </a:t>
                </a:r>
                <a:r>
                  <a:rPr lang="en-US" sz="1600" dirty="0" err="1" smtClean="0"/>
                  <a:t>mencari</a:t>
                </a:r>
                <a:r>
                  <a:rPr lang="en-US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dirty="0" smtClean="0"/>
                  <a:t>   </a:t>
                </a:r>
              </a:p>
              <a:p>
                <a:pPr marL="0" indent="0">
                  <a:buNone/>
                </a:pPr>
                <a:r>
                  <a:rPr lang="en-ID" sz="1600" dirty="0" smtClean="0"/>
                  <a:t>                           </a:t>
                </a:r>
              </a:p>
              <a:p>
                <a:pPr marL="0" indent="0">
                  <a:buNone/>
                </a:pPr>
                <a:r>
                  <a:rPr lang="en-ID" sz="1600" dirty="0" smtClean="0"/>
                  <a:t>( x-4)(x-4)=(x-4) </a:t>
                </a:r>
                <a:r>
                  <a:rPr lang="en-ID" sz="1600" dirty="0" err="1" smtClean="0"/>
                  <a:t>kuadrat</a:t>
                </a:r>
                <a:endParaRPr lang="en-ID" sz="16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 smtClean="0"/>
                  <a:t>-4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/>
                    </m:sSup>
                  </m:oMath>
                </a14:m>
                <a:r>
                  <a:rPr lang="en-US" sz="1600" dirty="0" smtClean="0"/>
                  <a:t>-4x+16=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 smtClean="0"/>
                  <a:t>-8x+16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600" dirty="0" smtClean="0"/>
                  <a:t>=16</a:t>
                </a:r>
              </a:p>
              <a:p>
                <a:pPr marL="0" indent="0">
                  <a:buNone/>
                </a:pPr>
                <a:r>
                  <a:rPr lang="en-ID" sz="1600" dirty="0" err="1" smtClean="0"/>
                  <a:t>Cari</a:t>
                </a:r>
                <a:r>
                  <a:rPr lang="en-ID" sz="1600" dirty="0" smtClean="0"/>
                  <a:t> </a:t>
                </a:r>
                <a:r>
                  <a:rPr lang="en-ID" sz="1600" dirty="0" err="1" smtClean="0"/>
                  <a:t>nilai</a:t>
                </a:r>
                <a:r>
                  <a:rPr lang="en-ID" sz="1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1600" dirty="0" smtClean="0"/>
              </a:p>
              <a:p>
                <a:pPr marL="0" indent="0">
                  <a:buNone/>
                </a:pPr>
                <a:r>
                  <a:rPr lang="en-ID" sz="1600" dirty="0" smtClean="0"/>
                  <a:t>( y-3) (y-3)……………………………………..(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−3 )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 smtClean="0"/>
                  <a:t>-3y-3y+9=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 smtClean="0"/>
                  <a:t>-6y+9 </a:t>
                </a:r>
              </a:p>
              <a:p>
                <a:pPr marL="0" indent="0">
                  <a:buNone/>
                </a:pPr>
                <a:r>
                  <a:rPr lang="en-US" sz="1600" dirty="0" smtClean="0"/>
                  <a:t>K2 = 9</a:t>
                </a:r>
              </a:p>
              <a:p>
                <a:pPr marL="0" indent="0">
                  <a:buNone/>
                </a:pPr>
                <a:r>
                  <a:rPr lang="en-ID" sz="1600" dirty="0" smtClean="0"/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 smtClean="0"/>
                  <a:t>-8x+16)+(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 smtClean="0"/>
                  <a:t>-6y+9)=11+16+9/36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36</m:t>
                        </m:r>
                      </m:e>
                    </m:rad>
                  </m:oMath>
                </a14:m>
                <a:r>
                  <a:rPr lang="en-US" sz="1600" dirty="0" smtClean="0"/>
                  <a:t> </a:t>
                </a:r>
                <a:r>
                  <a:rPr lang="en-US" sz="1600" dirty="0" err="1" smtClean="0"/>
                  <a:t>yakni</a:t>
                </a:r>
                <a:r>
                  <a:rPr lang="en-US" sz="1600" dirty="0" smtClean="0"/>
                  <a:t> 6</a:t>
                </a:r>
              </a:p>
              <a:p>
                <a:pPr marL="0" indent="0">
                  <a:buNone/>
                </a:pPr>
                <a:r>
                  <a:rPr lang="en-ID" sz="1600" dirty="0" smtClean="0"/>
                  <a:t>(x-4)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/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ID" sz="1600" dirty="0" smtClean="0"/>
                  <a:t>+ (y-3)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  <m:sup>
                        <m:r>
                          <a:rPr lang="en-ID" sz="16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sup>
                    </m:sSup>
                  </m:oMath>
                </a14:m>
                <a:r>
                  <a:rPr lang="en-ID" sz="16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ID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ID" sz="1600" b="0" dirty="0" smtClean="0"/>
              </a:p>
              <a:p>
                <a:pPr marL="0" indent="0">
                  <a:buNone/>
                </a:pPr>
                <a:r>
                  <a:rPr lang="en-ID" sz="1600" dirty="0" err="1" smtClean="0"/>
                  <a:t>Pusat</a:t>
                </a:r>
                <a:r>
                  <a:rPr lang="en-ID" sz="1600" dirty="0" smtClean="0"/>
                  <a:t> </a:t>
                </a:r>
                <a:r>
                  <a:rPr lang="en-ID" sz="1600" dirty="0" err="1" smtClean="0"/>
                  <a:t>lingkaran</a:t>
                </a:r>
                <a:r>
                  <a:rPr lang="en-ID" sz="1600" dirty="0" smtClean="0"/>
                  <a:t> ( x = 4 , y – 3) </a:t>
                </a:r>
                <a:r>
                  <a:rPr lang="en-ID" sz="1600" dirty="0" err="1" smtClean="0"/>
                  <a:t>deangan</a:t>
                </a:r>
                <a:r>
                  <a:rPr lang="en-ID" sz="1600" dirty="0" smtClean="0"/>
                  <a:t> r = 6 </a:t>
                </a:r>
                <a:endParaRPr lang="en-ID" sz="1600" b="0" dirty="0" smtClean="0"/>
              </a:p>
              <a:p>
                <a:pPr marL="0" indent="0">
                  <a:buNone/>
                </a:pPr>
                <a:endParaRPr lang="en-US" sz="1600" dirty="0" smtClean="0"/>
              </a:p>
              <a:p>
                <a:pPr marL="0" indent="0">
                  <a:buNone/>
                </a:pPr>
                <a:r>
                  <a:rPr lang="en-US" sz="1600" dirty="0" smtClean="0"/>
                  <a:t>                                      </a:t>
                </a:r>
                <a:endParaRPr lang="en-US" sz="16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1008" y="1325563"/>
                <a:ext cx="7920111" cy="5215914"/>
              </a:xfrm>
              <a:blipFill rotWithShape="0">
                <a:blip r:embed="rId3"/>
                <a:stretch>
                  <a:fillRect l="-462" t="-467" b="-160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79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dirty="0" err="1" smtClean="0"/>
              <a:t>Perpotongan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masing-masing</a:t>
            </a:r>
            <a:r>
              <a:rPr lang="en-ID" dirty="0" smtClean="0"/>
              <a:t> </a:t>
            </a:r>
            <a:r>
              <a:rPr lang="en-ID" dirty="0" err="1" smtClean="0"/>
              <a:t>sumbu</a:t>
            </a:r>
            <a:r>
              <a:rPr lang="en-ID" dirty="0" smtClean="0"/>
              <a:t> </a:t>
            </a:r>
            <a:r>
              <a:rPr lang="en-ID" dirty="0" err="1" smtClean="0"/>
              <a:t>koordrat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ID" dirty="0" smtClean="0"/>
                  <a:t>Rumus </a:t>
                </a:r>
                <a:r>
                  <a:rPr lang="en-ID" dirty="0" err="1" smtClean="0"/>
                  <a:t>kuadrat</a:t>
                </a:r>
                <a:r>
                  <a:rPr lang="en-ID" dirty="0" smtClean="0"/>
                  <a:t> (</a:t>
                </a:r>
                <a:r>
                  <a:rPr lang="en-ID" dirty="0" err="1" smtClean="0"/>
                  <a:t>Rumus</a:t>
                </a:r>
                <a:r>
                  <a:rPr lang="en-ID" dirty="0" smtClean="0"/>
                  <a:t> ABC )</a:t>
                </a:r>
              </a:p>
              <a:p>
                <a:pPr marL="0" indent="0">
                  <a:buNone/>
                </a:pPr>
                <a:endParaRPr lang="en-ID" dirty="0" smtClean="0"/>
              </a:p>
              <a:p>
                <a:pPr marL="0" indent="0">
                  <a:buNone/>
                </a:pPr>
                <a:r>
                  <a:rPr lang="en-ID" dirty="0"/>
                  <a:t> </a:t>
                </a:r>
                <a:r>
                  <a:rPr lang="en-ID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en-ID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D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ID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ID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D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ID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ID" dirty="0" err="1" smtClean="0"/>
                  <a:t>Perpotongan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dengan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sumbu</a:t>
                </a:r>
                <a:r>
                  <a:rPr lang="en-ID" dirty="0" smtClean="0"/>
                  <a:t> x </a:t>
                </a:r>
                <a:r>
                  <a:rPr lang="en-ID" dirty="0" err="1" smtClean="0"/>
                  <a:t>dimanaa</a:t>
                </a:r>
                <a:r>
                  <a:rPr lang="en-ID" dirty="0" smtClean="0"/>
                  <a:t> y=0</a:t>
                </a:r>
              </a:p>
              <a:p>
                <a:pPr marL="0" indent="0">
                  <a:buNone/>
                </a:pPr>
                <a:endParaRPr lang="en-ID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ID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−24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−33=0</m:t>
                        </m:r>
                      </m:num>
                      <m:den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sSup>
                          <m:sSupPr>
                            <m:ctrlPr>
                              <a:rPr lang="en-ID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−8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−11=0</m:t>
                        </m:r>
                      </m:den>
                    </m:f>
                  </m:oMath>
                </a14:m>
                <a:r>
                  <a:rPr lang="en-US" dirty="0" smtClean="0"/>
                  <a:t>:3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i="1"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ID" i="1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−8 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𝑘𝑢𝑎𝑑𝑟𝑎𝑡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 (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−11 </m:t>
                                </m:r>
                              </m:e>
                            </m:d>
                          </m:e>
                        </m:rad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1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64+</m:t>
                            </m:r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ID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rad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ID" b="0" i="1" dirty="0" smtClean="0">
                            <a:latin typeface="Cambria Math" panose="02040503050406030204" pitchFamily="18" charset="0"/>
                          </a:rPr>
                          <m:t>108</m:t>
                        </m:r>
                      </m:e>
                    </m:rad>
                  </m:oMath>
                </a14:m>
                <a:r>
                  <a:rPr lang="en-US" dirty="0" smtClean="0"/>
                  <a:t>=10,39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284" t="-1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633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4294967295"/>
              </p:nvPr>
            </p:nvSpPr>
            <p:spPr>
              <a:xfrm>
                <a:off x="548640" y="210038"/>
                <a:ext cx="8637563" cy="564991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smtClean="0"/>
                  <a:t>X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10,39</m:t>
                        </m:r>
                      </m:num>
                      <m:den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/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2,39</m:t>
                        </m:r>
                      </m:num>
                      <m:den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/>
                  <a:t>= 1,195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D" sz="2400" i="1" dirty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ID" sz="2400" i="1" dirty="0">
                            <a:latin typeface="Cambria Math" panose="02040503050406030204" pitchFamily="18" charset="0"/>
                          </a:rPr>
                          <m:t>10,39</m:t>
                        </m:r>
                      </m:num>
                      <m:den>
                        <m:r>
                          <a:rPr lang="en-ID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/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−18</m:t>
                        </m:r>
                        <m:r>
                          <a:rPr lang="en-ID" sz="2400" i="1" dirty="0">
                            <a:latin typeface="Cambria Math" panose="02040503050406030204" pitchFamily="18" charset="0"/>
                          </a:rPr>
                          <m:t>,39</m:t>
                        </m:r>
                      </m:num>
                      <m:den>
                        <m:r>
                          <a:rPr lang="en-ID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/>
                  <a:t>= </a:t>
                </a:r>
                <a:r>
                  <a:rPr lang="en-US" sz="2400" dirty="0" smtClean="0"/>
                  <a:t>-9,195</a:t>
                </a:r>
                <a:endParaRPr lang="en-US" sz="2400" dirty="0"/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 smtClean="0"/>
              </a:p>
              <a:p>
                <a:pPr marL="0" indent="0">
                  <a:buNone/>
                </a:pPr>
                <a:r>
                  <a:rPr lang="en-ID" sz="2400" dirty="0" err="1" smtClean="0"/>
                  <a:t>Perpotongan</a:t>
                </a:r>
                <a:r>
                  <a:rPr lang="en-ID" sz="2400" dirty="0" smtClean="0"/>
                  <a:t> </a:t>
                </a:r>
                <a:r>
                  <a:rPr lang="en-ID" sz="2400" dirty="0" err="1" smtClean="0"/>
                  <a:t>dengan</a:t>
                </a:r>
                <a:r>
                  <a:rPr lang="en-ID" sz="2400" dirty="0" smtClean="0"/>
                  <a:t> </a:t>
                </a:r>
                <a:r>
                  <a:rPr lang="en-ID" sz="2400" dirty="0" err="1" smtClean="0"/>
                  <a:t>sumbu</a:t>
                </a:r>
                <a:r>
                  <a:rPr lang="en-ID" sz="2400" dirty="0" smtClean="0"/>
                  <a:t> y </a:t>
                </a:r>
                <a:r>
                  <a:rPr lang="en-ID" sz="2400" dirty="0" err="1" smtClean="0"/>
                  <a:t>dimana</a:t>
                </a:r>
                <a:r>
                  <a:rPr lang="en-ID" sz="2400" dirty="0" smtClean="0"/>
                  <a:t> x =0</a:t>
                </a:r>
              </a:p>
              <a:p>
                <a:pPr marL="0" indent="0">
                  <a:buNone/>
                </a:pPr>
                <a:endParaRPr lang="en-ID" sz="24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−18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−33=0</m:t>
                        </m:r>
                      </m:num>
                      <m:den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2−6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−11=0</m:t>
                        </m:r>
                      </m:den>
                    </m:f>
                  </m:oMath>
                </a14:m>
                <a:r>
                  <a:rPr lang="en-US" sz="2400" dirty="0" smtClean="0"/>
                  <a:t>:3</a:t>
                </a:r>
              </a:p>
              <a:p>
                <a:pPr marL="0" indent="0">
                  <a:buNone/>
                </a:pPr>
                <a:r>
                  <a:rPr lang="en-US" sz="2400" dirty="0" smtClean="0"/>
                  <a:t>a = 1  b = -6    c = -11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</m:sSub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ID" sz="2400" b="0" i="1" dirty="0" smtClean="0">
                                    <a:latin typeface="Cambria Math" panose="02040503050406030204" pitchFamily="18" charset="0"/>
                                  </a:rPr>
                                  <m:t>−6</m:t>
                                </m:r>
                              </m:e>
                              <m:sup>
                                <m:r>
                                  <a:rPr lang="en-ID" sz="2400" b="0" i="1" dirty="0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ID" sz="2400" b="0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ID" sz="2400" b="0" i="1" dirty="0" smtClean="0">
                                <a:latin typeface="Cambria Math" panose="02040503050406030204" pitchFamily="18" charset="0"/>
                              </a:rPr>
                              <m:t>(1)(−11)</m:t>
                            </m:r>
                          </m:e>
                        </m:rad>
                      </m:num>
                      <m:den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.1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</m:sSub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ID" sz="2400" b="0" i="1" dirty="0" smtClean="0">
                                <a:latin typeface="Cambria Math" panose="02040503050406030204" pitchFamily="18" charset="0"/>
                              </a:rPr>
                              <m:t>36+</m:t>
                            </m:r>
                            <m: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ID" sz="2400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</m:rad>
                      </m:num>
                      <m:den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ID" sz="2400" b="0" i="1" dirty="0" smtClean="0">
                                <a:latin typeface="Cambria Math" panose="02040503050406030204" pitchFamily="18" charset="0"/>
                              </a:rPr>
                              <m:t>80</m:t>
                            </m:r>
                          </m:e>
                        </m:rad>
                      </m:num>
                      <m:den>
                        <m:r>
                          <a:rPr lang="en-US" sz="24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ID" sz="2400" b="0" i="0" dirty="0" smtClean="0">
                        <a:latin typeface="Cambria Math" panose="02040503050406030204" pitchFamily="18" charset="0"/>
                      </a:rPr>
                      <m:t>     =</m:t>
                    </m:r>
                  </m:oMath>
                </a14:m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80=8,94427191</m:t>
                        </m:r>
                      </m:e>
                    </m:rad>
                  </m:oMath>
                </a14:m>
                <a:endParaRPr lang="en-US" sz="24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6+8,94</m:t>
                        </m:r>
                      </m:num>
                      <m:den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14,94</m:t>
                        </m:r>
                      </m:num>
                      <m:den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/>
                  <a:t>=7,47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6−8,94</m:t>
                        </m:r>
                      </m:num>
                      <m:den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/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−2,94</m:t>
                        </m:r>
                      </m:num>
                      <m:den>
                        <m:r>
                          <a:rPr lang="en-ID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 smtClean="0"/>
                  <a:t>=-1,47</a:t>
                </a:r>
              </a:p>
              <a:p>
                <a:pPr marL="0" indent="0">
                  <a:buNone/>
                </a:pPr>
                <a:endParaRPr lang="en-ID" dirty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4294967295"/>
              </p:nvPr>
            </p:nvSpPr>
            <p:spPr>
              <a:xfrm>
                <a:off x="548640" y="210038"/>
                <a:ext cx="8637563" cy="5649913"/>
              </a:xfrm>
              <a:blipFill rotWithShape="0">
                <a:blip r:embed="rId2"/>
                <a:stretch>
                  <a:fillRect l="-6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635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en-ID" dirty="0" smtClean="0"/>
                  <a:t>Carilah </a:t>
                </a:r>
                <a:r>
                  <a:rPr lang="en-ID" dirty="0" err="1" smtClean="0"/>
                  <a:t>pusat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lingkaran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dan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jari-jari</a:t>
                </a:r>
                <a:r>
                  <a:rPr lang="en-ID" dirty="0" smtClean="0"/>
                  <a:t> </a:t>
                </a:r>
                <a:r>
                  <a:rPr lang="en-ID" dirty="0" err="1" smtClean="0"/>
                  <a:t>lingkaran</a:t>
                </a:r>
                <a:r>
                  <a:rPr lang="en-ID" dirty="0" smtClean="0"/>
                  <a:t/>
                </a:r>
                <a:br>
                  <a:rPr lang="en-ID" dirty="0" smtClean="0"/>
                </a:br>
                <a:r>
                  <a:rPr lang="en-ID" dirty="0" err="1" smtClean="0"/>
                  <a:t>dan</a:t>
                </a:r>
                <a:r>
                  <a:rPr lang="en-ID" dirty="0" smtClean="0"/>
                  <a:t>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D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+16x-4y-38=0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1773" t="-5991" r="-10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ID" sz="2400" dirty="0" smtClean="0"/>
                  <a:t>Jawab</a:t>
                </a:r>
              </a:p>
              <a:p>
                <a:endParaRPr lang="en-ID" sz="2400" dirty="0" smtClean="0"/>
              </a:p>
              <a:p>
                <a:r>
                  <a:rPr lang="en-ID" sz="2400" dirty="0" err="1" smtClean="0"/>
                  <a:t>Langkah</a:t>
                </a:r>
                <a:r>
                  <a:rPr lang="en-ID" sz="2400" dirty="0" smtClean="0"/>
                  <a:t> 1 </a:t>
                </a:r>
                <a:r>
                  <a:rPr lang="en-ID" sz="2400" dirty="0" err="1" smtClean="0"/>
                  <a:t>penyederhanan</a:t>
                </a:r>
                <a:endParaRPr lang="en-ID" sz="24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sSup>
                          <m:sSup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+16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−38= 0</m:t>
                        </m:r>
                      </m:num>
                      <m:den>
                        <m:sSup>
                          <m:sSup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+8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=19 </m:t>
                        </m:r>
                      </m:den>
                    </m:f>
                  </m:oMath>
                </a14:m>
                <a:r>
                  <a:rPr lang="en-US" sz="2400" dirty="0" smtClean="0"/>
                  <a:t> : 2   </a:t>
                </a:r>
                <a:r>
                  <a:rPr lang="en-US" sz="2400" dirty="0" err="1" smtClean="0"/>
                  <a:t>pindah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ruas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menjadi</a:t>
                </a:r>
                <a:r>
                  <a:rPr lang="en-US" sz="2400" dirty="0" smtClean="0"/>
                  <a:t> 38</a:t>
                </a:r>
              </a:p>
              <a:p>
                <a:endParaRPr lang="en-US" sz="2400" dirty="0" smtClean="0"/>
              </a:p>
              <a:p>
                <a:pPr marL="0" indent="0">
                  <a:buNone/>
                </a:pPr>
                <a:r>
                  <a:rPr lang="en-ID" sz="2400" dirty="0" smtClean="0"/>
                  <a:t>*</a:t>
                </a:r>
                <a:r>
                  <a:rPr lang="en-ID" sz="2400" dirty="0" err="1" smtClean="0"/>
                  <a:t>Langkah</a:t>
                </a:r>
                <a:r>
                  <a:rPr lang="en-ID" sz="2400" dirty="0" smtClean="0"/>
                  <a:t> 2</a:t>
                </a:r>
              </a:p>
              <a:p>
                <a:pPr marL="0" indent="0">
                  <a:buNone/>
                </a:pPr>
                <a:r>
                  <a:rPr lang="en-ID" sz="2400" dirty="0" err="1" smtClean="0"/>
                  <a:t>Mengelompokkan</a:t>
                </a:r>
                <a:r>
                  <a:rPr lang="en-ID" sz="2400" dirty="0" smtClean="0"/>
                  <a:t> </a:t>
                </a:r>
                <a:r>
                  <a:rPr lang="en-ID" sz="2400" dirty="0" err="1" smtClean="0"/>
                  <a:t>masing-masing</a:t>
                </a:r>
                <a:r>
                  <a:rPr lang="en-ID" sz="2400" dirty="0" smtClean="0"/>
                  <a:t> </a:t>
                </a:r>
                <a:r>
                  <a:rPr lang="en-ID" sz="2400" dirty="0" err="1" smtClean="0"/>
                  <a:t>variabel</a:t>
                </a:r>
                <a:endParaRPr lang="en-ID" sz="24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+8x+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-2y=19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064" t="-2198" b="-23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438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604</TotalTime>
  <Words>326</Words>
  <Application>Microsoft Office PowerPoint</Application>
  <PresentationFormat>Widescreen</PresentationFormat>
  <Paragraphs>122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Cambria Math</vt:lpstr>
      <vt:lpstr>Trebuchet MS</vt:lpstr>
      <vt:lpstr>Wingdings</vt:lpstr>
      <vt:lpstr>Wingdings 3</vt:lpstr>
      <vt:lpstr>Facet</vt:lpstr>
      <vt:lpstr>L I N G K A R A N</vt:lpstr>
      <vt:lpstr>JARI-JARI DAN DIAMETER LINGKARAN</vt:lpstr>
      <vt:lpstr>PowerPoint Presentation</vt:lpstr>
      <vt:lpstr>PowerPoint Presentation</vt:lpstr>
      <vt:lpstr>PowerPoint Presentation</vt:lpstr>
      <vt:lpstr>Langkah 3 memanipulasi dalam bentuk baku ( k_1&amp;k_2/masing variabel )</vt:lpstr>
      <vt:lpstr>Perpotongan pada masing-masing sumbu koordrat</vt:lpstr>
      <vt:lpstr>PowerPoint Presentation</vt:lpstr>
      <vt:lpstr>Carilah pusat lingkaran dan jari-jari lingkaran dan 2x^2+2y^2+16x-4y-38=0</vt:lpstr>
      <vt:lpstr>Langkah 3</vt:lpstr>
      <vt:lpstr>Langkah 4</vt:lpstr>
      <vt:lpstr>Selanjutnya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Pengertian lingkaran</dc:title>
  <dc:creator>Widi Mei Vitasari</dc:creator>
  <cp:lastModifiedBy>ASUS</cp:lastModifiedBy>
  <cp:revision>85</cp:revision>
  <dcterms:created xsi:type="dcterms:W3CDTF">2019-06-27T06:53:53Z</dcterms:created>
  <dcterms:modified xsi:type="dcterms:W3CDTF">2020-06-07T01:54:19Z</dcterms:modified>
</cp:coreProperties>
</file>