
<file path=[Content_Types].xml><?xml version="1.0" encoding="utf-8"?>
<Types xmlns="http://schemas.openxmlformats.org/package/2006/content-types">
  <Default Extension="jfif" ContentType="image/jpeg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1.xml" ContentType="application/vnd.openxmlformats-officedocument.presentationml.notesSlide+xml"/>
  <Override PartName="/ppt/comments/comment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256" r:id="rId2"/>
    <p:sldId id="299" r:id="rId3"/>
    <p:sldId id="301" r:id="rId4"/>
    <p:sldId id="318" r:id="rId5"/>
    <p:sldId id="311" r:id="rId6"/>
    <p:sldId id="302" r:id="rId7"/>
    <p:sldId id="320" r:id="rId8"/>
    <p:sldId id="321" r:id="rId9"/>
    <p:sldId id="329" r:id="rId10"/>
    <p:sldId id="319" r:id="rId11"/>
    <p:sldId id="312" r:id="rId12"/>
    <p:sldId id="330" r:id="rId13"/>
    <p:sldId id="331" r:id="rId14"/>
    <p:sldId id="325" r:id="rId15"/>
    <p:sldId id="322" r:id="rId16"/>
    <p:sldId id="323" r:id="rId17"/>
    <p:sldId id="326" r:id="rId18"/>
    <p:sldId id="327" r:id="rId19"/>
    <p:sldId id="328" r:id="rId20"/>
  </p:sldIdLst>
  <p:sldSz cx="9144000" cy="6858000" type="screen4x3"/>
  <p:notesSz cx="7045325" cy="9345613"/>
  <p:custDataLst>
    <p:tags r:id="rId2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43" userDrawn="1">
          <p15:clr>
            <a:srgbClr val="A4A3A4"/>
          </p15:clr>
        </p15:guide>
        <p15:guide id="2" pos="221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ay" initials="R" lastIdx="4" clrIdx="0">
    <p:extLst>
      <p:ext uri="{19B8F6BF-5375-455C-9EA6-DF929625EA0E}">
        <p15:presenceInfo xmlns:p15="http://schemas.microsoft.com/office/powerpoint/2012/main" userId="Ray" providerId="None"/>
      </p:ext>
    </p:extLst>
  </p:cmAuthor>
  <p:cmAuthor id="2" name="user" initials="u" lastIdx="1" clrIdx="1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BC89EF96-8CEA-46FF-86C4-4CE0E7609802}" styleName="Light Style 3 - Accent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355" autoAdjust="0"/>
    <p:restoredTop sz="94648" autoAdjust="0"/>
  </p:normalViewPr>
  <p:slideViewPr>
    <p:cSldViewPr>
      <p:cViewPr varScale="1">
        <p:scale>
          <a:sx n="68" d="100"/>
          <a:sy n="68" d="100"/>
        </p:scale>
        <p:origin x="1494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-2946" y="-96"/>
      </p:cViewPr>
      <p:guideLst>
        <p:guide orient="horz" pos="2943"/>
        <p:guide pos="2218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gs" Target="tags/tag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theme" Target="theme/theme1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2" dt="2021-04-30T14:37:44.232" idx="1">
    <p:pos x="10" y="10"/>
    <p:text/>
    <p:extLst>
      <p:ext uri="{C676402C-5697-4E1C-873F-D02D1690AC5C}">
        <p15:threadingInfo xmlns:p15="http://schemas.microsoft.com/office/powerpoint/2012/main" timeZoneBias="-420"/>
      </p:ext>
    </p:extLst>
  </p:cm>
</p:cmLst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8BA5DDAD-591B-4217-B96A-323B84A14E26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7362579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0721" y="0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/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7450" y="701675"/>
            <a:ext cx="4670425" cy="35036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556" tIns="46278" rIns="92556" bIns="46278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4533" y="4439167"/>
            <a:ext cx="5636260" cy="4205526"/>
          </a:xfrm>
          <a:prstGeom prst="rect">
            <a:avLst/>
          </a:prstGeom>
        </p:spPr>
        <p:txBody>
          <a:bodyPr vert="horz" lIns="92556" tIns="46278" rIns="92556" bIns="46278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0721" y="8876711"/>
            <a:ext cx="3052974" cy="467281"/>
          </a:xfrm>
          <a:prstGeom prst="rect">
            <a:avLst/>
          </a:prstGeom>
        </p:spPr>
        <p:txBody>
          <a:bodyPr vert="horz" lIns="92556" tIns="46278" rIns="92556" bIns="46278" rtlCol="0" anchor="b"/>
          <a:lstStyle>
            <a:lvl1pPr algn="r">
              <a:defRPr sz="1200"/>
            </a:lvl1pPr>
          </a:lstStyle>
          <a:p>
            <a:fld id="{C1A58231-9198-4C99-9FBD-A70F6638DE2B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456335"/>
      </p:ext>
    </p:extLst>
  </p:cSld>
  <p:clrMap bg1="lt1" tx1="dk1" bg2="lt2" tx2="dk2" accent1="accent1" accent2="accent2" accent3="accent3" accent4="accent4" accent5="accent5" accent6="accent6" hlink="hlink" folHlink="folHlink"/>
  <p:hf sldNum="0" hdr="0" ftr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11951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632848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7E5F97AF-CD45-40DE-9BCE-3C60148170F1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1">
            <a:extLst>
              <a:ext uri="{FF2B5EF4-FFF2-40B4-BE49-F238E27FC236}">
                <a16:creationId xmlns:a16="http://schemas.microsoft.com/office/drawing/2014/main" id="{4BD782C2-0B6B-41B6-B032-B4AAE7AFA99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fade thruBlk="1"/>
  </p:transition>
  <p:hf sldNum="0" hdr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.jpeg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6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Rectangle 1"/>
          <p:cNvSpPr>
            <a:spLocks noChangeArrowheads="1"/>
          </p:cNvSpPr>
          <p:nvPr userDrawn="1"/>
        </p:nvSpPr>
        <p:spPr bwMode="auto">
          <a:xfrm>
            <a:off x="899592" y="287070"/>
            <a:ext cx="770485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1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KDMK – MK : SITIAKMA – PEMROGRAMAN  (Edit dari “VIEW-SLIDE MASTER” , jika sudah “CLOSE MSTER VIEW”) </a:t>
            </a:r>
            <a:endParaRPr kumimoji="0" lang="id-ID" sz="11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1605E9BE-0D9A-4E76-8D6C-56DE4E94803B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179512" y="6327411"/>
            <a:ext cx="8640960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865438" algn="ctr"/>
                <a:tab pos="5730875" algn="r"/>
              </a:tabLst>
            </a:pP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      No.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Dokumen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4FM-DP40101                             </a:t>
            </a:r>
            <a:r>
              <a:rPr kumimoji="0" 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Rev</a:t>
            </a:r>
            <a:r>
              <a:rPr kumimoji="0" 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isi</a:t>
            </a:r>
            <a:r>
              <a:rPr kumimoji="0" lang="id-ID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Times New Roman" pitchFamily="18" charset="0"/>
              </a:rPr>
              <a:t> : 00                                     Tanggal Berlaku : </a:t>
            </a:r>
            <a:r>
              <a:rPr lang="en-US" sz="1200" dirty="0">
                <a:latin typeface="Arial" pitchFamily="34" charset="0"/>
                <a:ea typeface="Calibri" pitchFamily="34" charset="0"/>
                <a:cs typeface="Times New Roman" pitchFamily="18" charset="0"/>
              </a:rPr>
              <a:t>07 April 2021</a:t>
            </a:r>
            <a:endParaRPr kumimoji="0" lang="id-ID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0" r:id="rId3"/>
    <p:sldLayoutId id="2147483652" r:id="rId4"/>
  </p:sldLayoutIdLst>
  <p:transition spd="slow">
    <p:fade thruBlk="1"/>
  </p:transition>
  <p:hf sldNum="0" hdr="0"/>
  <p:txStyles>
    <p:titleStyle>
      <a:lvl1pPr algn="ctr" defTabSz="914400" rtl="0" eaLnBrk="1" latinLnBrk="0" hangingPunct="1">
        <a:spcBef>
          <a:spcPct val="0"/>
        </a:spcBef>
        <a:buNone/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comments" Target="../comments/comment1.xm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3.png"/><Relationship Id="rId5" Type="http://schemas.openxmlformats.org/officeDocument/2006/relationships/image" Target="../media/image2.jpe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fi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>
            <p:custDataLst>
              <p:tags r:id="rId1"/>
            </p:custDataLst>
          </p:nvPr>
        </p:nvSpPr>
        <p:spPr>
          <a:xfrm>
            <a:off x="0" y="2571744"/>
            <a:ext cx="9144000" cy="12618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Penegakan</a:t>
            </a: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 Hukum Pajak </a:t>
            </a:r>
          </a:p>
          <a:p>
            <a:pPr algn="ctr"/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PERTEMUAN KE .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10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 descr="D:\!!!DATA RETNO_QAC\ARSIP Internal Memo\LOGO IM.pn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669" t="15303" r="72530" b="16026"/>
          <a:stretch>
            <a:fillRect/>
          </a:stretch>
        </p:blipFill>
        <p:spPr bwMode="auto">
          <a:xfrm>
            <a:off x="7812360" y="60608"/>
            <a:ext cx="1276350" cy="1280160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Rectangle 5">
            <a:extLst>
              <a:ext uri="{FF2B5EF4-FFF2-40B4-BE49-F238E27FC236}">
                <a16:creationId xmlns:a16="http://schemas.microsoft.com/office/drawing/2014/main" id="{A995291E-E989-F44D-B748-BA6BB0247C7E}"/>
              </a:ext>
            </a:extLst>
          </p:cNvPr>
          <p:cNvSpPr/>
          <p:nvPr>
            <p:custDataLst>
              <p:tags r:id="rId2"/>
            </p:custDataLst>
          </p:nvPr>
        </p:nvSpPr>
        <p:spPr>
          <a:xfrm>
            <a:off x="-36512" y="4471372"/>
            <a:ext cx="9144000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Dewi </a:t>
            </a:r>
            <a:r>
              <a:rPr lang="en-US" sz="4000" b="1" dirty="0" err="1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Noviyanti</a:t>
            </a:r>
            <a:r>
              <a:rPr lang="en-US" sz="40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  <a:cs typeface="Arial" panose="020B0604020202020204" pitchFamily="34" charset="0"/>
              </a:rPr>
              <a:t>, S.H., M.H.</a:t>
            </a:r>
            <a:endParaRPr lang="en-US" sz="3600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ransition spd="slow">
    <p:fade thruBlk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FB7425A-77FA-705C-2148-78B2DA6A5027}"/>
              </a:ext>
            </a:extLst>
          </p:cNvPr>
          <p:cNvSpPr/>
          <p:nvPr/>
        </p:nvSpPr>
        <p:spPr>
          <a:xfrm>
            <a:off x="1043608" y="188640"/>
            <a:ext cx="7560840" cy="648072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DALAM HUKUM PAJAK </a:t>
            </a:r>
          </a:p>
        </p:txBody>
      </p:sp>
      <p:sp>
        <p:nvSpPr>
          <p:cNvPr id="4" name="Arrow: Down 3">
            <a:extLst>
              <a:ext uri="{FF2B5EF4-FFF2-40B4-BE49-F238E27FC236}">
                <a16:creationId xmlns:a16="http://schemas.microsoft.com/office/drawing/2014/main" id="{09F45E53-37A9-B5AB-C1E6-D9638E336906}"/>
              </a:ext>
            </a:extLst>
          </p:cNvPr>
          <p:cNvSpPr/>
          <p:nvPr/>
        </p:nvSpPr>
        <p:spPr>
          <a:xfrm>
            <a:off x="6577668" y="448233"/>
            <a:ext cx="504056" cy="792088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637C46-DFB4-8B80-A777-141FE29DBE64}"/>
              </a:ext>
            </a:extLst>
          </p:cNvPr>
          <p:cNvSpPr/>
          <p:nvPr/>
        </p:nvSpPr>
        <p:spPr>
          <a:xfrm>
            <a:off x="863588" y="1303980"/>
            <a:ext cx="7416824" cy="42790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SANKSI ADMINISTRASI, SANKSI PIDANA</a:t>
            </a:r>
            <a:endParaRPr lang="en-ID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E83EB45-7DDE-3F21-99D6-385824B3C620}"/>
              </a:ext>
            </a:extLst>
          </p:cNvPr>
          <p:cNvSpPr/>
          <p:nvPr/>
        </p:nvSpPr>
        <p:spPr>
          <a:xfrm>
            <a:off x="128616" y="2640222"/>
            <a:ext cx="2455333" cy="83524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JENIS </a:t>
            </a:r>
            <a:r>
              <a:rPr lang="en-US" dirty="0" err="1"/>
              <a:t>JENIS</a:t>
            </a:r>
            <a:r>
              <a:rPr lang="en-US" dirty="0"/>
              <a:t> SANKSI 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C491177B-37B2-663D-6798-992F1D8EAB89}"/>
              </a:ext>
            </a:extLst>
          </p:cNvPr>
          <p:cNvCxnSpPr/>
          <p:nvPr/>
        </p:nvCxnSpPr>
        <p:spPr>
          <a:xfrm flipV="1">
            <a:off x="2641870" y="2413731"/>
            <a:ext cx="1440160" cy="79208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DEB1D8DF-E213-6A7A-61D6-58067ABF59C5}"/>
              </a:ext>
            </a:extLst>
          </p:cNvPr>
          <p:cNvCxnSpPr>
            <a:cxnSpLocks/>
          </p:cNvCxnSpPr>
          <p:nvPr/>
        </p:nvCxnSpPr>
        <p:spPr>
          <a:xfrm>
            <a:off x="2641870" y="3221373"/>
            <a:ext cx="1066034" cy="10647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4C997C90-2F4B-2583-3170-C65750DBB509}"/>
              </a:ext>
            </a:extLst>
          </p:cNvPr>
          <p:cNvSpPr/>
          <p:nvPr/>
        </p:nvSpPr>
        <p:spPr>
          <a:xfrm>
            <a:off x="4139951" y="1943288"/>
            <a:ext cx="4875433" cy="222911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sz="14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Besarannya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bervariasi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Rp100.000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2% per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terutang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Kenaikan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berupa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harus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dibayar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400" kern="100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50%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FDC0AA8-71B7-6250-5A85-F6FE34E4993C}"/>
              </a:ext>
            </a:extLst>
          </p:cNvPr>
          <p:cNvSpPr/>
          <p:nvPr/>
        </p:nvSpPr>
        <p:spPr>
          <a:xfrm>
            <a:off x="3851920" y="4196035"/>
            <a:ext cx="5160125" cy="2329309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Penjara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Dijatuhkan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Durasi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endParaRPr lang="en-ID" sz="14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Jumlahnya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bisa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mencapai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2-4 kali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dirugikan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negara.</a:t>
            </a: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7221298"/>
      </p:ext>
    </p:extLst>
  </p:cSld>
  <p:clrMapOvr>
    <a:masterClrMapping/>
  </p:clrMapOvr>
  <p:transition spd="slow">
    <p:fade thruBlk="1"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151841" y="486526"/>
            <a:ext cx="8229600" cy="64807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r>
              <a:rPr lang="en-US" dirty="0" err="1">
                <a:latin typeface="Cambria" panose="02040503050406030204" pitchFamily="18" charset="0"/>
              </a:rPr>
              <a:t>Tantangan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Penegakan</a:t>
            </a:r>
            <a:r>
              <a:rPr lang="en-US" dirty="0">
                <a:latin typeface="Cambria" panose="02040503050406030204" pitchFamily="18" charset="0"/>
              </a:rPr>
              <a:t> Hukum </a:t>
            </a:r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51841" y="1556792"/>
            <a:ext cx="8710243" cy="39890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ID" b="0" i="0" dirty="0">
              <a:solidFill>
                <a:schemeClr val="tx1"/>
              </a:solidFill>
              <a:effectLst/>
              <a:latin typeface="ui-sans-serif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DCA3FF0-51FD-98CB-8D75-796C3D91678D}"/>
              </a:ext>
            </a:extLst>
          </p:cNvPr>
          <p:cNvSpPr txBox="1"/>
          <p:nvPr/>
        </p:nvSpPr>
        <p:spPr>
          <a:xfrm>
            <a:off x="0" y="1610243"/>
            <a:ext cx="8710242" cy="4358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Kurangnya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Kepatuhan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kesadaran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literasi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Ketidakpercayaan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Upaya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kehilangan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 yang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besar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Edukasi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publik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pentingnya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alokasi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dirty="0"/>
          </a:p>
        </p:txBody>
      </p:sp>
    </p:spTree>
    <p:extLst>
      <p:ext uri="{BB962C8B-B14F-4D97-AF65-F5344CB8AC3E}">
        <p14:creationId xmlns:p14="http://schemas.microsoft.com/office/powerpoint/2010/main" val="3699250497"/>
      </p:ext>
    </p:extLst>
  </p:cSld>
  <p:clrMapOvr>
    <a:masterClrMapping/>
  </p:clrMapOvr>
  <p:transition spd="slow">
    <p:fade thruBlk="1"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D114973-4EAB-DD1A-3C32-ECEAC5F024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80728"/>
            <a:ext cx="8784976" cy="5256584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Kendala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Teknis dan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Masalah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teknologi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belum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sepenuhnya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terintegrasi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andal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Risiko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Keterbatasan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Daya: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tenaga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ahli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kompeten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tinggi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pada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terus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Proses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menjadi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lambat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digitalisasi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Pelatihan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berkelanjutan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kapasitas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efisiensi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kerja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8612264"/>
      </p:ext>
    </p:extLst>
  </p:cSld>
  <p:clrMapOvr>
    <a:masterClrMapping/>
  </p:clrMapOvr>
  <p:transition spd="slow">
    <p:fade thruBlk="1"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04095EB5-0962-CF5C-0292-325DCF237EA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1124744"/>
            <a:ext cx="8568952" cy="4514056"/>
          </a:xfrm>
        </p:spPr>
        <p:txBody>
          <a:bodyPr>
            <a:noAutofit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endParaRPr lang="en-ID" sz="1600" kern="100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Faktor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Penyebab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Adanya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oknum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petugas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terlibat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praktik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Manipulasi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data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keuntungan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Menurunkan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Merusak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integritas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</a:t>
            </a:r>
          </a:p>
          <a:p>
            <a:pPr marL="342900" lvl="0" indent="-342900" algn="just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Solusi: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internal yang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lingkungan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berat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pelaku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korupsi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penyalahgunaan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 algn="just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Implementasi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prinsip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transparansi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akuntabilitas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pengelolaan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/>
            <a:endParaRPr lang="en-ID" sz="16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3063894"/>
      </p:ext>
    </p:extLst>
  </p:cSld>
  <p:clrMapOvr>
    <a:masterClrMapping/>
  </p:clrMapOvr>
  <p:transition spd="slow">
    <p:fade thruBlk="1"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530BCFC-C696-1F1A-490D-AD8945A067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548680"/>
            <a:ext cx="8568952" cy="5472608"/>
          </a:xfrm>
        </p:spPr>
        <p:txBody>
          <a:bodyPr>
            <a:noAutofit/>
          </a:bodyPr>
          <a:lstStyle/>
          <a:p>
            <a:pPr algn="just"/>
            <a:endParaRPr lang="en-ID" sz="1800" b="0" i="0" dirty="0">
              <a:solidFill>
                <a:srgbClr val="333333"/>
              </a:solidFill>
              <a:effectLst/>
              <a:latin typeface="Inter"/>
            </a:endParaRPr>
          </a:p>
          <a:p>
            <a:pPr algn="just"/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Dalam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konteks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tindak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pidana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perpajakan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kejahatan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yang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terjadi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dapat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disebabkan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karena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adanya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niat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Inter"/>
              </a:rPr>
              <a:t>(</a:t>
            </a:r>
            <a:r>
              <a:rPr lang="en-ID" sz="1800" b="0" i="1" dirty="0" err="1">
                <a:solidFill>
                  <a:schemeClr val="tx1"/>
                </a:solidFill>
                <a:effectLst/>
                <a:latin typeface="Inter"/>
              </a:rPr>
              <a:t>mens</a:t>
            </a:r>
            <a:r>
              <a:rPr lang="en-ID" sz="1800" b="0" i="1" dirty="0">
                <a:solidFill>
                  <a:schemeClr val="tx1"/>
                </a:solidFill>
                <a:effectLst/>
                <a:latin typeface="Inter"/>
              </a:rPr>
              <a:t> rea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)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pelaku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,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yakni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kealpaan</a:t>
            </a:r>
            <a:r>
              <a:rPr lang="en-ID" sz="1800" b="0" i="0" dirty="0">
                <a:solidFill>
                  <a:schemeClr val="tx1"/>
                </a:solidFill>
                <a:effectLst/>
                <a:latin typeface="Inter"/>
              </a:rPr>
              <a:t> dan </a:t>
            </a:r>
            <a:r>
              <a:rPr lang="en-ID" sz="1800" b="0" i="0" dirty="0" err="1">
                <a:solidFill>
                  <a:schemeClr val="tx1"/>
                </a:solidFill>
                <a:effectLst/>
                <a:latin typeface="Inter"/>
              </a:rPr>
              <a:t>kesengajaan</a:t>
            </a:r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endParaRPr lang="en-ID" sz="1800" dirty="0">
              <a:solidFill>
                <a:schemeClr val="tx1"/>
              </a:solidFill>
              <a:latin typeface="Inter"/>
            </a:endParaRPr>
          </a:p>
          <a:p>
            <a:pPr algn="just"/>
            <a:r>
              <a:rPr lang="en-ID" sz="1800" dirty="0" err="1">
                <a:solidFill>
                  <a:schemeClr val="tx1"/>
                </a:solidFill>
              </a:rPr>
              <a:t>Jenis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Tindak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Pidana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Perpajakan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Tercantum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dalam</a:t>
            </a:r>
            <a:r>
              <a:rPr lang="en-ID" sz="1800" dirty="0">
                <a:solidFill>
                  <a:schemeClr val="tx1"/>
                </a:solidFill>
              </a:rPr>
              <a:t> Pasal 39 UU KUP: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mendaftarkan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diri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melaporkan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usaha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untuk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dikukuhkan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sebagai</a:t>
            </a:r>
            <a:r>
              <a:rPr lang="en-ID" sz="1800" dirty="0">
                <a:solidFill>
                  <a:schemeClr val="tx1"/>
                </a:solidFill>
              </a:rPr>
              <a:t> PKP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Menyalahgunakan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menggunakan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tanpa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hak</a:t>
            </a:r>
            <a:r>
              <a:rPr lang="en-ID" sz="1800" dirty="0">
                <a:solidFill>
                  <a:schemeClr val="tx1"/>
                </a:solidFill>
              </a:rPr>
              <a:t> NPWP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pengukuhan</a:t>
            </a:r>
            <a:r>
              <a:rPr lang="en-ID" sz="1800" dirty="0">
                <a:solidFill>
                  <a:schemeClr val="tx1"/>
                </a:solidFill>
              </a:rPr>
              <a:t> PKP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memyampaikan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surat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pemberitahuan</a:t>
            </a:r>
            <a:endParaRPr lang="en-ID" sz="18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menyampaikan</a:t>
            </a:r>
            <a:r>
              <a:rPr lang="en-ID" sz="1800" dirty="0">
                <a:solidFill>
                  <a:schemeClr val="tx1"/>
                </a:solidFill>
              </a:rPr>
              <a:t> SPT yang </a:t>
            </a:r>
            <a:r>
              <a:rPr lang="en-ID" sz="1800" dirty="0" err="1">
                <a:solidFill>
                  <a:schemeClr val="tx1"/>
                </a:solidFill>
              </a:rPr>
              <a:t>isinya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benar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lengkap</a:t>
            </a:r>
            <a:endParaRPr lang="en-ID" sz="1800" dirty="0">
              <a:solidFill>
                <a:schemeClr val="tx1"/>
              </a:solidFill>
            </a:endParaRP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menolak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pemeriksaan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memperlihatkan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, </a:t>
            </a:r>
            <a:r>
              <a:rPr lang="en-ID" sz="1800" dirty="0" err="1">
                <a:solidFill>
                  <a:schemeClr val="tx1"/>
                </a:solidFill>
              </a:rPr>
              <a:t>pencatatan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dokumen</a:t>
            </a:r>
            <a:r>
              <a:rPr lang="en-ID" sz="1800" dirty="0">
                <a:solidFill>
                  <a:schemeClr val="tx1"/>
                </a:solidFill>
              </a:rPr>
              <a:t> lain yang </a:t>
            </a:r>
            <a:r>
              <a:rPr lang="en-ID" sz="1800" dirty="0" err="1">
                <a:solidFill>
                  <a:schemeClr val="tx1"/>
                </a:solidFill>
              </a:rPr>
              <a:t>palsu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Wajib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pajak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menyelenggarakan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atau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pencatatan</a:t>
            </a:r>
            <a:r>
              <a:rPr lang="en-ID" sz="1800" dirty="0">
                <a:solidFill>
                  <a:schemeClr val="tx1"/>
                </a:solidFill>
              </a:rPr>
              <a:t> di Indonesia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menyampaikan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catatan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menjadi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dasar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pembukuan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</a:p>
          <a:p>
            <a:pPr marL="514350" indent="-514350" algn="just">
              <a:buAutoNum type="arabicPeriod"/>
            </a:pPr>
            <a:r>
              <a:rPr lang="en-ID" sz="1800" dirty="0" err="1">
                <a:solidFill>
                  <a:schemeClr val="tx1"/>
                </a:solidFill>
              </a:rPr>
              <a:t>Sengaja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tidak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menyetrorkan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pajak</a:t>
            </a:r>
            <a:r>
              <a:rPr lang="en-ID" sz="1800" dirty="0">
                <a:solidFill>
                  <a:schemeClr val="tx1"/>
                </a:solidFill>
              </a:rPr>
              <a:t> yang </a:t>
            </a:r>
            <a:r>
              <a:rPr lang="en-ID" sz="1800" dirty="0" err="1">
                <a:solidFill>
                  <a:schemeClr val="tx1"/>
                </a:solidFill>
              </a:rPr>
              <a:t>telah</a:t>
            </a:r>
            <a:r>
              <a:rPr lang="en-ID" sz="1800" dirty="0">
                <a:solidFill>
                  <a:schemeClr val="tx1"/>
                </a:solidFill>
              </a:rPr>
              <a:t> </a:t>
            </a:r>
            <a:r>
              <a:rPr lang="en-ID" sz="1800" dirty="0" err="1">
                <a:solidFill>
                  <a:schemeClr val="tx1"/>
                </a:solidFill>
              </a:rPr>
              <a:t>dipungut</a:t>
            </a:r>
            <a:r>
              <a:rPr lang="en-ID" sz="1800" dirty="0">
                <a:solidFill>
                  <a:schemeClr val="tx1"/>
                </a:solidFill>
              </a:rPr>
              <a:t>. </a:t>
            </a:r>
          </a:p>
          <a:p>
            <a:pPr algn="just"/>
            <a:endParaRPr lang="en-ID" sz="1800" dirty="0"/>
          </a:p>
          <a:p>
            <a:pPr algn="just"/>
            <a:br>
              <a:rPr lang="en-ID" sz="1800" dirty="0"/>
            </a:br>
            <a:endParaRPr lang="en-ID" sz="1800" dirty="0"/>
          </a:p>
        </p:txBody>
      </p:sp>
    </p:spTree>
    <p:extLst>
      <p:ext uri="{BB962C8B-B14F-4D97-AF65-F5344CB8AC3E}">
        <p14:creationId xmlns:p14="http://schemas.microsoft.com/office/powerpoint/2010/main" val="132063011"/>
      </p:ext>
    </p:extLst>
  </p:cSld>
  <p:clrMapOvr>
    <a:masterClrMapping/>
  </p:clrMapOvr>
  <p:transition spd="slow">
    <p:fade thruBlk="1"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C61F4A8-9E67-F329-E7C4-A82BE70CFA6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548680"/>
            <a:ext cx="8928992" cy="5472608"/>
          </a:xfrm>
        </p:spPr>
        <p:txBody>
          <a:bodyPr>
            <a:normAutofit/>
          </a:bodyPr>
          <a:lstStyle/>
          <a:p>
            <a:pPr lvl="0" algn="l">
              <a:lnSpc>
                <a:spcPct val="107000"/>
              </a:lnSpc>
              <a:spcAft>
                <a:spcPts val="800"/>
              </a:spcAft>
              <a:tabLst>
                <a:tab pos="457200" algn="l"/>
              </a:tabLst>
            </a:pPr>
            <a:endParaRPr lang="en-ID" sz="1400" dirty="0">
              <a:solidFill>
                <a:schemeClr val="tx1"/>
              </a:solidFill>
            </a:endParaRPr>
          </a:p>
        </p:txBody>
      </p:sp>
      <p:sp>
        <p:nvSpPr>
          <p:cNvPr id="3" name="Thought Bubble: Cloud 2">
            <a:extLst>
              <a:ext uri="{FF2B5EF4-FFF2-40B4-BE49-F238E27FC236}">
                <a16:creationId xmlns:a16="http://schemas.microsoft.com/office/drawing/2014/main" id="{7ABFC80F-E612-EE7A-3EA5-366CA0F11D5A}"/>
              </a:ext>
            </a:extLst>
          </p:cNvPr>
          <p:cNvSpPr/>
          <p:nvPr/>
        </p:nvSpPr>
        <p:spPr>
          <a:xfrm>
            <a:off x="65165" y="550078"/>
            <a:ext cx="2304256" cy="1152128"/>
          </a:xfrm>
          <a:prstGeom prst="cloudCallou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Wajib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orang lain </a:t>
            </a:r>
            <a:r>
              <a:rPr lang="en-US" dirty="0" err="1"/>
              <a:t>pejabat</a:t>
            </a:r>
            <a:r>
              <a:rPr lang="en-US" dirty="0"/>
              <a:t> </a:t>
            </a:r>
            <a:r>
              <a:rPr lang="en-US" dirty="0" err="1"/>
              <a:t>pajak</a:t>
            </a:r>
            <a:endParaRPr lang="en-ID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95A5FD0-8234-40A2-D69F-2BF54B0A6854}"/>
              </a:ext>
            </a:extLst>
          </p:cNvPr>
          <p:cNvSpPr/>
          <p:nvPr/>
        </p:nvSpPr>
        <p:spPr>
          <a:xfrm>
            <a:off x="93431" y="2146339"/>
            <a:ext cx="2102305" cy="100811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Setiap</a:t>
            </a:r>
            <a:r>
              <a:rPr lang="en-US" dirty="0"/>
              <a:t> orang </a:t>
            </a:r>
            <a:r>
              <a:rPr lang="en-US" dirty="0" err="1"/>
              <a:t>melakukan</a:t>
            </a:r>
            <a:r>
              <a:rPr lang="en-US" dirty="0"/>
              <a:t>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</a:t>
            </a:r>
            <a:r>
              <a:rPr lang="en-US" dirty="0" err="1"/>
              <a:t>pajak</a:t>
            </a:r>
            <a:endParaRPr lang="en-ID" dirty="0"/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1085D0CD-C259-56B5-C0DF-DD8172E5E9E6}"/>
              </a:ext>
            </a:extLst>
          </p:cNvPr>
          <p:cNvCxnSpPr/>
          <p:nvPr/>
        </p:nvCxnSpPr>
        <p:spPr>
          <a:xfrm flipV="1">
            <a:off x="2195736" y="2276872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45D43664-BACF-8D29-64A5-815FB34E1DE5}"/>
              </a:ext>
            </a:extLst>
          </p:cNvPr>
          <p:cNvSpPr/>
          <p:nvPr/>
        </p:nvSpPr>
        <p:spPr>
          <a:xfrm>
            <a:off x="2843808" y="1719010"/>
            <a:ext cx="1368152" cy="55786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Karena </a:t>
            </a:r>
            <a:r>
              <a:rPr lang="en-US" dirty="0" err="1"/>
              <a:t>Kealpaan</a:t>
            </a:r>
            <a:endParaRPr lang="en-ID" dirty="0"/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732F0CE0-E31C-8AC0-395E-62A739E09BD5}"/>
              </a:ext>
            </a:extLst>
          </p:cNvPr>
          <p:cNvCxnSpPr>
            <a:cxnSpLocks/>
          </p:cNvCxnSpPr>
          <p:nvPr/>
        </p:nvCxnSpPr>
        <p:spPr>
          <a:xfrm>
            <a:off x="2195736" y="2708920"/>
            <a:ext cx="639688" cy="40546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Left Brace 9">
            <a:extLst>
              <a:ext uri="{FF2B5EF4-FFF2-40B4-BE49-F238E27FC236}">
                <a16:creationId xmlns:a16="http://schemas.microsoft.com/office/drawing/2014/main" id="{0296D2AD-760B-748A-F994-2EAECD5EBCA0}"/>
              </a:ext>
            </a:extLst>
          </p:cNvPr>
          <p:cNvSpPr/>
          <p:nvPr/>
        </p:nvSpPr>
        <p:spPr>
          <a:xfrm>
            <a:off x="0" y="1628800"/>
            <a:ext cx="73768" cy="360040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8D80EA7D-2E99-EC26-DE34-AAD0C9E66F4E}"/>
              </a:ext>
            </a:extLst>
          </p:cNvPr>
          <p:cNvSpPr/>
          <p:nvPr/>
        </p:nvSpPr>
        <p:spPr>
          <a:xfrm>
            <a:off x="2869160" y="2911114"/>
            <a:ext cx="1702840" cy="80591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sengaja</a:t>
            </a:r>
            <a:r>
              <a:rPr lang="en-US" dirty="0"/>
              <a:t> </a:t>
            </a:r>
            <a:r>
              <a:rPr lang="en-US" dirty="0" err="1"/>
              <a:t>melakukan</a:t>
            </a:r>
            <a:r>
              <a:rPr lang="en-US" dirty="0"/>
              <a:t> TPP </a:t>
            </a:r>
            <a:endParaRPr lang="en-ID" dirty="0"/>
          </a:p>
        </p:txBody>
      </p: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05992CDE-2392-60F1-891D-E1A732EFE2BF}"/>
              </a:ext>
            </a:extLst>
          </p:cNvPr>
          <p:cNvCxnSpPr/>
          <p:nvPr/>
        </p:nvCxnSpPr>
        <p:spPr>
          <a:xfrm flipV="1">
            <a:off x="4247964" y="1571001"/>
            <a:ext cx="504056" cy="432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5AB76B92-F151-8F8E-6385-D4B29C8FDF7B}"/>
              </a:ext>
            </a:extLst>
          </p:cNvPr>
          <p:cNvCxnSpPr>
            <a:cxnSpLocks/>
          </p:cNvCxnSpPr>
          <p:nvPr/>
        </p:nvCxnSpPr>
        <p:spPr>
          <a:xfrm>
            <a:off x="4247964" y="2015807"/>
            <a:ext cx="684078" cy="26106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6" name="Rectangle 15">
            <a:extLst>
              <a:ext uri="{FF2B5EF4-FFF2-40B4-BE49-F238E27FC236}">
                <a16:creationId xmlns:a16="http://schemas.microsoft.com/office/drawing/2014/main" id="{A4431912-39BE-17E1-E081-0B14318E222D}"/>
              </a:ext>
            </a:extLst>
          </p:cNvPr>
          <p:cNvSpPr/>
          <p:nvPr/>
        </p:nvSpPr>
        <p:spPr>
          <a:xfrm>
            <a:off x="4866982" y="1170427"/>
            <a:ext cx="1217186" cy="6886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Pertama</a:t>
            </a:r>
            <a:r>
              <a:rPr lang="en-US" dirty="0"/>
              <a:t> kali</a:t>
            </a:r>
            <a:endParaRPr lang="en-ID" dirty="0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433C5CB-40B7-0DE6-DC2B-E634277557C6}"/>
              </a:ext>
            </a:extLst>
          </p:cNvPr>
          <p:cNvSpPr/>
          <p:nvPr/>
        </p:nvSpPr>
        <p:spPr>
          <a:xfrm>
            <a:off x="4976717" y="2112185"/>
            <a:ext cx="1755523" cy="432048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Setelah</a:t>
            </a:r>
            <a:r>
              <a:rPr lang="en-US" dirty="0"/>
              <a:t> </a:t>
            </a:r>
            <a:r>
              <a:rPr lang="en-US" dirty="0" err="1"/>
              <a:t>pertama</a:t>
            </a:r>
            <a:endParaRPr lang="en-ID" dirty="0"/>
          </a:p>
        </p:txBody>
      </p: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272A6BB9-24FA-3F06-785B-8DB75B88ADAF}"/>
              </a:ext>
            </a:extLst>
          </p:cNvPr>
          <p:cNvCxnSpPr/>
          <p:nvPr/>
        </p:nvCxnSpPr>
        <p:spPr>
          <a:xfrm>
            <a:off x="6084168" y="1628800"/>
            <a:ext cx="432048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Rectangle 20">
            <a:extLst>
              <a:ext uri="{FF2B5EF4-FFF2-40B4-BE49-F238E27FC236}">
                <a16:creationId xmlns:a16="http://schemas.microsoft.com/office/drawing/2014/main" id="{87F1B67F-A166-CC21-F1D9-7F4A42156423}"/>
              </a:ext>
            </a:extLst>
          </p:cNvPr>
          <p:cNvSpPr/>
          <p:nvPr/>
        </p:nvSpPr>
        <p:spPr>
          <a:xfrm>
            <a:off x="6549952" y="1196757"/>
            <a:ext cx="1046384" cy="688606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Administrasi</a:t>
            </a:r>
            <a:endParaRPr lang="en-ID" dirty="0"/>
          </a:p>
        </p:txBody>
      </p: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06FFAF89-9857-D87C-6D08-3BDA3B665150}"/>
              </a:ext>
            </a:extLst>
          </p:cNvPr>
          <p:cNvCxnSpPr>
            <a:cxnSpLocks/>
          </p:cNvCxnSpPr>
          <p:nvPr/>
        </p:nvCxnSpPr>
        <p:spPr>
          <a:xfrm>
            <a:off x="7662055" y="1569895"/>
            <a:ext cx="395672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68B83DEF-8E67-3620-CE17-4BE67CE88933}"/>
              </a:ext>
            </a:extLst>
          </p:cNvPr>
          <p:cNvSpPr/>
          <p:nvPr/>
        </p:nvSpPr>
        <p:spPr>
          <a:xfrm>
            <a:off x="8136024" y="1196757"/>
            <a:ext cx="755576" cy="68120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Ditjen</a:t>
            </a:r>
            <a:r>
              <a:rPr lang="en-US" dirty="0"/>
              <a:t> Pajak</a:t>
            </a:r>
            <a:endParaRPr lang="en-ID" dirty="0"/>
          </a:p>
        </p:txBody>
      </p: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134B23FA-CCE5-526F-E440-DD264680CB4B}"/>
              </a:ext>
            </a:extLst>
          </p:cNvPr>
          <p:cNvCxnSpPr>
            <a:cxnSpLocks/>
          </p:cNvCxnSpPr>
          <p:nvPr/>
        </p:nvCxnSpPr>
        <p:spPr>
          <a:xfrm>
            <a:off x="5076056" y="2674184"/>
            <a:ext cx="590592" cy="4738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7" name="Rectangle 26">
            <a:extLst>
              <a:ext uri="{FF2B5EF4-FFF2-40B4-BE49-F238E27FC236}">
                <a16:creationId xmlns:a16="http://schemas.microsoft.com/office/drawing/2014/main" id="{5D3C2623-5DD3-25D5-EA56-DD914AE8BA57}"/>
              </a:ext>
            </a:extLst>
          </p:cNvPr>
          <p:cNvSpPr/>
          <p:nvPr/>
        </p:nvSpPr>
        <p:spPr>
          <a:xfrm>
            <a:off x="5855468" y="3012284"/>
            <a:ext cx="1321496" cy="545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Sanksi</a:t>
            </a:r>
            <a:r>
              <a:rPr lang="en-US" dirty="0"/>
              <a:t> </a:t>
            </a:r>
            <a:r>
              <a:rPr lang="en-US" dirty="0" err="1"/>
              <a:t>Pidana</a:t>
            </a:r>
            <a:endParaRPr lang="en-ID" dirty="0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F80F88B-8127-E33C-023A-A3FDD4A1F5A7}"/>
              </a:ext>
            </a:extLst>
          </p:cNvPr>
          <p:cNvCxnSpPr/>
          <p:nvPr/>
        </p:nvCxnSpPr>
        <p:spPr>
          <a:xfrm>
            <a:off x="7176964" y="3284983"/>
            <a:ext cx="28630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Rectangle 31">
            <a:extLst>
              <a:ext uri="{FF2B5EF4-FFF2-40B4-BE49-F238E27FC236}">
                <a16:creationId xmlns:a16="http://schemas.microsoft.com/office/drawing/2014/main" id="{0604A8AA-7B72-3677-9464-2E2B850EFF96}"/>
              </a:ext>
            </a:extLst>
          </p:cNvPr>
          <p:cNvSpPr/>
          <p:nvPr/>
        </p:nvSpPr>
        <p:spPr>
          <a:xfrm>
            <a:off x="7662055" y="3012283"/>
            <a:ext cx="1178605" cy="545399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Pengadilan</a:t>
            </a:r>
            <a:r>
              <a:rPr lang="en-US" dirty="0"/>
              <a:t> Negeri</a:t>
            </a:r>
            <a:endParaRPr lang="en-ID" dirty="0"/>
          </a:p>
        </p:txBody>
      </p:sp>
      <p:cxnSp>
        <p:nvCxnSpPr>
          <p:cNvPr id="5" name="Straight Arrow Connector 4">
            <a:extLst>
              <a:ext uri="{FF2B5EF4-FFF2-40B4-BE49-F238E27FC236}">
                <a16:creationId xmlns:a16="http://schemas.microsoft.com/office/drawing/2014/main" id="{0D62C05F-C55E-A351-A850-F64970DF1745}"/>
              </a:ext>
            </a:extLst>
          </p:cNvPr>
          <p:cNvCxnSpPr>
            <a:cxnSpLocks/>
          </p:cNvCxnSpPr>
          <p:nvPr/>
        </p:nvCxnSpPr>
        <p:spPr>
          <a:xfrm>
            <a:off x="4721504" y="3415811"/>
            <a:ext cx="895663" cy="672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62419127"/>
      </p:ext>
    </p:extLst>
  </p:cSld>
  <p:clrMapOvr>
    <a:masterClrMapping/>
  </p:clrMapOvr>
  <p:transition spd="slow">
    <p:fade thruBlk="1"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B8A2CFA8-0514-A18E-5E85-1F752FFCCB1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836712"/>
            <a:ext cx="8712968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A1C511-9E6F-BCAE-8EB9-921F7EAB3C16}"/>
              </a:ext>
            </a:extLst>
          </p:cNvPr>
          <p:cNvSpPr/>
          <p:nvPr/>
        </p:nvSpPr>
        <p:spPr>
          <a:xfrm>
            <a:off x="1403648" y="930536"/>
            <a:ext cx="6120680" cy="576064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Perbedaan</a:t>
            </a:r>
            <a:r>
              <a:rPr lang="en-US" dirty="0"/>
              <a:t> </a:t>
            </a:r>
            <a:r>
              <a:rPr lang="en-US" dirty="0" err="1"/>
              <a:t>Sengketa</a:t>
            </a:r>
            <a:r>
              <a:rPr lang="en-US" dirty="0"/>
              <a:t> Pajak dan </a:t>
            </a:r>
            <a:r>
              <a:rPr lang="en-US" dirty="0" err="1"/>
              <a:t>Tindak</a:t>
            </a:r>
            <a:r>
              <a:rPr lang="en-US" dirty="0"/>
              <a:t> </a:t>
            </a:r>
            <a:r>
              <a:rPr lang="en-US" dirty="0" err="1"/>
              <a:t>Pidana</a:t>
            </a:r>
            <a:r>
              <a:rPr lang="en-US" dirty="0"/>
              <a:t> Pajak </a:t>
            </a:r>
            <a:endParaRPr lang="en-ID" dirty="0"/>
          </a:p>
        </p:txBody>
      </p:sp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DF7EAFD3-48E7-9787-E14A-03B4D4B3815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95233031"/>
              </p:ext>
            </p:extLst>
          </p:nvPr>
        </p:nvGraphicFramePr>
        <p:xfrm>
          <a:off x="467544" y="2176488"/>
          <a:ext cx="7992888" cy="3566160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1332148">
                  <a:extLst>
                    <a:ext uri="{9D8B030D-6E8A-4147-A177-3AD203B41FA5}">
                      <a16:colId xmlns:a16="http://schemas.microsoft.com/office/drawing/2014/main" val="1180414934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2334143664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1869383478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970749278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3015317250"/>
                    </a:ext>
                  </a:extLst>
                </a:gridCol>
                <a:gridCol w="1332148">
                  <a:extLst>
                    <a:ext uri="{9D8B030D-6E8A-4147-A177-3AD203B41FA5}">
                      <a16:colId xmlns:a16="http://schemas.microsoft.com/office/drawing/2014/main" val="1599236488"/>
                    </a:ext>
                  </a:extLst>
                </a:gridCol>
              </a:tblGrid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Uraian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Objek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Alasan</a:t>
                      </a:r>
                      <a:r>
                        <a:rPr lang="en-US" dirty="0"/>
                        <a:t> Hukum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Lingkungan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 Badan </a:t>
                      </a:r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Yang </a:t>
                      </a:r>
                      <a:r>
                        <a:rPr lang="en-US" dirty="0" err="1"/>
                        <a:t>Berwenang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Putusan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3929425"/>
                  </a:ext>
                </a:extLst>
              </a:tr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Sengketa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Surat Keputusan </a:t>
                      </a:r>
                      <a:r>
                        <a:rPr lang="en-US" dirty="0" err="1"/>
                        <a:t>Pejabat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Perpajakan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Ketidakadilan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dalam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menerapkan</a:t>
                      </a:r>
                      <a:r>
                        <a:rPr lang="en-US" dirty="0"/>
                        <a:t> UU </a:t>
                      </a:r>
                      <a:r>
                        <a:rPr lang="en-US" dirty="0" err="1"/>
                        <a:t>Perpajakan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Tata Usaha Negara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Pengadilan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Meninjau</a:t>
                      </a:r>
                      <a:r>
                        <a:rPr lang="en-US" dirty="0"/>
                        <a:t> Keputusan </a:t>
                      </a:r>
                      <a:r>
                        <a:rPr lang="en-US" dirty="0" err="1"/>
                        <a:t>Pejabat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Perpajakan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56196948"/>
                  </a:ext>
                </a:extLst>
              </a:tr>
              <a:tr h="801546">
                <a:tc>
                  <a:txBody>
                    <a:bodyPr/>
                    <a:lstStyle/>
                    <a:p>
                      <a:r>
                        <a:rPr lang="en-US" dirty="0" err="1"/>
                        <a:t>Tindak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Pidana</a:t>
                      </a:r>
                      <a:r>
                        <a:rPr lang="en-US" dirty="0"/>
                        <a:t> Pajak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Perbuatan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Setiap</a:t>
                      </a:r>
                      <a:r>
                        <a:rPr lang="en-US" dirty="0"/>
                        <a:t> Orang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Merugikan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Keuangan</a:t>
                      </a:r>
                      <a:r>
                        <a:rPr lang="en-US" dirty="0"/>
                        <a:t> Negara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Peradilan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Umum</a:t>
                      </a:r>
                      <a:r>
                        <a:rPr lang="en-US" dirty="0"/>
                        <a:t>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Pengadilan</a:t>
                      </a:r>
                      <a:r>
                        <a:rPr lang="en-US" dirty="0"/>
                        <a:t> Negeri </a:t>
                      </a:r>
                      <a:endParaRPr lang="en-ID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 err="1"/>
                        <a:t>Hukuman</a:t>
                      </a:r>
                      <a:r>
                        <a:rPr lang="en-US" dirty="0"/>
                        <a:t> </a:t>
                      </a:r>
                      <a:r>
                        <a:rPr lang="en-US" dirty="0" err="1"/>
                        <a:t>Penjara</a:t>
                      </a:r>
                      <a:r>
                        <a:rPr lang="en-US" dirty="0"/>
                        <a:t> dan </a:t>
                      </a:r>
                      <a:r>
                        <a:rPr lang="en-US" dirty="0" err="1"/>
                        <a:t>Denda</a:t>
                      </a:r>
                      <a:endParaRPr lang="en-ID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9362929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25382804"/>
      </p:ext>
    </p:extLst>
  </p:cSld>
  <p:clrMapOvr>
    <a:masterClrMapping/>
  </p:clrMapOvr>
  <p:transition spd="slow">
    <p:fade thruBlk="1"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DC0EE281-538C-C985-B3E4-27787B957A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9512" y="908720"/>
            <a:ext cx="8712968" cy="5256584"/>
          </a:xfrm>
        </p:spPr>
        <p:txBody>
          <a:bodyPr>
            <a:normAutofit/>
          </a:bodyPr>
          <a:lstStyle/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KERJAKAN SOAL KASUS DI BAWAH INI:</a:t>
            </a:r>
          </a:p>
          <a:p>
            <a:pPr algn="just"/>
            <a:endParaRPr lang="en-ID" sz="2400" dirty="0">
              <a:solidFill>
                <a:schemeClr val="tx1"/>
              </a:solidFill>
            </a:endParaRPr>
          </a:p>
          <a:p>
            <a:pPr algn="just"/>
            <a:r>
              <a:rPr lang="en-ID" sz="2400" dirty="0">
                <a:solidFill>
                  <a:schemeClr val="tx1"/>
                </a:solidFill>
              </a:rPr>
              <a:t>Tuan Rafi </a:t>
            </a:r>
            <a:r>
              <a:rPr lang="en-ID" sz="2400" dirty="0" err="1">
                <a:solidFill>
                  <a:schemeClr val="tx1"/>
                </a:solidFill>
              </a:rPr>
              <a:t>pemilik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dagang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elektronik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selama</a:t>
            </a:r>
            <a:r>
              <a:rPr lang="en-ID" sz="2400" dirty="0">
                <a:solidFill>
                  <a:schemeClr val="tx1"/>
                </a:solidFill>
              </a:rPr>
              <a:t> 7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terakhir</a:t>
            </a:r>
            <a:r>
              <a:rPr lang="en-ID" sz="2400" dirty="0">
                <a:solidFill>
                  <a:schemeClr val="tx1"/>
                </a:solidFill>
              </a:rPr>
              <a:t> (2017-2024)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melaporkan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meskipun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omzet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usahanya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melebihi</a:t>
            </a:r>
            <a:r>
              <a:rPr lang="en-ID" sz="2400" dirty="0">
                <a:solidFill>
                  <a:schemeClr val="tx1"/>
                </a:solidFill>
              </a:rPr>
              <a:t> batas </a:t>
            </a:r>
            <a:r>
              <a:rPr lang="en-ID" sz="2400" dirty="0" err="1">
                <a:solidFill>
                  <a:schemeClr val="tx1"/>
                </a:solidFill>
              </a:rPr>
              <a:t>Pengusaha</a:t>
            </a:r>
            <a:r>
              <a:rPr lang="en-ID" sz="2400" dirty="0">
                <a:solidFill>
                  <a:schemeClr val="tx1"/>
                </a:solidFill>
              </a:rPr>
              <a:t> Kena Pajak (PKP). </a:t>
            </a:r>
            <a:r>
              <a:rPr lang="en-ID" sz="2400" dirty="0" err="1">
                <a:solidFill>
                  <a:schemeClr val="tx1"/>
                </a:solidFill>
              </a:rPr>
              <a:t>Dalam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penyelidikan</a:t>
            </a:r>
            <a:r>
              <a:rPr lang="en-ID" sz="2400" dirty="0">
                <a:solidFill>
                  <a:schemeClr val="tx1"/>
                </a:solidFill>
              </a:rPr>
              <a:t>, DJP </a:t>
            </a:r>
            <a:r>
              <a:rPr lang="en-ID" sz="2400" dirty="0" err="1">
                <a:solidFill>
                  <a:schemeClr val="tx1"/>
                </a:solidFill>
              </a:rPr>
              <a:t>menemukan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bahwa</a:t>
            </a:r>
            <a:r>
              <a:rPr lang="en-ID" sz="2400" dirty="0">
                <a:solidFill>
                  <a:schemeClr val="tx1"/>
                </a:solidFill>
              </a:rPr>
              <a:t> Tuan Budi </a:t>
            </a:r>
            <a:r>
              <a:rPr lang="en-ID" sz="2400" dirty="0" err="1">
                <a:solidFill>
                  <a:schemeClr val="tx1"/>
                </a:solidFill>
              </a:rPr>
              <a:t>telah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memalsukan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bukti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pembayaran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menggunakan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nomor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faktur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valid. </a:t>
            </a:r>
            <a:r>
              <a:rPr lang="en-ID" sz="2400" dirty="0" err="1">
                <a:solidFill>
                  <a:schemeClr val="tx1"/>
                </a:solidFill>
              </a:rPr>
              <a:t>Kerugian</a:t>
            </a:r>
            <a:r>
              <a:rPr lang="en-ID" sz="2400" dirty="0">
                <a:solidFill>
                  <a:schemeClr val="tx1"/>
                </a:solidFill>
              </a:rPr>
              <a:t> negara </a:t>
            </a:r>
            <a:r>
              <a:rPr lang="en-ID" sz="2400" dirty="0" err="1">
                <a:solidFill>
                  <a:schemeClr val="tx1"/>
                </a:solidFill>
              </a:rPr>
              <a:t>diperkirakan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mencapai</a:t>
            </a:r>
            <a:r>
              <a:rPr lang="en-ID" sz="2400" dirty="0">
                <a:solidFill>
                  <a:schemeClr val="tx1"/>
                </a:solidFill>
              </a:rPr>
              <a:t> Rp4.000.000.000. </a:t>
            </a:r>
          </a:p>
        </p:txBody>
      </p:sp>
    </p:spTree>
    <p:extLst>
      <p:ext uri="{BB962C8B-B14F-4D97-AF65-F5344CB8AC3E}">
        <p14:creationId xmlns:p14="http://schemas.microsoft.com/office/powerpoint/2010/main" val="3575859101"/>
      </p:ext>
    </p:extLst>
  </p:cSld>
  <p:clrMapOvr>
    <a:masterClrMapping/>
  </p:clrMapOvr>
  <p:transition spd="slow">
    <p:fade thruBlk="1"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408FEFE4-BDF8-8BA2-A1FE-85A400C4E85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836712"/>
            <a:ext cx="8568952" cy="4968552"/>
          </a:xfrm>
        </p:spPr>
        <p:txBody>
          <a:bodyPr>
            <a:normAutofit lnSpcReduction="10000"/>
          </a:bodyPr>
          <a:lstStyle/>
          <a:p>
            <a:pPr algn="just"/>
            <a:r>
              <a:rPr lang="en-ID" dirty="0" err="1">
                <a:solidFill>
                  <a:schemeClr val="tx1"/>
                </a:solidFill>
              </a:rPr>
              <a:t>Pertanyaan</a:t>
            </a:r>
            <a:r>
              <a:rPr lang="en-ID" dirty="0">
                <a:solidFill>
                  <a:schemeClr val="tx1"/>
                </a:solidFill>
              </a:rPr>
              <a:t>: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Jelaskan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apa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dilakukan</a:t>
            </a:r>
            <a:r>
              <a:rPr lang="en-ID" dirty="0">
                <a:solidFill>
                  <a:schemeClr val="tx1"/>
                </a:solidFill>
              </a:rPr>
              <a:t> oleh Tuan Rafi </a:t>
            </a:r>
            <a:r>
              <a:rPr lang="en-ID" dirty="0" err="1">
                <a:solidFill>
                  <a:schemeClr val="tx1"/>
                </a:solidFill>
              </a:rPr>
              <a:t>berdasarkan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tersebut</a:t>
            </a:r>
            <a:r>
              <a:rPr lang="en-ID" dirty="0">
                <a:solidFill>
                  <a:schemeClr val="tx1"/>
                </a:solidFill>
              </a:rPr>
              <a:t>? 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Sebutkan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jenis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dikenakan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kepada</a:t>
            </a:r>
            <a:r>
              <a:rPr lang="en-ID" dirty="0">
                <a:solidFill>
                  <a:schemeClr val="tx1"/>
                </a:solidFill>
              </a:rPr>
              <a:t> Tuan Budi </a:t>
            </a:r>
            <a:r>
              <a:rPr lang="en-ID" dirty="0" err="1">
                <a:solidFill>
                  <a:schemeClr val="tx1"/>
                </a:solidFill>
              </a:rPr>
              <a:t>sesuai</a:t>
            </a:r>
            <a:r>
              <a:rPr lang="en-ID" dirty="0">
                <a:solidFill>
                  <a:schemeClr val="tx1"/>
                </a:solidFill>
              </a:rPr>
              <a:t> UU KUP!</a:t>
            </a:r>
          </a:p>
          <a:p>
            <a:pPr marL="514350" indent="-514350" algn="just">
              <a:buAutoNum type="arabicPeriod"/>
            </a:pPr>
            <a:r>
              <a:rPr lang="en-ID" dirty="0" err="1">
                <a:solidFill>
                  <a:schemeClr val="tx1"/>
                </a:solidFill>
              </a:rPr>
              <a:t>Bagaimana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mekanisme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penyelesaian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tindak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pidana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pajak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dalam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jika</a:t>
            </a:r>
            <a:r>
              <a:rPr lang="en-ID" dirty="0">
                <a:solidFill>
                  <a:schemeClr val="tx1"/>
                </a:solidFill>
              </a:rPr>
              <a:t> Tuan Rafi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bersedia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mengembalikan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kerugian</a:t>
            </a:r>
            <a:r>
              <a:rPr lang="en-ID" dirty="0">
                <a:solidFill>
                  <a:schemeClr val="tx1"/>
                </a:solidFill>
              </a:rPr>
              <a:t> negara dan </a:t>
            </a:r>
            <a:r>
              <a:rPr lang="en-ID" dirty="0" err="1">
                <a:solidFill>
                  <a:schemeClr val="tx1"/>
                </a:solidFill>
              </a:rPr>
              <a:t>membayar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sanksi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administrasi</a:t>
            </a:r>
            <a:r>
              <a:rPr lang="en-ID" dirty="0">
                <a:solidFill>
                  <a:schemeClr val="tx1"/>
                </a:solidFill>
              </a:rPr>
              <a:t>? </a:t>
            </a:r>
          </a:p>
          <a:p>
            <a:pPr marL="514350" indent="-514350" algn="just">
              <a:buAutoNum type="arabicPeriod"/>
            </a:pPr>
            <a:r>
              <a:rPr lang="en-ID" dirty="0">
                <a:solidFill>
                  <a:schemeClr val="tx1"/>
                </a:solidFill>
              </a:rPr>
              <a:t>Apa </a:t>
            </a:r>
            <a:r>
              <a:rPr lang="en-ID" dirty="0" err="1">
                <a:solidFill>
                  <a:schemeClr val="tx1"/>
                </a:solidFill>
              </a:rPr>
              <a:t>saja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langkah</a:t>
            </a:r>
            <a:r>
              <a:rPr lang="en-ID" dirty="0">
                <a:solidFill>
                  <a:schemeClr val="tx1"/>
                </a:solidFill>
              </a:rPr>
              <a:t> yang </a:t>
            </a:r>
            <a:r>
              <a:rPr lang="en-ID" dirty="0" err="1">
                <a:solidFill>
                  <a:schemeClr val="tx1"/>
                </a:solidFill>
              </a:rPr>
              <a:t>dapat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diambil</a:t>
            </a:r>
            <a:r>
              <a:rPr lang="en-ID" dirty="0">
                <a:solidFill>
                  <a:schemeClr val="tx1"/>
                </a:solidFill>
              </a:rPr>
              <a:t> DJP </a:t>
            </a:r>
            <a:r>
              <a:rPr lang="en-ID" dirty="0" err="1">
                <a:solidFill>
                  <a:schemeClr val="tx1"/>
                </a:solidFill>
              </a:rPr>
              <a:t>untuk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memastikan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kasus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seperti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ini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tidak</a:t>
            </a:r>
            <a:r>
              <a:rPr lang="en-ID" dirty="0">
                <a:solidFill>
                  <a:schemeClr val="tx1"/>
                </a:solidFill>
              </a:rPr>
              <a:t> </a:t>
            </a:r>
            <a:r>
              <a:rPr lang="en-ID" dirty="0" err="1">
                <a:solidFill>
                  <a:schemeClr val="tx1"/>
                </a:solidFill>
              </a:rPr>
              <a:t>terulang</a:t>
            </a:r>
            <a:r>
              <a:rPr lang="en-ID" dirty="0">
                <a:solidFill>
                  <a:schemeClr val="tx1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62336873"/>
      </p:ext>
    </p:extLst>
  </p:cSld>
  <p:clrMapOvr>
    <a:masterClrMapping/>
  </p:clrMapOvr>
  <p:transition spd="slow">
    <p:fade thruBlk="1"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20DA3078-103B-DE1A-EE2A-009287FF26F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71600" y="1340768"/>
            <a:ext cx="6400800" cy="4298032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>
                <a:solidFill>
                  <a:schemeClr val="tx1"/>
                </a:solidFill>
              </a:rPr>
              <a:t>THANK YOU</a:t>
            </a:r>
            <a:endParaRPr lang="en-ID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2826419"/>
      </p:ext>
    </p:extLst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b="1" dirty="0" err="1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Definisi</a:t>
            </a:r>
            <a:r>
              <a:rPr lang="en-US" sz="3600" b="1" dirty="0"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Pajak </a:t>
            </a:r>
            <a:r>
              <a:rPr kumimoji="0" lang="en-US" sz="3600" b="1" i="0" u="none" strike="noStrike" kern="1200" cap="none" spc="0" normalizeH="0" baseline="0" noProof="0" dirty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+mj-ea"/>
                <a:cs typeface="Arial" panose="020B0604020202020204" pitchFamily="34" charset="0"/>
              </a:rPr>
              <a:t> </a:t>
            </a:r>
            <a:endParaRPr kumimoji="0" lang="id-ID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+mj-ea"/>
              <a:cs typeface="Arial" panose="020B0604020202020204" pitchFamily="34" charset="0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endParaRPr lang="en-US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  <a:p>
            <a:pPr algn="just"/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Apa </a:t>
            </a:r>
            <a:r>
              <a:rPr lang="en-US" sz="2400" dirty="0" err="1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Definisi</a:t>
            </a:r>
            <a:r>
              <a:rPr lang="en-US" sz="2400" dirty="0">
                <a:solidFill>
                  <a:schemeClr val="tx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Pajak???</a:t>
            </a:r>
            <a:endParaRPr lang="id-ID" sz="2400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66241B0-604F-1E61-96B1-8B044F7A31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2132856"/>
            <a:ext cx="3240360" cy="2088232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2691362876"/>
      </p:ext>
    </p:extLst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1068592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algn="l"/>
            <a:endParaRPr lang="id-ID" dirty="0"/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107504" y="836712"/>
            <a:ext cx="8733656" cy="49971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l">
              <a:buFont typeface="Wingdings" pitchFamily="2" charset="2"/>
              <a:buChar char="q"/>
            </a:pPr>
            <a:endParaRPr lang="id-ID" dirty="0">
              <a:solidFill>
                <a:schemeClr val="tx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F06A2D3-9103-EA3D-6039-FC5C307AB469}"/>
              </a:ext>
            </a:extLst>
          </p:cNvPr>
          <p:cNvSpPr/>
          <p:nvPr/>
        </p:nvSpPr>
        <p:spPr>
          <a:xfrm>
            <a:off x="107504" y="1295666"/>
            <a:ext cx="3469465" cy="6888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Hukum Pajak </a:t>
            </a:r>
            <a:endParaRPr lang="en-ID" dirty="0"/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84B41DF1-4147-0BFA-7C36-EDB05BA3F16D}"/>
              </a:ext>
            </a:extLst>
          </p:cNvPr>
          <p:cNvSpPr/>
          <p:nvPr/>
        </p:nvSpPr>
        <p:spPr>
          <a:xfrm>
            <a:off x="2553442" y="1900391"/>
            <a:ext cx="792088" cy="850404"/>
          </a:xfrm>
          <a:prstGeom prst="down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D10A61F-09F2-C321-2FAE-B7E30B87E11B}"/>
              </a:ext>
            </a:extLst>
          </p:cNvPr>
          <p:cNvSpPr/>
          <p:nvPr/>
        </p:nvSpPr>
        <p:spPr>
          <a:xfrm>
            <a:off x="-30740" y="3044870"/>
            <a:ext cx="8928992" cy="204021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/>
              <a:t>Hukum </a:t>
            </a:r>
            <a:r>
              <a:rPr lang="en-US" dirty="0" err="1"/>
              <a:t>pajak</a:t>
            </a:r>
            <a:r>
              <a:rPr lang="en-US" dirty="0"/>
              <a:t> yang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i="1" dirty="0"/>
              <a:t> fiscal,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keseluruhan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peraturan-peraturan</a:t>
            </a:r>
            <a:r>
              <a:rPr lang="en-US" dirty="0"/>
              <a:t> yang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wewenang</a:t>
            </a:r>
            <a:r>
              <a:rPr lang="en-US" dirty="0"/>
              <a:t> </a:t>
            </a:r>
            <a:r>
              <a:rPr lang="en-US" dirty="0" err="1"/>
              <a:t>pemerintah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mengambil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 dan  </a:t>
            </a:r>
            <a:r>
              <a:rPr lang="en-US" dirty="0" err="1"/>
              <a:t>menyerahkannya</a:t>
            </a:r>
            <a:r>
              <a:rPr lang="en-US" dirty="0"/>
              <a:t> </a:t>
            </a:r>
            <a:r>
              <a:rPr lang="en-US" dirty="0" err="1"/>
              <a:t>kembali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kas negara.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ia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bagian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i="1" dirty="0"/>
              <a:t>public</a:t>
            </a:r>
            <a:r>
              <a:rPr lang="en-US" dirty="0"/>
              <a:t>,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hubungan-hubungan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negara-negara dan orang-orang </a:t>
            </a:r>
            <a:r>
              <a:rPr lang="en-US" dirty="0" err="1"/>
              <a:t>atau</a:t>
            </a:r>
            <a:r>
              <a:rPr lang="en-US" dirty="0"/>
              <a:t> badan-badan (</a:t>
            </a:r>
            <a:r>
              <a:rPr lang="en-US" dirty="0" err="1"/>
              <a:t>hukum</a:t>
            </a:r>
            <a:r>
              <a:rPr lang="en-US" dirty="0"/>
              <a:t>) yang </a:t>
            </a:r>
            <a:r>
              <a:rPr lang="en-US" dirty="0" err="1"/>
              <a:t>berkewajiban</a:t>
            </a:r>
            <a:r>
              <a:rPr lang="en-US" dirty="0"/>
              <a:t> </a:t>
            </a:r>
            <a:r>
              <a:rPr lang="en-US" dirty="0" err="1"/>
              <a:t>membayar</a:t>
            </a:r>
            <a:r>
              <a:rPr lang="en-US" dirty="0"/>
              <a:t> </a:t>
            </a:r>
            <a:r>
              <a:rPr lang="en-US" dirty="0" err="1"/>
              <a:t>pajak</a:t>
            </a:r>
            <a:r>
              <a:rPr lang="en-US" dirty="0"/>
              <a:t> (</a:t>
            </a:r>
            <a:r>
              <a:rPr lang="en-US" dirty="0" err="1"/>
              <a:t>Selanjutnya</a:t>
            </a:r>
            <a:r>
              <a:rPr lang="en-US" dirty="0"/>
              <a:t> </a:t>
            </a:r>
            <a:r>
              <a:rPr lang="en-US" dirty="0" err="1"/>
              <a:t>disebut</a:t>
            </a:r>
            <a:r>
              <a:rPr lang="en-US" dirty="0"/>
              <a:t> </a:t>
            </a:r>
            <a:r>
              <a:rPr lang="en-US" b="1" dirty="0" err="1"/>
              <a:t>wajib</a:t>
            </a:r>
            <a:r>
              <a:rPr lang="en-US" b="1" dirty="0"/>
              <a:t> </a:t>
            </a:r>
            <a:r>
              <a:rPr lang="en-US" b="1" dirty="0" err="1"/>
              <a:t>pajak</a:t>
            </a:r>
            <a:r>
              <a:rPr lang="en-US" dirty="0"/>
              <a:t>)</a:t>
            </a:r>
            <a:endParaRPr lang="en-ID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394D7815-0FF4-B9C1-BE1D-3588E355E23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74332" y="710585"/>
            <a:ext cx="3754761" cy="204021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187567083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FD86D707-1DD6-12FD-BAA4-1EEF4DFD5DD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7504" y="908720"/>
            <a:ext cx="8568952" cy="5328592"/>
          </a:xfrm>
        </p:spPr>
        <p:txBody>
          <a:bodyPr/>
          <a:lstStyle/>
          <a:p>
            <a:endParaRPr lang="en-ID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8F9153F5-B2A6-B8E6-6EF2-582D827A92C5}"/>
              </a:ext>
            </a:extLst>
          </p:cNvPr>
          <p:cNvSpPr/>
          <p:nvPr/>
        </p:nvSpPr>
        <p:spPr>
          <a:xfrm>
            <a:off x="2231025" y="938590"/>
            <a:ext cx="4681949" cy="661323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dirty="0" err="1"/>
              <a:t>Pentingnya</a:t>
            </a:r>
            <a:r>
              <a:rPr lang="en-US" dirty="0"/>
              <a:t> </a:t>
            </a:r>
            <a:r>
              <a:rPr lang="en-US" dirty="0" err="1"/>
              <a:t>Penegak</a:t>
            </a:r>
            <a:r>
              <a:rPr lang="en-US" dirty="0"/>
              <a:t> Hukum </a:t>
            </a:r>
            <a:endParaRPr lang="en-ID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5319E44-0260-3C9C-488D-424313E1A157}"/>
              </a:ext>
            </a:extLst>
          </p:cNvPr>
          <p:cNvSpPr/>
          <p:nvPr/>
        </p:nvSpPr>
        <p:spPr>
          <a:xfrm>
            <a:off x="107504" y="2758174"/>
            <a:ext cx="3744416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endParaRPr lang="en-ID" sz="1200" dirty="0"/>
          </a:p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Mendorong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Tanggung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Jawab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tegas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memastikan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memahami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Mengurangi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penerapan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konsisten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penghindaran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Keadilan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semua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memiliki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mata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b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ID" sz="1200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CD84A61-FA7A-2A1A-208C-E994F8B1B7D4}"/>
              </a:ext>
            </a:extLst>
          </p:cNvPr>
          <p:cNvSpPr/>
          <p:nvPr/>
        </p:nvSpPr>
        <p:spPr>
          <a:xfrm>
            <a:off x="4170618" y="2758174"/>
            <a:ext cx="4376801" cy="3335122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2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Mengamankan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Sumber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Pajak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kontributor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utama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negara.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membantu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meminimalkan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kebocoran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akibat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penggelapan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Mendukung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Pembangunan Nasional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Pendapatan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optimal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mendanai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berbagai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program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seperti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infrastruktur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pendidikan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kesehatan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Publik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menunjukkan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bahwa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sistem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dijalankan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transparan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akuntabel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meningkatkan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kepercayaan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masyarakat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terhadap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pemerintah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7328F69B-01F6-5FE5-8B6E-9CB996E01351}"/>
              </a:ext>
            </a:extLst>
          </p:cNvPr>
          <p:cNvCxnSpPr/>
          <p:nvPr/>
        </p:nvCxnSpPr>
        <p:spPr>
          <a:xfrm flipH="1">
            <a:off x="2019367" y="1750373"/>
            <a:ext cx="2159139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C4D7F4D3-ECFD-8742-15DA-EBCFBD9374FE}"/>
              </a:ext>
            </a:extLst>
          </p:cNvPr>
          <p:cNvCxnSpPr>
            <a:cxnSpLocks/>
          </p:cNvCxnSpPr>
          <p:nvPr/>
        </p:nvCxnSpPr>
        <p:spPr>
          <a:xfrm>
            <a:off x="4209819" y="1750373"/>
            <a:ext cx="2306397" cy="886539"/>
          </a:xfrm>
          <a:prstGeom prst="straightConnector1">
            <a:avLst/>
          </a:prstGeom>
          <a:ln>
            <a:tailEnd type="triangle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6950694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55780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8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 HUKUM PENEGAKAN HUKUM PAJAK</a:t>
            </a:r>
            <a:endParaRPr lang="en-ID" sz="18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83AB0F1-E3A2-5F4F-4D7F-7B31334FB08C}"/>
              </a:ext>
            </a:extLst>
          </p:cNvPr>
          <p:cNvSpPr/>
          <p:nvPr/>
        </p:nvSpPr>
        <p:spPr>
          <a:xfrm>
            <a:off x="107504" y="1484784"/>
            <a:ext cx="8424936" cy="2160240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600" b="1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 : 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dikenakan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diterima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diperoleh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perorangan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badan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aktivitas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ekonomi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suatu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r>
              <a:rPr lang="en-ID" sz="16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Objek</a:t>
            </a:r>
            <a:r>
              <a:rPr lang="en-ID" sz="16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pekerjaan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hadiah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dividen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bunga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royalti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penghasilan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lainnya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6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Pajak: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Orang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(resident dan non-resident).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Badan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usaha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(PT, CV,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Firma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Koperasi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6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dsb</a:t>
            </a:r>
            <a:r>
              <a:rPr lang="en-ID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.).</a:t>
            </a:r>
          </a:p>
          <a:p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0612B7F-AFC7-1FA6-0A5B-9F0A112A95D4}"/>
              </a:ext>
            </a:extLst>
          </p:cNvPr>
          <p:cNvSpPr/>
          <p:nvPr/>
        </p:nvSpPr>
        <p:spPr>
          <a:xfrm>
            <a:off x="107504" y="4077072"/>
            <a:ext cx="9031725" cy="216024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endParaRPr lang="en-ID" sz="1400" b="1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(UU PPN): 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PPN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pengenaan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jasa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negeri,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ditanggung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konsumen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8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Pertambahan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Nilai dan Pajak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Penjualan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atas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Mewah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PPnBM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sebagaimana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 (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Harmonisasi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Peraturan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  <a:endParaRPr lang="en-ID" sz="1400" dirty="0">
              <a:effectLst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Barang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Kena Pajak (BKP).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Penyerahan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Jasa Kena Pajak (JKP).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Impor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BKP.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endParaRPr lang="en-ID" sz="1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Arrow: Down 6">
            <a:extLst>
              <a:ext uri="{FF2B5EF4-FFF2-40B4-BE49-F238E27FC236}">
                <a16:creationId xmlns:a16="http://schemas.microsoft.com/office/drawing/2014/main" id="{12BD1A7A-2919-C015-9F24-90C5325726CF}"/>
              </a:ext>
            </a:extLst>
          </p:cNvPr>
          <p:cNvSpPr/>
          <p:nvPr/>
        </p:nvSpPr>
        <p:spPr>
          <a:xfrm>
            <a:off x="6840252" y="3001517"/>
            <a:ext cx="1224136" cy="1143000"/>
          </a:xfrm>
          <a:prstGeom prst="downArrow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4107025338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78410" y="16361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600" b="1" kern="1200">
                <a:solidFill>
                  <a:schemeClr val="tx1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pPr lvl="0" algn="l"/>
            <a:r>
              <a:rPr lang="en-US" dirty="0" err="1">
                <a:latin typeface="Cambria" panose="02040503050406030204" pitchFamily="18" charset="0"/>
              </a:rPr>
              <a:t>Sanksi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dalam</a:t>
            </a:r>
            <a:r>
              <a:rPr lang="en-US" dirty="0">
                <a:latin typeface="Cambria" panose="02040503050406030204" pitchFamily="18" charset="0"/>
              </a:rPr>
              <a:t> </a:t>
            </a:r>
            <a:r>
              <a:rPr lang="en-US" dirty="0" err="1">
                <a:latin typeface="Cambria" panose="02040503050406030204" pitchFamily="18" charset="0"/>
              </a:rPr>
              <a:t>Perpajakan</a:t>
            </a:r>
            <a:r>
              <a:rPr lang="en-US" dirty="0">
                <a:latin typeface="Cambria" panose="02040503050406030204" pitchFamily="18" charset="0"/>
              </a:rPr>
              <a:t> </a:t>
            </a:r>
            <a:endParaRPr lang="id-ID" dirty="0">
              <a:latin typeface="Cambria" panose="02040503050406030204" pitchFamily="18" charset="0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524FD4A-D97D-515C-7651-3567B1A2E4A6}"/>
              </a:ext>
            </a:extLst>
          </p:cNvPr>
          <p:cNvSpPr/>
          <p:nvPr/>
        </p:nvSpPr>
        <p:spPr>
          <a:xfrm>
            <a:off x="251520" y="1056443"/>
            <a:ext cx="8435280" cy="267495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endParaRPr lang="en-ID" sz="14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>
              <a:lnSpc>
                <a:spcPct val="107000"/>
              </a:lnSpc>
              <a:spcAft>
                <a:spcPts val="800"/>
              </a:spcAft>
              <a:buSzPts val="1000"/>
              <a:tabLst>
                <a:tab pos="457200" algn="l"/>
              </a:tabLst>
            </a:pP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Undang-Undang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(UU KUP)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adalah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dasar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pengaturan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tata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cara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di Indonesia,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termasuk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penegakan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UU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6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1983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tentang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Ketentuan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Umum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Tata Cara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yang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terakhir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diubah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melalui</a:t>
            </a:r>
            <a:r>
              <a:rPr lang="en-ID" sz="1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UU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Nomor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7 </a:t>
            </a:r>
            <a:r>
              <a:rPr lang="en-ID" sz="14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</a:t>
            </a:r>
            <a:r>
              <a:rPr lang="en-ID" sz="14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2021. </a:t>
            </a:r>
            <a:r>
              <a:rPr lang="en-ID" sz="14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Lingkup</a:t>
            </a:r>
            <a:r>
              <a:rPr lang="en-ID" sz="14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Pendaftaran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NPWP.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pelaporan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Mekanisme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Pengawasan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dan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penyidikan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4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4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ctr"/>
            <a:endParaRPr lang="en-ID" sz="1400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B3665B96-6B90-CA68-4778-2722EEABB890}"/>
              </a:ext>
            </a:extLst>
          </p:cNvPr>
          <p:cNvSpPr/>
          <p:nvPr/>
        </p:nvSpPr>
        <p:spPr>
          <a:xfrm>
            <a:off x="251520" y="4725144"/>
            <a:ext cx="8456490" cy="1296144"/>
          </a:xfrm>
          <a:prstGeom prst="rect">
            <a:avLst/>
          </a:prstGeom>
          <a:noFill/>
          <a:ln w="9525" cap="flat" cmpd="sng" algn="ctr">
            <a:solidFill>
              <a:schemeClr val="dk1"/>
            </a:solidFill>
            <a:prstDash val="solid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dk1"/>
          </a:fontRef>
        </p:style>
        <p:txBody>
          <a:bodyPr rtlCol="0" anchor="ctr"/>
          <a:lstStyle/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endParaRPr lang="en-ID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Fungsi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UU KUP : 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Mengatur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serta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wewenang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DJP.</a:t>
            </a:r>
          </a:p>
          <a:p>
            <a:pPr lvl="1">
              <a:lnSpc>
                <a:spcPct val="107000"/>
              </a:lnSpc>
              <a:spcAft>
                <a:spcPts val="800"/>
              </a:spcAft>
              <a:buSzPts val="1000"/>
              <a:tabLst>
                <a:tab pos="914400" algn="l"/>
              </a:tabLst>
            </a:pP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Memberikan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prosedur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dalam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menyelesaikan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sengketa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indent="-342900" algn="just">
              <a:buAutoNum type="alphaLcPeriod"/>
            </a:pP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5" name="Arrow: Down 4">
            <a:extLst>
              <a:ext uri="{FF2B5EF4-FFF2-40B4-BE49-F238E27FC236}">
                <a16:creationId xmlns:a16="http://schemas.microsoft.com/office/drawing/2014/main" id="{5F0782A2-6713-9E3D-19A8-216DBCFADE98}"/>
              </a:ext>
            </a:extLst>
          </p:cNvPr>
          <p:cNvSpPr/>
          <p:nvPr/>
        </p:nvSpPr>
        <p:spPr>
          <a:xfrm>
            <a:off x="5292080" y="3731397"/>
            <a:ext cx="1224136" cy="118085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</p:spTree>
    <p:extLst>
      <p:ext uri="{BB962C8B-B14F-4D97-AF65-F5344CB8AC3E}">
        <p14:creationId xmlns:p14="http://schemas.microsoft.com/office/powerpoint/2010/main" val="854231672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92B98107-304B-F6F0-A646-50A3162812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548680"/>
            <a:ext cx="7912968" cy="1008112"/>
          </a:xfrm>
        </p:spPr>
        <p:txBody>
          <a:bodyPr/>
          <a:lstStyle/>
          <a:p>
            <a:r>
              <a:rPr lang="en-US" dirty="0" err="1">
                <a:solidFill>
                  <a:schemeClr val="tx1"/>
                </a:solidFill>
              </a:rPr>
              <a:t>Pelanggaran</a:t>
            </a:r>
            <a:r>
              <a:rPr lang="en-US" dirty="0">
                <a:solidFill>
                  <a:schemeClr val="tx1"/>
                </a:solidFill>
              </a:rPr>
              <a:t> </a:t>
            </a:r>
            <a:r>
              <a:rPr lang="en-US" dirty="0" err="1">
                <a:solidFill>
                  <a:schemeClr val="tx1"/>
                </a:solidFill>
              </a:rPr>
              <a:t>Administrasi</a:t>
            </a:r>
            <a:r>
              <a:rPr lang="en-US" dirty="0">
                <a:solidFill>
                  <a:schemeClr val="tx1"/>
                </a:solidFill>
              </a:rPr>
              <a:t> </a:t>
            </a:r>
            <a:endParaRPr lang="en-ID" dirty="0">
              <a:solidFill>
                <a:schemeClr val="tx1"/>
              </a:solidFill>
            </a:endParaRPr>
          </a:p>
        </p:txBody>
      </p:sp>
      <p:sp>
        <p:nvSpPr>
          <p:cNvPr id="3" name="Arrow: Down 2">
            <a:extLst>
              <a:ext uri="{FF2B5EF4-FFF2-40B4-BE49-F238E27FC236}">
                <a16:creationId xmlns:a16="http://schemas.microsoft.com/office/drawing/2014/main" id="{F0C516BA-6460-8AB0-E3DD-B57935ED6C6A}"/>
              </a:ext>
            </a:extLst>
          </p:cNvPr>
          <p:cNvSpPr/>
          <p:nvPr/>
        </p:nvSpPr>
        <p:spPr>
          <a:xfrm>
            <a:off x="4013938" y="1052736"/>
            <a:ext cx="576064" cy="720080"/>
          </a:xfrm>
          <a:prstGeom prst="downArrow">
            <a:avLst/>
          </a:prstGeom>
        </p:spPr>
        <p:style>
          <a:lnRef idx="3">
            <a:schemeClr val="lt1"/>
          </a:lnRef>
          <a:fillRef idx="1">
            <a:schemeClr val="dk1"/>
          </a:fillRef>
          <a:effectRef idx="1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E7103DC-4A38-EE00-F1D3-F631826E4821}"/>
              </a:ext>
            </a:extLst>
          </p:cNvPr>
          <p:cNvSpPr/>
          <p:nvPr/>
        </p:nvSpPr>
        <p:spPr>
          <a:xfrm>
            <a:off x="-36512" y="1916832"/>
            <a:ext cx="9180512" cy="4464496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ketika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memenuhi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aturan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tanpa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unsur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kriminal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Lapor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tidak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menyerahkan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Surat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Pemberitahuan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(SPT)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Tahunan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atau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Masa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sesuai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batas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waktu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ditentukan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administratif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(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misalnya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Rp100.000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Orang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Pribadi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dan Rp1.000.000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SPT Badan).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Potensi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pemeriksaan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jika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keterlambatan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berulang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Dapat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mengganggu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proses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penghitungan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negara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SzPts val="1000"/>
              <a:buFont typeface="Symbol" panose="05050102010706020507" pitchFamily="18" charset="2"/>
              <a:buChar char=""/>
              <a:tabLst>
                <a:tab pos="4572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Kekurangan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Pembayaran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Definisi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Terjadi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apabila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membayar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dengan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jumlah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lebih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rendah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sebenarnya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baik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secara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sengaja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maupun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karena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kelalaian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742950" lvl="1" indent="-285750">
              <a:lnSpc>
                <a:spcPct val="107000"/>
              </a:lnSpc>
              <a:spcAft>
                <a:spcPts val="800"/>
              </a:spcAft>
              <a:buSzPts val="1000"/>
              <a:buFont typeface="Courier New" panose="02070309020205020404" pitchFamily="49" charset="0"/>
              <a:buChar char="o"/>
              <a:tabLst>
                <a:tab pos="914400" algn="l"/>
              </a:tabLst>
            </a:pPr>
            <a:r>
              <a:rPr lang="en-ID" sz="1200" b="1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Sanksi</a:t>
            </a:r>
            <a:r>
              <a:rPr lang="en-ID" sz="12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Denda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sebesar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2% per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bulan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dari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yang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kurang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bayar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hingga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pelunasan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marL="1143000" lvl="2" indent="-228600">
              <a:lnSpc>
                <a:spcPct val="107000"/>
              </a:lnSpc>
              <a:spcAft>
                <a:spcPts val="800"/>
              </a:spcAft>
              <a:buSzPts val="1000"/>
              <a:buFont typeface="Wingdings" panose="05000000000000000000" pitchFamily="2" charset="2"/>
              <a:buChar char=""/>
              <a:tabLst>
                <a:tab pos="1371600" algn="l"/>
              </a:tabLst>
            </a:pP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Penagihan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oleh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otoritas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kern="1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2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r>
              <a:rPr lang="en-ID" sz="1200" b="1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Dampak</a:t>
            </a:r>
            <a:r>
              <a:rPr lang="en-ID" sz="1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Penambahan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beban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keuangan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bagi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wajib</a:t>
            </a:r>
            <a:r>
              <a:rPr lang="en-ID" sz="12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200" dirty="0" err="1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endParaRPr lang="en-ID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657551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57BBEF45-7947-A1B3-E778-17B47D0DD9E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75556" y="764704"/>
            <a:ext cx="7992888" cy="4824536"/>
          </a:xfrm>
        </p:spPr>
        <p:txBody>
          <a:bodyPr>
            <a:normAutofit fontScale="92500" lnSpcReduction="20000"/>
          </a:bodyPr>
          <a:lstStyle/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b="1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Pajak :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Pelanggaran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pidana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pajak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melibatkan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unsur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kesengajaan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untuk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menghindari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kewajiban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perpajakan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sehingga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dianggap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sebagai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tindakan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melawan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ID" sz="1800" kern="100" dirty="0" err="1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hukum</a:t>
            </a:r>
            <a:r>
              <a:rPr lang="en-ID" sz="18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•</a:t>
            </a:r>
            <a:r>
              <a:rPr lang="en-ID" sz="2400" dirty="0" err="1">
                <a:solidFill>
                  <a:schemeClr val="tx1"/>
                </a:solidFill>
              </a:rPr>
              <a:t>Penggelapan</a:t>
            </a:r>
            <a:r>
              <a:rPr lang="en-ID" sz="2400" dirty="0">
                <a:solidFill>
                  <a:schemeClr val="tx1"/>
                </a:solidFill>
              </a:rPr>
              <a:t> Pajak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chemeClr val="tx1"/>
                </a:solidFill>
              </a:rPr>
              <a:t>Definisi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Penggelapan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terjadi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ketika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wajib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dengan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sengaja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menyembunyikan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menutupi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transaksi</a:t>
            </a:r>
            <a:r>
              <a:rPr lang="en-ID" sz="2400" dirty="0">
                <a:solidFill>
                  <a:schemeClr val="tx1"/>
                </a:solidFill>
              </a:rPr>
              <a:t>,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melakukan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tindakan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lainnya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untuk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mengurangi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kewajiban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 err="1">
                <a:solidFill>
                  <a:schemeClr val="tx1"/>
                </a:solidFill>
              </a:rPr>
              <a:t>Contoh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  <a:r>
              <a:rPr lang="en-ID" sz="2400" dirty="0" err="1">
                <a:solidFill>
                  <a:schemeClr val="tx1"/>
                </a:solidFill>
              </a:rPr>
              <a:t>Tidak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melaporkan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penghasilan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tambahan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atau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menggunakan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dokumen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palsu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1. </a:t>
            </a:r>
            <a:r>
              <a:rPr lang="en-ID" sz="2400" dirty="0" err="1">
                <a:solidFill>
                  <a:schemeClr val="tx1"/>
                </a:solidFill>
              </a:rPr>
              <a:t>Sanksi</a:t>
            </a:r>
            <a:r>
              <a:rPr lang="en-ID" sz="2400" dirty="0">
                <a:solidFill>
                  <a:schemeClr val="tx1"/>
                </a:solidFill>
              </a:rPr>
              <a:t>: 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2. </a:t>
            </a:r>
            <a:r>
              <a:rPr lang="en-ID" sz="2400" dirty="0" err="1">
                <a:solidFill>
                  <a:schemeClr val="tx1"/>
                </a:solidFill>
              </a:rPr>
              <a:t>Hukuman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pidana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penjara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hingga</a:t>
            </a:r>
            <a:r>
              <a:rPr lang="en-ID" sz="2400" dirty="0">
                <a:solidFill>
                  <a:schemeClr val="tx1"/>
                </a:solidFill>
              </a:rPr>
              <a:t> 6 </a:t>
            </a:r>
            <a:r>
              <a:rPr lang="en-ID" sz="2400" dirty="0" err="1">
                <a:solidFill>
                  <a:schemeClr val="tx1"/>
                </a:solidFill>
              </a:rPr>
              <a:t>tahun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r>
              <a:rPr lang="en-ID" sz="2400" dirty="0">
                <a:solidFill>
                  <a:schemeClr val="tx1"/>
                </a:solidFill>
              </a:rPr>
              <a:t>3. </a:t>
            </a:r>
            <a:r>
              <a:rPr lang="en-ID" sz="2400" dirty="0" err="1">
                <a:solidFill>
                  <a:schemeClr val="tx1"/>
                </a:solidFill>
              </a:rPr>
              <a:t>Denda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sebesar</a:t>
            </a:r>
            <a:r>
              <a:rPr lang="en-ID" sz="2400" dirty="0">
                <a:solidFill>
                  <a:schemeClr val="tx1"/>
                </a:solidFill>
              </a:rPr>
              <a:t> 2 </a:t>
            </a:r>
            <a:r>
              <a:rPr lang="en-ID" sz="2400" dirty="0" err="1">
                <a:solidFill>
                  <a:schemeClr val="tx1"/>
                </a:solidFill>
              </a:rPr>
              <a:t>hingga</a:t>
            </a:r>
            <a:r>
              <a:rPr lang="en-ID" sz="2400" dirty="0">
                <a:solidFill>
                  <a:schemeClr val="tx1"/>
                </a:solidFill>
              </a:rPr>
              <a:t> 4 kali </a:t>
            </a:r>
            <a:r>
              <a:rPr lang="en-ID" sz="2400" dirty="0" err="1">
                <a:solidFill>
                  <a:schemeClr val="tx1"/>
                </a:solidFill>
              </a:rPr>
              <a:t>jumlah</a:t>
            </a:r>
            <a:r>
              <a:rPr lang="en-ID" sz="2400" dirty="0">
                <a:solidFill>
                  <a:schemeClr val="tx1"/>
                </a:solidFill>
              </a:rPr>
              <a:t> </a:t>
            </a:r>
            <a:r>
              <a:rPr lang="en-ID" sz="2400" dirty="0" err="1">
                <a:solidFill>
                  <a:schemeClr val="tx1"/>
                </a:solidFill>
              </a:rPr>
              <a:t>pajak</a:t>
            </a:r>
            <a:r>
              <a:rPr lang="en-ID" sz="2400" dirty="0">
                <a:solidFill>
                  <a:schemeClr val="tx1"/>
                </a:solidFill>
              </a:rPr>
              <a:t> yang </a:t>
            </a:r>
            <a:r>
              <a:rPr lang="en-ID" sz="2400" dirty="0" err="1">
                <a:solidFill>
                  <a:schemeClr val="tx1"/>
                </a:solidFill>
              </a:rPr>
              <a:t>digelapkan</a:t>
            </a:r>
            <a:r>
              <a:rPr lang="en-ID" sz="2400" dirty="0">
                <a:solidFill>
                  <a:schemeClr val="tx1"/>
                </a:solidFill>
              </a:rPr>
              <a:t>.</a:t>
            </a:r>
          </a:p>
          <a:p>
            <a:pPr algn="just">
              <a:lnSpc>
                <a:spcPct val="107000"/>
              </a:lnSpc>
              <a:spcAft>
                <a:spcPts val="800"/>
              </a:spcAft>
            </a:pPr>
            <a:endParaRPr lang="en-ID" sz="2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5937633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ubtitle 1">
            <a:extLst>
              <a:ext uri="{FF2B5EF4-FFF2-40B4-BE49-F238E27FC236}">
                <a16:creationId xmlns:a16="http://schemas.microsoft.com/office/drawing/2014/main" id="{102A8E51-95AA-1498-9C31-0701D8D01E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51520" y="836712"/>
            <a:ext cx="8640960" cy="5328592"/>
          </a:xfrm>
        </p:spPr>
        <p:txBody>
          <a:bodyPr/>
          <a:lstStyle/>
          <a:p>
            <a:endParaRPr lang="en-ID" dirty="0"/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92055A9F-17A6-CB76-A56D-46171F378DD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52613534"/>
              </p:ext>
            </p:extLst>
          </p:nvPr>
        </p:nvGraphicFramePr>
        <p:xfrm>
          <a:off x="457200" y="2024844"/>
          <a:ext cx="8229600" cy="2808312"/>
        </p:xfrm>
        <a:graphic>
          <a:graphicData uri="http://schemas.openxmlformats.org/drawingml/2006/table">
            <a:tbl>
              <a:tblPr firstRow="1" firstCol="1" bandRow="1">
                <a:tableStyleId>{0660B408-B3CF-4A94-85FC-2B1E0A45F4A2}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143597236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47192268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4197053622"/>
                    </a:ext>
                  </a:extLst>
                </a:gridCol>
              </a:tblGrid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 dirty="0" err="1">
                          <a:effectLst/>
                        </a:rPr>
                        <a:t>Kriteria</a:t>
                      </a:r>
                      <a:endParaRPr lang="en-ID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Pelanggaran Administrasi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Pelanggaran Pidana Pajak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243227161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Sifat Pelanggaran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Kelalaian atau kesalahan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Kesengajaan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1921689132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Jenis Sanksi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Denda administratif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Penjara dan denda berat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2206332723"/>
                  </a:ext>
                </a:extLst>
              </a:tr>
              <a:tr h="70207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Tujuan Pelaku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>
                          <a:effectLst/>
                        </a:rPr>
                        <a:t>Tidak disengaja</a:t>
                      </a:r>
                      <a:endParaRPr lang="en-ID" sz="1100" kern="1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n-ID" sz="1100" kern="100" dirty="0" err="1">
                          <a:effectLst/>
                        </a:rPr>
                        <a:t>Menghindari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pajak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secara</a:t>
                      </a:r>
                      <a:r>
                        <a:rPr lang="en-ID" sz="1100" kern="100" dirty="0">
                          <a:effectLst/>
                        </a:rPr>
                        <a:t> </a:t>
                      </a:r>
                      <a:r>
                        <a:rPr lang="en-ID" sz="1100" kern="100" dirty="0" err="1">
                          <a:effectLst/>
                        </a:rPr>
                        <a:t>ilegal</a:t>
                      </a:r>
                      <a:endParaRPr lang="en-ID" sz="11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9525" anchor="ctr"/>
                </a:tc>
                <a:extLst>
                  <a:ext uri="{0D108BD9-81ED-4DB2-BD59-A6C34878D82A}">
                    <a16:rowId xmlns:a16="http://schemas.microsoft.com/office/drawing/2014/main" val="386794471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2626534"/>
      </p:ext>
    </p:extLst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3789</TotalTime>
  <Words>1414</Words>
  <Application>Microsoft Office PowerPoint</Application>
  <PresentationFormat>On-screen Show (4:3)</PresentationFormat>
  <Paragraphs>187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Arial</vt:lpstr>
      <vt:lpstr>Calibri</vt:lpstr>
      <vt:lpstr>Cambria</vt:lpstr>
      <vt:lpstr>Courier New</vt:lpstr>
      <vt:lpstr>Inter</vt:lpstr>
      <vt:lpstr>Symbol</vt:lpstr>
      <vt:lpstr>Times New Roman</vt:lpstr>
      <vt:lpstr>ui-sans-serif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Lenovo</cp:lastModifiedBy>
  <cp:revision>502</cp:revision>
  <cp:lastPrinted>2017-08-29T02:54:51Z</cp:lastPrinted>
  <dcterms:created xsi:type="dcterms:W3CDTF">2010-04-18T12:06:30Z</dcterms:created>
  <dcterms:modified xsi:type="dcterms:W3CDTF">2024-12-05T05:07:49Z</dcterms:modified>
</cp:coreProperties>
</file>