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99" r:id="rId3"/>
    <p:sldId id="301" r:id="rId4"/>
    <p:sldId id="318" r:id="rId5"/>
    <p:sldId id="311" r:id="rId6"/>
    <p:sldId id="302" r:id="rId7"/>
    <p:sldId id="320" r:id="rId8"/>
    <p:sldId id="321" r:id="rId9"/>
    <p:sldId id="329" r:id="rId10"/>
    <p:sldId id="319" r:id="rId11"/>
    <p:sldId id="312" r:id="rId12"/>
    <p:sldId id="330" r:id="rId13"/>
    <p:sldId id="331" r:id="rId14"/>
    <p:sldId id="325" r:id="rId15"/>
    <p:sldId id="322" r:id="rId16"/>
    <p:sldId id="323" r:id="rId17"/>
    <p:sldId id="326" r:id="rId18"/>
    <p:sldId id="327" r:id="rId19"/>
    <p:sldId id="328" r:id="rId20"/>
  </p:sldIdLst>
  <p:sldSz cx="9144000" cy="6858000" type="screen4x3"/>
  <p:notesSz cx="7045325" cy="9345613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5" autoAdjust="0"/>
    <p:restoredTop sz="94648" autoAdjust="0"/>
  </p:normalViewPr>
  <p:slideViewPr>
    <p:cSldViewPr>
      <p:cViewPr varScale="1">
        <p:scale>
          <a:sx n="68" d="100"/>
          <a:sy n="68" d="100"/>
        </p:scale>
        <p:origin x="14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Penegakan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Hukum Pajak 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FB7425A-77FA-705C-2148-78B2DA6A5027}"/>
              </a:ext>
            </a:extLst>
          </p:cNvPr>
          <p:cNvSpPr/>
          <p:nvPr/>
        </p:nvSpPr>
        <p:spPr>
          <a:xfrm>
            <a:off x="1043608" y="188640"/>
            <a:ext cx="7560840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SANKSI DALAM HUKUM PAJAK 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09F45E53-37A9-B5AB-C1E6-D9638E336906}"/>
              </a:ext>
            </a:extLst>
          </p:cNvPr>
          <p:cNvSpPr/>
          <p:nvPr/>
        </p:nvSpPr>
        <p:spPr>
          <a:xfrm>
            <a:off x="6577668" y="448233"/>
            <a:ext cx="504056" cy="792088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637C46-DFB4-8B80-A777-141FE29DBE64}"/>
              </a:ext>
            </a:extLst>
          </p:cNvPr>
          <p:cNvSpPr/>
          <p:nvPr/>
        </p:nvSpPr>
        <p:spPr>
          <a:xfrm>
            <a:off x="863588" y="1303980"/>
            <a:ext cx="7416824" cy="42790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SANKSI ADMINISTRASI, SANKSI PIDANA</a:t>
            </a:r>
            <a:endParaRPr lang="en-ID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83EB45-7DDE-3F21-99D6-385824B3C620}"/>
              </a:ext>
            </a:extLst>
          </p:cNvPr>
          <p:cNvSpPr/>
          <p:nvPr/>
        </p:nvSpPr>
        <p:spPr>
          <a:xfrm>
            <a:off x="128616" y="2640222"/>
            <a:ext cx="2455333" cy="83524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JENIS </a:t>
            </a:r>
            <a:r>
              <a:rPr lang="en-US" dirty="0" err="1"/>
              <a:t>JENIS</a:t>
            </a:r>
            <a:r>
              <a:rPr lang="en-US" dirty="0"/>
              <a:t> SANKSI </a:t>
            </a:r>
            <a:endParaRPr lang="en-ID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491177B-37B2-663D-6798-992F1D8EAB89}"/>
              </a:ext>
            </a:extLst>
          </p:cNvPr>
          <p:cNvCxnSpPr/>
          <p:nvPr/>
        </p:nvCxnSpPr>
        <p:spPr>
          <a:xfrm flipV="1">
            <a:off x="2641870" y="2413731"/>
            <a:ext cx="1440160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EB1D8DF-E213-6A7A-61D6-58067ABF59C5}"/>
              </a:ext>
            </a:extLst>
          </p:cNvPr>
          <p:cNvCxnSpPr>
            <a:cxnSpLocks/>
          </p:cNvCxnSpPr>
          <p:nvPr/>
        </p:nvCxnSpPr>
        <p:spPr>
          <a:xfrm>
            <a:off x="2641870" y="3221373"/>
            <a:ext cx="1066034" cy="1064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4C997C90-2F4B-2583-3170-C65750DBB509}"/>
              </a:ext>
            </a:extLst>
          </p:cNvPr>
          <p:cNvSpPr/>
          <p:nvPr/>
        </p:nvSpPr>
        <p:spPr>
          <a:xfrm>
            <a:off x="4139951" y="1943288"/>
            <a:ext cx="4875433" cy="222911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en-ID" sz="14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Denda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keterlambatan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SPT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bayar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Besarannya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bervariasi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Rp100.000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SPT Orang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Pribadi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2% per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bulan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terutang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Kenaikan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Pajak: 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penambahan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dibayar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ID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Misalnya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50%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bayar</a:t>
            </a:r>
            <a:endParaRPr lang="en-ID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FDC0AA8-71B7-6250-5A85-F6FE34E4993C}"/>
              </a:ext>
            </a:extLst>
          </p:cNvPr>
          <p:cNvSpPr/>
          <p:nvPr/>
        </p:nvSpPr>
        <p:spPr>
          <a:xfrm>
            <a:off x="3851920" y="4196035"/>
            <a:ext cx="5160125" cy="232930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ID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Penjara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Dijatuhkan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penggelapan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manipulasi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data.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Durasi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Denda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Jumlahnya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2-4 kali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dirugikan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negara.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22129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51841" y="486526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Tantangan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Penegakan</a:t>
            </a:r>
            <a:r>
              <a:rPr lang="en-US" dirty="0">
                <a:latin typeface="Cambria" panose="02040503050406030204" pitchFamily="18" charset="0"/>
              </a:rPr>
              <a:t> Hukum 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1841" y="1556792"/>
            <a:ext cx="8710243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ID" b="0" i="0" dirty="0">
              <a:solidFill>
                <a:schemeClr val="tx1"/>
              </a:solidFill>
              <a:effectLst/>
              <a:latin typeface="ui-sans-serif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CA3FF0-51FD-98CB-8D75-796C3D91678D}"/>
              </a:ext>
            </a:extLst>
          </p:cNvPr>
          <p:cNvSpPr txBox="1"/>
          <p:nvPr/>
        </p:nvSpPr>
        <p:spPr>
          <a:xfrm>
            <a:off x="0" y="1610243"/>
            <a:ext cx="8710242" cy="4358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Kurangnya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Kepatuhan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</a:t>
            </a:r>
            <a:endParaRPr lang="en-ID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Faktor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Penyebab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Rendahnya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kesadaran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literasi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Ketidakpercayaan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Upaya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penghindaran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badan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Potensi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kehilangan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 yang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Meningkatnya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pemeriksaan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otoritas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Solusi: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Edukasi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pentingnya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Transparansi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alokasi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pelaporan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9925049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D114973-4EAB-DD1A-3C32-ECEAC5F02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784976" cy="5256584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Kendala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Teknis dan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Daya</a:t>
            </a:r>
            <a:endParaRPr lang="en-ID" sz="1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Masalah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belum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sepenuhnya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terintegrasi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andal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kebocoran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Keterbatasan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Daya: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Kekurangan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tenaga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ahli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kompeten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petugas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akibat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terus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Proses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lambat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efektif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Solusi: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Modernisasi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digitalisasi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Pelatihan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petugas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kapasitas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efisiensi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61226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4095EB5-0962-CF5C-0292-325DCF237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124744"/>
            <a:ext cx="8568952" cy="4514056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Korupsi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Penyalahgunaan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Wewenang</a:t>
            </a:r>
            <a:endParaRPr lang="en-ID" sz="1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Faktor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Penyebab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oknum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petugas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terlibat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praktik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korupsi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Manipulasi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wewenang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pribadi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Menurunkan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kepercayaan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Merusak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Solusi: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internal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lingkungan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korupsi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penyalahgunaan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wewenang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prinsip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transparansi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akuntabilitas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pengelolaan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063894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530BCFC-C696-1F1A-490D-AD8945A067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548680"/>
            <a:ext cx="8568952" cy="5472608"/>
          </a:xfrm>
        </p:spPr>
        <p:txBody>
          <a:bodyPr>
            <a:noAutofit/>
          </a:bodyPr>
          <a:lstStyle/>
          <a:p>
            <a:pPr algn="just"/>
            <a:endParaRPr lang="en-ID" sz="1800" b="0" i="0" dirty="0">
              <a:solidFill>
                <a:srgbClr val="333333"/>
              </a:solidFill>
              <a:effectLst/>
              <a:latin typeface="Inter"/>
            </a:endParaRPr>
          </a:p>
          <a:p>
            <a:pPr algn="just"/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Dalam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konteks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tindak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pidana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perpajakan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,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kejahatan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yang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terjadi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dapat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disebabkan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karena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adanya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niat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1" dirty="0">
                <a:solidFill>
                  <a:schemeClr val="tx1"/>
                </a:solidFill>
                <a:effectLst/>
                <a:latin typeface="Inter"/>
              </a:rPr>
              <a:t>(</a:t>
            </a:r>
            <a:r>
              <a:rPr lang="en-ID" sz="1800" b="0" i="1" dirty="0" err="1">
                <a:solidFill>
                  <a:schemeClr val="tx1"/>
                </a:solidFill>
                <a:effectLst/>
                <a:latin typeface="Inter"/>
              </a:rPr>
              <a:t>mens</a:t>
            </a:r>
            <a:r>
              <a:rPr lang="en-ID" sz="1800" b="0" i="1" dirty="0">
                <a:solidFill>
                  <a:schemeClr val="tx1"/>
                </a:solidFill>
                <a:effectLst/>
                <a:latin typeface="Inter"/>
              </a:rPr>
              <a:t> rea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)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pelaku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,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yakni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kealpaan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dan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kesengajaan</a:t>
            </a:r>
            <a:endParaRPr lang="en-ID" sz="1800" dirty="0">
              <a:solidFill>
                <a:schemeClr val="tx1"/>
              </a:solidFill>
              <a:latin typeface="Inter"/>
            </a:endParaRPr>
          </a:p>
          <a:p>
            <a:pPr algn="just"/>
            <a:endParaRPr lang="en-ID" sz="1800" dirty="0">
              <a:solidFill>
                <a:schemeClr val="tx1"/>
              </a:solidFill>
              <a:latin typeface="Inter"/>
            </a:endParaRPr>
          </a:p>
          <a:p>
            <a:pPr algn="just"/>
            <a:endParaRPr lang="en-ID" sz="1800" dirty="0">
              <a:solidFill>
                <a:schemeClr val="tx1"/>
              </a:solidFill>
              <a:latin typeface="Inter"/>
            </a:endParaRPr>
          </a:p>
          <a:p>
            <a:pPr algn="just"/>
            <a:r>
              <a:rPr lang="en-ID" sz="1800" dirty="0" err="1">
                <a:solidFill>
                  <a:schemeClr val="tx1"/>
                </a:solidFill>
              </a:rPr>
              <a:t>Jenis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Tindak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Pidana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Perpajakan</a:t>
            </a:r>
            <a:r>
              <a:rPr lang="en-ID" sz="1800" dirty="0">
                <a:solidFill>
                  <a:schemeClr val="tx1"/>
                </a:solidFill>
              </a:rPr>
              <a:t> yang </a:t>
            </a:r>
            <a:r>
              <a:rPr lang="en-ID" sz="1800" dirty="0" err="1">
                <a:solidFill>
                  <a:schemeClr val="tx1"/>
                </a:solidFill>
              </a:rPr>
              <a:t>Tercantum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dalam</a:t>
            </a:r>
            <a:r>
              <a:rPr lang="en-ID" sz="1800" dirty="0">
                <a:solidFill>
                  <a:schemeClr val="tx1"/>
                </a:solidFill>
              </a:rPr>
              <a:t> Pasal 39 UU KUP:</a:t>
            </a:r>
          </a:p>
          <a:p>
            <a:pPr marL="514350" indent="-514350" algn="just">
              <a:buAutoNum type="arabicPeriod"/>
            </a:pPr>
            <a:r>
              <a:rPr lang="en-ID" sz="1800" dirty="0" err="1">
                <a:solidFill>
                  <a:schemeClr val="tx1"/>
                </a:solidFill>
              </a:rPr>
              <a:t>Sengaja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mendaftarkan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diri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atau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melaporkan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usaha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untuk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dikukuhkan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sebagai</a:t>
            </a:r>
            <a:r>
              <a:rPr lang="en-ID" sz="1800" dirty="0">
                <a:solidFill>
                  <a:schemeClr val="tx1"/>
                </a:solidFill>
              </a:rPr>
              <a:t> PKP</a:t>
            </a:r>
          </a:p>
          <a:p>
            <a:pPr marL="514350" indent="-514350" algn="just">
              <a:buAutoNum type="arabicPeriod"/>
            </a:pPr>
            <a:r>
              <a:rPr lang="en-ID" sz="1800" dirty="0" err="1">
                <a:solidFill>
                  <a:schemeClr val="tx1"/>
                </a:solidFill>
              </a:rPr>
              <a:t>Menyalahgunakan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atau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menggunakan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tanpa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hak</a:t>
            </a:r>
            <a:r>
              <a:rPr lang="en-ID" sz="1800" dirty="0">
                <a:solidFill>
                  <a:schemeClr val="tx1"/>
                </a:solidFill>
              </a:rPr>
              <a:t> NPWP </a:t>
            </a:r>
            <a:r>
              <a:rPr lang="en-ID" sz="1800" dirty="0" err="1">
                <a:solidFill>
                  <a:schemeClr val="tx1"/>
                </a:solidFill>
              </a:rPr>
              <a:t>atau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pengukuhan</a:t>
            </a:r>
            <a:r>
              <a:rPr lang="en-ID" sz="1800" dirty="0">
                <a:solidFill>
                  <a:schemeClr val="tx1"/>
                </a:solidFill>
              </a:rPr>
              <a:t> PKP </a:t>
            </a:r>
          </a:p>
          <a:p>
            <a:pPr marL="514350" indent="-514350" algn="just">
              <a:buAutoNum type="arabicPeriod"/>
            </a:pPr>
            <a:r>
              <a:rPr lang="en-ID" sz="1800" dirty="0" err="1">
                <a:solidFill>
                  <a:schemeClr val="tx1"/>
                </a:solidFill>
              </a:rPr>
              <a:t>Sengaja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memyampaikan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surat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pemberitahuan</a:t>
            </a:r>
            <a:endParaRPr lang="en-ID" sz="18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sz="1800" dirty="0" err="1">
                <a:solidFill>
                  <a:schemeClr val="tx1"/>
                </a:solidFill>
              </a:rPr>
              <a:t>Sengaja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menyampaikan</a:t>
            </a:r>
            <a:r>
              <a:rPr lang="en-ID" sz="1800" dirty="0">
                <a:solidFill>
                  <a:schemeClr val="tx1"/>
                </a:solidFill>
              </a:rPr>
              <a:t> SPT yang </a:t>
            </a:r>
            <a:r>
              <a:rPr lang="en-ID" sz="1800" dirty="0" err="1">
                <a:solidFill>
                  <a:schemeClr val="tx1"/>
                </a:solidFill>
              </a:rPr>
              <a:t>isinya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benar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atau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lengkap</a:t>
            </a:r>
            <a:endParaRPr lang="en-ID" sz="18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sz="1800" dirty="0" err="1">
                <a:solidFill>
                  <a:schemeClr val="tx1"/>
                </a:solidFill>
              </a:rPr>
              <a:t>Sengaja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menolak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pemeriksaan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ID" sz="1800" dirty="0" err="1">
                <a:solidFill>
                  <a:schemeClr val="tx1"/>
                </a:solidFill>
              </a:rPr>
              <a:t>Sengaja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memperlihatkan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pembukuan</a:t>
            </a:r>
            <a:r>
              <a:rPr lang="en-ID" sz="1800" dirty="0">
                <a:solidFill>
                  <a:schemeClr val="tx1"/>
                </a:solidFill>
              </a:rPr>
              <a:t>, </a:t>
            </a:r>
            <a:r>
              <a:rPr lang="en-ID" sz="1800" dirty="0" err="1">
                <a:solidFill>
                  <a:schemeClr val="tx1"/>
                </a:solidFill>
              </a:rPr>
              <a:t>pencatatan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atau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dokumen</a:t>
            </a:r>
            <a:r>
              <a:rPr lang="en-ID" sz="1800" dirty="0">
                <a:solidFill>
                  <a:schemeClr val="tx1"/>
                </a:solidFill>
              </a:rPr>
              <a:t> lain yang </a:t>
            </a:r>
            <a:r>
              <a:rPr lang="en-ID" sz="1800" dirty="0" err="1">
                <a:solidFill>
                  <a:schemeClr val="tx1"/>
                </a:solidFill>
              </a:rPr>
              <a:t>palsu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ID" sz="1800" dirty="0" err="1">
                <a:solidFill>
                  <a:schemeClr val="tx1"/>
                </a:solidFill>
              </a:rPr>
              <a:t>Wajib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pajak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sengaja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menyelenggarakan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pembukuan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atau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pencatatan</a:t>
            </a:r>
            <a:r>
              <a:rPr lang="en-ID" sz="1800" dirty="0">
                <a:solidFill>
                  <a:schemeClr val="tx1"/>
                </a:solidFill>
              </a:rPr>
              <a:t> di Indonesia </a:t>
            </a:r>
          </a:p>
          <a:p>
            <a:pPr marL="514350" indent="-514350" algn="just">
              <a:buAutoNum type="arabicPeriod"/>
            </a:pPr>
            <a:r>
              <a:rPr lang="en-ID" sz="1800" dirty="0" err="1">
                <a:solidFill>
                  <a:schemeClr val="tx1"/>
                </a:solidFill>
              </a:rPr>
              <a:t>Sengaja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menyampaikan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catatan</a:t>
            </a:r>
            <a:r>
              <a:rPr lang="en-ID" sz="1800" dirty="0">
                <a:solidFill>
                  <a:schemeClr val="tx1"/>
                </a:solidFill>
              </a:rPr>
              <a:t> yang </a:t>
            </a:r>
            <a:r>
              <a:rPr lang="en-ID" sz="1800" dirty="0" err="1">
                <a:solidFill>
                  <a:schemeClr val="tx1"/>
                </a:solidFill>
              </a:rPr>
              <a:t>menjadi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dasar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pembukuan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ID" sz="1800" dirty="0" err="1">
                <a:solidFill>
                  <a:schemeClr val="tx1"/>
                </a:solidFill>
              </a:rPr>
              <a:t>Sengaja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menyetrorkan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pajak</a:t>
            </a:r>
            <a:r>
              <a:rPr lang="en-ID" sz="1800" dirty="0">
                <a:solidFill>
                  <a:schemeClr val="tx1"/>
                </a:solidFill>
              </a:rPr>
              <a:t> yang </a:t>
            </a:r>
            <a:r>
              <a:rPr lang="en-ID" sz="1800" dirty="0" err="1">
                <a:solidFill>
                  <a:schemeClr val="tx1"/>
                </a:solidFill>
              </a:rPr>
              <a:t>telah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dipungut</a:t>
            </a:r>
            <a:r>
              <a:rPr lang="en-ID" sz="1800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ID" sz="1800" dirty="0"/>
          </a:p>
          <a:p>
            <a:pPr algn="just"/>
            <a:br>
              <a:rPr lang="en-ID" sz="1800" dirty="0"/>
            </a:br>
            <a:endParaRPr lang="en-ID" sz="1800" dirty="0"/>
          </a:p>
        </p:txBody>
      </p:sp>
    </p:spTree>
    <p:extLst>
      <p:ext uri="{BB962C8B-B14F-4D97-AF65-F5344CB8AC3E}">
        <p14:creationId xmlns:p14="http://schemas.microsoft.com/office/powerpoint/2010/main" val="132063011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C61F4A8-9E67-F329-E7C4-A82BE70CFA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548680"/>
            <a:ext cx="8928992" cy="5472608"/>
          </a:xfrm>
        </p:spPr>
        <p:txBody>
          <a:bodyPr>
            <a:normAutofit/>
          </a:bodyPr>
          <a:lstStyle/>
          <a:p>
            <a:pPr lvl="0" algn="l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en-ID" sz="1400" dirty="0">
              <a:solidFill>
                <a:schemeClr val="tx1"/>
              </a:solidFill>
            </a:endParaRPr>
          </a:p>
        </p:txBody>
      </p: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7ABFC80F-E612-EE7A-3EA5-366CA0F11D5A}"/>
              </a:ext>
            </a:extLst>
          </p:cNvPr>
          <p:cNvSpPr/>
          <p:nvPr/>
        </p:nvSpPr>
        <p:spPr>
          <a:xfrm>
            <a:off x="65165" y="550078"/>
            <a:ext cx="2304256" cy="1152128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orang lain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pajak</a:t>
            </a:r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5A5FD0-8234-40A2-D69F-2BF54B0A6854}"/>
              </a:ext>
            </a:extLst>
          </p:cNvPr>
          <p:cNvSpPr/>
          <p:nvPr/>
        </p:nvSpPr>
        <p:spPr>
          <a:xfrm>
            <a:off x="93431" y="2146339"/>
            <a:ext cx="2102305" cy="1008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Setiap</a:t>
            </a:r>
            <a:r>
              <a:rPr lang="en-US" dirty="0"/>
              <a:t> orang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pajak</a:t>
            </a:r>
            <a:endParaRPr lang="en-ID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085D0CD-C259-56B5-C0DF-DD8172E5E9E6}"/>
              </a:ext>
            </a:extLst>
          </p:cNvPr>
          <p:cNvCxnSpPr/>
          <p:nvPr/>
        </p:nvCxnSpPr>
        <p:spPr>
          <a:xfrm flipV="1">
            <a:off x="2195736" y="2276872"/>
            <a:ext cx="504056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45D43664-BACF-8D29-64A5-815FB34E1DE5}"/>
              </a:ext>
            </a:extLst>
          </p:cNvPr>
          <p:cNvSpPr/>
          <p:nvPr/>
        </p:nvSpPr>
        <p:spPr>
          <a:xfrm>
            <a:off x="2843808" y="1719010"/>
            <a:ext cx="1368152" cy="5578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Karena </a:t>
            </a:r>
            <a:r>
              <a:rPr lang="en-US" dirty="0" err="1"/>
              <a:t>Kealpaan</a:t>
            </a:r>
            <a:endParaRPr lang="en-ID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32F0CE0-E31C-8AC0-395E-62A739E09BD5}"/>
              </a:ext>
            </a:extLst>
          </p:cNvPr>
          <p:cNvCxnSpPr>
            <a:cxnSpLocks/>
          </p:cNvCxnSpPr>
          <p:nvPr/>
        </p:nvCxnSpPr>
        <p:spPr>
          <a:xfrm>
            <a:off x="2195736" y="2708920"/>
            <a:ext cx="639688" cy="405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Left Brace 9">
            <a:extLst>
              <a:ext uri="{FF2B5EF4-FFF2-40B4-BE49-F238E27FC236}">
                <a16:creationId xmlns:a16="http://schemas.microsoft.com/office/drawing/2014/main" id="{0296D2AD-760B-748A-F994-2EAECD5EBCA0}"/>
              </a:ext>
            </a:extLst>
          </p:cNvPr>
          <p:cNvSpPr/>
          <p:nvPr/>
        </p:nvSpPr>
        <p:spPr>
          <a:xfrm>
            <a:off x="0" y="1628800"/>
            <a:ext cx="73768" cy="36004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D80EA7D-2E99-EC26-DE34-AAD0C9E66F4E}"/>
              </a:ext>
            </a:extLst>
          </p:cNvPr>
          <p:cNvSpPr/>
          <p:nvPr/>
        </p:nvSpPr>
        <p:spPr>
          <a:xfrm>
            <a:off x="2869160" y="2911114"/>
            <a:ext cx="1702840" cy="8059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sengaja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TPP </a:t>
            </a:r>
            <a:endParaRPr lang="en-ID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5992CDE-2392-60F1-891D-E1A732EFE2BF}"/>
              </a:ext>
            </a:extLst>
          </p:cNvPr>
          <p:cNvCxnSpPr/>
          <p:nvPr/>
        </p:nvCxnSpPr>
        <p:spPr>
          <a:xfrm flipV="1">
            <a:off x="4247964" y="1571001"/>
            <a:ext cx="504056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AB76B92-F151-8F8E-6385-D4B29C8FDF7B}"/>
              </a:ext>
            </a:extLst>
          </p:cNvPr>
          <p:cNvCxnSpPr>
            <a:cxnSpLocks/>
          </p:cNvCxnSpPr>
          <p:nvPr/>
        </p:nvCxnSpPr>
        <p:spPr>
          <a:xfrm>
            <a:off x="4247964" y="2015807"/>
            <a:ext cx="684078" cy="2610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A4431912-39BE-17E1-E081-0B14318E222D}"/>
              </a:ext>
            </a:extLst>
          </p:cNvPr>
          <p:cNvSpPr/>
          <p:nvPr/>
        </p:nvSpPr>
        <p:spPr>
          <a:xfrm>
            <a:off x="4866982" y="1170427"/>
            <a:ext cx="1217186" cy="6886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Pertama</a:t>
            </a:r>
            <a:r>
              <a:rPr lang="en-US" dirty="0"/>
              <a:t> kali</a:t>
            </a:r>
            <a:endParaRPr lang="en-ID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433C5CB-40B7-0DE6-DC2B-E634277557C6}"/>
              </a:ext>
            </a:extLst>
          </p:cNvPr>
          <p:cNvSpPr/>
          <p:nvPr/>
        </p:nvSpPr>
        <p:spPr>
          <a:xfrm>
            <a:off x="4976717" y="2112185"/>
            <a:ext cx="1755523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pertama</a:t>
            </a:r>
            <a:endParaRPr lang="en-ID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72A6BB9-24FA-3F06-785B-8DB75B88ADAF}"/>
              </a:ext>
            </a:extLst>
          </p:cNvPr>
          <p:cNvCxnSpPr/>
          <p:nvPr/>
        </p:nvCxnSpPr>
        <p:spPr>
          <a:xfrm>
            <a:off x="6084168" y="1628800"/>
            <a:ext cx="4320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87F1B67F-A166-CC21-F1D9-7F4A42156423}"/>
              </a:ext>
            </a:extLst>
          </p:cNvPr>
          <p:cNvSpPr/>
          <p:nvPr/>
        </p:nvSpPr>
        <p:spPr>
          <a:xfrm>
            <a:off x="6549952" y="1196757"/>
            <a:ext cx="1046384" cy="6886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endParaRPr lang="en-ID" dirty="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6FFAF89-9857-D87C-6D08-3BDA3B665150}"/>
              </a:ext>
            </a:extLst>
          </p:cNvPr>
          <p:cNvCxnSpPr>
            <a:cxnSpLocks/>
          </p:cNvCxnSpPr>
          <p:nvPr/>
        </p:nvCxnSpPr>
        <p:spPr>
          <a:xfrm>
            <a:off x="7662055" y="1569895"/>
            <a:ext cx="3956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68B83DEF-8E67-3620-CE17-4BE67CE88933}"/>
              </a:ext>
            </a:extLst>
          </p:cNvPr>
          <p:cNvSpPr/>
          <p:nvPr/>
        </p:nvSpPr>
        <p:spPr>
          <a:xfrm>
            <a:off x="8136024" y="1196757"/>
            <a:ext cx="755576" cy="6812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Ditjen</a:t>
            </a:r>
            <a:r>
              <a:rPr lang="en-US" dirty="0"/>
              <a:t> Pajak</a:t>
            </a:r>
            <a:endParaRPr lang="en-ID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34B23FA-CCE5-526F-E440-DD264680CB4B}"/>
              </a:ext>
            </a:extLst>
          </p:cNvPr>
          <p:cNvCxnSpPr>
            <a:cxnSpLocks/>
          </p:cNvCxnSpPr>
          <p:nvPr/>
        </p:nvCxnSpPr>
        <p:spPr>
          <a:xfrm>
            <a:off x="5076056" y="2674184"/>
            <a:ext cx="590592" cy="4738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5D3C2623-5DD3-25D5-EA56-DD914AE8BA57}"/>
              </a:ext>
            </a:extLst>
          </p:cNvPr>
          <p:cNvSpPr/>
          <p:nvPr/>
        </p:nvSpPr>
        <p:spPr>
          <a:xfrm>
            <a:off x="5855468" y="3012284"/>
            <a:ext cx="1321496" cy="5453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Pidana</a:t>
            </a:r>
            <a:endParaRPr lang="en-ID" dirty="0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F80F88B-8127-E33C-023A-A3FDD4A1F5A7}"/>
              </a:ext>
            </a:extLst>
          </p:cNvPr>
          <p:cNvCxnSpPr/>
          <p:nvPr/>
        </p:nvCxnSpPr>
        <p:spPr>
          <a:xfrm>
            <a:off x="7176964" y="3284983"/>
            <a:ext cx="28630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0604A8AA-7B72-3677-9464-2E2B850EFF96}"/>
              </a:ext>
            </a:extLst>
          </p:cNvPr>
          <p:cNvSpPr/>
          <p:nvPr/>
        </p:nvSpPr>
        <p:spPr>
          <a:xfrm>
            <a:off x="7662055" y="3012283"/>
            <a:ext cx="1178605" cy="5453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Pengadilan</a:t>
            </a:r>
            <a:r>
              <a:rPr lang="en-US" dirty="0"/>
              <a:t> Negeri</a:t>
            </a:r>
            <a:endParaRPr lang="en-ID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D62C05F-C55E-A351-A850-F64970DF1745}"/>
              </a:ext>
            </a:extLst>
          </p:cNvPr>
          <p:cNvCxnSpPr>
            <a:cxnSpLocks/>
          </p:cNvCxnSpPr>
          <p:nvPr/>
        </p:nvCxnSpPr>
        <p:spPr>
          <a:xfrm>
            <a:off x="4721504" y="3415811"/>
            <a:ext cx="895663" cy="6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2419127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8A2CFA8-0514-A18E-5E85-1F752FFCCB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836712"/>
            <a:ext cx="8712968" cy="5328592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AA1C511-9E6F-BCAE-8EB9-921F7EAB3C16}"/>
              </a:ext>
            </a:extLst>
          </p:cNvPr>
          <p:cNvSpPr/>
          <p:nvPr/>
        </p:nvSpPr>
        <p:spPr>
          <a:xfrm>
            <a:off x="1403648" y="930536"/>
            <a:ext cx="6120680" cy="57606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Pajak dan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Pajak </a:t>
            </a:r>
            <a:endParaRPr lang="en-ID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F7EAFD3-48E7-9787-E14A-03B4D4B381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233031"/>
              </p:ext>
            </p:extLst>
          </p:nvPr>
        </p:nvGraphicFramePr>
        <p:xfrm>
          <a:off x="467544" y="2176488"/>
          <a:ext cx="7992888" cy="35661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32148">
                  <a:extLst>
                    <a:ext uri="{9D8B030D-6E8A-4147-A177-3AD203B41FA5}">
                      <a16:colId xmlns:a16="http://schemas.microsoft.com/office/drawing/2014/main" val="1180414934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2334143664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1869383478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970749278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3015317250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1599236488"/>
                    </a:ext>
                  </a:extLst>
                </a:gridCol>
              </a:tblGrid>
              <a:tr h="801546">
                <a:tc>
                  <a:txBody>
                    <a:bodyPr/>
                    <a:lstStyle/>
                    <a:p>
                      <a:r>
                        <a:rPr lang="en-US" dirty="0" err="1"/>
                        <a:t>Uraian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Objek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Alasan</a:t>
                      </a:r>
                      <a:r>
                        <a:rPr lang="en-US" dirty="0"/>
                        <a:t> Hukum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Lingkungan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Peradilan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Badan </a:t>
                      </a:r>
                      <a:r>
                        <a:rPr lang="en-US" dirty="0" err="1"/>
                        <a:t>Peradilan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Berwenang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Putusan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929425"/>
                  </a:ext>
                </a:extLst>
              </a:tr>
              <a:tr h="801546">
                <a:tc>
                  <a:txBody>
                    <a:bodyPr/>
                    <a:lstStyle/>
                    <a:p>
                      <a:r>
                        <a:rPr lang="en-US" dirty="0" err="1"/>
                        <a:t>Sengketa</a:t>
                      </a:r>
                      <a:r>
                        <a:rPr lang="en-US" dirty="0"/>
                        <a:t> Pajak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Surat Keputusan </a:t>
                      </a:r>
                      <a:r>
                        <a:rPr lang="en-US" dirty="0" err="1"/>
                        <a:t>Pejabat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Perpajakan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Ketidakadilan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menerapkan</a:t>
                      </a:r>
                      <a:r>
                        <a:rPr lang="en-US" dirty="0"/>
                        <a:t> UU </a:t>
                      </a:r>
                      <a:r>
                        <a:rPr lang="en-US" dirty="0" err="1"/>
                        <a:t>Perpajakan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Peradilan</a:t>
                      </a:r>
                      <a:r>
                        <a:rPr lang="en-US" dirty="0"/>
                        <a:t> Tata Usaha Negara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Pengadilan</a:t>
                      </a:r>
                      <a:r>
                        <a:rPr lang="en-US" dirty="0"/>
                        <a:t> Pajak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Meninjau</a:t>
                      </a:r>
                      <a:r>
                        <a:rPr lang="en-US" dirty="0"/>
                        <a:t> Keputusan </a:t>
                      </a:r>
                      <a:r>
                        <a:rPr lang="en-US" dirty="0" err="1"/>
                        <a:t>Pejabat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Perpajakan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196948"/>
                  </a:ext>
                </a:extLst>
              </a:tr>
              <a:tr h="801546">
                <a:tc>
                  <a:txBody>
                    <a:bodyPr/>
                    <a:lstStyle/>
                    <a:p>
                      <a:r>
                        <a:rPr lang="en-US" dirty="0" err="1"/>
                        <a:t>Tindak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Pidana</a:t>
                      </a:r>
                      <a:r>
                        <a:rPr lang="en-US" dirty="0"/>
                        <a:t> Pajak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Perbuatan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Setiap</a:t>
                      </a:r>
                      <a:r>
                        <a:rPr lang="en-US" dirty="0"/>
                        <a:t> Orang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Merugikan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Keuangan</a:t>
                      </a:r>
                      <a:r>
                        <a:rPr lang="en-US" dirty="0"/>
                        <a:t> Negara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Peradilan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Umum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Pengadilan</a:t>
                      </a:r>
                      <a:r>
                        <a:rPr lang="en-US" dirty="0"/>
                        <a:t> Negeri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Hukuman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Penjara</a:t>
                      </a:r>
                      <a:r>
                        <a:rPr lang="en-US" dirty="0"/>
                        <a:t> dan </a:t>
                      </a:r>
                      <a:r>
                        <a:rPr lang="en-US" dirty="0" err="1"/>
                        <a:t>Denda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629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382804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C0EE281-538C-C985-B3E4-27787B957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08720"/>
            <a:ext cx="8712968" cy="5256584"/>
          </a:xfrm>
        </p:spPr>
        <p:txBody>
          <a:bodyPr>
            <a:normAutofit/>
          </a:bodyPr>
          <a:lstStyle/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algn="just"/>
            <a:r>
              <a:rPr lang="en-ID" sz="2400" dirty="0">
                <a:solidFill>
                  <a:schemeClr val="tx1"/>
                </a:solidFill>
              </a:rPr>
              <a:t>KERJAKAN SOAL KASUS DI BAWAH INI:</a:t>
            </a: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algn="just"/>
            <a:r>
              <a:rPr lang="en-ID" sz="2400" dirty="0">
                <a:solidFill>
                  <a:schemeClr val="tx1"/>
                </a:solidFill>
              </a:rPr>
              <a:t>Tuan Rafi </a:t>
            </a:r>
            <a:r>
              <a:rPr lang="en-ID" sz="2400" dirty="0" err="1">
                <a:solidFill>
                  <a:schemeClr val="tx1"/>
                </a:solidFill>
              </a:rPr>
              <a:t>pemilik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dagang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elektronik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selama</a:t>
            </a:r>
            <a:r>
              <a:rPr lang="en-ID" sz="2400" dirty="0">
                <a:solidFill>
                  <a:schemeClr val="tx1"/>
                </a:solidFill>
              </a:rPr>
              <a:t> 7 </a:t>
            </a:r>
            <a:r>
              <a:rPr lang="en-ID" sz="2400" dirty="0" err="1">
                <a:solidFill>
                  <a:schemeClr val="tx1"/>
                </a:solidFill>
              </a:rPr>
              <a:t>tahun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terakhir</a:t>
            </a:r>
            <a:r>
              <a:rPr lang="en-ID" sz="2400" dirty="0">
                <a:solidFill>
                  <a:schemeClr val="tx1"/>
                </a:solidFill>
              </a:rPr>
              <a:t> (2017-2024)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melaporkan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pajak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penghasilannya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meskipun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omzet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melebihi</a:t>
            </a:r>
            <a:r>
              <a:rPr lang="en-ID" sz="2400" dirty="0">
                <a:solidFill>
                  <a:schemeClr val="tx1"/>
                </a:solidFill>
              </a:rPr>
              <a:t> batas </a:t>
            </a:r>
            <a:r>
              <a:rPr lang="en-ID" sz="2400" dirty="0" err="1">
                <a:solidFill>
                  <a:schemeClr val="tx1"/>
                </a:solidFill>
              </a:rPr>
              <a:t>Pengusaha</a:t>
            </a:r>
            <a:r>
              <a:rPr lang="en-ID" sz="2400" dirty="0">
                <a:solidFill>
                  <a:schemeClr val="tx1"/>
                </a:solidFill>
              </a:rPr>
              <a:t> Kena Pajak (PKP).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penyelidikan</a:t>
            </a:r>
            <a:r>
              <a:rPr lang="en-ID" sz="2400" dirty="0">
                <a:solidFill>
                  <a:schemeClr val="tx1"/>
                </a:solidFill>
              </a:rPr>
              <a:t>, DJP </a:t>
            </a:r>
            <a:r>
              <a:rPr lang="en-ID" sz="2400" dirty="0" err="1">
                <a:solidFill>
                  <a:schemeClr val="tx1"/>
                </a:solidFill>
              </a:rPr>
              <a:t>menemukan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bahwa</a:t>
            </a:r>
            <a:r>
              <a:rPr lang="en-ID" sz="2400" dirty="0">
                <a:solidFill>
                  <a:schemeClr val="tx1"/>
                </a:solidFill>
              </a:rPr>
              <a:t> Tuan Budi </a:t>
            </a:r>
            <a:r>
              <a:rPr lang="en-ID" sz="2400" dirty="0" err="1">
                <a:solidFill>
                  <a:schemeClr val="tx1"/>
                </a:solidFill>
              </a:rPr>
              <a:t>telah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memalsukan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bukti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pembayaran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pajak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menggunakan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nomor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faktur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pajak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valid. </a:t>
            </a:r>
            <a:r>
              <a:rPr lang="en-ID" sz="2400" dirty="0" err="1">
                <a:solidFill>
                  <a:schemeClr val="tx1"/>
                </a:solidFill>
              </a:rPr>
              <a:t>Kerugian</a:t>
            </a:r>
            <a:r>
              <a:rPr lang="en-ID" sz="2400" dirty="0">
                <a:solidFill>
                  <a:schemeClr val="tx1"/>
                </a:solidFill>
              </a:rPr>
              <a:t> negara </a:t>
            </a:r>
            <a:r>
              <a:rPr lang="en-ID" sz="2400" dirty="0" err="1">
                <a:solidFill>
                  <a:schemeClr val="tx1"/>
                </a:solidFill>
              </a:rPr>
              <a:t>diperkirakan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mencapai</a:t>
            </a:r>
            <a:r>
              <a:rPr lang="en-ID" sz="2400" dirty="0">
                <a:solidFill>
                  <a:schemeClr val="tx1"/>
                </a:solidFill>
              </a:rPr>
              <a:t> Rp4.000.000.000. </a:t>
            </a:r>
          </a:p>
        </p:txBody>
      </p:sp>
    </p:spTree>
    <p:extLst>
      <p:ext uri="{BB962C8B-B14F-4D97-AF65-F5344CB8AC3E}">
        <p14:creationId xmlns:p14="http://schemas.microsoft.com/office/powerpoint/2010/main" val="3575859101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08FEFE4-BDF8-8BA2-A1FE-85A400C4E8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836712"/>
            <a:ext cx="8568952" cy="4968552"/>
          </a:xfrm>
        </p:spPr>
        <p:txBody>
          <a:bodyPr>
            <a:normAutofit lnSpcReduction="10000"/>
          </a:bodyPr>
          <a:lstStyle/>
          <a:p>
            <a:pPr algn="just"/>
            <a:r>
              <a:rPr lang="en-ID" dirty="0" err="1">
                <a:solidFill>
                  <a:schemeClr val="tx1"/>
                </a:solidFill>
              </a:rPr>
              <a:t>Pertanyaan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Jelaskan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tindak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pidana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pajak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apa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dilakukan</a:t>
            </a:r>
            <a:r>
              <a:rPr lang="en-ID" dirty="0">
                <a:solidFill>
                  <a:schemeClr val="tx1"/>
                </a:solidFill>
              </a:rPr>
              <a:t> oleh Tuan Rafi </a:t>
            </a:r>
            <a:r>
              <a:rPr lang="en-ID" dirty="0" err="1">
                <a:solidFill>
                  <a:schemeClr val="tx1"/>
                </a:solidFill>
              </a:rPr>
              <a:t>berdasarkan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kasus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tersebut</a:t>
            </a:r>
            <a:r>
              <a:rPr lang="en-ID" dirty="0">
                <a:solidFill>
                  <a:schemeClr val="tx1"/>
                </a:solidFill>
              </a:rPr>
              <a:t>? 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Sebutkan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jenis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pidana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dikenakan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kepada</a:t>
            </a:r>
            <a:r>
              <a:rPr lang="en-ID" dirty="0">
                <a:solidFill>
                  <a:schemeClr val="tx1"/>
                </a:solidFill>
              </a:rPr>
              <a:t> Tuan Budi </a:t>
            </a:r>
            <a:r>
              <a:rPr lang="en-ID" dirty="0" err="1">
                <a:solidFill>
                  <a:schemeClr val="tx1"/>
                </a:solidFill>
              </a:rPr>
              <a:t>sesuai</a:t>
            </a:r>
            <a:r>
              <a:rPr lang="en-ID" dirty="0">
                <a:solidFill>
                  <a:schemeClr val="tx1"/>
                </a:solidFill>
              </a:rPr>
              <a:t> UU KUP!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Bagaimana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mekanisme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penyelesaian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tindak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pidana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pajak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kasus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jika</a:t>
            </a:r>
            <a:r>
              <a:rPr lang="en-ID" dirty="0">
                <a:solidFill>
                  <a:schemeClr val="tx1"/>
                </a:solidFill>
              </a:rPr>
              <a:t> Tuan Rafi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bersedia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mengembalikan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kerugian</a:t>
            </a:r>
            <a:r>
              <a:rPr lang="en-ID" dirty="0">
                <a:solidFill>
                  <a:schemeClr val="tx1"/>
                </a:solidFill>
              </a:rPr>
              <a:t> negara dan </a:t>
            </a:r>
            <a:r>
              <a:rPr lang="en-ID" dirty="0" err="1">
                <a:solidFill>
                  <a:schemeClr val="tx1"/>
                </a:solidFill>
              </a:rPr>
              <a:t>membayar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administrasi</a:t>
            </a:r>
            <a:r>
              <a:rPr lang="en-ID" dirty="0">
                <a:solidFill>
                  <a:schemeClr val="tx1"/>
                </a:solidFill>
              </a:rPr>
              <a:t>? </a:t>
            </a:r>
          </a:p>
          <a:p>
            <a:pPr marL="514350" indent="-514350" algn="just"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Apa </a:t>
            </a:r>
            <a:r>
              <a:rPr lang="en-ID" dirty="0" err="1">
                <a:solidFill>
                  <a:schemeClr val="tx1"/>
                </a:solidFill>
              </a:rPr>
              <a:t>saja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langkah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diambil</a:t>
            </a:r>
            <a:r>
              <a:rPr lang="en-ID" dirty="0">
                <a:solidFill>
                  <a:schemeClr val="tx1"/>
                </a:solidFill>
              </a:rPr>
              <a:t> DJP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memastikan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kasus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seperti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terulang</a:t>
            </a:r>
            <a:r>
              <a:rPr lang="en-ID" dirty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2336873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0DA3078-103B-DE1A-EE2A-009287FF26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THANK YOU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826419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Definisi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Pajak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Pajak???</a:t>
            </a:r>
            <a:endParaRPr lang="id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6241B0-604F-1E61-96B1-8B044F7A31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132856"/>
            <a:ext cx="3240360" cy="208823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106859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836712"/>
            <a:ext cx="8733656" cy="4997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F06A2D3-9103-EA3D-6039-FC5C307AB469}"/>
              </a:ext>
            </a:extLst>
          </p:cNvPr>
          <p:cNvSpPr/>
          <p:nvPr/>
        </p:nvSpPr>
        <p:spPr>
          <a:xfrm>
            <a:off x="107504" y="1295666"/>
            <a:ext cx="3469465" cy="688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Hukum Pajak </a:t>
            </a:r>
            <a:endParaRPr lang="en-ID" dirty="0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84B41DF1-4147-0BFA-7C36-EDB05BA3F16D}"/>
              </a:ext>
            </a:extLst>
          </p:cNvPr>
          <p:cNvSpPr/>
          <p:nvPr/>
        </p:nvSpPr>
        <p:spPr>
          <a:xfrm>
            <a:off x="2553442" y="1900391"/>
            <a:ext cx="792088" cy="850404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10A61F-09F2-C321-2FAE-B7E30B87E11B}"/>
              </a:ext>
            </a:extLst>
          </p:cNvPr>
          <p:cNvSpPr/>
          <p:nvPr/>
        </p:nvSpPr>
        <p:spPr>
          <a:xfrm>
            <a:off x="-30740" y="3044870"/>
            <a:ext cx="8928992" cy="20402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Hukum </a:t>
            </a:r>
            <a:r>
              <a:rPr lang="en-US" dirty="0" err="1"/>
              <a:t>pajak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i="1" dirty="0"/>
              <a:t> fiscal,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peraturan-peraturan</a:t>
            </a:r>
            <a:r>
              <a:rPr lang="en-US" dirty="0"/>
              <a:t> yang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dan  </a:t>
            </a:r>
            <a:r>
              <a:rPr lang="en-US" dirty="0" err="1"/>
              <a:t>menyerahkannya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kas negara.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i="1" dirty="0"/>
              <a:t>public</a:t>
            </a:r>
            <a:r>
              <a:rPr lang="en-US" dirty="0"/>
              <a:t>,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hubungan-hubungan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negara-negara dan orang-orang </a:t>
            </a:r>
            <a:r>
              <a:rPr lang="en-US" dirty="0" err="1"/>
              <a:t>atau</a:t>
            </a:r>
            <a:r>
              <a:rPr lang="en-US" dirty="0"/>
              <a:t> badan-badan (</a:t>
            </a:r>
            <a:r>
              <a:rPr lang="en-US" dirty="0" err="1"/>
              <a:t>hukum</a:t>
            </a:r>
            <a:r>
              <a:rPr lang="en-US" dirty="0"/>
              <a:t>) yang </a:t>
            </a:r>
            <a:r>
              <a:rPr lang="en-US" dirty="0" err="1"/>
              <a:t>berkewajiban</a:t>
            </a:r>
            <a:r>
              <a:rPr lang="en-US" dirty="0"/>
              <a:t> </a:t>
            </a:r>
            <a:r>
              <a:rPr lang="en-US" dirty="0" err="1"/>
              <a:t>membayar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(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b="1" dirty="0" err="1"/>
              <a:t>wajib</a:t>
            </a:r>
            <a:r>
              <a:rPr lang="en-US" b="1" dirty="0"/>
              <a:t> </a:t>
            </a:r>
            <a:r>
              <a:rPr lang="en-US" b="1" dirty="0" err="1"/>
              <a:t>pajak</a:t>
            </a:r>
            <a:r>
              <a:rPr lang="en-US" dirty="0"/>
              <a:t>)</a:t>
            </a:r>
            <a:endParaRPr lang="en-ID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94D7815-0FF4-B9C1-BE1D-3588E355E2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4332" y="710585"/>
            <a:ext cx="3754761" cy="204021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D86D707-1DD6-12FD-BAA4-1EEF4DFD5D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908720"/>
            <a:ext cx="8568952" cy="5328592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F9153F5-B2A6-B8E6-6EF2-582D827A92C5}"/>
              </a:ext>
            </a:extLst>
          </p:cNvPr>
          <p:cNvSpPr/>
          <p:nvPr/>
        </p:nvSpPr>
        <p:spPr>
          <a:xfrm>
            <a:off x="2231025" y="938590"/>
            <a:ext cx="4681949" cy="6613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Penegak</a:t>
            </a:r>
            <a:r>
              <a:rPr lang="en-US" dirty="0"/>
              <a:t> Hukum </a:t>
            </a:r>
            <a:endParaRPr lang="en-ID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319E44-0260-3C9C-488D-424313E1A157}"/>
              </a:ext>
            </a:extLst>
          </p:cNvPr>
          <p:cNvSpPr/>
          <p:nvPr/>
        </p:nvSpPr>
        <p:spPr>
          <a:xfrm>
            <a:off x="107504" y="2758174"/>
            <a:ext cx="3744416" cy="33351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ID" sz="1200" dirty="0">
              <a:effectLst/>
            </a:endParaRPr>
          </a:p>
          <a:p>
            <a:endParaRPr lang="en-ID" sz="1200" dirty="0"/>
          </a:p>
          <a:p>
            <a:endParaRPr lang="en-ID" sz="12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Mendorong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Tanggung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Jawab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tegas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memahami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memenuhi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perpajakannya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aturan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Mengurangi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penerapan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konsisten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penghindaran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keterlambatan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pelaporan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diminimalkan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Keadilan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semua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badan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b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D" sz="1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CD84A61-FA7A-2A1A-208C-E994F8B1B7D4}"/>
              </a:ext>
            </a:extLst>
          </p:cNvPr>
          <p:cNvSpPr/>
          <p:nvPr/>
        </p:nvSpPr>
        <p:spPr>
          <a:xfrm>
            <a:off x="4170618" y="2758174"/>
            <a:ext cx="4376801" cy="33351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ID" sz="12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Mengamankan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Pajak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kontributor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utama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negara.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membantu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meminimalkan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kebocoran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akibat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penggelapan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Mendukung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Pembangunan Nasional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optimal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mendanai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berbagai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program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infrastruktur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pendidikan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kesehatan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Kepercayaan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Publik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efektif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menunjukkan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dijalankan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akuntabel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kepercayaan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endParaRPr lang="en-ID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328F69B-01F6-5FE5-8B6E-9CB996E01351}"/>
              </a:ext>
            </a:extLst>
          </p:cNvPr>
          <p:cNvCxnSpPr/>
          <p:nvPr/>
        </p:nvCxnSpPr>
        <p:spPr>
          <a:xfrm flipH="1">
            <a:off x="2019367" y="1750373"/>
            <a:ext cx="2159139" cy="8865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4D7F4D3-ECFD-8742-15DA-EBCFBD9374FE}"/>
              </a:ext>
            </a:extLst>
          </p:cNvPr>
          <p:cNvCxnSpPr>
            <a:cxnSpLocks/>
          </p:cNvCxnSpPr>
          <p:nvPr/>
        </p:nvCxnSpPr>
        <p:spPr>
          <a:xfrm>
            <a:off x="4209819" y="1750373"/>
            <a:ext cx="2306397" cy="8865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95069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 HUKUM PENEGAKAN HUKUM PAJAK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3AB0F1-E3A2-5F4F-4D7F-7B31334FB08C}"/>
              </a:ext>
            </a:extLst>
          </p:cNvPr>
          <p:cNvSpPr/>
          <p:nvPr/>
        </p:nvSpPr>
        <p:spPr>
          <a:xfrm>
            <a:off x="107504" y="1484784"/>
            <a:ext cx="8424936" cy="21602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1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16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 </a:t>
            </a: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Penghasilan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(UU </a:t>
            </a: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PPh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: 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PPh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dikenakan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penghasilan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diterima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perorangan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badan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aktivitas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ekonomi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 :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Penghasilan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pekerjaan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hadiah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dividen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royalti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penghasilan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Pajak: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Orang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pribadi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(resident dan non-resident).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Badan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(PT, CV,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Firma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Koperasi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dsb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.).</a:t>
            </a:r>
          </a:p>
          <a:p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612B7F-AFC7-1FA6-0A5B-9F0A112A95D4}"/>
              </a:ext>
            </a:extLst>
          </p:cNvPr>
          <p:cNvSpPr/>
          <p:nvPr/>
        </p:nvSpPr>
        <p:spPr>
          <a:xfrm>
            <a:off x="107504" y="4077072"/>
            <a:ext cx="9031725" cy="21602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ID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Pertambahan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Nilai (UU PPN): 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 PPN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pengenaan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konsumsi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negeri, yang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ditanggung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akhir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UU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8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1983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Pertambahan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Nilai dan Pajak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Mewah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PPnBM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sebagaimana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diubah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terakhir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2021 (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Harmonisasi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Peraturan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ID" sz="14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Penyerahan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Kena Pajak (BKP).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Penyerahan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Jasa Kena Pajak (JKP).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BKP.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12BD1A7A-2919-C015-9F24-90C5325726CF}"/>
              </a:ext>
            </a:extLst>
          </p:cNvPr>
          <p:cNvSpPr/>
          <p:nvPr/>
        </p:nvSpPr>
        <p:spPr>
          <a:xfrm>
            <a:off x="6840252" y="3001517"/>
            <a:ext cx="1224136" cy="1143000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0702533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78410" y="16361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 algn="l"/>
            <a:r>
              <a:rPr lang="en-US" dirty="0" err="1">
                <a:latin typeface="Cambria" panose="02040503050406030204" pitchFamily="18" charset="0"/>
              </a:rPr>
              <a:t>Sanksi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Perpajakan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endParaRPr lang="id-ID" dirty="0">
              <a:latin typeface="Cambria" panose="020405030504060302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524FD4A-D97D-515C-7651-3567B1A2E4A6}"/>
              </a:ext>
            </a:extLst>
          </p:cNvPr>
          <p:cNvSpPr/>
          <p:nvPr/>
        </p:nvSpPr>
        <p:spPr>
          <a:xfrm>
            <a:off x="251520" y="1056443"/>
            <a:ext cx="8435280" cy="2674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Ketentuan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Tata Cara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(UU KUP)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UU KUP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pengaturan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tata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administrasi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Indonesia,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pendaftaran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pelaporan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hingga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UU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1983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Ketentuan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Tata Cara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yang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terakhir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diubah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2021.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Lingkup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Pendaftaran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pemberian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NPWP.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pelaporan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(SPT).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Mekanisme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penagihan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pemeriksaan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penyidikan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ID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665B96-6B90-CA68-4778-2722EEABB890}"/>
              </a:ext>
            </a:extLst>
          </p:cNvPr>
          <p:cNvSpPr/>
          <p:nvPr/>
        </p:nvSpPr>
        <p:spPr>
          <a:xfrm>
            <a:off x="251520" y="4725144"/>
            <a:ext cx="8456490" cy="1296144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en-ID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Fungsi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UU KUP :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wewenang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DJP.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prosedur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menyelesaikan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sengketa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lphaLcPeriod"/>
            </a:pP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5F0782A2-6713-9E3D-19A8-216DBCFADE98}"/>
              </a:ext>
            </a:extLst>
          </p:cNvPr>
          <p:cNvSpPr/>
          <p:nvPr/>
        </p:nvSpPr>
        <p:spPr>
          <a:xfrm>
            <a:off x="5292080" y="3731397"/>
            <a:ext cx="1224136" cy="118085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5423167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2B98107-304B-F6F0-A646-50A3162812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548680"/>
            <a:ext cx="7912968" cy="1008112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Pelanggaran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Administrasi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F0C516BA-6460-8AB0-E3DD-B57935ED6C6A}"/>
              </a:ext>
            </a:extLst>
          </p:cNvPr>
          <p:cNvSpPr/>
          <p:nvPr/>
        </p:nvSpPr>
        <p:spPr>
          <a:xfrm>
            <a:off x="4013938" y="1052736"/>
            <a:ext cx="576064" cy="72008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7103DC-4A38-EE00-F1D3-F631826E4821}"/>
              </a:ext>
            </a:extLst>
          </p:cNvPr>
          <p:cNvSpPr/>
          <p:nvPr/>
        </p:nvSpPr>
        <p:spPr>
          <a:xfrm>
            <a:off x="-36512" y="1916832"/>
            <a:ext cx="9180512" cy="44644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administrasi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ketika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memenuhi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administratif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aturan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tanpa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melibatkan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unsur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kriminal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Keterlambatan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SPT</a:t>
            </a:r>
            <a:endParaRPr lang="en-ID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Definisi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apabila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menyerahkan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Surat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Pemberitahuan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(SPT)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Masa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batas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ditentukan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Denda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administratif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misalnya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Rp100.000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SPT Orang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Pribadi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Rp1.000.000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SPT Badan).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Potensi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pemeriksaan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keterlambatan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berulang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1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mengganggu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penghitungan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Kekurangan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</a:t>
            </a:r>
            <a:endParaRPr lang="en-ID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Definisi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apabila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membayar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rendah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sebenarnya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sengaja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kelalaian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Denda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sebesar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2% per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bulan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bayar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hingga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pelunasan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Penagihan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otoritas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1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Penambahan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beban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endParaRPr lang="en-ID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65755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7BBEF45-7947-A1B3-E778-17B47D0DD9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556" y="764704"/>
            <a:ext cx="7992888" cy="482453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 :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melibatkan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unsur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kesengajaan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menghindari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dianggap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melawan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dirty="0">
                <a:solidFill>
                  <a:schemeClr val="tx1"/>
                </a:solidFill>
              </a:rPr>
              <a:t>•</a:t>
            </a:r>
            <a:r>
              <a:rPr lang="en-ID" sz="2400" dirty="0" err="1">
                <a:solidFill>
                  <a:schemeClr val="tx1"/>
                </a:solidFill>
              </a:rPr>
              <a:t>Penggelapan</a:t>
            </a:r>
            <a:r>
              <a:rPr lang="en-ID" sz="2400" dirty="0">
                <a:solidFill>
                  <a:schemeClr val="tx1"/>
                </a:solidFill>
              </a:rPr>
              <a:t> Pajak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dirty="0" err="1">
                <a:solidFill>
                  <a:schemeClr val="tx1"/>
                </a:solidFill>
              </a:rPr>
              <a:t>Definisi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Penggelapan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pajak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terjadi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ketika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wajib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pajak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sengaja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menyembunyikan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penghasilan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menutupi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transaksi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melakukan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tindakan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lainnya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mengurangi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kewajiban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pajak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dirty="0" err="1">
                <a:solidFill>
                  <a:schemeClr val="tx1"/>
                </a:solidFill>
              </a:rPr>
              <a:t>Contoh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melaporkan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penghasilan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tambahan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menggunakan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dokumen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palsu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dirty="0">
                <a:solidFill>
                  <a:schemeClr val="tx1"/>
                </a:solidFill>
              </a:rPr>
              <a:t>1. </a:t>
            </a:r>
            <a:r>
              <a:rPr lang="en-ID" sz="2400" dirty="0" err="1">
                <a:solidFill>
                  <a:schemeClr val="tx1"/>
                </a:solidFill>
              </a:rPr>
              <a:t>Sanksi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dirty="0">
                <a:solidFill>
                  <a:schemeClr val="tx1"/>
                </a:solidFill>
              </a:rPr>
              <a:t>2. </a:t>
            </a:r>
            <a:r>
              <a:rPr lang="en-ID" sz="2400" dirty="0" err="1">
                <a:solidFill>
                  <a:schemeClr val="tx1"/>
                </a:solidFill>
              </a:rPr>
              <a:t>Hukuman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pidana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penjara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hingga</a:t>
            </a:r>
            <a:r>
              <a:rPr lang="en-ID" sz="2400" dirty="0">
                <a:solidFill>
                  <a:schemeClr val="tx1"/>
                </a:solidFill>
              </a:rPr>
              <a:t> 6 </a:t>
            </a:r>
            <a:r>
              <a:rPr lang="en-ID" sz="2400" dirty="0" err="1">
                <a:solidFill>
                  <a:schemeClr val="tx1"/>
                </a:solidFill>
              </a:rPr>
              <a:t>tahun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dirty="0">
                <a:solidFill>
                  <a:schemeClr val="tx1"/>
                </a:solidFill>
              </a:rPr>
              <a:t>3. </a:t>
            </a:r>
            <a:r>
              <a:rPr lang="en-ID" sz="2400" dirty="0" err="1">
                <a:solidFill>
                  <a:schemeClr val="tx1"/>
                </a:solidFill>
              </a:rPr>
              <a:t>Denda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sebesar</a:t>
            </a:r>
            <a:r>
              <a:rPr lang="en-ID" sz="2400" dirty="0">
                <a:solidFill>
                  <a:schemeClr val="tx1"/>
                </a:solidFill>
              </a:rPr>
              <a:t> 2 </a:t>
            </a:r>
            <a:r>
              <a:rPr lang="en-ID" sz="2400" dirty="0" err="1">
                <a:solidFill>
                  <a:schemeClr val="tx1"/>
                </a:solidFill>
              </a:rPr>
              <a:t>hingga</a:t>
            </a:r>
            <a:r>
              <a:rPr lang="en-ID" sz="2400" dirty="0">
                <a:solidFill>
                  <a:schemeClr val="tx1"/>
                </a:solidFill>
              </a:rPr>
              <a:t> 4 kali </a:t>
            </a:r>
            <a:r>
              <a:rPr lang="en-ID" sz="2400" dirty="0" err="1">
                <a:solidFill>
                  <a:schemeClr val="tx1"/>
                </a:solidFill>
              </a:rPr>
              <a:t>jumlah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pajak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digelapkan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93763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02A8E51-95AA-1498-9C31-0701D8D01E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836712"/>
            <a:ext cx="8640960" cy="5328592"/>
          </a:xfrm>
        </p:spPr>
        <p:txBody>
          <a:bodyPr/>
          <a:lstStyle/>
          <a:p>
            <a:endParaRPr lang="en-ID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2055A9F-17A6-CB76-A56D-46171F378D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613534"/>
              </p:ext>
            </p:extLst>
          </p:nvPr>
        </p:nvGraphicFramePr>
        <p:xfrm>
          <a:off x="457200" y="2024844"/>
          <a:ext cx="8229600" cy="2808312"/>
        </p:xfrm>
        <a:graphic>
          <a:graphicData uri="http://schemas.openxmlformats.org/drawingml/2006/table">
            <a:tbl>
              <a:tblPr firstRow="1" firstCol="1" bandRow="1">
                <a:tableStyleId>{0660B408-B3CF-4A94-85FC-2B1E0A45F4A2}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314359723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74719226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4197053622"/>
                    </a:ext>
                  </a:extLst>
                </a:gridCol>
              </a:tblGrid>
              <a:tr h="702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 dirty="0" err="1">
                          <a:effectLst/>
                        </a:rPr>
                        <a:t>Kriteria</a:t>
                      </a:r>
                      <a:endParaRPr lang="en-ID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Pelanggaran Administrasi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Pelanggaran Pidana Pajak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43227161"/>
                  </a:ext>
                </a:extLst>
              </a:tr>
              <a:tr h="702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Sifat Pelanggaran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Kelalaian atau kesalahan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Kesengajaan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21689132"/>
                  </a:ext>
                </a:extLst>
              </a:tr>
              <a:tr h="702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Jenis Sanksi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Denda administratif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Penjara dan denda berat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06332723"/>
                  </a:ext>
                </a:extLst>
              </a:tr>
              <a:tr h="702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Tujuan Pelaku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Tidak disengaja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 dirty="0" err="1">
                          <a:effectLst/>
                        </a:rPr>
                        <a:t>Menghindari</a:t>
                      </a:r>
                      <a:r>
                        <a:rPr lang="en-ID" sz="1100" kern="100" dirty="0">
                          <a:effectLst/>
                        </a:rPr>
                        <a:t> </a:t>
                      </a:r>
                      <a:r>
                        <a:rPr lang="en-ID" sz="1100" kern="100" dirty="0" err="1">
                          <a:effectLst/>
                        </a:rPr>
                        <a:t>pajak</a:t>
                      </a:r>
                      <a:r>
                        <a:rPr lang="en-ID" sz="1100" kern="100" dirty="0">
                          <a:effectLst/>
                        </a:rPr>
                        <a:t> </a:t>
                      </a:r>
                      <a:r>
                        <a:rPr lang="en-ID" sz="1100" kern="100" dirty="0" err="1">
                          <a:effectLst/>
                        </a:rPr>
                        <a:t>secara</a:t>
                      </a:r>
                      <a:r>
                        <a:rPr lang="en-ID" sz="1100" kern="100" dirty="0">
                          <a:effectLst/>
                        </a:rPr>
                        <a:t> </a:t>
                      </a:r>
                      <a:r>
                        <a:rPr lang="en-ID" sz="1100" kern="100" dirty="0" err="1">
                          <a:effectLst/>
                        </a:rPr>
                        <a:t>ilegal</a:t>
                      </a:r>
                      <a:endParaRPr lang="en-ID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67944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2653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3789</TotalTime>
  <Words>1414</Words>
  <Application>Microsoft Office PowerPoint</Application>
  <PresentationFormat>On-screen Show (4:3)</PresentationFormat>
  <Paragraphs>187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Arial</vt:lpstr>
      <vt:lpstr>Calibri</vt:lpstr>
      <vt:lpstr>Cambria</vt:lpstr>
      <vt:lpstr>Courier New</vt:lpstr>
      <vt:lpstr>Inter</vt:lpstr>
      <vt:lpstr>Symbol</vt:lpstr>
      <vt:lpstr>Times New Roman</vt:lpstr>
      <vt:lpstr>ui-sans-serif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502</cp:revision>
  <cp:lastPrinted>2017-08-29T02:54:51Z</cp:lastPrinted>
  <dcterms:created xsi:type="dcterms:W3CDTF">2010-04-18T12:06:30Z</dcterms:created>
  <dcterms:modified xsi:type="dcterms:W3CDTF">2024-12-05T05:07:49Z</dcterms:modified>
</cp:coreProperties>
</file>