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2" r:id="rId3"/>
    <p:sldId id="283" r:id="rId4"/>
    <p:sldId id="284" r:id="rId5"/>
    <p:sldId id="285" r:id="rId6"/>
    <p:sldId id="286" r:id="rId7"/>
    <p:sldId id="288" r:id="rId8"/>
    <p:sldId id="27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12/23/2020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3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11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2976" y="4786322"/>
            <a:ext cx="66014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Filsafat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0770F-9438-4394-8602-B8D59337AB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9388" y="1214438"/>
            <a:ext cx="8785225" cy="914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latin typeface="Cambria" pitchFamily="18" charset="0"/>
              </a:rPr>
              <a:t>FILSAFAT: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philo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(cinta), philos (pecinta),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phylein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(mencintai)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  <a:sym typeface="Wingdings" pitchFamily="2" charset="2"/>
              </a:rPr>
              <a:t>                         </a:t>
            </a:r>
            <a:r>
              <a:rPr lang="en-US" sz="2000" b="1" dirty="0">
                <a:latin typeface="Cambria" pitchFamily="18" charset="0"/>
                <a:sym typeface="Wingdings" pitchFamily="2" charset="2"/>
              </a:rPr>
              <a:t>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sophos, sophia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(hikmah, kearifan, kebijaksanaan)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50825" y="2216150"/>
            <a:ext cx="8569325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rgbClr val="3333FF"/>
                </a:solidFill>
              </a:rPr>
              <a:t>Manusia sepanjang hayat selalu mengidamkan kebijaksanaan, kebaikan, kebenaran, keindahan dan sebagainya. Ia akan selalu berfilsafat.</a:t>
            </a:r>
            <a:endParaRPr lang="en-US" b="1" dirty="0">
              <a:solidFill>
                <a:srgbClr val="3333FF"/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63538" y="2857500"/>
            <a:ext cx="835183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Cabang</a:t>
            </a:r>
            <a:r>
              <a:rPr lang="id-I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filsafat: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Metafisika (ontologi, kosmologi, antropologi)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Epistemologi (pengetahuan)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Aksiologis (nilai)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Logika (jalan pemikiran)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Etika (tingkah laku)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Estetika (keindahan)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813" y="357188"/>
            <a:ext cx="6715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 FILSAFAT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6829C-31B5-439A-B4E0-2A1A8944279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9388" y="1412875"/>
            <a:ext cx="8856662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 :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Suatu kesatuan yang terdiri atas bagian-bagian,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tiap bagaian memiliki fungsi sendiri,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ada ketergantungan antar 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mengarah pada tujuan tertentu,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Terjadi pada lingkungan yang kompleks</a:t>
            </a:r>
            <a:endParaRPr lang="en-US" sz="2000" b="1" dirty="0">
              <a:latin typeface="Cambria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250" y="1428750"/>
            <a:ext cx="27066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7188" y="4572000"/>
            <a:ext cx="8135937" cy="822325"/>
          </a:xfrm>
          <a:prstGeom prst="rect">
            <a:avLst/>
          </a:prstGeom>
          <a:solidFill>
            <a:srgbClr val="DAA1FD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400" b="1">
                <a:solidFill>
                  <a:srgbClr val="0033CC"/>
                </a:solidFill>
              </a:rPr>
              <a:t>Pancasila merupakan suatu sistem nilai yang terejawantah melalui sila-sila</a:t>
            </a:r>
            <a:endParaRPr lang="en-US" sz="2400" b="1">
              <a:solidFill>
                <a:srgbClr val="0033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428625"/>
            <a:ext cx="82867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sebagai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Filsafat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09875" y="635000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Cambria" pitchFamily="18" charset="0"/>
              </a:rPr>
              <a:t>Pendidikan Pancasila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38875" y="6350000"/>
            <a:ext cx="2133600" cy="365125"/>
          </a:xfrm>
        </p:spPr>
        <p:txBody>
          <a:bodyPr/>
          <a:lstStyle/>
          <a:p>
            <a:pPr>
              <a:defRPr/>
            </a:pPr>
            <a:fld id="{043C76A9-D575-4F91-8A35-6F6C918D5FEC}" type="slidenum">
              <a:rPr lang="en-US" smtClean="0">
                <a:latin typeface="Cambria" pitchFamily="18" charset="0"/>
              </a:rPr>
              <a:pPr>
                <a:defRPr/>
              </a:pPr>
              <a:t>4</a:t>
            </a:fld>
            <a:endParaRPr lang="en-US">
              <a:latin typeface="Cambria" pitchFamily="18" charset="0"/>
            </a:endParaRPr>
          </a:p>
        </p:txBody>
      </p:sp>
      <p:sp>
        <p:nvSpPr>
          <p:cNvPr id="6" name="Date Placeholder 6"/>
          <p:cNvSpPr txBox="1">
            <a:spLocks/>
          </p:cNvSpPr>
          <p:nvPr/>
        </p:nvSpPr>
        <p:spPr>
          <a:xfrm>
            <a:off x="142875" y="6350000"/>
            <a:ext cx="2133600" cy="365125"/>
          </a:xfrm>
          <a:prstGeom prst="rect">
            <a:avLst/>
          </a:prstGeom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Cambria" pitchFamily="18" charset="0"/>
              </a:rPr>
              <a:t>5/4/2010</a:t>
            </a: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 flipH="1">
            <a:off x="153988" y="865188"/>
            <a:ext cx="2881312" cy="39608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>
            <a:off x="3033713" y="865188"/>
            <a:ext cx="0" cy="48244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>
            <a:off x="153988" y="4826000"/>
            <a:ext cx="2881312" cy="8636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V="1">
            <a:off x="153988" y="3889375"/>
            <a:ext cx="3313112" cy="9366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1"/>
          <p:cNvSpPr>
            <a:spLocks noChangeShapeType="1"/>
          </p:cNvSpPr>
          <p:nvPr/>
        </p:nvSpPr>
        <p:spPr bwMode="auto">
          <a:xfrm>
            <a:off x="3394075" y="3889375"/>
            <a:ext cx="2879725" cy="7207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2"/>
          <p:cNvSpPr>
            <a:spLocks noChangeShapeType="1"/>
          </p:cNvSpPr>
          <p:nvPr/>
        </p:nvSpPr>
        <p:spPr bwMode="auto">
          <a:xfrm flipV="1">
            <a:off x="3033713" y="4610100"/>
            <a:ext cx="3240087" cy="10795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3"/>
          <p:cNvSpPr>
            <a:spLocks noChangeShapeType="1"/>
          </p:cNvSpPr>
          <p:nvPr/>
        </p:nvSpPr>
        <p:spPr bwMode="auto">
          <a:xfrm>
            <a:off x="3033713" y="865188"/>
            <a:ext cx="360362" cy="30241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4"/>
          <p:cNvSpPr>
            <a:spLocks noChangeShapeType="1"/>
          </p:cNvSpPr>
          <p:nvPr/>
        </p:nvSpPr>
        <p:spPr bwMode="auto">
          <a:xfrm>
            <a:off x="3033713" y="865188"/>
            <a:ext cx="3240087" cy="37449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1" name="Line 15"/>
          <p:cNvSpPr>
            <a:spLocks noChangeShapeType="1"/>
          </p:cNvSpPr>
          <p:nvPr/>
        </p:nvSpPr>
        <p:spPr bwMode="auto">
          <a:xfrm>
            <a:off x="801688" y="3960813"/>
            <a:ext cx="22320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6"/>
          <p:cNvSpPr>
            <a:spLocks noChangeShapeType="1"/>
          </p:cNvSpPr>
          <p:nvPr/>
        </p:nvSpPr>
        <p:spPr bwMode="auto">
          <a:xfrm flipV="1">
            <a:off x="801688" y="3384550"/>
            <a:ext cx="2519362" cy="5762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 flipV="1">
            <a:off x="3033713" y="3960813"/>
            <a:ext cx="26638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8"/>
          <p:cNvSpPr>
            <a:spLocks noChangeShapeType="1"/>
          </p:cNvSpPr>
          <p:nvPr/>
        </p:nvSpPr>
        <p:spPr bwMode="auto">
          <a:xfrm>
            <a:off x="3328988" y="3382963"/>
            <a:ext cx="2376487" cy="5762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>
            <a:off x="2025650" y="4321175"/>
            <a:ext cx="0" cy="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20"/>
          <p:cNvSpPr>
            <a:spLocks noChangeShapeType="1"/>
          </p:cNvSpPr>
          <p:nvPr/>
        </p:nvSpPr>
        <p:spPr bwMode="auto">
          <a:xfrm>
            <a:off x="1377950" y="3097213"/>
            <a:ext cx="1655763" cy="4333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21"/>
          <p:cNvSpPr>
            <a:spLocks noChangeShapeType="1"/>
          </p:cNvSpPr>
          <p:nvPr/>
        </p:nvSpPr>
        <p:spPr bwMode="auto">
          <a:xfrm flipV="1">
            <a:off x="1377950" y="2736850"/>
            <a:ext cx="1871663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22"/>
          <p:cNvSpPr>
            <a:spLocks noChangeShapeType="1"/>
          </p:cNvSpPr>
          <p:nvPr/>
        </p:nvSpPr>
        <p:spPr bwMode="auto">
          <a:xfrm>
            <a:off x="3249613" y="2736850"/>
            <a:ext cx="1727200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9" name="Line 23"/>
          <p:cNvSpPr>
            <a:spLocks noChangeShapeType="1"/>
          </p:cNvSpPr>
          <p:nvPr/>
        </p:nvSpPr>
        <p:spPr bwMode="auto">
          <a:xfrm flipV="1">
            <a:off x="3033713" y="3097213"/>
            <a:ext cx="1943100" cy="4318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0" name="Line 24"/>
          <p:cNvSpPr>
            <a:spLocks noChangeShapeType="1"/>
          </p:cNvSpPr>
          <p:nvPr/>
        </p:nvSpPr>
        <p:spPr bwMode="auto">
          <a:xfrm>
            <a:off x="1952625" y="2376488"/>
            <a:ext cx="1081088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1" name="Line 25"/>
          <p:cNvSpPr>
            <a:spLocks noChangeShapeType="1"/>
          </p:cNvSpPr>
          <p:nvPr/>
        </p:nvSpPr>
        <p:spPr bwMode="auto">
          <a:xfrm flipV="1">
            <a:off x="1954213" y="2160588"/>
            <a:ext cx="1223962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2" name="Line 26"/>
          <p:cNvSpPr>
            <a:spLocks noChangeShapeType="1"/>
          </p:cNvSpPr>
          <p:nvPr/>
        </p:nvSpPr>
        <p:spPr bwMode="auto">
          <a:xfrm flipV="1">
            <a:off x="3033713" y="2305050"/>
            <a:ext cx="1223962" cy="287338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3" name="Line 27"/>
          <p:cNvSpPr>
            <a:spLocks noChangeShapeType="1"/>
          </p:cNvSpPr>
          <p:nvPr/>
        </p:nvSpPr>
        <p:spPr bwMode="auto">
          <a:xfrm>
            <a:off x="3178175" y="2160588"/>
            <a:ext cx="1081088" cy="1444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113213" y="885825"/>
            <a:ext cx="3816350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 menjiawai sila II, III, IV,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978400" y="1649413"/>
            <a:ext cx="3065463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II, dijiwai sila 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III, IV,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553075" y="2520950"/>
            <a:ext cx="299085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III, dijiwai sila I dan 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IV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5049838" y="2952750"/>
            <a:ext cx="433387" cy="144463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flipV="1">
            <a:off x="4257675" y="1873250"/>
            <a:ext cx="647700" cy="43180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3033713" y="865188"/>
            <a:ext cx="1008062" cy="71437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6072188" y="3506788"/>
            <a:ext cx="285750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IV dijiwai sila I, II, III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5614988" y="3889375"/>
            <a:ext cx="431800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4178300" y="5311775"/>
            <a:ext cx="936625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5121275" y="5097463"/>
            <a:ext cx="3665538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V dijiwai sila I, II, III, dan IV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1000125" y="190500"/>
            <a:ext cx="7993063" cy="5238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SUSUNAN PANCASILA HIERARKHIS PIRAMIDAL</a:t>
            </a:r>
            <a:endParaRPr lang="en-US" sz="28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406" y="5786454"/>
            <a:ext cx="800105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Cambria" pitchFamily="18" charset="0"/>
              </a:rPr>
              <a:t>Sila-sila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saling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mengkualifikasi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41" name="Date Placeholder 4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D19CB-DBEF-4C8F-A1F4-D3503880891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8596" y="357166"/>
            <a:ext cx="821537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err="1">
                <a:latin typeface="Cambria" pitchFamily="18" charset="0"/>
              </a:rPr>
              <a:t>Dasar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 smtClean="0">
                <a:latin typeface="Cambria" pitchFamily="18" charset="0"/>
              </a:rPr>
              <a:t>Ontologis</a:t>
            </a:r>
            <a:r>
              <a:rPr lang="en-US" sz="4000" dirty="0" smtClean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Pancasila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8200" name="TextBox 5"/>
          <p:cNvSpPr txBox="1">
            <a:spLocks noChangeArrowheads="1"/>
          </p:cNvSpPr>
          <p:nvPr/>
        </p:nvSpPr>
        <p:spPr bwMode="auto">
          <a:xfrm>
            <a:off x="428625" y="121443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Sila-saila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Pancasila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merupakan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perwujudan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hakekat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kodrat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manusia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yang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monodualis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sekaligus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monopluralis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.</a:t>
            </a:r>
            <a:endParaRPr lang="en-US" sz="20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1934" y="1928802"/>
            <a:ext cx="214314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/>
              <a:t>Hakekat</a:t>
            </a:r>
            <a:r>
              <a:rPr lang="en-US" b="1" dirty="0"/>
              <a:t> </a:t>
            </a:r>
            <a:r>
              <a:rPr lang="en-US" b="1" dirty="0" err="1"/>
              <a:t>Kodrat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3059668"/>
            <a:ext cx="2071702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Bentuk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686" y="2928934"/>
            <a:ext cx="1857388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Kedudukan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2916792"/>
            <a:ext cx="1857388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Sifat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45486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latin typeface="Cambria" pitchFamily="18" charset="0"/>
              </a:rPr>
              <a:t>Raga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7422" y="3845486"/>
            <a:ext cx="150019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dirty="0" err="1"/>
              <a:t>Jiwa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-172556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Anorganis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42899" y="5229209"/>
            <a:ext cx="1428760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Animal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871483" y="5229209"/>
            <a:ext cx="1428760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Cambria" pitchFamily="18" charset="0"/>
              </a:rPr>
              <a:t>Human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5400000">
            <a:off x="1843097" y="5229209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Cambria" pitchFamily="18" charset="0"/>
              </a:rPr>
              <a:t>Akal/</a:t>
            </a:r>
            <a:r>
              <a:rPr lang="en-US" sz="2000" b="1" dirty="0" err="1" smtClean="0">
                <a:latin typeface="Cambria" pitchFamily="18" charset="0"/>
              </a:rPr>
              <a:t>Cipt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2399212" y="5229209"/>
            <a:ext cx="1428760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Rasa</a:t>
            </a:r>
          </a:p>
        </p:txBody>
      </p:sp>
      <p:sp>
        <p:nvSpPr>
          <p:cNvPr id="18" name="TextBox 17"/>
          <p:cNvSpPr txBox="1"/>
          <p:nvPr/>
        </p:nvSpPr>
        <p:spPr>
          <a:xfrm rot="5400000">
            <a:off x="2943185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Kehendak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5400000">
            <a:off x="3764722" y="4907738"/>
            <a:ext cx="2071702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Mahluk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Pribadi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4720947" y="4923127"/>
            <a:ext cx="207170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Mahluk</a:t>
            </a:r>
            <a:r>
              <a:rPr lang="en-US" dirty="0"/>
              <a:t> </a:t>
            </a:r>
            <a:r>
              <a:rPr lang="en-US" dirty="0" err="1"/>
              <a:t>Tuhan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5979299" y="4907738"/>
            <a:ext cx="207170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mbria" pitchFamily="18" charset="0"/>
              </a:rPr>
              <a:t>Individual</a:t>
            </a:r>
          </a:p>
        </p:txBody>
      </p:sp>
      <p:sp>
        <p:nvSpPr>
          <p:cNvPr id="22" name="TextBox 21"/>
          <p:cNvSpPr txBox="1"/>
          <p:nvPr/>
        </p:nvSpPr>
        <p:spPr>
          <a:xfrm rot="5400000">
            <a:off x="7066258" y="4907738"/>
            <a:ext cx="2071702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latin typeface="Cambria" pitchFamily="18" charset="0"/>
              </a:rPr>
              <a:t>Sosial</a:t>
            </a:r>
            <a:endParaRPr lang="en-US" sz="2000" dirty="0">
              <a:latin typeface="Cambria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10800000" flipV="1">
            <a:off x="2428875" y="2571750"/>
            <a:ext cx="2071688" cy="35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035550" y="274955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15000" y="2571750"/>
            <a:ext cx="17145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1143000" y="3500438"/>
            <a:ext cx="928688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286000" y="3500438"/>
            <a:ext cx="857250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47148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863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6965156" y="3393282"/>
            <a:ext cx="642937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6200000" flipH="1">
            <a:off x="7551738" y="3449638"/>
            <a:ext cx="642937" cy="4587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 flipV="1">
            <a:off x="50006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858019" y="4571213"/>
            <a:ext cx="428625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143000" y="4286250"/>
            <a:ext cx="428625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 flipV="1">
            <a:off x="2571750" y="4286250"/>
            <a:ext cx="500063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2858294" y="4499769"/>
            <a:ext cx="428625" cy="1587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07181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5780B09-393E-4071-A83A-EC64303A5A1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8596" y="428604"/>
            <a:ext cx="821537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Epistemologi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2" descr="F:\LAMPUNG\GALERY\KARIKATUR\pengetahua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693813"/>
            <a:ext cx="2838463" cy="3306947"/>
          </a:xfrm>
          <a:prstGeom prst="rect">
            <a:avLst/>
          </a:prstGeom>
          <a:noFill/>
        </p:spPr>
      </p:pic>
      <p:sp>
        <p:nvSpPr>
          <p:cNvPr id="14" name="Oval Callout 13"/>
          <p:cNvSpPr/>
          <p:nvPr/>
        </p:nvSpPr>
        <p:spPr>
          <a:xfrm>
            <a:off x="1571604" y="1500174"/>
            <a:ext cx="5072098" cy="1214446"/>
          </a:xfrm>
          <a:prstGeom prst="wedgeEllipseCallout">
            <a:avLst>
              <a:gd name="adj1" fmla="val 38402"/>
              <a:gd name="adj2" fmla="val 8401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Hasil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perolehan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pengetahuan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mendalam</a:t>
            </a:r>
            <a:endParaRPr lang="en-US" sz="2400" b="1" dirty="0"/>
          </a:p>
        </p:txBody>
      </p:sp>
      <p:sp>
        <p:nvSpPr>
          <p:cNvPr id="15" name="Oval Callout 14"/>
          <p:cNvSpPr/>
          <p:nvPr/>
        </p:nvSpPr>
        <p:spPr>
          <a:xfrm>
            <a:off x="785786" y="3000372"/>
            <a:ext cx="4286312" cy="1214446"/>
          </a:xfrm>
          <a:prstGeom prst="wedgeEllipseCallout">
            <a:avLst>
              <a:gd name="adj1" fmla="val 71453"/>
              <a:gd name="adj2" fmla="val -2175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Bukti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pengalaman</a:t>
            </a:r>
            <a:endParaRPr lang="en-US" sz="2400" b="1" dirty="0"/>
          </a:p>
        </p:txBody>
      </p:sp>
      <p:sp>
        <p:nvSpPr>
          <p:cNvPr id="16" name="Oval Callout 15"/>
          <p:cNvSpPr/>
          <p:nvPr/>
        </p:nvSpPr>
        <p:spPr>
          <a:xfrm>
            <a:off x="0" y="4429132"/>
            <a:ext cx="5072098" cy="1214446"/>
          </a:xfrm>
          <a:prstGeom prst="wedgeEllipseCallout">
            <a:avLst>
              <a:gd name="adj1" fmla="val 65444"/>
              <a:gd name="adj2" fmla="val -9346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Objek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pengetahuan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selalu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kajian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A5289AF-B1C4-4EFF-8982-6D8FC7CEC09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357166"/>
            <a:ext cx="800105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Aksiologi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5" descr="Garuda Pancasila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47" y="1071563"/>
            <a:ext cx="66436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5786" y="3143248"/>
            <a:ext cx="492922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Cambria" pitchFamily="18" charset="0"/>
              </a:rPr>
              <a:t>Sistem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kerokhanian</a:t>
            </a:r>
            <a:r>
              <a:rPr lang="en-US" sz="2400" b="1" dirty="0" smtClean="0">
                <a:latin typeface="Cambria" pitchFamily="18" charset="0"/>
              </a:rPr>
              <a:t> / </a:t>
            </a:r>
          </a:p>
          <a:p>
            <a:pPr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>
                <a:latin typeface="Cambria" pitchFamily="18" charset="0"/>
              </a:rPr>
              <a:t>spiritual 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material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vital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kebenaran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keindahan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kebaikan</a:t>
            </a:r>
            <a:r>
              <a:rPr lang="en-US" sz="2400" b="1" dirty="0" smtClean="0">
                <a:latin typeface="Cambria" pitchFamily="18" charset="0"/>
              </a:rPr>
              <a:t>,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kesucian</a:t>
            </a:r>
            <a:r>
              <a:rPr lang="en-US" sz="2400" b="1" dirty="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325</Words>
  <Application>Microsoft Office PowerPoint</Application>
  <PresentationFormat>On-screen Show (4:3)</PresentationFormat>
  <Paragraphs>90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88</cp:revision>
  <dcterms:created xsi:type="dcterms:W3CDTF">2010-04-18T12:06:30Z</dcterms:created>
  <dcterms:modified xsi:type="dcterms:W3CDTF">2020-12-23T13:23:56Z</dcterms:modified>
</cp:coreProperties>
</file>