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8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4" r:id="rId26"/>
  </p:sldIdLst>
  <p:sldSz cx="12192000" cy="6858000"/>
  <p:notesSz cx="6858000" cy="9144000"/>
  <p:defaultTextStyle>
    <a:defPPr>
      <a:defRPr lang="id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0"/>
    <p:restoredTop sz="94717"/>
  </p:normalViewPr>
  <p:slideViewPr>
    <p:cSldViewPr snapToGrid="0">
      <p:cViewPr varScale="1">
        <p:scale>
          <a:sx n="98" d="100"/>
          <a:sy n="98" d="100"/>
        </p:scale>
        <p:origin x="224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555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dul d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312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tipa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5833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u N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84433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u Nama dengan Kutip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5902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ar atau Sal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4905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75225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7796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>
            <a:extLst>
              <a:ext uri="{FF2B5EF4-FFF2-40B4-BE49-F238E27FC236}">
                <a16:creationId xmlns:a16="http://schemas.microsoft.com/office/drawing/2014/main" id="{40C34F30-8E9C-84E7-E378-067E9E8999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77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654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075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87858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442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3471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082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074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373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AA966-E1FA-1741-9748-BF8FC3ACA495}" type="datetimeFigureOut">
              <a:rPr lang="id-ID" smtClean="0"/>
              <a:t>11/10/24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2361CE-D375-A645-8B60-A96D72A6EA6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117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9C04796-FAAC-B8E8-5E1F-538E4DE9C4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2548" y="1425621"/>
            <a:ext cx="9144000" cy="1522412"/>
          </a:xfrm>
        </p:spPr>
        <p:txBody>
          <a:bodyPr/>
          <a:lstStyle/>
          <a:p>
            <a:pPr eaLnBrk="1" hangingPunct="1"/>
            <a:r>
              <a:rPr lang="id" altLang="en-US" sz="3200" b="1" dirty="0">
                <a:ea typeface="ＭＳ Ｐゴシック" panose="020B0600070205080204" pitchFamily="34" charset="-128"/>
              </a:rPr>
              <a:t>Metodologi Penelitian dalam Akuntansi dan Keuangan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EE6362-3493-5A24-A254-FF2E32753F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845" y="3709852"/>
            <a:ext cx="7162800" cy="15224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" dirty="0"/>
              <a:t>Minggu 2 – Sesi 3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" b="1" dirty="0">
                <a:latin typeface="+mj-lt"/>
              </a:rPr>
              <a:t>Area Masalah yang Luas dan Menentukan Pernyataan Masalah</a:t>
            </a:r>
            <a:endParaRPr lang="en-US" dirty="0">
              <a:latin typeface="+mj-lt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C37CBB0-06E2-C2AD-1C99-C9D6BA9CB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609600"/>
            <a:ext cx="75438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" altLang="en-US" dirty="0">
                <a:ea typeface="Liberation Sans"/>
                <a:cs typeface="Liberation Sans"/>
              </a:rPr>
              <a:t>Pengumpulan Informasi Awal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7196FC6-9718-0629-041B-EB8CF9F60CF0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>
          <a:xfrm>
            <a:off x="2095500" y="1589315"/>
            <a:ext cx="8001000" cy="4267200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id" altLang="en-US" sz="3600" dirty="0">
                <a:ea typeface="Liberation Sans"/>
                <a:cs typeface="Liberation Sans"/>
              </a:rPr>
              <a:t>Sifat informasi yang akan dikumpulkan:</a:t>
            </a:r>
          </a:p>
          <a:p>
            <a:pPr marL="914400" lvl="1" indent="-514350" eaLnBrk="1" hangingPunct="1">
              <a:buFont typeface="Helvetica" pitchFamily="2" charset="0"/>
              <a:buAutoNum type="arabicPeriod"/>
            </a:pPr>
            <a:r>
              <a:rPr lang="id" altLang="en-US" sz="2400" dirty="0">
                <a:ea typeface="Liberation Sans"/>
                <a:cs typeface="Liberation Sans"/>
              </a:rPr>
              <a:t>Informasi tentang organisasi dan lingkungannya – yaitu faktor kontekstual.</a:t>
            </a:r>
          </a:p>
          <a:p>
            <a:pPr marL="914400" lvl="1" indent="-514350" eaLnBrk="1" hangingPunct="1">
              <a:buFont typeface="Helvetica" pitchFamily="2" charset="0"/>
              <a:buAutoNum type="arabicPeriod"/>
            </a:pPr>
            <a:r>
              <a:rPr lang="id" altLang="en-US" sz="2400" dirty="0">
                <a:ea typeface="Liberation Sans"/>
                <a:cs typeface="Liberation Sans"/>
              </a:rPr>
              <a:t>Informasi tentang topik yang diminati.</a:t>
            </a:r>
          </a:p>
        </p:txBody>
      </p:sp>
      <p:sp>
        <p:nvSpPr>
          <p:cNvPr id="20484" name="Slide Number Placeholder 1">
            <a:extLst>
              <a:ext uri="{FF2B5EF4-FFF2-40B4-BE49-F238E27FC236}">
                <a16:creationId xmlns:a16="http://schemas.microsoft.com/office/drawing/2014/main" id="{85226093-6198-C05A-9E8A-58C83F9F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9055C366-7B87-354F-9F5C-E006C8F771E5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2D2347E-5167-3228-707F-F713A6CCC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Tinjauan Literatur Pertama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2F822BD-D0FD-A000-2171-B54A1E1C0C10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>
          <a:xfrm>
            <a:off x="1835332" y="1658983"/>
            <a:ext cx="8001000" cy="4267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id" altLang="en-US" sz="3200" dirty="0">
                <a:ea typeface="Liberation Sans"/>
                <a:cs typeface="Liberation Sans"/>
              </a:rPr>
              <a:t>Membantu peneliti untuk: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Penelitian struktur pada pekerjaan yang sudah dilakukan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Mengembangkan pernyataan masalah dengan presisi dan kejelasan</a:t>
            </a:r>
          </a:p>
          <a:p>
            <a:pPr lvl="1" algn="just" eaLnBrk="1" hangingPunct="1"/>
            <a:endParaRPr lang="en-US" altLang="en-US" sz="2000" dirty="0">
              <a:ea typeface="Liberation Sans"/>
              <a:cs typeface="Liberation Sans"/>
            </a:endParaRPr>
          </a:p>
          <a:p>
            <a:pPr algn="just" eaLnBrk="1" hangingPunct="1"/>
            <a:r>
              <a:rPr lang="id" altLang="en-US" sz="3200" dirty="0">
                <a:ea typeface="Liberation Sans"/>
                <a:cs typeface="Liberation Sans"/>
              </a:rPr>
              <a:t>Bermanfaat dalam proyek penelitian dasar dan terapan</a:t>
            </a:r>
          </a:p>
        </p:txBody>
      </p:sp>
      <p:sp>
        <p:nvSpPr>
          <p:cNvPr id="21508" name="Slide Number Placeholder 1">
            <a:extLst>
              <a:ext uri="{FF2B5EF4-FFF2-40B4-BE49-F238E27FC236}">
                <a16:creationId xmlns:a16="http://schemas.microsoft.com/office/drawing/2014/main" id="{5F8CDB4E-EDFF-026B-4442-D47ACECD8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18F39DF3-4B7A-0446-AC61-0D5E94A94996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4FAC1D6A-CCAF-89EF-2FDE-3A5C17005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4137" y="555625"/>
            <a:ext cx="10757263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id" altLang="en-US" sz="3600" dirty="0">
                <a:ea typeface="Liberation Sans"/>
                <a:cs typeface="Liberation Sans"/>
              </a:rPr>
              <a:t>Apa yang Membuat Pernyataan Masalah yang Baik?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6710B03D-FA7A-2576-C6A9-8955F2BBDD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1875" y="1963738"/>
            <a:ext cx="10537825" cy="4351337"/>
          </a:xfrm>
        </p:spPr>
        <p:txBody>
          <a:bodyPr/>
          <a:lstStyle/>
          <a:p>
            <a:pPr eaLnBrk="1" hangingPunct="1"/>
            <a:endParaRPr lang="en-US" altLang="en-US">
              <a:ea typeface="Liberation Sans"/>
              <a:cs typeface="Liberation Sans"/>
            </a:endParaRPr>
          </a:p>
          <a:p>
            <a:pPr eaLnBrk="1" hangingPunct="1"/>
            <a:endParaRPr lang="en-US" altLang="en-US">
              <a:ea typeface="Liberation Sans"/>
              <a:cs typeface="Liberation Sans"/>
            </a:endParaRPr>
          </a:p>
          <a:p>
            <a:pPr eaLnBrk="1" hangingPunct="1"/>
            <a:r>
              <a:rPr lang="id" altLang="en-US">
                <a:ea typeface="Liberation Sans"/>
                <a:cs typeface="Liberation Sans"/>
              </a:rPr>
              <a:t>Pernyataan masalah yang baik mencakup keduanya:</a:t>
            </a:r>
          </a:p>
          <a:p>
            <a:pPr lvl="1" eaLnBrk="1" hangingPunct="1"/>
            <a:r>
              <a:rPr lang="id" altLang="en-US" sz="3000">
                <a:ea typeface="Liberation Sans"/>
                <a:cs typeface="Liberation Sans"/>
              </a:rPr>
              <a:t>Tujuan penelitian</a:t>
            </a:r>
          </a:p>
          <a:p>
            <a:pPr lvl="1" eaLnBrk="1" hangingPunct="1"/>
            <a:r>
              <a:rPr lang="id" altLang="en-US" sz="3000">
                <a:ea typeface="Liberation Sans"/>
                <a:cs typeface="Liberation Sans"/>
              </a:rPr>
              <a:t>Pertanyaan penelitian</a:t>
            </a:r>
          </a:p>
          <a:p>
            <a:pPr lvl="1" eaLnBrk="1" hangingPunct="1"/>
            <a:endParaRPr lang="en-US" altLang="en-US" sz="3000">
              <a:ea typeface="Liberation Sans"/>
              <a:cs typeface="Liberation Sans"/>
            </a:endParaRPr>
          </a:p>
          <a:p>
            <a:pPr eaLnBrk="1" hangingPunct="1"/>
            <a:endParaRPr lang="en-US" altLang="en-US">
              <a:ea typeface="Liberation Sans"/>
              <a:cs typeface="Liberation Sans"/>
            </a:endParaRPr>
          </a:p>
        </p:txBody>
      </p:sp>
      <p:sp>
        <p:nvSpPr>
          <p:cNvPr id="22532" name="Slide Number Placeholder 2">
            <a:extLst>
              <a:ext uri="{FF2B5EF4-FFF2-40B4-BE49-F238E27FC236}">
                <a16:creationId xmlns:a16="http://schemas.microsoft.com/office/drawing/2014/main" id="{AB259E79-677B-7E5D-00E7-8CFACD62C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1A2CC8CC-EC84-BF40-8DCD-C4D9F67AB10E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822CEF66-1CEF-8A22-7A4C-78F79438FA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1800" y="457200"/>
            <a:ext cx="7467600" cy="1143000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Pernyataan Masalah yang Baik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D8FC7185-061A-EE25-6734-6BBB519A71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2480" y="1341120"/>
            <a:ext cx="9372600" cy="4572000"/>
          </a:xfrm>
        </p:spPr>
        <p:txBody>
          <a:bodyPr/>
          <a:lstStyle/>
          <a:p>
            <a:pPr algn="just" eaLnBrk="1" hangingPunct="1"/>
            <a:endParaRPr lang="en-US" altLang="en-US" sz="2400" dirty="0">
              <a:ea typeface="Liberation Sans"/>
              <a:cs typeface="Liberation Sans"/>
            </a:endParaRPr>
          </a:p>
          <a:p>
            <a:pPr algn="just" eaLnBrk="1" hangingPunct="1"/>
            <a:r>
              <a:rPr lang="id" altLang="en-US" sz="2400" u="sng" dirty="0">
                <a:ea typeface="Liberation Sans"/>
                <a:cs typeface="Liberation Sans"/>
              </a:rPr>
              <a:t>Tujuan </a:t>
            </a:r>
            <a:r>
              <a:rPr lang="id" altLang="en-US" sz="2400" dirty="0">
                <a:ea typeface="Liberation Sans"/>
                <a:cs typeface="Liberation Sans"/>
              </a:rPr>
              <a:t>penelitian : </a:t>
            </a:r>
            <a:r>
              <a:rPr lang="id" altLang="en-US" sz="2400" i="1" dirty="0">
                <a:ea typeface="Liberation Sans"/>
                <a:cs typeface="Liberation Sans"/>
              </a:rPr>
              <a:t>mengapa </a:t>
            </a:r>
            <a:r>
              <a:rPr lang="id" altLang="en-US" sz="2400" dirty="0">
                <a:ea typeface="Liberation Sans"/>
                <a:cs typeface="Liberation Sans"/>
              </a:rPr>
              <a:t>penelitian dilakukan</a:t>
            </a:r>
          </a:p>
          <a:p>
            <a:pPr algn="just" eaLnBrk="1" hangingPunct="1"/>
            <a:r>
              <a:rPr lang="id" altLang="en-US" sz="2400" dirty="0">
                <a:ea typeface="Liberation Sans"/>
                <a:cs typeface="Liberation Sans"/>
              </a:rPr>
              <a:t>Tujuan penelitian penelitian terapan:</a:t>
            </a:r>
          </a:p>
          <a:p>
            <a:pPr lvl="1" algn="just" eaLnBrk="1" hangingPunct="1"/>
            <a:r>
              <a:rPr lang="id" altLang="en-US" dirty="0">
                <a:ea typeface="Liberation Sans"/>
                <a:cs typeface="Liberation Sans"/>
              </a:rPr>
              <a:t>untuk memecahkan masalah tertentu di lingkungan kerja;</a:t>
            </a:r>
          </a:p>
          <a:p>
            <a:pPr lvl="1" algn="just" eaLnBrk="1" hangingPunct="1"/>
            <a:r>
              <a:rPr lang="id" altLang="en-US" dirty="0">
                <a:ea typeface="Liberation Sans"/>
                <a:cs typeface="Liberation Sans"/>
              </a:rPr>
              <a:t>untuk mengubah sesuatu.</a:t>
            </a:r>
          </a:p>
          <a:p>
            <a:pPr algn="just" eaLnBrk="1" hangingPunct="1"/>
            <a:r>
              <a:rPr lang="id" altLang="en-US" sz="2400" dirty="0">
                <a:ea typeface="Liberation Sans"/>
                <a:cs typeface="Liberation Sans"/>
              </a:rPr>
              <a:t>Contoh:</a:t>
            </a:r>
          </a:p>
          <a:p>
            <a:pPr lvl="1" algn="just" eaLnBrk="1" hangingPunct="1"/>
            <a:r>
              <a:rPr lang="id" altLang="en-US" i="1" dirty="0">
                <a:ea typeface="Liberation Sans"/>
                <a:cs typeface="Liberation Sans"/>
              </a:rPr>
              <a:t>Untuk menentukan faktor-faktor yang meningkatkan komitmen karyawan terhadap organisasi </a:t>
            </a:r>
            <a:r>
              <a:rPr lang="id" altLang="en-US" dirty="0">
                <a:ea typeface="Liberation Sans"/>
                <a:cs typeface="Liberation Sans"/>
              </a:rPr>
              <a:t>;</a:t>
            </a:r>
          </a:p>
          <a:p>
            <a:pPr algn="just" eaLnBrk="1" hangingPunct="1"/>
            <a:r>
              <a:rPr lang="id" altLang="en-US" sz="2400" dirty="0">
                <a:ea typeface="Liberation Sans"/>
                <a:cs typeface="Liberation Sans"/>
              </a:rPr>
              <a:t>Memungkinkan manajer meningkatkan komitmen dan dengan demikian mengurangi pergantian karyawan, ketidakhadiran, dan meningkatkan tingkat kinerja.</a:t>
            </a:r>
          </a:p>
        </p:txBody>
      </p:sp>
      <p:sp>
        <p:nvSpPr>
          <p:cNvPr id="23556" name="Slide Number Placeholder 1">
            <a:extLst>
              <a:ext uri="{FF2B5EF4-FFF2-40B4-BE49-F238E27FC236}">
                <a16:creationId xmlns:a16="http://schemas.microsoft.com/office/drawing/2014/main" id="{CA6EA068-FE90-7EEF-4C00-996E5D0EB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553200"/>
            <a:ext cx="10668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9D34D26F-BFB8-9C40-BAED-6FF3E8073C64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91EB06AF-97BE-B9FF-2B29-E69E7DE43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Contoh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D5802-BE54-7516-C7F7-CB642659C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300" y="1338262"/>
            <a:ext cx="10045700" cy="4181475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Tujuan dari penelitian ini ada dua: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untuk mengidentifikasi faktor-faktor yang mempengaruhi pengalaman menunggu penumpang dan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untuk menyelidiki kemungkinan dampak menunggu terhadap kepuasan pelanggan dan evaluasi layanan.</a:t>
            </a:r>
            <a:endParaRPr lang="en-US" sz="24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4580" name="Slide Number Placeholder 1">
            <a:extLst>
              <a:ext uri="{FF2B5EF4-FFF2-40B4-BE49-F238E27FC236}">
                <a16:creationId xmlns:a16="http://schemas.microsoft.com/office/drawing/2014/main" id="{3AA95B0E-F933-572D-DE3C-E8AE844D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255CE4BE-E43D-1F41-9941-CB65FA96F165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14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76F2FF1B-E3AD-542C-DB09-EBD957BA3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19125"/>
            <a:ext cx="8229600" cy="1143000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Pernyataan Masalah yang Baik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B76A3481-3D90-734A-07D6-7E49D2907D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47800" y="1366022"/>
            <a:ext cx="8001000" cy="4572000"/>
          </a:xfrm>
        </p:spPr>
        <p:txBody>
          <a:bodyPr/>
          <a:lstStyle/>
          <a:p>
            <a:pPr algn="just" eaLnBrk="1" hangingPunct="1"/>
            <a:r>
              <a:rPr lang="id" altLang="en-US" sz="3200" u="sng" dirty="0">
                <a:ea typeface="Liberation Sans"/>
                <a:cs typeface="Liberation Sans"/>
              </a:rPr>
              <a:t>Pertanyaan </a:t>
            </a:r>
            <a:r>
              <a:rPr lang="id" altLang="en-US" sz="3200" dirty="0">
                <a:ea typeface="Liberation Sans"/>
                <a:cs typeface="Liberation Sans"/>
              </a:rPr>
              <a:t>penelitian :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bagaimana dengan penelitiannya (apa yang ingin Anda pelajari?)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Menerjemahkan masalah menjadi kebutuhan informasi yang spesifik</a:t>
            </a:r>
          </a:p>
          <a:p>
            <a:pPr algn="just" eaLnBrk="1" hangingPunct="1"/>
            <a:r>
              <a:rPr lang="id" altLang="en-US" sz="3200" dirty="0">
                <a:ea typeface="Liberation Sans"/>
                <a:cs typeface="Liberation Sans"/>
              </a:rPr>
              <a:t>Pertanyaan penelitian: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Berhubungan dengan tujuan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Jika tujuannya tidak jelas, kami tidak akan dapat merumuskan pertanyaan penelitian.</a:t>
            </a:r>
          </a:p>
          <a:p>
            <a:pPr lvl="1" algn="just" eaLnBrk="1" hangingPunct="1"/>
            <a:endParaRPr lang="en-US" altLang="en-US" sz="1700" dirty="0">
              <a:ea typeface="Liberation Sans"/>
              <a:cs typeface="Liberation Sans"/>
            </a:endParaRPr>
          </a:p>
        </p:txBody>
      </p:sp>
      <p:sp>
        <p:nvSpPr>
          <p:cNvPr id="25604" name="Slide Number Placeholder 1">
            <a:extLst>
              <a:ext uri="{FF2B5EF4-FFF2-40B4-BE49-F238E27FC236}">
                <a16:creationId xmlns:a16="http://schemas.microsoft.com/office/drawing/2014/main" id="{D9B233F0-B7A6-A484-6775-02191B683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57E65711-ED43-1443-9E7A-BA9D8C1F9A4E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5B3FC356-08C2-ABE4-4655-0FE2DA6704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1875" y="1963738"/>
            <a:ext cx="10537825" cy="4351337"/>
          </a:xfrm>
        </p:spPr>
        <p:txBody>
          <a:bodyPr/>
          <a:lstStyle/>
          <a:p>
            <a:pPr algn="just" eaLnBrk="1" hangingPunct="1"/>
            <a:r>
              <a:rPr lang="id" altLang="en-US" sz="3200" dirty="0">
                <a:ea typeface="Liberation Sans"/>
                <a:cs typeface="Liberation Sans"/>
              </a:rPr>
              <a:t>Contoh: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Apa saja faktor yang mempengaruhi persepsi pengalaman menunggu penumpang pesawat?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Sejauh mana faktor-faktor ini memengaruhi persepsi waktu tunggu?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Apa konsekuensi afektif dari menunggu?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Bagaimana pengaruh memediasi hubungan antara evaluasi menunggu dan pelayanan?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Bagaimana variabel situasional (seperti waktu yang terisi) memengaruhi reaksi pelanggan terhadap pengalaman menunggu?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026A75A2-8F18-7AA7-1859-2886E777D8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Pernyataan Masalah yang Baik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6AF6F4D4-7975-9B84-02B0-983D91546C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39834" y="1467394"/>
            <a:ext cx="8001000" cy="4267200"/>
          </a:xfrm>
        </p:spPr>
        <p:txBody>
          <a:bodyPr/>
          <a:lstStyle/>
          <a:p>
            <a:pPr algn="just" eaLnBrk="1" hangingPunct="1"/>
            <a:r>
              <a:rPr lang="id" altLang="en-US" sz="3200" dirty="0">
                <a:ea typeface="Liberation Sans"/>
                <a:cs typeface="Liberation Sans"/>
              </a:rPr>
              <a:t>Relevan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untuk organisasi</a:t>
            </a:r>
          </a:p>
          <a:p>
            <a:pPr algn="just" eaLnBrk="1" hangingPunct="1"/>
            <a:r>
              <a:rPr lang="id" altLang="en-US" sz="3200" dirty="0">
                <a:ea typeface="Liberation Sans"/>
                <a:cs typeface="Liberation Sans"/>
              </a:rPr>
              <a:t>Bisa dilakukan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Anda mampu menjawab pertanyaan penelitian dalam batasan proyek penelitian.</a:t>
            </a:r>
          </a:p>
          <a:p>
            <a:pPr algn="just" eaLnBrk="1" hangingPunct="1"/>
            <a:r>
              <a:rPr lang="id" altLang="en-US" sz="3200" dirty="0">
                <a:ea typeface="Liberation Sans"/>
                <a:cs typeface="Liberation Sans"/>
              </a:rPr>
              <a:t>Menarik</a:t>
            </a:r>
          </a:p>
          <a:p>
            <a:pPr lvl="1" algn="just" eaLnBrk="1" hangingPunct="1"/>
            <a:r>
              <a:rPr lang="id" altLang="en-US" sz="2000" dirty="0">
                <a:ea typeface="Liberation Sans"/>
                <a:cs typeface="Liberation Sans"/>
              </a:rPr>
              <a:t>kepadamu!</a:t>
            </a:r>
            <a:endParaRPr lang="id" altLang="en-US" dirty="0">
              <a:ea typeface="Liberation Sans"/>
              <a:cs typeface="Liberation Sans"/>
            </a:endParaRPr>
          </a:p>
        </p:txBody>
      </p:sp>
      <p:sp>
        <p:nvSpPr>
          <p:cNvPr id="27652" name="Slide Number Placeholder 1">
            <a:extLst>
              <a:ext uri="{FF2B5EF4-FFF2-40B4-BE49-F238E27FC236}">
                <a16:creationId xmlns:a16="http://schemas.microsoft.com/office/drawing/2014/main" id="{508ED16D-C9B4-35BF-5793-9716BC75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EA8985E9-BF44-3149-B431-D9C408168F86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17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382D185-432A-4DA9-DA47-EF9AAAEE5D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Jenis Pertanyaan Dasar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4BAC17A-F658-1D6D-C86C-00D2ACF5DA5E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>
          <a:xfrm>
            <a:off x="2514600" y="2286000"/>
            <a:ext cx="8001000" cy="4267200"/>
          </a:xfrm>
        </p:spPr>
        <p:txBody>
          <a:bodyPr/>
          <a:lstStyle/>
          <a:p>
            <a:pPr eaLnBrk="1" hangingPunct="1"/>
            <a:r>
              <a:rPr lang="id" altLang="en-US" sz="2400">
                <a:ea typeface="Liberation Sans"/>
                <a:cs typeface="Liberation Sans"/>
              </a:rPr>
              <a:t>Penyelidikan</a:t>
            </a:r>
          </a:p>
          <a:p>
            <a:pPr eaLnBrk="1" hangingPunct="1"/>
            <a:r>
              <a:rPr lang="id" altLang="en-US" sz="2400">
                <a:ea typeface="Liberation Sans"/>
                <a:cs typeface="Liberation Sans"/>
              </a:rPr>
              <a:t>Deskriptif</a:t>
            </a:r>
          </a:p>
          <a:p>
            <a:pPr eaLnBrk="1" hangingPunct="1"/>
            <a:r>
              <a:rPr lang="id" altLang="en-US" sz="2400">
                <a:ea typeface="Liberation Sans"/>
                <a:cs typeface="Liberation Sans"/>
              </a:rPr>
              <a:t>Kausal</a:t>
            </a:r>
          </a:p>
        </p:txBody>
      </p:sp>
      <p:sp>
        <p:nvSpPr>
          <p:cNvPr id="28676" name="Slide Number Placeholder 1">
            <a:extLst>
              <a:ext uri="{FF2B5EF4-FFF2-40B4-BE49-F238E27FC236}">
                <a16:creationId xmlns:a16="http://schemas.microsoft.com/office/drawing/2014/main" id="{955649A0-D533-573B-B6C7-860206327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5CC060A1-9C77-124C-96B8-3C1E21F66AD3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18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9887182-D4C2-F120-5D44-95F35C2B4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536575"/>
            <a:ext cx="56388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" altLang="en-US" dirty="0">
                <a:ea typeface="Liberation Sans"/>
                <a:cs typeface="Liberation Sans"/>
              </a:rPr>
              <a:t>Jenis Pertanyaan Dasar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F6AA00D-0A31-B26B-EC79-E3F103CCEBF2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>
          <a:xfrm>
            <a:off x="1790700" y="1336766"/>
            <a:ext cx="7848600" cy="4572000"/>
          </a:xfrm>
        </p:spPr>
        <p:txBody>
          <a:bodyPr/>
          <a:lstStyle/>
          <a:p>
            <a:pPr algn="just" eaLnBrk="1" hangingPunct="1"/>
            <a:endParaRPr lang="en-GB" altLang="en-US" sz="2400" dirty="0">
              <a:ea typeface="Liberation Sans"/>
              <a:cs typeface="Liberation Sans"/>
            </a:endParaRPr>
          </a:p>
          <a:p>
            <a:pPr algn="just" eaLnBrk="1" hangingPunct="1"/>
            <a:r>
              <a:rPr lang="id" altLang="en-US" sz="3600" dirty="0">
                <a:ea typeface="Liberation Sans"/>
                <a:cs typeface="Liberation Sans"/>
              </a:rPr>
              <a:t>Pertanyaan eksplorasi:</a:t>
            </a:r>
          </a:p>
          <a:p>
            <a:pPr lvl="1" algn="just" eaLnBrk="1" hangingPunct="1"/>
            <a:r>
              <a:rPr lang="id" altLang="en-US" sz="2400" dirty="0">
                <a:ea typeface="Liberation Sans"/>
                <a:cs typeface="Liberation Sans"/>
              </a:rPr>
              <a:t>tidak banyak yang diketahui tentang situasi yang dihadapi, atau tidak ada informasi yang tersedia tentang bagaimana masalah serupa atau isu penelitian telah diselesaikan di masa lalu.</a:t>
            </a:r>
          </a:p>
          <a:p>
            <a:pPr algn="just" eaLnBrk="1" hangingPunct="1"/>
            <a:r>
              <a:rPr lang="id" altLang="en-US" sz="3600" dirty="0">
                <a:ea typeface="Liberation Sans"/>
                <a:cs typeface="Liberation Sans"/>
              </a:rPr>
              <a:t>Contoh:</a:t>
            </a:r>
          </a:p>
          <a:p>
            <a:pPr lvl="1" algn="just" eaLnBrk="1" hangingPunct="1"/>
            <a:r>
              <a:rPr lang="id" altLang="en-US" sz="2400" dirty="0">
                <a:ea typeface="Liberation Sans"/>
                <a:cs typeface="Liberation Sans"/>
              </a:rPr>
              <a:t>Seorang penyedia layanan ingin tahu mengapa pelanggannya beralih ke penyedia layanan lain?</a:t>
            </a:r>
          </a:p>
        </p:txBody>
      </p:sp>
      <p:sp>
        <p:nvSpPr>
          <p:cNvPr id="29700" name="Slide Number Placeholder 1">
            <a:extLst>
              <a:ext uri="{FF2B5EF4-FFF2-40B4-BE49-F238E27FC236}">
                <a16:creationId xmlns:a16="http://schemas.microsoft.com/office/drawing/2014/main" id="{3374CC23-461D-EE20-6838-ED591CF6F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98250718-D0EE-F14F-B10C-2E99ECF26161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19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7F713B7-ACEA-C2E1-812C-0479B5054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503238"/>
            <a:ext cx="8674100" cy="1325562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id" altLang="en-US"/>
              <a:t>Tujuan Umum</a:t>
            </a:r>
          </a:p>
        </p:txBody>
      </p:sp>
      <p:sp>
        <p:nvSpPr>
          <p:cNvPr id="8195" name="Subtitle 2">
            <a:extLst>
              <a:ext uri="{FF2B5EF4-FFF2-40B4-BE49-F238E27FC236}">
                <a16:creationId xmlns:a16="http://schemas.microsoft.com/office/drawing/2014/main" id="{98555711-71E6-4CB2-F391-09E01282C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875" y="1963738"/>
            <a:ext cx="10537825" cy="4351337"/>
          </a:xfrm>
        </p:spPr>
        <p:txBody>
          <a:bodyPr rtlCol="0">
            <a:normAutofit/>
          </a:bodyPr>
          <a:lstStyle/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id" altLang="en-US" sz="2400" dirty="0">
                <a:latin typeface="+mj-lt"/>
                <a:ea typeface="ＭＳ Ｐゴシック" pitchFamily="34" charset="-128"/>
              </a:rPr>
              <a:t>Menjelaskan konsep metodologi penelitian dan unsur-unsurnya, seperti pernyataan masalah, tinjauan pustaka, kerangka konseptual, variabel penelitian, dan pengembangan hipotesis.</a:t>
            </a: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endParaRPr lang="en-US" altLang="en-US" sz="2400" dirty="0">
              <a:latin typeface="+mj-lt"/>
              <a:ea typeface="ＭＳ Ｐゴシック" pitchFamily="34" charset="-128"/>
            </a:endParaRPr>
          </a:p>
          <a:p>
            <a:pPr marL="342900" indent="-342900" algn="just" eaLnBrk="1" fontAlgn="auto" hangingPunct="1">
              <a:spcAft>
                <a:spcPts val="0"/>
              </a:spcAft>
              <a:defRPr/>
            </a:pPr>
            <a:r>
              <a:rPr lang="id" altLang="en-US" sz="2400" dirty="0">
                <a:latin typeface="+mj-lt"/>
                <a:ea typeface="ＭＳ Ｐゴシック" pitchFamily="34" charset="-128"/>
                <a:cs typeface="Arial" pitchFamily="34" charset="0"/>
              </a:rPr>
              <a:t>Bedakan pendekatan penelitian kualitatif dan kuantitatif.</a:t>
            </a:r>
            <a:endParaRPr lang="id-ID" altLang="en-US" sz="2400" dirty="0">
              <a:latin typeface="+mj-lt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3AA11CD-B7C4-8CE5-704F-A317C7C69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800" y="533400"/>
            <a:ext cx="56388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" altLang="en-US" dirty="0">
                <a:ea typeface="Liberation Sans"/>
                <a:cs typeface="Liberation Sans"/>
              </a:rPr>
              <a:t>Jenis Pertanyaan Dasar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0F59460-FFE8-7CDF-D9F4-537902FABD94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>
          <a:xfrm>
            <a:off x="1027611" y="1471476"/>
            <a:ext cx="9906000" cy="4295775"/>
          </a:xfrm>
        </p:spPr>
        <p:txBody>
          <a:bodyPr/>
          <a:lstStyle/>
          <a:p>
            <a:pPr algn="just" eaLnBrk="1" hangingPunct="1"/>
            <a:r>
              <a:rPr lang="id" altLang="en-US" sz="2400" dirty="0">
                <a:ea typeface="Liberation Sans"/>
                <a:cs typeface="Liberation Sans"/>
              </a:rPr>
              <a:t>Pertanyaan deskriptif:</a:t>
            </a:r>
          </a:p>
          <a:p>
            <a:pPr lvl="1" algn="just" eaLnBrk="1" hangingPunct="1"/>
            <a:r>
              <a:rPr lang="id" altLang="en-US" dirty="0">
                <a:ea typeface="Liberation Sans"/>
                <a:cs typeface="Liberation Sans"/>
              </a:rPr>
              <a:t>Memungkinkan peneliti untuk menggambarkan karakteristik variabel yang diminati dalam suatu situasi.</a:t>
            </a:r>
          </a:p>
          <a:p>
            <a:pPr algn="just" eaLnBrk="1" hangingPunct="1"/>
            <a:r>
              <a:rPr lang="id" altLang="en-US" sz="2400" dirty="0">
                <a:ea typeface="Liberation Sans"/>
                <a:cs typeface="Liberation Sans"/>
              </a:rPr>
              <a:t>Contoh:</a:t>
            </a:r>
          </a:p>
          <a:p>
            <a:pPr lvl="1" algn="just" eaLnBrk="1" hangingPunct="1"/>
            <a:r>
              <a:rPr lang="id" altLang="en-US" dirty="0">
                <a:ea typeface="Liberation Sans"/>
                <a:cs typeface="Liberation Sans"/>
              </a:rPr>
              <a:t>Bagaimana profil individu yang memiliki tunggakan pembayaran pinjaman selama 6 bulan atau lebih?</a:t>
            </a:r>
          </a:p>
          <a:p>
            <a:pPr lvl="1" algn="just" eaLnBrk="1" hangingPunct="1"/>
            <a:r>
              <a:rPr lang="id" altLang="en-US" dirty="0">
                <a:ea typeface="Liberation Sans"/>
                <a:cs typeface="Liberation Sans"/>
              </a:rPr>
              <a:t>Profil tersebut akan mencakup perincian usia rata-rata, penghasilan, jenis pekerjaan, status pekerjaan penuh waktu/paruh waktu, dan sejenisnya. Ini dapat membantunya memperoleh informasi lebih lanjut atau segera memutuskan jenis individu yang seharusnya tidak memenuhi syarat untuk mendapatkan pinjaman di masa mendatang.</a:t>
            </a:r>
            <a:endParaRPr lang="en-US" altLang="en-US" dirty="0">
              <a:ea typeface="Liberation Sans"/>
              <a:cs typeface="Liberation Sans"/>
            </a:endParaRPr>
          </a:p>
        </p:txBody>
      </p:sp>
      <p:sp>
        <p:nvSpPr>
          <p:cNvPr id="30724" name="Slide Number Placeholder 1">
            <a:extLst>
              <a:ext uri="{FF2B5EF4-FFF2-40B4-BE49-F238E27FC236}">
                <a16:creationId xmlns:a16="http://schemas.microsoft.com/office/drawing/2014/main" id="{4A74E5B7-E950-D7F7-7C5B-F30ABA415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CCDFF348-9852-EE4E-B186-826FCC21B127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20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6CC8C56-EC7D-5AB9-1069-DB06E773B1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 dirty="0">
                <a:ea typeface="Liberation Sans"/>
                <a:cs typeface="Liberation Sans"/>
              </a:rPr>
              <a:t>Jenis Pertanyaan Dasar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07A7BB3-87CC-BA76-F888-2AAF21D4690B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>
          <a:xfrm>
            <a:off x="1031875" y="1963738"/>
            <a:ext cx="10537825" cy="4351337"/>
          </a:xfrm>
        </p:spPr>
        <p:txBody>
          <a:bodyPr/>
          <a:lstStyle/>
          <a:p>
            <a:pPr algn="just" eaLnBrk="1" hangingPunct="1"/>
            <a:endParaRPr lang="en-GB" altLang="en-US" sz="2400" dirty="0">
              <a:ea typeface="Liberation Sans"/>
              <a:cs typeface="Liberation Sans"/>
            </a:endParaRPr>
          </a:p>
          <a:p>
            <a:pPr algn="just" eaLnBrk="1" hangingPunct="1"/>
            <a:r>
              <a:rPr lang="id" altLang="en-US" sz="4000" dirty="0">
                <a:ea typeface="Liberation Sans"/>
                <a:cs typeface="Liberation Sans"/>
              </a:rPr>
              <a:t>Pertanyaan kausal:</a:t>
            </a:r>
          </a:p>
          <a:p>
            <a:pPr lvl="1" algn="just" eaLnBrk="1" hangingPunct="1"/>
            <a:r>
              <a:rPr lang="id" altLang="en-US" sz="2800" dirty="0">
                <a:ea typeface="Liberation Sans"/>
                <a:cs typeface="Liberation Sans"/>
              </a:rPr>
              <a:t>Menggambarkan satu atau lebih faktor yang menyebabkan suatu masalah.</a:t>
            </a:r>
          </a:p>
          <a:p>
            <a:pPr algn="just" eaLnBrk="1" hangingPunct="1"/>
            <a:r>
              <a:rPr lang="id" altLang="en-US" sz="4000" dirty="0">
                <a:ea typeface="Liberation Sans"/>
                <a:cs typeface="Liberation Sans"/>
              </a:rPr>
              <a:t>Contoh:</a:t>
            </a:r>
          </a:p>
          <a:p>
            <a:pPr lvl="1" algn="just" eaLnBrk="1" hangingPunct="1"/>
            <a:r>
              <a:rPr lang="id" altLang="en-US" sz="2800" dirty="0">
                <a:ea typeface="Liberation Sans"/>
                <a:cs typeface="Liberation Sans"/>
              </a:rPr>
              <a:t>Apakah penjualan produk X akan meningkat jika kita meningkatkan anggaran iklan?</a:t>
            </a:r>
            <a:endParaRPr lang="en-US" altLang="en-US" sz="2800" dirty="0">
              <a:ea typeface="Liberation Sans"/>
              <a:cs typeface="Liberation Sans"/>
            </a:endParaRPr>
          </a:p>
        </p:txBody>
      </p:sp>
      <p:sp>
        <p:nvSpPr>
          <p:cNvPr id="31748" name="Slide Number Placeholder 1">
            <a:extLst>
              <a:ext uri="{FF2B5EF4-FFF2-40B4-BE49-F238E27FC236}">
                <a16:creationId xmlns:a16="http://schemas.microsoft.com/office/drawing/2014/main" id="{3A3F843C-BB1A-648C-706B-0A9967E1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30C2FCBD-0D55-7A45-AF3B-E7132B3C2EDA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21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6240F9EB-691F-6A9D-9180-BAD961C60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Proposal Penelitian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B013EC9B-E900-B7DA-EBB9-86FBF966E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0" y="2514600"/>
            <a:ext cx="8001000" cy="4267200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400" dirty="0">
              <a:ea typeface="Liberation Sans"/>
              <a:cs typeface="Liberation Sans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d" altLang="en-US" sz="2400" dirty="0">
                <a:ea typeface="Liberation Sans"/>
                <a:cs typeface="Liberation Sans"/>
              </a:rPr>
              <a:t>Proposal penelitian yang disusun oleh peneliti merupakan hasil usaha yang terencana, terorganisir, dan cermat.</a:t>
            </a:r>
          </a:p>
        </p:txBody>
      </p:sp>
      <p:sp>
        <p:nvSpPr>
          <p:cNvPr id="32772" name="Slide Number Placeholder 1">
            <a:extLst>
              <a:ext uri="{FF2B5EF4-FFF2-40B4-BE49-F238E27FC236}">
                <a16:creationId xmlns:a16="http://schemas.microsoft.com/office/drawing/2014/main" id="{65ED0A60-731A-969F-8D5B-F8B9C173E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618840DC-794E-F445-BC4C-E5123AF8926D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22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10E7F414-B2FC-37D5-C770-B62447F2E6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Proposal Penelitian Berisi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411A5-6DA2-4D6B-BA5F-D28FD6C92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0" y="2057400"/>
            <a:ext cx="8001000" cy="4267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Judul kerja.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Latar belakang penelitian.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Pernyataan masalah.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- Tujuan penelitian.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- Pertanyaan penelitian.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Ruang lingkup penelitian.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Relevansi penelitian.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3796" name="Slide Number Placeholder 1">
            <a:extLst>
              <a:ext uri="{FF2B5EF4-FFF2-40B4-BE49-F238E27FC236}">
                <a16:creationId xmlns:a16="http://schemas.microsoft.com/office/drawing/2014/main" id="{DFB97D37-18E3-0BAC-DC0E-7EEFCE59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8FC9CD6E-E3C4-AF48-BFBE-AC688E2B888D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23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7B8DC9E2-2075-5D8C-9E94-228C7C3D4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Proposal Penelitian Berisi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8B13F-2759-DEDC-EA9E-A042F06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875" y="1963738"/>
            <a:ext cx="10537825" cy="4351337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Desain penelitian yang menawarkan rincian tentang: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a. Jenis penelitian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b. Metode pengumpulan data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c. Desain pengambilan sampel.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d. Analisis data.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Jangka waktu penelitian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Anggaran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d" sz="2400" dirty="0">
                <a:ea typeface="Liberation Sans" panose="020B0604020202020204" pitchFamily="34" charset="0"/>
                <a:cs typeface="Liberation Sans" panose="020B0604020202020204" pitchFamily="34" charset="0"/>
              </a:rPr>
              <a:t>Bibliografi terpilih.</a:t>
            </a:r>
          </a:p>
        </p:txBody>
      </p:sp>
      <p:sp>
        <p:nvSpPr>
          <p:cNvPr id="34820" name="Slide Number Placeholder 1">
            <a:extLst>
              <a:ext uri="{FF2B5EF4-FFF2-40B4-BE49-F238E27FC236}">
                <a16:creationId xmlns:a16="http://schemas.microsoft.com/office/drawing/2014/main" id="{7690742F-BF61-FF4A-93D8-35E61F86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B9F5A3C4-E821-A044-8443-F7C6F6F6E9EC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24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E65E3A8F-0300-6A40-C5BA-673AEAA13F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id-ID"/>
              <a:t>Referensi</a:t>
            </a:r>
            <a:endParaRPr lang="en-ID" altLang="id-ID"/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8C717B5A-8A5B-1528-5DF5-36D8988081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47800" y="1963738"/>
            <a:ext cx="10121900" cy="4351337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id" altLang="id-ID">
                <a:ea typeface="Times New Roman" panose="02020603050405020304" pitchFamily="18" charset="0"/>
                <a:cs typeface="Arial" panose="020B0604020202020204" pitchFamily="34" charset="0"/>
              </a:rPr>
              <a:t>Uma Sekaran. (2016). </a:t>
            </a:r>
            <a:r>
              <a:rPr lang="id" altLang="id-ID" b="1" i="1">
                <a:ea typeface="Times New Roman" panose="02020603050405020304" pitchFamily="18" charset="0"/>
                <a:cs typeface="Arial" panose="020B0604020202020204" pitchFamily="34" charset="0"/>
              </a:rPr>
              <a:t>Metode Penelitian untuk Bisnis: Pendekatan Pengembangan Keterampilan </a:t>
            </a:r>
            <a:r>
              <a:rPr lang="id" altLang="id-ID">
                <a:ea typeface="Times New Roman" panose="02020603050405020304" pitchFamily="18" charset="0"/>
                <a:cs typeface="Arial" panose="020B0604020202020204" pitchFamily="34" charset="0"/>
              </a:rPr>
              <a:t>. 07. Wiley. West Sussex. ISBN: 9781119165552. Bab 3.</a:t>
            </a:r>
            <a:endParaRPr lang="en-ID" altLang="id-ID" sz="400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3CDCA-4EA3-BC67-A2D2-317CED23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" altLang="en-US" dirty="0">
                <a:ea typeface="Liberation Sans"/>
                <a:cs typeface="Liberation Sans"/>
              </a:rPr>
              <a:t>Bab 3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</a:br>
            <a:r>
              <a:rPr lang="id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Mendefinisikan dan Menyempurnakan Masalah</a:t>
            </a:r>
            <a:endParaRPr lang="en-ID" dirty="0"/>
          </a:p>
        </p:txBody>
      </p:sp>
      <p:sp>
        <p:nvSpPr>
          <p:cNvPr id="13315" name="Slide Number Placeholder 1">
            <a:extLst>
              <a:ext uri="{FF2B5EF4-FFF2-40B4-BE49-F238E27FC236}">
                <a16:creationId xmlns:a16="http://schemas.microsoft.com/office/drawing/2014/main" id="{D9DC29C1-DF09-9853-D0CF-C644B83CAF7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5B345BAB-B9CD-2749-B6FF-6E2EEF1D4C7D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61" name="Group 14344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4346" name="Straight Connector 14345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47" name="Straight Connector 14346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348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14349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14350" name="Isosceles Triangle 14349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14351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14352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14353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14354" name="Isosceles Triangle 14353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14355" name="Isosceles Triangle 14354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</p:grpSp>
      <p:sp>
        <p:nvSpPr>
          <p:cNvPr id="14338" name="Title 1">
            <a:extLst>
              <a:ext uri="{FF2B5EF4-FFF2-40B4-BE49-F238E27FC236}">
                <a16:creationId xmlns:a16="http://schemas.microsoft.com/office/drawing/2014/main" id="{F6F90476-116C-009D-78FE-109AA36BA4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8409" y="4867085"/>
            <a:ext cx="8288032" cy="133023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id" altLang="en-US" sz="4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Proses Penelitian Langkah Pertama</a:t>
            </a:r>
          </a:p>
        </p:txBody>
      </p:sp>
      <p:pic>
        <p:nvPicPr>
          <p:cNvPr id="14339" name="Content Placeholder 4">
            <a:extLst>
              <a:ext uri="{FF2B5EF4-FFF2-40B4-BE49-F238E27FC236}">
                <a16:creationId xmlns:a16="http://schemas.microsoft.com/office/drawing/2014/main" id="{B6E3CFE3-040B-8D9B-CA89-4DA72AEE846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289" y="934222"/>
            <a:ext cx="7681390" cy="3299450"/>
          </a:xfrm>
          <a:prstGeom prst="rect">
            <a:avLst/>
          </a:prstGeom>
        </p:spPr>
      </p:pic>
      <p:sp>
        <p:nvSpPr>
          <p:cNvPr id="14340" name="Slide Number Placeholder 1">
            <a:extLst>
              <a:ext uri="{FF2B5EF4-FFF2-40B4-BE49-F238E27FC236}">
                <a16:creationId xmlns:a16="http://schemas.microsoft.com/office/drawing/2014/main" id="{DD68ECFC-23FB-B229-3842-A3ACB7128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42023" y="6352651"/>
            <a:ext cx="683339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id" altLang="en-US" sz="900">
                <a:solidFill>
                  <a:schemeClr val="accent1"/>
                </a:solidFill>
                <a:latin typeface="+mn-lt"/>
              </a:rPr>
              <a:t>Geser 3-</a:t>
            </a:r>
            <a:fld id="{1BA8EFB5-04C5-AB47-9E18-7BDB9E2358AB}" type="slidenum">
              <a:rPr lang="en-US" altLang="en-US" sz="900" smtClean="0">
                <a:solidFill>
                  <a:schemeClr val="accent1"/>
                </a:solidFill>
                <a:latin typeface="+mn-lt"/>
              </a:rPr>
              <a:pPr defTabSz="914400" fontAlgn="base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t>4</a:t>
            </a:fld>
            <a:endParaRPr lang="en-US" altLang="en-US" sz="900">
              <a:solidFill>
                <a:schemeClr val="accent1"/>
              </a:solidFill>
              <a:latin typeface="+mn-lt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66A1658-DFE2-A0D5-4769-487DFB6469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Masalah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A46DFB6-FACC-C50C-1EC7-7DD02BF6EAA7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>
          <a:xfrm>
            <a:off x="1018813" y="1480413"/>
            <a:ext cx="8438696" cy="43513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dirty="0">
              <a:ea typeface="Liberation Sans"/>
              <a:cs typeface="Liberation Sans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id" altLang="en-US" sz="3200" dirty="0">
                <a:ea typeface="Liberation Sans"/>
                <a:cs typeface="Liberation Sans"/>
              </a:rPr>
              <a:t>Masalah: situasi apa pun yang terjadi ketika terdapat kesenjangan antara keadaan aktual dan keadaan ideal yang diinginkan.</a:t>
            </a:r>
          </a:p>
        </p:txBody>
      </p:sp>
      <p:sp>
        <p:nvSpPr>
          <p:cNvPr id="15364" name="Slide Number Placeholder 1">
            <a:extLst>
              <a:ext uri="{FF2B5EF4-FFF2-40B4-BE49-F238E27FC236}">
                <a16:creationId xmlns:a16="http://schemas.microsoft.com/office/drawing/2014/main" id="{B4491DC0-A976-C327-E3F2-0B221C163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AFE06D3B-D8FC-6443-AF8D-342C9F57ED80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97D707A-76C0-5D38-1D75-F2345262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609600"/>
            <a:ext cx="56388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" altLang="en-US" dirty="0">
                <a:ea typeface="Liberation Sans"/>
                <a:cs typeface="Liberation Sans"/>
              </a:rPr>
              <a:t>Area Masalah yang Luas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096D34A-7C6A-A0B1-F71B-1566042C0477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>
          <a:xfrm>
            <a:off x="1447800" y="1600200"/>
            <a:ext cx="8229600" cy="45720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id" altLang="en-US" sz="3200" dirty="0">
                <a:ea typeface="Liberation Sans"/>
                <a:cs typeface="Liberation Sans"/>
              </a:rPr>
              <a:t>Contoh area permasalahan luas yang dapat diamati oleh seorang manajer di tempat kerja: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id" altLang="en-US" sz="2000" dirty="0">
                <a:ea typeface="Liberation Sans"/>
                <a:cs typeface="Liberation Sans"/>
              </a:rPr>
              <a:t>Program pelatihan tidak seefektif yang diharapkan.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id" altLang="en-US" sz="2000" dirty="0">
                <a:ea typeface="Liberation Sans"/>
                <a:cs typeface="Liberation Sans"/>
              </a:rPr>
              <a:t>Volume penjualan suatu produk tidak meningkat.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id" altLang="en-US" sz="2000" dirty="0">
                <a:ea typeface="Liberation Sans"/>
                <a:cs typeface="Liberation Sans"/>
              </a:rPr>
              <a:t>Anggota kelompok minoritas tidak maju dalam karier mereka.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id" altLang="en-US" sz="2000" dirty="0">
                <a:ea typeface="Liberation Sans"/>
                <a:cs typeface="Liberation Sans"/>
              </a:rPr>
              <a:t>Sistem informasi yang baru dipasang tidak digunakan oleh manajer yang menjadi sasaran utama sistem tersebut.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id" altLang="en-US" sz="2000" dirty="0">
                <a:ea typeface="Liberation Sans"/>
                <a:cs typeface="Liberation Sans"/>
              </a:rPr>
              <a:t>Penerapan jam kerja fleksibel telah menciptakan lebih banyak masalah daripada solusinya di banyak perusahaan.</a:t>
            </a:r>
          </a:p>
        </p:txBody>
      </p:sp>
      <p:sp>
        <p:nvSpPr>
          <p:cNvPr id="16388" name="Slide Number Placeholder 1">
            <a:extLst>
              <a:ext uri="{FF2B5EF4-FFF2-40B4-BE49-F238E27FC236}">
                <a16:creationId xmlns:a16="http://schemas.microsoft.com/office/drawing/2014/main" id="{174EDBE6-5F98-6E2F-FE37-71FFDDE7C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A0E1D175-19FD-AA47-88F1-A471AD09A71C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2A584321-97FB-2D5C-891C-043E30C9C7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Gejala versus Masalah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DC6F1ABC-255B-D4FA-9DBE-8E0278685A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04554" y="1452154"/>
            <a:ext cx="8001000" cy="4267200"/>
          </a:xfrm>
        </p:spPr>
        <p:txBody>
          <a:bodyPr/>
          <a:lstStyle/>
          <a:p>
            <a:pPr algn="just" eaLnBrk="1" hangingPunct="1"/>
            <a:r>
              <a:rPr lang="id" altLang="en-US" sz="2400" dirty="0">
                <a:ea typeface="Liberation Sans"/>
                <a:cs typeface="Liberation Sans"/>
              </a:rPr>
              <a:t>Penting bahwa gejala masalah tidak diartikan sebagai masalah sebenarnya.</a:t>
            </a:r>
          </a:p>
          <a:p>
            <a:pPr algn="just" eaLnBrk="1" hangingPunct="1"/>
            <a:r>
              <a:rPr lang="id" altLang="en-US" sz="2400" dirty="0">
                <a:ea typeface="Liberation Sans"/>
                <a:cs typeface="Liberation Sans"/>
              </a:rPr>
              <a:t>Salah satu cara untuk memastikan bahwa masalahnya, bukan gejalanya, sedang ditangani adalah teknik yang disebut </a:t>
            </a:r>
            <a:r>
              <a:rPr lang="id" altLang="en-US" sz="2400" i="1" dirty="0">
                <a:ea typeface="Liberation Sans"/>
                <a:cs typeface="Liberation Sans"/>
              </a:rPr>
              <a:t>'5 Mengapa </a:t>
            </a:r>
            <a:r>
              <a:rPr lang="id" altLang="en-US" sz="2400" dirty="0">
                <a:ea typeface="Liberation Sans"/>
                <a:cs typeface="Liberation Sans"/>
              </a:rPr>
              <a:t>' atau ' </a:t>
            </a:r>
            <a:r>
              <a:rPr lang="id" altLang="en-US" sz="2400" i="1" dirty="0">
                <a:ea typeface="Liberation Sans"/>
                <a:cs typeface="Liberation Sans"/>
              </a:rPr>
              <a:t>5 kali mengapa </a:t>
            </a:r>
            <a:r>
              <a:rPr lang="id" altLang="en-US" sz="2400" dirty="0">
                <a:ea typeface="Liberation Sans"/>
                <a:cs typeface="Liberation Sans"/>
              </a:rPr>
              <a:t>'.</a:t>
            </a:r>
          </a:p>
          <a:p>
            <a:pPr algn="just" eaLnBrk="1" hangingPunct="1"/>
            <a:r>
              <a:rPr lang="id" altLang="en-US" sz="2400" dirty="0">
                <a:ea typeface="Liberation Sans"/>
                <a:cs typeface="Liberation Sans"/>
              </a:rPr>
              <a:t>Pendekatan ini akan membantu Anda untuk sampai ke akar penyebabnya (penyebab paling mendasar) dari suatu masalah.</a:t>
            </a:r>
          </a:p>
        </p:txBody>
      </p:sp>
      <p:sp>
        <p:nvSpPr>
          <p:cNvPr id="17412" name="Slide Number Placeholder 1">
            <a:extLst>
              <a:ext uri="{FF2B5EF4-FFF2-40B4-BE49-F238E27FC236}">
                <a16:creationId xmlns:a16="http://schemas.microsoft.com/office/drawing/2014/main" id="{6AF4F3A7-EC6C-FD60-8565-A4B51EE1F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9AB3314D-6618-5942-A0F2-DC484A4E6702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7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E9A2E5F0-9707-DEF5-21CC-7FA571CFB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98788" y="503238"/>
            <a:ext cx="8570912" cy="1325562"/>
          </a:xfrm>
        </p:spPr>
        <p:txBody>
          <a:bodyPr/>
          <a:lstStyle/>
          <a:p>
            <a:pPr eaLnBrk="1" hangingPunct="1"/>
            <a:r>
              <a:rPr lang="id" altLang="en-US">
                <a:ea typeface="Liberation Sans"/>
                <a:cs typeface="Liberation Sans"/>
              </a:rPr>
              <a:t>Gejala versus Masalah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18ADD3B2-22F8-706E-B6AA-21D8BF249D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3612" y="1166019"/>
            <a:ext cx="9395234" cy="4572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id" altLang="en-US" sz="2500" dirty="0">
                <a:ea typeface="Liberation Sans"/>
                <a:cs typeface="Liberation Sans"/>
              </a:rPr>
              <a:t>Teruslah bertanya “Mengapa?” hingga penyebab paling mendasar ditemukan.</a:t>
            </a:r>
          </a:p>
          <a:p>
            <a:pPr eaLnBrk="1" hangingPunct="1"/>
            <a:r>
              <a:rPr lang="id" altLang="en-US" sz="2500" dirty="0">
                <a:ea typeface="Liberation Sans"/>
                <a:cs typeface="Liberation Sans"/>
              </a:rPr>
              <a:t>Contoh: Karyawan terbaik saya meninggalkan organisasi.</a:t>
            </a:r>
          </a:p>
          <a:p>
            <a:pPr lvl="1" eaLnBrk="1" hangingPunct="1"/>
            <a:r>
              <a:rPr lang="id" altLang="en-US" sz="2500" dirty="0">
                <a:ea typeface="Liberation Sans"/>
                <a:cs typeface="Liberation Sans"/>
              </a:rPr>
              <a:t>Mengapa? Mereka tidak puas dengan pekerjaan mereka.</a:t>
            </a:r>
          </a:p>
          <a:p>
            <a:pPr lvl="1" eaLnBrk="1" hangingPunct="1"/>
            <a:r>
              <a:rPr lang="id" altLang="en-US" sz="2500" dirty="0">
                <a:ea typeface="Liberation Sans"/>
                <a:cs typeface="Liberation Sans"/>
              </a:rPr>
              <a:t>Mengapa? Mereka tidak menemukan tantangan dalam pekerjaan mereka.</a:t>
            </a:r>
          </a:p>
          <a:p>
            <a:pPr lvl="1" eaLnBrk="1" hangingPunct="1"/>
            <a:r>
              <a:rPr lang="id" altLang="en-US" sz="2500" dirty="0">
                <a:ea typeface="Liberation Sans"/>
                <a:cs typeface="Liberation Sans"/>
              </a:rPr>
              <a:t>Mengapa? Mereka tidak memiliki kendali atas pekerjaan mereka.</a:t>
            </a:r>
          </a:p>
          <a:p>
            <a:pPr lvl="1" eaLnBrk="1" hangingPunct="1"/>
            <a:r>
              <a:rPr lang="id" altLang="en-US" sz="2500" dirty="0">
                <a:ea typeface="Liberation Sans"/>
                <a:cs typeface="Liberation Sans"/>
              </a:rPr>
              <a:t>Mengapa? Mereka tidak memiliki pengaruh yang cukup terhadap perencanaan, pelaksanaan, dan evaluasi pekerjaan mereka.</a:t>
            </a:r>
          </a:p>
          <a:p>
            <a:pPr lvl="1" eaLnBrk="1" hangingPunct="1"/>
            <a:r>
              <a:rPr lang="id" altLang="en-US" sz="2500" dirty="0">
                <a:ea typeface="Liberation Sans"/>
                <a:cs typeface="Liberation Sans"/>
              </a:rPr>
              <a:t>Mengapa? Kita enggan mendelegasikan tugas.</a:t>
            </a:r>
          </a:p>
          <a:p>
            <a:pPr eaLnBrk="1" hangingPunct="1"/>
            <a:endParaRPr lang="en-US" altLang="en-US" sz="2500" dirty="0">
              <a:ea typeface="Liberation Sans"/>
              <a:cs typeface="Liberation Sans"/>
            </a:endParaRPr>
          </a:p>
        </p:txBody>
      </p:sp>
      <p:sp>
        <p:nvSpPr>
          <p:cNvPr id="18436" name="Slide Number Placeholder 1">
            <a:extLst>
              <a:ext uri="{FF2B5EF4-FFF2-40B4-BE49-F238E27FC236}">
                <a16:creationId xmlns:a16="http://schemas.microsoft.com/office/drawing/2014/main" id="{5D393EE5-8D40-AC87-85DE-35C8D75F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65F3BE20-AD98-1F40-854B-BB5410E6F36B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1D8FF2EB-098F-1F04-1BE0-ED155C545C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533400"/>
            <a:ext cx="80772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" altLang="en-US" sz="3600">
                <a:ea typeface="Liberation Sans"/>
                <a:cs typeface="Liberation Sans"/>
              </a:rPr>
              <a:t>Dari Masalah Menjadi Topik Penelitian yang Layak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9E9A4961-77B4-547F-FAE9-086705FA9E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1875" y="1963738"/>
            <a:ext cx="10537825" cy="4351337"/>
          </a:xfrm>
        </p:spPr>
        <p:txBody>
          <a:bodyPr>
            <a:normAutofit/>
          </a:bodyPr>
          <a:lstStyle/>
          <a:p>
            <a:pPr eaLnBrk="1" hangingPunct="1"/>
            <a:r>
              <a:rPr lang="id" altLang="en-US" sz="2800" dirty="0">
                <a:ea typeface="Liberation Sans"/>
                <a:cs typeface="Liberation Sans"/>
              </a:rPr>
              <a:t>Kita perlu mengubah masalah yang luas menjadi topik yang layak untuk penelitian dengan: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id" altLang="en-US" sz="1800" dirty="0">
                <a:ea typeface="Liberation Sans"/>
                <a:cs typeface="Liberation Sans"/>
              </a:rPr>
              <a:t>a) membuatnya lebih spesifik dan tepat;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id" altLang="en-US" sz="1800" dirty="0">
                <a:ea typeface="Liberation Sans"/>
                <a:cs typeface="Liberation Sans"/>
              </a:rPr>
              <a:t>b) menetapkan batasan yang jelas;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id" altLang="en-US" sz="1800" dirty="0">
                <a:ea typeface="Liberation Sans"/>
                <a:cs typeface="Liberation Sans"/>
              </a:rPr>
              <a:t>c) memilih perspektif dari mana kita menyelidiki subjek (Machi dan McEvoy, 2012).</a:t>
            </a:r>
          </a:p>
          <a:p>
            <a:pPr eaLnBrk="1" hangingPunct="1"/>
            <a:endParaRPr lang="en-US" altLang="en-US" sz="2800" dirty="0">
              <a:ea typeface="Liberation Sans"/>
              <a:cs typeface="Liberation Sans"/>
            </a:endParaRPr>
          </a:p>
          <a:p>
            <a:pPr eaLnBrk="1" hangingPunct="1"/>
            <a:r>
              <a:rPr lang="id" altLang="en-US" sz="2800" dirty="0">
                <a:ea typeface="Liberation Sans"/>
                <a:cs typeface="Liberation Sans"/>
              </a:rPr>
              <a:t>Penelitian pendahuluan akan membantu kita membuat transformasi ini.</a:t>
            </a:r>
          </a:p>
        </p:txBody>
      </p:sp>
      <p:sp>
        <p:nvSpPr>
          <p:cNvPr id="19460" name="Slide Number Placeholder 1">
            <a:extLst>
              <a:ext uri="{FF2B5EF4-FFF2-40B4-BE49-F238E27FC236}">
                <a16:creationId xmlns:a16="http://schemas.microsoft.com/office/drawing/2014/main" id="{5FCCD750-8DB0-48C7-7546-05BEC71E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0" y="6356350"/>
            <a:ext cx="2895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d" altLang="en-US" sz="1200">
                <a:solidFill>
                  <a:srgbClr val="898989"/>
                </a:solidFill>
                <a:ea typeface="ＭＳ Ｐゴシック" panose="020B0600070205080204" pitchFamily="34" charset="-128"/>
              </a:rPr>
              <a:t>Geser 3-</a:t>
            </a:r>
            <a:fld id="{8F966E14-0038-874D-B940-4D43AFDE8D88}" type="slidenum">
              <a:rPr lang="en-US" altLang="en-US" sz="1200" smtClean="0">
                <a:solidFill>
                  <a:srgbClr val="898989"/>
                </a:solidFill>
                <a:ea typeface="ＭＳ Ｐゴシック" panose="020B0600070205080204" pitchFamily="34" charset="-128"/>
              </a:rPr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Faset">
  <a:themeElements>
    <a:clrScheme name="Fas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977</Words>
  <Application>Microsoft Macintosh PowerPoint</Application>
  <PresentationFormat>Layar Lebar</PresentationFormat>
  <Paragraphs>152</Paragraphs>
  <Slides>25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25</vt:i4>
      </vt:variant>
    </vt:vector>
  </HeadingPairs>
  <TitlesOfParts>
    <vt:vector size="33" baseType="lpstr">
      <vt:lpstr>ＭＳ Ｐゴシック</vt:lpstr>
      <vt:lpstr>Arial</vt:lpstr>
      <vt:lpstr>Helvetica</vt:lpstr>
      <vt:lpstr>Liberation Sans</vt:lpstr>
      <vt:lpstr>Times New Roman</vt:lpstr>
      <vt:lpstr>Trebuchet MS</vt:lpstr>
      <vt:lpstr>Wingdings 3</vt:lpstr>
      <vt:lpstr>Faset</vt:lpstr>
      <vt:lpstr>Metodologi Penelitian dalam Akuntansi dan Keuangan</vt:lpstr>
      <vt:lpstr>Tujuan Umum</vt:lpstr>
      <vt:lpstr>Bab 3  Mendefinisikan dan Menyempurnakan Masalah</vt:lpstr>
      <vt:lpstr>Proses Penelitian Langkah Pertama</vt:lpstr>
      <vt:lpstr>Masalah</vt:lpstr>
      <vt:lpstr>Area Masalah yang Luas</vt:lpstr>
      <vt:lpstr>Gejala versus Masalah</vt:lpstr>
      <vt:lpstr>Gejala versus Masalah</vt:lpstr>
      <vt:lpstr>Dari Masalah Menjadi Topik Penelitian yang Layak</vt:lpstr>
      <vt:lpstr>Pengumpulan Informasi Awal</vt:lpstr>
      <vt:lpstr>Tinjauan Literatur Pertama</vt:lpstr>
      <vt:lpstr>Apa yang Membuat Pernyataan Masalah yang Baik?</vt:lpstr>
      <vt:lpstr>Pernyataan Masalah yang Baik</vt:lpstr>
      <vt:lpstr>Contoh</vt:lpstr>
      <vt:lpstr>Pernyataan Masalah yang Baik</vt:lpstr>
      <vt:lpstr>Presentasi PowerPoint</vt:lpstr>
      <vt:lpstr>Pernyataan Masalah yang Baik</vt:lpstr>
      <vt:lpstr>Jenis Pertanyaan Dasar</vt:lpstr>
      <vt:lpstr>Jenis Pertanyaan Dasar</vt:lpstr>
      <vt:lpstr>Jenis Pertanyaan Dasar</vt:lpstr>
      <vt:lpstr>Jenis Pertanyaan Dasar</vt:lpstr>
      <vt:lpstr>Proposal Penelitian</vt:lpstr>
      <vt:lpstr>Proposal Penelitian Berisi (1)</vt:lpstr>
      <vt:lpstr>Proposal Penelitian Berisi (2)</vt:lpstr>
      <vt:lpstr>Referensi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Edi Pranyoto</dc:creator>
  <cp:lastModifiedBy>Edi Pranyoto</cp:lastModifiedBy>
  <cp:revision>4</cp:revision>
  <dcterms:created xsi:type="dcterms:W3CDTF">2024-10-03T08:56:06Z</dcterms:created>
  <dcterms:modified xsi:type="dcterms:W3CDTF">2024-10-11T03:55:42Z</dcterms:modified>
</cp:coreProperties>
</file>