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25" r:id="rId3"/>
    <p:sldId id="426" r:id="rId4"/>
    <p:sldId id="427" r:id="rId5"/>
    <p:sldId id="428" r:id="rId6"/>
    <p:sldId id="430" r:id="rId7"/>
    <p:sldId id="429" r:id="rId8"/>
    <p:sldId id="431" r:id="rId9"/>
    <p:sldId id="432" r:id="rId10"/>
    <p:sldId id="433" r:id="rId11"/>
    <p:sldId id="434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AB021B-446F-491A-81F9-D9E67C156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3B6B0-14BE-4907-92D4-B1ABA7E6F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FEC15F-9C10-4921-A0DE-D3ABA7138701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BE956-061A-42AF-86AE-34068E3941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37A49-D8F8-4DA6-B38F-73FCCB8146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C0DB8D-F277-43EB-AB30-7B0012A07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C2FB14-89F1-478B-85AC-3D9D869FA0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EBED6-E940-49E2-8232-BE770D6BB0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48262A-07B4-4405-942B-0A4C3322ED85}" type="datetimeFigureOut">
              <a:rPr lang="en-US"/>
              <a:pPr>
                <a:defRPr/>
              </a:pPr>
              <a:t>12/25/2020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60DBB3-985E-43D1-A156-98854D4089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86BD7A-2D25-4EE5-A2FD-7D387214D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AD6A9-F562-491B-A4D0-D5108A9530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BBB43-42C9-4A23-920F-467201946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02D4931-8D28-4B26-B785-86FA14425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EB96C5C-1867-44E2-B363-2480A5EB07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DD846A8-2B47-48E5-ABE0-63D3C329E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C3A3F5-9739-47C1-B2B5-ECF16AC02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5B8D9DF-2C07-4E6C-B841-28F77EF55A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20E4459-B8E9-4600-B9CF-77104C33D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C8BDE29-DA48-4AA3-8B07-AE7FE3E74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A52F58A-21A3-42AA-8A52-D5F19CEEDF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17AD503-EEDB-434E-BA92-E44D5CADB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AC330A6-4CCF-4429-A3A1-5F58241EB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4516FB9-B8CE-4973-A29D-710D9789D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9DAE339-C433-41B9-9FD7-6D18AA2512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306CF7B-ACEC-4FEB-B1AF-9DCC879A6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20B3932-D437-45A6-A9EA-D4B49F3E65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A605293-B64D-4543-B600-7EB1DC1AB5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FE5477A-D2CB-48FE-BD4C-AEF668D41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C365DE8-4C4F-4A59-B674-53C038FD51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668EBBD-0566-4758-A6E9-64CCF54F4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C112ED5-CCBC-414F-827B-98DE127F6F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E1BBCC5-739A-4EAC-8892-A130A6F8E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86BA9BF-F6A9-4219-A9FC-EC0CE78BBC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A54D86C-4F65-4D1B-827D-A81E57131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4B0AC60-B7D8-4D37-87E5-219279DEE3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D20C678-9B65-45F5-9DE7-5A09E5D57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7B60A8E-5877-4B99-ACA4-E8B579B2CC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C302-90A8-413C-9AC2-D4BF776C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7FBD-9A4E-472D-9EB4-53F972EF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E1AC-1BAB-4602-911D-70B2D619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E9F5-3149-4498-A0CE-DBE7C4643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09769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E08D-D563-47F2-B470-70A69303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D8E4-E514-4A08-9A8F-59C0A0BF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C2A8-046D-422A-88C6-76D3D72B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06BD-1A01-427B-80C7-3EA0B1721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75872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0E00-43C2-4E3E-AFFE-597C455E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8C88-CC3F-4341-8C6E-CE7D0C8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199E-CBD1-4B7C-8BE0-34280729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5887-D6B1-47AF-B007-FBF02E549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4533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CABE-F1E7-4DAC-95CA-AA5DCF7C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84CE-F7CA-4029-8BF1-5DBAD443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3ABBA-831E-4EB8-9248-E8FC3F9F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B1C2-3D93-4097-B65C-B6BDD2BB9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6970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5283E-7F5D-4566-B7DF-331FC09B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5688-4CE6-4787-B6F5-DE305DA9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6A41-FDEA-4983-8B90-2A767929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3AAE-C41F-4813-B495-716C4F028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747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89677-6DB3-4D35-A53F-D46D2176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CEDF7D-B2D9-4F45-B121-6A083D79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06F5F0-1310-42F9-80B7-7052F3D8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796F-F696-4A9A-8282-6D0694778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5485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1E53FB-CB6C-463A-8FC5-F40183E2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49F428-42F0-4745-99CE-C2DA988C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46D999-E9DC-48A2-8B3A-3C2E7528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E8FE-391E-4F8F-806C-DF8E21E49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0872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2D30E1-5499-42F8-A1F5-681DFA84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65DC80-90A3-4F26-9938-CBA6075B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9BAE23-5859-442C-AD3E-D0334A8D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4966-5081-48E5-B4AB-69998A322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1651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0184B6-3EBC-4673-B693-7C628066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C9C19-8E72-4EBF-8E98-11EB7548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155AC4-3A03-4DE4-A385-BBCDAD9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7297-A58D-45A4-801B-6A3CE2610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7914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621622-1F01-48BD-BC90-F798F7CB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5C2E83-1BBD-4C0F-81F5-556D168A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155E-CD40-4BD3-947A-9F87B632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B75D-9EE8-47E3-AAC5-FE0189186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31565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FE3061-DF75-42FB-9A6B-9EF4F96F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72BFE5-BEBB-442B-AF52-9EB340B6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2D6C22-FA0C-4707-8F64-C5F7026F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E28E-241B-45E0-9B5D-626926D99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17054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7A17DA-62E8-4BEE-BF11-099494F7B4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6DA5F2-9467-43EF-B6F3-665A836FE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BC8E5-FC01-4B7E-89B0-3F7981F3A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1F5A8-68F7-49E2-BBA0-0A3D81005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E692D-25D3-42EC-A65C-BB892EA4B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2287BB-079C-49E4-B981-EABC8C052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>
            <a:extLst>
              <a:ext uri="{FF2B5EF4-FFF2-40B4-BE49-F238E27FC236}">
                <a16:creationId xmlns:a16="http://schemas.microsoft.com/office/drawing/2014/main" id="{F9226093-BB87-4CE3-9F01-420C0521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4DD45-9D5A-44E7-A6C6-DA4A5C6B55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4FA8-B0E9-4511-A760-637B6106C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6283BFB8-CC68-4742-A6B8-4AF74CD8C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276872"/>
            <a:ext cx="719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Systems Modeling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CBF8E-CA63-4575-B45C-C303D1D5C4D3}"/>
              </a:ext>
            </a:extLst>
          </p:cNvPr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2E47E-B792-43D0-872A-14A4591335B0}"/>
              </a:ext>
            </a:extLst>
          </p:cNvPr>
          <p:cNvSpPr/>
          <p:nvPr/>
        </p:nvSpPr>
        <p:spPr>
          <a:xfrm>
            <a:off x="3706418" y="1790651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Pertemuan-9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6F5367-8C72-417D-955C-CC325B2FF152}"/>
              </a:ext>
            </a:extLst>
          </p:cNvPr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Engineering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7">
            <a:extLst>
              <a:ext uri="{FF2B5EF4-FFF2-40B4-BE49-F238E27FC236}">
                <a16:creationId xmlns:a16="http://schemas.microsoft.com/office/drawing/2014/main" id="{199AFFCA-123B-4587-9CEA-7E6CD18F02A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F0D437-53DD-4F16-BB0D-718DFA65359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88327D-BAD9-404F-BA65-5822140EAFAE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6352A86C-EEBD-46B3-B334-EDFD969F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700213"/>
            <a:ext cx="83073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Pada </a:t>
            </a:r>
            <a:r>
              <a:rPr lang="en-US" altLang="en-US" sz="1800" i="1">
                <a:latin typeface="Arial" panose="020B0604020202020204" pitchFamily="34" charset="0"/>
              </a:rPr>
              <a:t>sequence diagram </a:t>
            </a:r>
            <a:r>
              <a:rPr lang="en-US" altLang="en-US" sz="1800">
                <a:latin typeface="Arial" panose="020B0604020202020204" pitchFamily="34" charset="0"/>
              </a:rPr>
              <a:t>yang dicontohkan terdapat tiga buah object yang merupakan bagian internal dari </a:t>
            </a:r>
            <a:r>
              <a:rPr lang="en-US" altLang="en-US" sz="1800" i="1">
                <a:latin typeface="Arial" panose="020B0604020202020204" pitchFamily="34" charset="0"/>
              </a:rPr>
              <a:t>syetem</a:t>
            </a:r>
            <a:r>
              <a:rPr lang="en-US" altLang="en-US" sz="1800">
                <a:latin typeface="Arial" panose="020B0604020202020204" pitchFamily="34" charset="0"/>
              </a:rPr>
              <a:t> informasi perpustakaan, yaitu: petugas perpustakaan, modul </a:t>
            </a:r>
            <a:r>
              <a:rPr lang="en-US" altLang="en-US" sz="1800" i="1">
                <a:latin typeface="Arial" panose="020B0604020202020204" pitchFamily="34" charset="0"/>
              </a:rPr>
              <a:t>input</a:t>
            </a:r>
            <a:r>
              <a:rPr lang="en-US" altLang="en-US" sz="1800">
                <a:latin typeface="Arial" panose="020B0604020202020204" pitchFamily="34" charset="0"/>
              </a:rPr>
              <a:t> (memasukkan) pustaka, dan </a:t>
            </a:r>
            <a:r>
              <a:rPr lang="en-US" altLang="en-US" sz="1800" i="1">
                <a:latin typeface="Arial" panose="020B0604020202020204" pitchFamily="34" charset="0"/>
              </a:rPr>
              <a:t>server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Pada contoh tersebut disajikan bagaimana </a:t>
            </a:r>
            <a:r>
              <a:rPr lang="en-US" altLang="en-US" sz="1800" i="1">
                <a:latin typeface="Arial" panose="020B0604020202020204" pitchFamily="34" charset="0"/>
              </a:rPr>
              <a:t>fragment</a:t>
            </a:r>
            <a:r>
              <a:rPr lang="en-US" altLang="en-US" sz="1800">
                <a:latin typeface="Arial" panose="020B0604020202020204" pitchFamily="34" charset="0"/>
              </a:rPr>
              <a:t> : </a:t>
            </a:r>
            <a:r>
              <a:rPr lang="en-US" altLang="en-US" sz="1800" i="1">
                <a:latin typeface="Arial" panose="020B0604020202020204" pitchFamily="34" charset="0"/>
              </a:rPr>
              <a:t>alternative</a:t>
            </a:r>
            <a:r>
              <a:rPr lang="en-US" altLang="en-US" sz="1800">
                <a:latin typeface="Arial" panose="020B0604020202020204" pitchFamily="34" charset="0"/>
              </a:rPr>
              <a:t>, </a:t>
            </a:r>
            <a:r>
              <a:rPr lang="en-US" altLang="en-US" sz="1800" i="1">
                <a:latin typeface="Arial" panose="020B0604020202020204" pitchFamily="34" charset="0"/>
              </a:rPr>
              <a:t>loop</a:t>
            </a:r>
            <a:r>
              <a:rPr lang="en-US" altLang="en-US" sz="1800">
                <a:latin typeface="Arial" panose="020B0604020202020204" pitchFamily="34" charset="0"/>
              </a:rPr>
              <a:t>, dan </a:t>
            </a:r>
            <a:r>
              <a:rPr lang="en-US" altLang="en-US" sz="1800" i="1">
                <a:latin typeface="Arial" panose="020B0604020202020204" pitchFamily="34" charset="0"/>
              </a:rPr>
              <a:t>optional</a:t>
            </a:r>
            <a:r>
              <a:rPr lang="en-US" altLang="en-US" sz="1800">
                <a:latin typeface="Arial" panose="020B0604020202020204" pitchFamily="34" charset="0"/>
              </a:rPr>
              <a:t> diaplikasikan dalam </a:t>
            </a:r>
            <a:r>
              <a:rPr lang="en-US" altLang="en-US" sz="1800" i="1">
                <a:latin typeface="Arial" panose="020B0604020202020204" pitchFamily="34" charset="0"/>
              </a:rPr>
              <a:t>sequence diagram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Pada contoh tersebut juga ditampilkan bagaimana pengaplikasian </a:t>
            </a:r>
            <a:r>
              <a:rPr lang="en-US" altLang="en-US" sz="1800" i="1">
                <a:latin typeface="Arial" panose="020B0604020202020204" pitchFamily="34" charset="0"/>
              </a:rPr>
              <a:t>nested combined fragment, message</a:t>
            </a:r>
            <a:r>
              <a:rPr lang="en-US" altLang="en-US" sz="1800">
                <a:latin typeface="Arial" panose="020B0604020202020204" pitchFamily="34" charset="0"/>
              </a:rPr>
              <a:t>, dan </a:t>
            </a:r>
            <a:r>
              <a:rPr lang="en-US" altLang="en-US" sz="1800" i="1">
                <a:latin typeface="Arial" panose="020B0604020202020204" pitchFamily="34" charset="0"/>
              </a:rPr>
              <a:t>return message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  <a:r>
              <a:rPr lang="en-US" altLang="en-US" sz="1800" i="1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Guna menambah pemahaman, perhatikan juga contoh </a:t>
            </a:r>
            <a:r>
              <a:rPr lang="en-US" altLang="en-US" sz="1800" i="1">
                <a:latin typeface="Arial" panose="020B0604020202020204" pitchFamily="34" charset="0"/>
              </a:rPr>
              <a:t>sequence diagram </a:t>
            </a:r>
            <a:r>
              <a:rPr lang="en-US" altLang="en-US" sz="1800">
                <a:latin typeface="Arial" panose="020B0604020202020204" pitchFamily="34" charset="0"/>
              </a:rPr>
              <a:t>berikutnya tentang </a:t>
            </a:r>
            <a:r>
              <a:rPr lang="en-US" altLang="en-US" sz="1800" i="1">
                <a:latin typeface="Arial" panose="020B0604020202020204" pitchFamily="34" charset="0"/>
              </a:rPr>
              <a:t>use case</a:t>
            </a:r>
            <a:r>
              <a:rPr lang="en-US" altLang="en-US" sz="1800">
                <a:latin typeface="Arial" panose="020B0604020202020204" pitchFamily="34" charset="0"/>
              </a:rPr>
              <a:t>: edit (mengubah) pustaka.</a:t>
            </a:r>
            <a:endParaRPr lang="en-US" altLang="en-US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C7251095-F01D-484F-835A-75C6CCDADAE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4B114F-B9D7-49DC-8198-3D96E47BB1C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83AEA-3722-49A6-B17C-06B82EE07518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135AA3B4-8632-4633-B0C8-9D1E9044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125538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sequence diagram </a:t>
            </a:r>
            <a:r>
              <a:rPr lang="en-US" altLang="en-US" sz="1800">
                <a:latin typeface="Arial" panose="020B0604020202020204" pitchFamily="34" charset="0"/>
              </a:rPr>
              <a:t>untuk </a:t>
            </a:r>
            <a:r>
              <a:rPr lang="en-US" altLang="en-US" sz="1800" i="1">
                <a:latin typeface="Arial" panose="020B0604020202020204" pitchFamily="34" charset="0"/>
              </a:rPr>
              <a:t>use case</a:t>
            </a:r>
            <a:r>
              <a:rPr lang="en-US" altLang="en-US" sz="1800">
                <a:latin typeface="Arial" panose="020B0604020202020204" pitchFamily="34" charset="0"/>
              </a:rPr>
              <a:t>: Mengubah pustaka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D5D03DB0-C7CC-4132-A16A-0C6879129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93838"/>
            <a:ext cx="8718550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B038044A-27F1-4F0F-A6A1-85E835E6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A8F96-8847-4270-A34A-22D12F0EFE1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8" descr="large_tobecontinued2">
            <a:extLst>
              <a:ext uri="{FF2B5EF4-FFF2-40B4-BE49-F238E27FC236}">
                <a16:creationId xmlns:a16="http://schemas.microsoft.com/office/drawing/2014/main" id="{16AE820F-8A6C-4F50-87A6-9C005626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873125"/>
            <a:ext cx="749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AA50586A-F20E-4CF3-97CF-9F7BF5FA369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25B1C39-1B68-4C92-A914-CD7F92BA781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60418C-435A-405D-ACAD-ECB94CE08A7E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696802D1-EF53-48E8-97AE-7C895758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1557338"/>
            <a:ext cx="81470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Merupakan bagian dari UML yang menggambarkan kolaborasi dinamis antar </a:t>
            </a:r>
            <a:r>
              <a:rPr lang="en-US" altLang="en-US" sz="1800" i="1">
                <a:latin typeface="Arial" panose="020B0604020202020204" pitchFamily="34" charset="0"/>
              </a:rPr>
              <a:t>object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>
                <a:latin typeface="Arial" panose="020B0604020202020204" pitchFamily="34" charset="0"/>
              </a:rPr>
              <a:t>Sequence diagram </a:t>
            </a:r>
            <a:r>
              <a:rPr lang="en-US" altLang="en-US" sz="1800">
                <a:latin typeface="Arial" panose="020B0604020202020204" pitchFamily="34" charset="0"/>
              </a:rPr>
              <a:t>dibuat dengan tujuan sebagai berikut.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latin typeface="Arial" panose="020B0604020202020204" pitchFamily="34" charset="0"/>
              </a:rPr>
              <a:t>Menganalisis, mendesain dan memfokuskan pada identifikasi metode yang digunakan </a:t>
            </a:r>
            <a:r>
              <a:rPr lang="en-US" altLang="en-US" sz="1600" i="1">
                <a:latin typeface="Arial" panose="020B0604020202020204" pitchFamily="34" charset="0"/>
              </a:rPr>
              <a:t>system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latin typeface="Arial" panose="020B0604020202020204" pitchFamily="34" charset="0"/>
              </a:rPr>
              <a:t>Sebagai alat untuk mengkomunikasikan kebutuhan dan </a:t>
            </a:r>
            <a:r>
              <a:rPr lang="en-US" altLang="en-US" sz="1600" i="1">
                <a:latin typeface="Arial" panose="020B0604020202020204" pitchFamily="34" charset="0"/>
              </a:rPr>
              <a:t>requerment</a:t>
            </a:r>
            <a:r>
              <a:rPr lang="en-US" altLang="en-US" sz="1600">
                <a:latin typeface="Arial" panose="020B0604020202020204" pitchFamily="34" charset="0"/>
              </a:rPr>
              <a:t> kepada bagian teknis.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latin typeface="Arial" panose="020B0604020202020204" pitchFamily="34" charset="0"/>
              </a:rPr>
              <a:t>Salah satu jenis diagram yang sangat cocok digunakan untuk mengembangkan model deskripsi </a:t>
            </a:r>
            <a:r>
              <a:rPr lang="en-US" altLang="en-US" sz="1600" i="1">
                <a:latin typeface="Arial" panose="020B0604020202020204" pitchFamily="34" charset="0"/>
              </a:rPr>
              <a:t>use case </a:t>
            </a:r>
            <a:r>
              <a:rPr lang="en-US" altLang="en-US" sz="1600">
                <a:latin typeface="Arial" panose="020B0604020202020204" pitchFamily="34" charset="0"/>
              </a:rPr>
              <a:t>menjadi sebuah spesifikasi </a:t>
            </a:r>
            <a:r>
              <a:rPr lang="en-US" altLang="en-US" sz="1600" i="1">
                <a:latin typeface="Arial" panose="020B0604020202020204" pitchFamily="34" charset="0"/>
              </a:rPr>
              <a:t>design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i="1">
                <a:latin typeface="Arial" panose="020B0604020202020204" pitchFamily="34" charset="0"/>
              </a:rPr>
              <a:t>Sequence diagram </a:t>
            </a:r>
            <a:r>
              <a:rPr lang="en-US" altLang="en-US" sz="1600">
                <a:latin typeface="Arial" panose="020B0604020202020204" pitchFamily="34" charset="0"/>
              </a:rPr>
              <a:t>digunakan untuk menggambarkan dan memodelkan </a:t>
            </a:r>
            <a:r>
              <a:rPr lang="en-US" altLang="en-US" sz="1600" i="1">
                <a:latin typeface="Arial" panose="020B0604020202020204" pitchFamily="34" charset="0"/>
              </a:rPr>
              <a:t>use case </a:t>
            </a:r>
            <a:r>
              <a:rPr lang="en-US" altLang="en-US" sz="1600">
                <a:latin typeface="Arial" panose="020B0604020202020204" pitchFamily="34" charset="0"/>
              </a:rPr>
              <a:t>lebih lanjut.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latin typeface="Arial" panose="020B0604020202020204" pitchFamily="34" charset="0"/>
              </a:rPr>
              <a:t>Berguna untuk memodelkan sebuah logika dari sebuah metode operasi, </a:t>
            </a:r>
            <a:r>
              <a:rPr lang="en-US" altLang="en-US" sz="1600" i="1">
                <a:latin typeface="Arial" panose="020B0604020202020204" pitchFamily="34" charset="0"/>
              </a:rPr>
              <a:t>function</a:t>
            </a:r>
            <a:r>
              <a:rPr lang="en-US" altLang="en-US" sz="1600">
                <a:latin typeface="Arial" panose="020B0604020202020204" pitchFamily="34" charset="0"/>
              </a:rPr>
              <a:t> ataupun prosedur.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latin typeface="Arial" panose="020B0604020202020204" pitchFamily="34" charset="0"/>
              </a:rPr>
              <a:t>Digunakan untuk memodelkan logika dari </a:t>
            </a:r>
            <a:r>
              <a:rPr lang="en-US" altLang="en-US" sz="1600" i="1">
                <a:latin typeface="Arial" panose="020B0604020202020204" pitchFamily="34" charset="0"/>
              </a:rPr>
              <a:t>service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>
            <a:extLst>
              <a:ext uri="{FF2B5EF4-FFF2-40B4-BE49-F238E27FC236}">
                <a16:creationId xmlns:a16="http://schemas.microsoft.com/office/drawing/2014/main" id="{2C41854B-6862-429D-9B88-D6D073AD325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15C4885-C9DA-48BF-9C8E-AC4306CD3FF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903CEB-09C8-4D27-9553-FF491FE81145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9CA4401A-D36A-4778-924F-275E300F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3722C3-5CD2-4466-8F44-AD9F14D52ADD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457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77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4205993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Actor</a:t>
                      </a:r>
                      <a:r>
                        <a:rPr lang="en-US" sz="1800" i="1" baseline="0" dirty="0"/>
                        <a:t> lifeline</a:t>
                      </a:r>
                      <a:endParaRPr lang="en-US" sz="1800" i="1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memperlihatkan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(orang, proses,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lain)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berinteraksi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berinteraksi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perangkat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Lifeline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digambarkan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garis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putus-putus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simbol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eksekusi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 diagram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kata lain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lifeline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dikirim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diterima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aktivasinya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8208" name="Picture 3">
            <a:extLst>
              <a:ext uri="{FF2B5EF4-FFF2-40B4-BE49-F238E27FC236}">
                <a16:creationId xmlns:a16="http://schemas.microsoft.com/office/drawing/2014/main" id="{2E99C9DA-22C6-452D-8AEC-7FA8F01A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71" b="-2042"/>
          <a:stretch>
            <a:fillRect/>
          </a:stretch>
        </p:blipFill>
        <p:spPr bwMode="auto">
          <a:xfrm>
            <a:off x="1258888" y="1989138"/>
            <a:ext cx="6492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>
            <a:extLst>
              <a:ext uri="{FF2B5EF4-FFF2-40B4-BE49-F238E27FC236}">
                <a16:creationId xmlns:a16="http://schemas.microsoft.com/office/drawing/2014/main" id="{008B76F3-1560-4D3E-9BF0-97FE29E8DAD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90CE7B-1C1E-416A-8A3F-F62847D43831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45F1F-2746-4827-AE12-CF12428C906C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A7950A9E-C548-4099-A5BE-034D6F85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800">
                <a:latin typeface="Arial" panose="020B0604020202020204" pitchFamily="34" charset="0"/>
              </a:rPr>
              <a:t>(lanjutan)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ECE556-C2FB-4780-9255-BAC7E67F6D41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521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698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256006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Object</a:t>
                      </a:r>
                      <a:r>
                        <a:rPr lang="en-US" sz="1800" i="1" baseline="0" dirty="0"/>
                        <a:t> lifeline</a:t>
                      </a:r>
                      <a:endParaRPr lang="en-US" sz="1800" i="1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kotak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mewakili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bagaimana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berperilaku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285766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Activation boxes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boxes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menggambarkan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sebuah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menyelesaikan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tugasnya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lama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boxes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panjang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2269527652"/>
                  </a:ext>
                </a:extLst>
              </a:tr>
            </a:tbl>
          </a:graphicData>
        </a:graphic>
      </p:graphicFrame>
      <p:pic>
        <p:nvPicPr>
          <p:cNvPr id="10259" name="Picture 4">
            <a:extLst>
              <a:ext uri="{FF2B5EF4-FFF2-40B4-BE49-F238E27FC236}">
                <a16:creationId xmlns:a16="http://schemas.microsoft.com/office/drawing/2014/main" id="{DE5F3B7B-AE7E-4A0D-84F5-C89F4C640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71" b="57336"/>
          <a:stretch>
            <a:fillRect/>
          </a:stretch>
        </p:blipFill>
        <p:spPr bwMode="auto">
          <a:xfrm>
            <a:off x="1187450" y="2133600"/>
            <a:ext cx="6477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5">
            <a:extLst>
              <a:ext uri="{FF2B5EF4-FFF2-40B4-BE49-F238E27FC236}">
                <a16:creationId xmlns:a16="http://schemas.microsoft.com/office/drawing/2014/main" id="{0BF00742-DDCA-411B-A76C-263EF9ABC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4437063"/>
            <a:ext cx="1333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>
            <a:extLst>
              <a:ext uri="{FF2B5EF4-FFF2-40B4-BE49-F238E27FC236}">
                <a16:creationId xmlns:a16="http://schemas.microsoft.com/office/drawing/2014/main" id="{F7898B40-241C-4CC0-8C6E-A12CC7F049F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BBDD7B-0406-4685-805C-BB221366860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464C42-CD80-4541-91D1-202A6A49EC77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D39C3841-B077-472E-8B41-F59F537C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600">
                <a:latin typeface="Arial" panose="020B0604020202020204" pitchFamily="34" charset="0"/>
              </a:rPr>
              <a:t>(lanjutan)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2C3FED-345A-4632-8D0F-B8724C8917EC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430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692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3931433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Message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berkomunikasi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mengirim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lainnya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menuju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menerima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berupa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message 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berupa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perpindahan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synchronous message 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membutuhkan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menunggu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diproses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lanjut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</a:tbl>
          </a:graphicData>
        </a:graphic>
      </p:graphicFrame>
      <p:pic>
        <p:nvPicPr>
          <p:cNvPr id="12304" name="Picture 3">
            <a:extLst>
              <a:ext uri="{FF2B5EF4-FFF2-40B4-BE49-F238E27FC236}">
                <a16:creationId xmlns:a16="http://schemas.microsoft.com/office/drawing/2014/main" id="{85C98F5D-EF8D-4FAA-B23D-5C95F225E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636838"/>
            <a:ext cx="423863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7">
            <a:extLst>
              <a:ext uri="{FF2B5EF4-FFF2-40B4-BE49-F238E27FC236}">
                <a16:creationId xmlns:a16="http://schemas.microsoft.com/office/drawing/2014/main" id="{B0A60680-2365-4EA8-AE44-EC632FAAA25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E052B3-3836-4E35-9B2D-721F786996A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D90BC3-26A6-4DE2-80FD-51A70E1EC810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78F79F48-1683-400F-B206-39905FDB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600">
                <a:latin typeface="Arial" panose="020B0604020202020204" pitchFamily="34" charset="0"/>
              </a:rPr>
              <a:t>(lanjutan)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A35E42-AA72-4C66-ACF4-3127B4D05BF8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766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2011551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</a:t>
                      </a:r>
                    </a:p>
                    <a:p>
                      <a:endParaRPr lang="en-US" sz="1800" i="1" dirty="0"/>
                    </a:p>
                    <a:p>
                      <a:r>
                        <a:rPr lang="en-US" sz="1800" i="1" dirty="0"/>
                        <a:t>                    Return message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Return message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bahwa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mengirim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panah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menuju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menerima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2269527652"/>
                  </a:ext>
                </a:extLst>
              </a:tr>
              <a:tr h="1737246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</a:t>
                      </a:r>
                    </a:p>
                    <a:p>
                      <a:endParaRPr lang="en-US" sz="1800" i="1" dirty="0"/>
                    </a:p>
                    <a:p>
                      <a:r>
                        <a:rPr lang="en-US" sz="1800" i="1" dirty="0"/>
                        <a:t>                    Asynchronous message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Asynchronous message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dikirim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lain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diperlukan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ditunggu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2355582142"/>
                  </a:ext>
                </a:extLst>
              </a:tr>
            </a:tbl>
          </a:graphicData>
        </a:graphic>
      </p:graphicFrame>
      <p:pic>
        <p:nvPicPr>
          <p:cNvPr id="14355" name="Picture 6">
            <a:extLst>
              <a:ext uri="{FF2B5EF4-FFF2-40B4-BE49-F238E27FC236}">
                <a16:creationId xmlns:a16="http://schemas.microsoft.com/office/drawing/2014/main" id="{794C2ABF-DB0F-4492-BA90-F03C8613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430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7">
            <a:extLst>
              <a:ext uri="{FF2B5EF4-FFF2-40B4-BE49-F238E27FC236}">
                <a16:creationId xmlns:a16="http://schemas.microsoft.com/office/drawing/2014/main" id="{1E45229F-54CD-4314-A8F5-AC68C0798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941888"/>
            <a:ext cx="4286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>
            <a:extLst>
              <a:ext uri="{FF2B5EF4-FFF2-40B4-BE49-F238E27FC236}">
                <a16:creationId xmlns:a16="http://schemas.microsoft.com/office/drawing/2014/main" id="{B0861441-0E66-4D3E-B999-58938C57627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7E0076-308E-4BD9-9044-05E5E32D639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7C03A3-924C-4C66-8A47-1788B9C7E1BE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548F5DE0-FD59-4282-B68A-648F7A8E5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600">
                <a:latin typeface="Arial" panose="020B0604020202020204" pitchFamily="34" charset="0"/>
              </a:rPr>
              <a:t>(lanjutan)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B170D4-DA9F-46D2-A67D-ABDAEAC8BED6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46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776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1737510"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                    </a:t>
                      </a:r>
                      <a:r>
                        <a:rPr lang="en-US" sz="1800" i="1" dirty="0"/>
                        <a:t>Self message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menggambarkan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suatu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dirinya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recursive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560552">
                <a:tc>
                  <a:txBody>
                    <a:bodyPr/>
                    <a:lstStyle/>
                    <a:p>
                      <a:r>
                        <a:rPr lang="en-US" sz="1800" dirty="0"/>
                        <a:t>         </a:t>
                      </a:r>
                      <a:r>
                        <a:rPr lang="en-US" sz="1800" i="1" dirty="0"/>
                        <a:t>Alternative fragment    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percabangan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69527652"/>
                  </a:ext>
                </a:extLst>
              </a:tr>
            </a:tbl>
          </a:graphicData>
        </a:graphic>
      </p:graphicFrame>
      <p:pic>
        <p:nvPicPr>
          <p:cNvPr id="16403" name="Picture 4">
            <a:extLst>
              <a:ext uri="{FF2B5EF4-FFF2-40B4-BE49-F238E27FC236}">
                <a16:creationId xmlns:a16="http://schemas.microsoft.com/office/drawing/2014/main" id="{8846531A-04BA-4F2E-A6D0-6C95906A3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492375"/>
            <a:ext cx="2428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9">
            <a:extLst>
              <a:ext uri="{FF2B5EF4-FFF2-40B4-BE49-F238E27FC236}">
                <a16:creationId xmlns:a16="http://schemas.microsoft.com/office/drawing/2014/main" id="{58709361-38D7-4275-AC93-39A48AE94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24971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>
            <a:extLst>
              <a:ext uri="{FF2B5EF4-FFF2-40B4-BE49-F238E27FC236}">
                <a16:creationId xmlns:a16="http://schemas.microsoft.com/office/drawing/2014/main" id="{BB5C3834-5F94-471B-B235-F107555468B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02A54D2-F1AF-46F7-B269-06B9A539266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62CD8D-DC58-486C-8050-7B86A16735F3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83C49A8D-D036-45A2-A308-CE19C7A5A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9825"/>
            <a:ext cx="814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Komponen atau simbol </a:t>
            </a:r>
            <a:r>
              <a:rPr lang="en-US" altLang="en-US" sz="1800" i="1">
                <a:latin typeface="Arial" panose="020B0604020202020204" pitchFamily="34" charset="0"/>
              </a:rPr>
              <a:t>sequence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i="1">
                <a:latin typeface="Arial" panose="020B0604020202020204" pitchFamily="34" charset="0"/>
              </a:rPr>
              <a:t>diagram </a:t>
            </a:r>
            <a:r>
              <a:rPr lang="en-US" altLang="en-US" sz="1600">
                <a:latin typeface="Arial" panose="020B0604020202020204" pitchFamily="34" charset="0"/>
              </a:rPr>
              <a:t>(lanjutan)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FB8DBB-BC44-4F59-8293-5AF1FBFB275C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597025"/>
          <a:ext cx="7810500" cy="466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3701263432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9617084"/>
                    </a:ext>
                  </a:extLst>
                </a:gridCol>
              </a:tblGrid>
              <a:tr h="370776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Simbol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Keterangan</a:t>
                      </a:r>
                      <a:endParaRPr lang="en-US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946099706"/>
                  </a:ext>
                </a:extLst>
              </a:tr>
              <a:tr h="2011857">
                <a:tc>
                  <a:txBody>
                    <a:bodyPr/>
                    <a:lstStyle/>
                    <a:p>
                      <a:r>
                        <a:rPr lang="en-US" sz="1800" dirty="0"/>
                        <a:t>        </a:t>
                      </a:r>
                      <a:r>
                        <a:rPr lang="en-US" sz="1800" i="1" dirty="0"/>
                        <a:t>Loop fragment</a:t>
                      </a:r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perulangan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tertentu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481540737"/>
                  </a:ext>
                </a:extLst>
              </a:tr>
              <a:tr h="2286205">
                <a:tc>
                  <a:txBody>
                    <a:bodyPr/>
                    <a:lstStyle/>
                    <a:p>
                      <a:r>
                        <a:rPr lang="en-US" sz="1800" dirty="0"/>
                        <a:t>         </a:t>
                      </a:r>
                      <a:r>
                        <a:rPr lang="en-US" sz="1800" i="1" dirty="0"/>
                        <a:t>Optional fragment     </a:t>
                      </a:r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  <a:p>
                      <a:endParaRPr lang="en-US" sz="1800" i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Merupakan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bersifat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2269527652"/>
                  </a:ext>
                </a:extLst>
              </a:tr>
            </a:tbl>
          </a:graphicData>
        </a:graphic>
      </p:graphicFrame>
      <p:pic>
        <p:nvPicPr>
          <p:cNvPr id="18451" name="Picture 3">
            <a:extLst>
              <a:ext uri="{FF2B5EF4-FFF2-40B4-BE49-F238E27FC236}">
                <a16:creationId xmlns:a16="http://schemas.microsoft.com/office/drawing/2014/main" id="{2387AD80-CEF7-41D5-B05F-816949CAD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24971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">
            <a:extLst>
              <a:ext uri="{FF2B5EF4-FFF2-40B4-BE49-F238E27FC236}">
                <a16:creationId xmlns:a16="http://schemas.microsoft.com/office/drawing/2014/main" id="{07E1CC43-3095-4CD5-819A-9C67ADFC5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87850"/>
            <a:ext cx="2497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id="{B4C9A3E9-DF17-4962-98F6-0239011C99F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226308-D9A5-42BB-A9F6-704DDD03E121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4EA38-5FFA-4C53-8120-6FA9DB84D5B6}"/>
              </a:ext>
            </a:extLst>
          </p:cNvPr>
          <p:cNvSpPr/>
          <p:nvPr/>
        </p:nvSpPr>
        <p:spPr>
          <a:xfrm>
            <a:off x="3924300" y="115888"/>
            <a:ext cx="49228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Sequence Diagram</a:t>
            </a: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7266323D-AA07-4448-80D0-D4863E32B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125538"/>
            <a:ext cx="830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>
                <a:latin typeface="Arial" panose="020B0604020202020204" pitchFamily="34" charset="0"/>
              </a:rPr>
              <a:t>Contoh penerapan </a:t>
            </a:r>
            <a:r>
              <a:rPr lang="en-US" altLang="en-US" sz="1800" i="1">
                <a:latin typeface="Arial" panose="020B0604020202020204" pitchFamily="34" charset="0"/>
              </a:rPr>
              <a:t>sequence diagram </a:t>
            </a:r>
            <a:r>
              <a:rPr lang="en-US" altLang="en-US" sz="1800">
                <a:latin typeface="Arial" panose="020B0604020202020204" pitchFamily="34" charset="0"/>
              </a:rPr>
              <a:t>untuk </a:t>
            </a:r>
            <a:r>
              <a:rPr lang="en-US" altLang="en-US" sz="1800" i="1">
                <a:latin typeface="Arial" panose="020B0604020202020204" pitchFamily="34" charset="0"/>
              </a:rPr>
              <a:t>use case</a:t>
            </a:r>
            <a:r>
              <a:rPr lang="en-US" altLang="en-US" sz="1800">
                <a:latin typeface="Arial" panose="020B0604020202020204" pitchFamily="34" charset="0"/>
              </a:rPr>
              <a:t>: Memasukkan pustaka</a:t>
            </a:r>
            <a:endParaRPr lang="en-US" altLang="en-US" sz="1600" i="1">
              <a:latin typeface="Arial" panose="020B0604020202020204" pitchFamily="34" charset="0"/>
            </a:endParaRP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ED955A39-52CB-41CD-B0A9-1836057F6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0825"/>
            <a:ext cx="82613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625</Words>
  <Application>Microsoft Office PowerPoint</Application>
  <PresentationFormat>On-screen Show (4:3)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Dr. Sutedi, S.Kom., M.T.I</cp:lastModifiedBy>
  <cp:revision>712</cp:revision>
  <dcterms:created xsi:type="dcterms:W3CDTF">2010-04-18T12:06:30Z</dcterms:created>
  <dcterms:modified xsi:type="dcterms:W3CDTF">2020-12-25T14:54:18Z</dcterms:modified>
</cp:coreProperties>
</file>