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67" r:id="rId2"/>
    <p:sldMasterId id="2147483673" r:id="rId3"/>
  </p:sldMasterIdLst>
  <p:notesMasterIdLst>
    <p:notesMasterId r:id="rId33"/>
  </p:notesMasterIdLst>
  <p:handoutMasterIdLst>
    <p:handoutMasterId r:id="rId34"/>
  </p:handoutMasterIdLst>
  <p:sldIdLst>
    <p:sldId id="303" r:id="rId4"/>
    <p:sldId id="304" r:id="rId5"/>
    <p:sldId id="360" r:id="rId6"/>
    <p:sldId id="361" r:id="rId7"/>
    <p:sldId id="362" r:id="rId8"/>
    <p:sldId id="363" r:id="rId9"/>
    <p:sldId id="364" r:id="rId10"/>
    <p:sldId id="365" r:id="rId11"/>
    <p:sldId id="366" r:id="rId12"/>
    <p:sldId id="367" r:id="rId13"/>
    <p:sldId id="368" r:id="rId14"/>
    <p:sldId id="369" r:id="rId15"/>
    <p:sldId id="370" r:id="rId16"/>
    <p:sldId id="371" r:id="rId17"/>
    <p:sldId id="372" r:id="rId18"/>
    <p:sldId id="373" r:id="rId19"/>
    <p:sldId id="374" r:id="rId20"/>
    <p:sldId id="376" r:id="rId21"/>
    <p:sldId id="375" r:id="rId22"/>
    <p:sldId id="377" r:id="rId23"/>
    <p:sldId id="378" r:id="rId24"/>
    <p:sldId id="379" r:id="rId25"/>
    <p:sldId id="380" r:id="rId26"/>
    <p:sldId id="381" r:id="rId27"/>
    <p:sldId id="382" r:id="rId28"/>
    <p:sldId id="383" r:id="rId29"/>
    <p:sldId id="384" r:id="rId30"/>
    <p:sldId id="385" r:id="rId31"/>
    <p:sldId id="386" r:id="rId3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CC3300"/>
    <a:srgbClr val="CC0000"/>
    <a:srgbClr val="3366CC"/>
    <a:srgbClr val="336600"/>
    <a:srgbClr val="996633"/>
    <a:srgbClr val="993300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434" autoAdjust="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285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1CDE0F8-5C8D-4CDE-BB3B-54324818C8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97030A-DD64-4371-AA2E-3CB3F9E629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7F2B4-BE3D-4801-A259-464D1AB71DAE}" type="datetimeFigureOut">
              <a:rPr lang="en-ID" smtClean="0"/>
              <a:t>27/04/2021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BC67B0-0AEA-4831-89AC-1C95CB733EE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CAD77B-3CAC-4F9E-8854-4067FEFCE9A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D48CFC-DA1F-4421-88CE-F1D47E9629A1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4457877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endParaRPr lang="en-US" altLang="en-US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C394FB9B-F3E2-4B98-9AA6-8C9880018E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31457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165E4B-7103-402B-B07C-888862C80068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004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165E4B-7103-402B-B07C-888862C80068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7688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165E4B-7103-402B-B07C-888862C80068}" type="slidenum">
              <a:rPr lang="en-US" altLang="en-US"/>
              <a:pPr>
                <a:spcBef>
                  <a:spcPct val="0"/>
                </a:spcBef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0387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6165E4B-7103-402B-B07C-888862C80068}" type="slidenum">
              <a:rPr lang="en-US" altLang="en-US"/>
              <a:pPr>
                <a:spcBef>
                  <a:spcPct val="0"/>
                </a:spcBef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90978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7634042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1560920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60852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457200" y="1219200"/>
            <a:ext cx="8229600" cy="0"/>
          </a:xfrm>
          <a:prstGeom prst="line">
            <a:avLst/>
          </a:prstGeom>
          <a:ln w="444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>
            <a:lvl1pPr algn="l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18250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57200" y="1371600"/>
            <a:ext cx="8229600" cy="0"/>
          </a:xfrm>
          <a:prstGeom prst="line">
            <a:avLst/>
          </a:prstGeom>
          <a:ln w="444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44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391192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0" y="762000"/>
            <a:ext cx="9144000" cy="0"/>
          </a:xfrm>
          <a:prstGeom prst="line">
            <a:avLst/>
          </a:prstGeom>
          <a:ln w="44450">
            <a:solidFill>
              <a:schemeClr val="tx1">
                <a:lumMod val="75000"/>
                <a:lumOff val="25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2000"/>
          </a:xfr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2800" b="1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703939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533400"/>
          </a:xfrm>
          <a:prstGeom prst="rect">
            <a:avLst/>
          </a:prstGeom>
          <a:solidFill>
            <a:srgbClr val="F57700"/>
          </a:solidFill>
          <a:ln w="25400" algn="ctr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4F81BD"/>
              </a:solidFill>
              <a:latin typeface="Calibri" pitchFamily="64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7193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14489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457200" y="838200"/>
            <a:ext cx="8229600" cy="0"/>
          </a:xfrm>
          <a:prstGeom prst="line">
            <a:avLst/>
          </a:prstGeom>
          <a:ln w="444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62000"/>
          </a:xfrm>
        </p:spPr>
        <p:txBody>
          <a:bodyPr/>
          <a:lstStyle>
            <a:lvl1pPr algn="l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2"/>
            <a:ext cx="8229600" cy="521176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44855288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57200" y="1371600"/>
            <a:ext cx="8229600" cy="0"/>
          </a:xfrm>
          <a:prstGeom prst="line">
            <a:avLst/>
          </a:prstGeom>
          <a:ln w="444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44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69786055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457200" y="1371600"/>
            <a:ext cx="8229600" cy="0"/>
          </a:xfrm>
          <a:prstGeom prst="line">
            <a:avLst/>
          </a:prstGeom>
          <a:ln w="444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44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38616075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2" descr="http://www.a-star.edu.sg/Portals/69/Skins/SIMTech/images/bannerPatter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0"/>
            <a:ext cx="9144000" cy="2657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3893272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176205004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/>
        </p:nvCxnSpPr>
        <p:spPr>
          <a:xfrm>
            <a:off x="457200" y="1219200"/>
            <a:ext cx="8229600" cy="0"/>
          </a:xfrm>
          <a:prstGeom prst="line">
            <a:avLst/>
          </a:prstGeom>
          <a:ln w="444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>
            <a:lvl1pPr algn="l"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61166006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457200" y="1371600"/>
            <a:ext cx="8229600" cy="0"/>
          </a:xfrm>
          <a:prstGeom prst="line">
            <a:avLst/>
          </a:prstGeom>
          <a:ln w="444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44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4365492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457200" y="1371600"/>
            <a:ext cx="8229600" cy="0"/>
          </a:xfrm>
          <a:prstGeom prst="line">
            <a:avLst/>
          </a:prstGeom>
          <a:ln w="444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lang="en-US" sz="4400" kern="1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91961575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10.xml"/><Relationship Id="rId4" Type="http://schemas.openxmlformats.org/officeDocument/2006/relationships/slideLayout" Target="../slideLayouts/slideLayout9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r>
              <a:rPr lang="en-US" altLang="en-US"/>
              <a:t>© 2007 Prentice Hall, Inc. All rights reserved. </a:t>
            </a:r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F57700"/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229350"/>
            <a:ext cx="9144000" cy="76200"/>
          </a:xfrm>
          <a:prstGeom prst="rect">
            <a:avLst/>
          </a:prstGeom>
          <a:solidFill>
            <a:srgbClr val="FAB700">
              <a:alpha val="9686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8305800" y="6475413"/>
            <a:ext cx="8382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id-ID" altLang="en-US" sz="1200" b="1" dirty="0">
                <a:solidFill>
                  <a:schemeClr val="bg1"/>
                </a:solidFill>
              </a:rPr>
              <a:t>3</a:t>
            </a:r>
            <a:r>
              <a:rPr lang="en-US" altLang="en-US" sz="1200" b="1" dirty="0">
                <a:solidFill>
                  <a:schemeClr val="bg1"/>
                </a:solidFill>
              </a:rPr>
              <a:t>-</a:t>
            </a:r>
            <a:fld id="{251E4F77-EC0A-4B37-BE8E-AC29D411E897}" type="slidenum">
              <a:rPr lang="en-US" altLang="en-US" sz="1200" b="1" smtClean="0">
                <a:solidFill>
                  <a:schemeClr val="bg1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altLang="en-US" sz="12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152400" y="6337852"/>
            <a:ext cx="1792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>
                <a:solidFill>
                  <a:schemeClr val="bg1"/>
                </a:solidFill>
              </a:rPr>
              <a:t>Pengantar</a:t>
            </a:r>
            <a:r>
              <a:rPr lang="id-ID" baseline="0" dirty="0">
                <a:solidFill>
                  <a:schemeClr val="bg1"/>
                </a:solidFill>
              </a:rPr>
              <a:t> Manajemen</a:t>
            </a:r>
          </a:p>
          <a:p>
            <a:r>
              <a:rPr lang="id-ID" dirty="0">
                <a:solidFill>
                  <a:schemeClr val="bg1"/>
                </a:solidFill>
              </a:rPr>
              <a:t>http://rasto.staf.upi.edu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297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transition>
    <p:random/>
  </p:transition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r>
              <a:rPr lang="en-US" altLang="en-US"/>
              <a:t>© 2007 Prentice Hall, Inc. All rights reserved.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F57700"/>
          </a:solidFill>
          <a:ln w="25400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4F81BD"/>
              </a:solidFill>
              <a:latin typeface="Calibri" pitchFamily="64" charset="0"/>
              <a:cs typeface="Arial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6229350"/>
            <a:ext cx="9144000" cy="76200"/>
          </a:xfrm>
          <a:prstGeom prst="rect">
            <a:avLst/>
          </a:prstGeom>
          <a:solidFill>
            <a:srgbClr val="FAB700">
              <a:alpha val="97000"/>
            </a:srgbClr>
          </a:solidFill>
          <a:ln w="25400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1" hangingPunct="1">
              <a:defRPr/>
            </a:pPr>
            <a:endParaRPr lang="en-US">
              <a:solidFill>
                <a:srgbClr val="4F81BD"/>
              </a:solidFill>
              <a:latin typeface="Calibri" pitchFamily="64" charset="0"/>
              <a:cs typeface="Arial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8305800" y="6475413"/>
            <a:ext cx="8382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d-ID" altLang="en-US" sz="1200" b="1" dirty="0">
                <a:solidFill>
                  <a:prstClr val="white"/>
                </a:solidFill>
              </a:rPr>
              <a:t>3</a:t>
            </a:r>
            <a:r>
              <a:rPr lang="en-US" altLang="en-US" sz="1200" b="1" dirty="0">
                <a:solidFill>
                  <a:prstClr val="white"/>
                </a:solidFill>
              </a:rPr>
              <a:t>-</a:t>
            </a:r>
            <a:fld id="{9734C573-A07D-4BD1-9457-5E191F3DF009}" type="slidenum">
              <a:rPr lang="en-US" altLang="en-US" sz="1200" b="1" smtClean="0">
                <a:solidFill>
                  <a:prstClr val="white"/>
                </a:solidFill>
              </a:rPr>
              <a:pPr>
                <a:spcBef>
                  <a:spcPct val="50000"/>
                </a:spcBef>
              </a:pPr>
              <a:t>‹#›</a:t>
            </a:fld>
            <a:endParaRPr lang="en-US" altLang="en-US" sz="1200" b="1" dirty="0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152400" y="6337852"/>
            <a:ext cx="1792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>
                <a:solidFill>
                  <a:schemeClr val="bg1"/>
                </a:solidFill>
              </a:rPr>
              <a:t>Pengantar</a:t>
            </a:r>
            <a:r>
              <a:rPr lang="id-ID" baseline="0" dirty="0">
                <a:solidFill>
                  <a:schemeClr val="bg1"/>
                </a:solidFill>
              </a:rPr>
              <a:t> Manajemen</a:t>
            </a:r>
          </a:p>
          <a:p>
            <a:r>
              <a:rPr lang="id-ID" dirty="0">
                <a:solidFill>
                  <a:schemeClr val="bg1"/>
                </a:solidFill>
              </a:rPr>
              <a:t>http://rasto.staf.upi.edu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622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</p:sldLayoutIdLst>
  <p:transition>
    <p:random/>
  </p:transition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7620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4478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>
                <a:solidFill>
                  <a:prstClr val="white"/>
                </a:solidFill>
              </a:rPr>
              <a:t>Copyright © 2012 Pearson Education, Inc. Publishing as Prentice Hall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0" y="6324600"/>
            <a:ext cx="9144000" cy="533400"/>
          </a:xfrm>
          <a:prstGeom prst="rect">
            <a:avLst/>
          </a:prstGeom>
          <a:solidFill>
            <a:srgbClr val="F57700"/>
          </a:solidFill>
          <a:ln w="25400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4F81BD"/>
              </a:solidFill>
              <a:latin typeface="Calibri" pitchFamily="64" charset="0"/>
              <a:cs typeface="Arial" charset="0"/>
            </a:endParaRPr>
          </a:p>
        </p:txBody>
      </p:sp>
      <p:sp>
        <p:nvSpPr>
          <p:cNvPr id="12" name="Rectangle 8"/>
          <p:cNvSpPr>
            <a:spLocks noChangeArrowheads="1"/>
          </p:cNvSpPr>
          <p:nvPr/>
        </p:nvSpPr>
        <p:spPr bwMode="auto">
          <a:xfrm>
            <a:off x="0" y="6229350"/>
            <a:ext cx="9144000" cy="76200"/>
          </a:xfrm>
          <a:prstGeom prst="rect">
            <a:avLst/>
          </a:prstGeom>
          <a:solidFill>
            <a:srgbClr val="FAB700">
              <a:alpha val="97000"/>
            </a:srgbClr>
          </a:solidFill>
          <a:ln w="25400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endParaRPr lang="en-US" sz="1800">
              <a:solidFill>
                <a:srgbClr val="4F81BD"/>
              </a:solidFill>
              <a:latin typeface="Calibri" pitchFamily="64" charset="0"/>
              <a:cs typeface="Arial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8305800" y="6475413"/>
            <a:ext cx="838200" cy="277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id-ID" altLang="en-US" b="1" dirty="0">
                <a:solidFill>
                  <a:prstClr val="white"/>
                </a:solidFill>
              </a:rPr>
              <a:t>3</a:t>
            </a:r>
            <a:r>
              <a:rPr lang="en-US" altLang="en-US" b="1" dirty="0">
                <a:solidFill>
                  <a:prstClr val="white"/>
                </a:solidFill>
              </a:rPr>
              <a:t>-</a:t>
            </a:r>
            <a:fld id="{9734C573-A07D-4BD1-9457-5E191F3DF009}" type="slidenum">
              <a:rPr lang="en-US" altLang="en-US" b="1" smtClean="0">
                <a:solidFill>
                  <a:prstClr val="white"/>
                </a:solidFill>
              </a:rPr>
              <a:pPr>
                <a:spcBef>
                  <a:spcPct val="50000"/>
                </a:spcBef>
              </a:pPr>
              <a:t>‹#›</a:t>
            </a:fld>
            <a:endParaRPr lang="en-US" altLang="en-US" b="1" dirty="0">
              <a:solidFill>
                <a:prstClr val="white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152400" y="6337852"/>
            <a:ext cx="17924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dirty="0">
                <a:solidFill>
                  <a:schemeClr val="bg1"/>
                </a:solidFill>
              </a:rPr>
              <a:t>Pengantar</a:t>
            </a:r>
            <a:r>
              <a:rPr lang="id-ID" baseline="0" dirty="0">
                <a:solidFill>
                  <a:schemeClr val="bg1"/>
                </a:solidFill>
              </a:rPr>
              <a:t> Manajemen</a:t>
            </a:r>
          </a:p>
          <a:p>
            <a:r>
              <a:rPr lang="id-ID" dirty="0">
                <a:solidFill>
                  <a:schemeClr val="bg1"/>
                </a:solidFill>
              </a:rPr>
              <a:t>http://rasto.staf.upi.edu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263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85800"/>
            <a:ext cx="91440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 algn="r"/>
            <a:r>
              <a:rPr lang="id-ID" sz="4400" b="1" cap="none" spc="0" dirty="0">
                <a:ln w="9525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Pembuatan Keputusan:</a:t>
            </a:r>
          </a:p>
          <a:p>
            <a:pPr algn="r"/>
            <a:r>
              <a:rPr lang="id-ID" sz="4400" b="1" dirty="0">
                <a:ln w="9525">
                  <a:noFill/>
                  <a:prstDash val="solid"/>
                </a:ln>
                <a:solidFill>
                  <a:srgbClr val="FF00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Esensi Pekerjaan Manajer</a:t>
            </a:r>
            <a:endParaRPr lang="en-US" sz="4400" b="1" cap="none" spc="0" dirty="0">
              <a:ln w="9525">
                <a:noFill/>
                <a:prstDash val="solid"/>
              </a:ln>
              <a:solidFill>
                <a:srgbClr val="FF00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124200"/>
            <a:ext cx="8229600" cy="3001964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d-ID" altLang="en-US" dirty="0"/>
              <a:t>Esensi Pembuatan Keputusan</a:t>
            </a:r>
          </a:p>
          <a:p>
            <a:r>
              <a:rPr lang="id-ID" altLang="en-US" dirty="0"/>
              <a:t>Proses Pembuatan Keputusan</a:t>
            </a:r>
          </a:p>
          <a:p>
            <a:r>
              <a:rPr lang="id-ID" altLang="en-US" dirty="0"/>
              <a:t>Manajer sebagai Pembuat Keputusan</a:t>
            </a:r>
          </a:p>
        </p:txBody>
      </p:sp>
      <p:sp>
        <p:nvSpPr>
          <p:cNvPr id="5" name="Rectangle 4"/>
          <p:cNvSpPr/>
          <p:nvPr/>
        </p:nvSpPr>
        <p:spPr>
          <a:xfrm>
            <a:off x="228600" y="5867400"/>
            <a:ext cx="515820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000000"/>
                </a:solidFill>
                <a:latin typeface="Arial" charset="0"/>
                <a:cs typeface="Arial" charset="0"/>
              </a:rPr>
              <a:t>MANAGEMENT</a:t>
            </a:r>
            <a:r>
              <a:rPr lang="en-US" sz="1200" dirty="0">
                <a:solidFill>
                  <a:srgbClr val="000000"/>
                </a:solidFill>
                <a:latin typeface="Arial" charset="0"/>
                <a:cs typeface="Arial" charset="0"/>
              </a:rPr>
              <a:t>, Eleventh Edition by Stephen P. Robbins &amp; Mary Coulter</a:t>
            </a:r>
            <a:endParaRPr lang="en-US" sz="36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5408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>
                <a:solidFill>
                  <a:srgbClr val="002060"/>
                </a:solidFill>
              </a:rPr>
              <a:t>Proses Pembuatan Keputusan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990600"/>
            <a:ext cx="2667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Langkah 4 </a:t>
            </a:r>
            <a:r>
              <a:rPr lang="id-ID" altLang="en-US" sz="2400" dirty="0">
                <a:latin typeface="+mn-lt"/>
              </a:rPr>
              <a:t>Mengembangkan Alternatif </a:t>
            </a:r>
            <a:endParaRPr lang="en-US" altLang="en-US" sz="24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5600" y="990600"/>
            <a:ext cx="5791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Langkah ini mengharuskan pembuat keputusan menyusun daftar alternatif yang dapat memecahkan masalah.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248002"/>
            <a:ext cx="2667000" cy="398393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8962" y="2419529"/>
            <a:ext cx="5858659" cy="2609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752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>
                <a:solidFill>
                  <a:srgbClr val="002060"/>
                </a:solidFill>
              </a:rPr>
              <a:t>Proses Pembuatan Keputusan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990600"/>
            <a:ext cx="2667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Langkah 5 </a:t>
            </a:r>
            <a:r>
              <a:rPr lang="id-ID" altLang="en-US" sz="2400" dirty="0">
                <a:latin typeface="+mn-lt"/>
              </a:rPr>
              <a:t>Menganalisis Alternatif </a:t>
            </a:r>
            <a:endParaRPr lang="en-US" altLang="en-US" sz="24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76600" y="990600"/>
            <a:ext cx="58674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Pembuat keputusan mengevaluasi setiap kemungkinan dengan menggunakan kriteria pada langkah dua.</a:t>
            </a:r>
          </a:p>
          <a:p>
            <a:pPr marL="342900" lvl="1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Total skor masing-masing alternatif merupakan jumlah bobot kriterianya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248002"/>
            <a:ext cx="2667000" cy="39839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3316226"/>
            <a:ext cx="5715000" cy="2546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421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>
                <a:solidFill>
                  <a:srgbClr val="002060"/>
                </a:solidFill>
              </a:rPr>
              <a:t>Proses Pembuatan Keputusan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990600"/>
            <a:ext cx="26670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Langkah 6 </a:t>
            </a:r>
            <a:r>
              <a:rPr lang="id-ID" altLang="en-US" sz="2400" dirty="0">
                <a:latin typeface="+mn-lt"/>
              </a:rPr>
              <a:t>Memilih Alternatif </a:t>
            </a:r>
            <a:endParaRPr lang="en-US" altLang="en-US" sz="24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76600" y="990600"/>
            <a:ext cx="5867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Alternatif yang dipilih adalah alternatif yang memiliki total skor tertinggi “DELL INSPIRON” = 249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111752"/>
            <a:ext cx="2667000" cy="398393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0" y="3316226"/>
            <a:ext cx="5715000" cy="2546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9085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>
                <a:solidFill>
                  <a:srgbClr val="002060"/>
                </a:solidFill>
              </a:rPr>
              <a:t>Proses Pembuatan Keputusan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990600"/>
            <a:ext cx="25908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Langkah 7 </a:t>
            </a:r>
            <a:r>
              <a:rPr lang="id-ID" altLang="en-US" sz="2400" dirty="0">
                <a:latin typeface="+mn-lt"/>
              </a:rPr>
              <a:t>Mengimplemen-tasikan Alternatif </a:t>
            </a:r>
            <a:endParaRPr lang="en-US" altLang="en-US" sz="24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276600" y="990600"/>
            <a:ext cx="5867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Melaksanakan pembelian terhadap laptop merk “DELL INSPIRON”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252484"/>
            <a:ext cx="2667000" cy="3983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225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3615154"/>
            <a:ext cx="41148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r>
              <a:rPr lang="id-ID" sz="24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Arial" panose="020B0604020202020204" pitchFamily="34" charset="0"/>
              </a:rPr>
              <a:t>“pembuatan keputusan merupakan inti dari manajemen”</a:t>
            </a:r>
            <a:endParaRPr lang="en-US" sz="2400" b="1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2399" y="838200"/>
            <a:ext cx="4191001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r>
              <a:rPr lang="id-ID" sz="44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Arial" panose="020B0604020202020204" pitchFamily="34" charset="0"/>
              </a:rPr>
              <a:t>Manajer sebagai</a:t>
            </a:r>
            <a:br>
              <a:rPr lang="id-ID" sz="44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Arial" panose="020B0604020202020204" pitchFamily="34" charset="0"/>
              </a:rPr>
            </a:br>
            <a:r>
              <a:rPr lang="id-ID" sz="44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Arial" panose="020B0604020202020204" pitchFamily="34" charset="0"/>
              </a:rPr>
              <a:t>Pembuat Keputusan</a:t>
            </a:r>
            <a:endParaRPr lang="en-US" sz="4400" b="1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4957465"/>
            <a:ext cx="4114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>
                <a:solidFill>
                  <a:srgbClr val="C00000"/>
                </a:solidFill>
                <a:latin typeface="+mn-lt"/>
              </a:rPr>
              <a:t>decision making is the essence of management</a:t>
            </a:r>
          </a:p>
        </p:txBody>
      </p:sp>
      <p:sp>
        <p:nvSpPr>
          <p:cNvPr id="5" name="Rectangle 4"/>
          <p:cNvSpPr/>
          <p:nvPr/>
        </p:nvSpPr>
        <p:spPr>
          <a:xfrm>
            <a:off x="4648200" y="848648"/>
            <a:ext cx="4200524" cy="493981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id-ID" sz="2400" b="1" dirty="0">
                <a:latin typeface="+mn-lt"/>
              </a:rPr>
              <a:t>Keputusan berdasarkan fungsi manajemen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id-ID" sz="2400" b="1" dirty="0">
                <a:latin typeface="+mn-lt"/>
              </a:rPr>
              <a:t>Pendekatan Pembuatan Keputusan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id-ID" sz="2400" b="1" dirty="0">
                <a:latin typeface="+mn-lt"/>
              </a:rPr>
              <a:t>Jenis Keputusan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id-ID" sz="2400" b="1" dirty="0">
                <a:latin typeface="+mn-lt"/>
              </a:rPr>
              <a:t>Kondisi Pembuatan Keputusan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id-ID" sz="2400" b="1" dirty="0">
                <a:latin typeface="+mn-lt"/>
              </a:rPr>
              <a:t>Gaya Pembuatan Keputusan</a:t>
            </a:r>
          </a:p>
          <a:p>
            <a:pPr marL="342900" indent="-342900">
              <a:spcBef>
                <a:spcPts val="1800"/>
              </a:spcBef>
              <a:buFont typeface="Arial" panose="020B0604020202020204" pitchFamily="34" charset="0"/>
              <a:buChar char="•"/>
            </a:pPr>
            <a:r>
              <a:rPr lang="id-ID" sz="2400" b="1" dirty="0">
                <a:latin typeface="+mn-lt"/>
              </a:rPr>
              <a:t>Bias dan Kesalahan Pembuatan Keputusan</a:t>
            </a:r>
          </a:p>
        </p:txBody>
      </p:sp>
    </p:spTree>
    <p:extLst>
      <p:ext uri="{BB962C8B-B14F-4D97-AF65-F5344CB8AC3E}">
        <p14:creationId xmlns:p14="http://schemas.microsoft.com/office/powerpoint/2010/main" val="22196359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2800" b="1" dirty="0">
                <a:solidFill>
                  <a:srgbClr val="002060"/>
                </a:solidFill>
              </a:rPr>
              <a:t>Keputusan Berdasarkan Fungsi Manajemen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990600"/>
            <a:ext cx="40386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Perencanaan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Apakah tujuan jangka panjang organisasi?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Strategi terbaik apakah untuk mencapai tujuan tersebut?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Apa tujuan jangka pendek perusahaan ?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Seberapa sulitkah tujuan individual?</a:t>
            </a:r>
            <a:endParaRPr lang="en-US" altLang="en-US" sz="2400" dirty="0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24400" y="990600"/>
            <a:ext cx="4191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Pengorganisasian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Berapa banyak karyawan yang harus melapor secara langsung ke manajer?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Seberapa besar sentralisasi yang harus ada pada organisasi?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Bagaimana pekerjaan harus didesain?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Kapankan organisasi harus mengimplementasikan stuktur yang berbeda?</a:t>
            </a:r>
            <a:endParaRPr lang="en-US" alt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42144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dirty="0">
                <a:solidFill>
                  <a:srgbClr val="002060"/>
                </a:solidFill>
              </a:rPr>
              <a:t>Keputusan Berdasarkan Fungsi Manajemen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990600"/>
            <a:ext cx="4191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Kepemimpinan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Bagaimana manajer mengatasi karyawan yang terlihat memiliki motivasi yang rendah?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Gaya kepemimpinan apa yang paling efektif dalam situasi tertentu?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Bagaimana perubahan tertentu akan mempengaruhi prodktivitas karyawan?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Kapankan waktu yang tepat untuk menstimulasi konflik?</a:t>
            </a:r>
            <a:endParaRPr lang="en-US" altLang="en-US" sz="2400" dirty="0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24400" y="990600"/>
            <a:ext cx="4191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Pengendalian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Aktivitas apa di dalam organisasi yang perlu dikendalikan?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Bagaimana aktivitas tersebut harus dikendalikan?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Kapankan deviasi kinerja sangat menonjol?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Jenis sistem informasi manajemen apa yang harus dimiliki organisasi?</a:t>
            </a:r>
            <a:endParaRPr lang="en-US" alt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1683159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>
                <a:solidFill>
                  <a:srgbClr val="002060"/>
                </a:solidFill>
              </a:rPr>
              <a:t>Pendekatan Pembuatan Keputusan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2152" y="1536232"/>
            <a:ext cx="26220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solidFill>
                  <a:srgbClr val="0070C0"/>
                </a:solidFill>
                <a:latin typeface="+mn-lt"/>
              </a:rPr>
              <a:t>Keputusan diambil secara logis, konsisten, dan memaksimalkan nilai</a:t>
            </a:r>
            <a:endParaRPr lang="en-US" altLang="en-US" sz="24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24200" y="990600"/>
            <a:ext cx="5791200" cy="570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Asumsi Rasionalitas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Pembuat keputusan yang rasional akan sangat objektif dan logis.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Masalah yang dihadapi akan menjadi jernih dan tidak mendua.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Pembuat kaputusan akan mempunyai tujuan yang jelas dan spesifik dan mengetahui semua alternatif yang mungkin beserta konsekuensinya.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Pembuatan keputusan yang rasional akan secara konsisten menghasilkan pemilihan alternatif yang memaksimalkan kemungkinan tercapainya tujuan tersebut.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2152" y="1013012"/>
            <a:ext cx="4038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RASIONALITAS</a:t>
            </a:r>
          </a:p>
        </p:txBody>
      </p:sp>
      <p:sp>
        <p:nvSpPr>
          <p:cNvPr id="4" name="Rectangle 3"/>
          <p:cNvSpPr/>
          <p:nvPr/>
        </p:nvSpPr>
        <p:spPr>
          <a:xfrm>
            <a:off x="-31376" y="970514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i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endParaRPr lang="en-US" sz="5400" b="1" i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710984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>
                <a:solidFill>
                  <a:srgbClr val="002060"/>
                </a:solidFill>
              </a:rPr>
              <a:t>Pendekatan Pembuatan Keputusan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2152" y="2009617"/>
            <a:ext cx="2622048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solidFill>
                  <a:srgbClr val="0070C0"/>
                </a:solidFill>
                <a:latin typeface="+mn-lt"/>
              </a:rPr>
              <a:t>Pengamgilan keputusan yang rasional tetapi terbatas (terikat) oleh kemampuan individu untuk memroses informasi</a:t>
            </a:r>
            <a:endParaRPr lang="en-US" altLang="en-US" sz="24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24200" y="990600"/>
            <a:ext cx="5791200" cy="45397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Sebagain besar keputusan tidak memenuhi rasional sempurna, karena dipengaruhi oleh: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Budaya organisasi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Politik internal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Pertimbangan sumber daya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Eskalasi komitmen (peningkatan komitmen terhadap keputusan sebelumnya walaupun ada bukti bahwa hal tersebut akan menjadi keputusan yang buruk</a:t>
            </a:r>
          </a:p>
          <a:p>
            <a:pPr marL="342900" lvl="1" indent="-342900" eaLnBrk="1" hangingPunct="1">
              <a:spcBef>
                <a:spcPts val="600"/>
              </a:spcBef>
              <a:buFont typeface="Arial" panose="020B0604020202020204" pitchFamily="34" charset="0"/>
              <a:buChar char="•"/>
              <a:defRPr/>
            </a:pPr>
            <a:endParaRPr lang="en-US" altLang="en-US" sz="24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2152" y="1013012"/>
            <a:ext cx="265790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RASIONALITAS TERIKAT</a:t>
            </a:r>
          </a:p>
        </p:txBody>
      </p:sp>
      <p:sp>
        <p:nvSpPr>
          <p:cNvPr id="4" name="Rectangle 3"/>
          <p:cNvSpPr/>
          <p:nvPr/>
        </p:nvSpPr>
        <p:spPr>
          <a:xfrm>
            <a:off x="-31376" y="970514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i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</a:t>
            </a:r>
            <a:endParaRPr lang="en-US" sz="5400" b="1" i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364902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>
                <a:solidFill>
                  <a:srgbClr val="002060"/>
                </a:solidFill>
              </a:rPr>
              <a:t>Pendekatan Pembuatan Keputusan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2152" y="1474834"/>
            <a:ext cx="26220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solidFill>
                  <a:srgbClr val="0070C0"/>
                </a:solidFill>
                <a:latin typeface="+mn-lt"/>
              </a:rPr>
              <a:t>Pembuatan keputusan intuitif adalah pembuatan keputusan berdasarkan pengalaman, perasaan, dan akumulasi pertimbangan</a:t>
            </a:r>
            <a:endParaRPr lang="en-US" altLang="en-US" sz="24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29000" y="990600"/>
            <a:ext cx="5486400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Pembuatan keputusan intuitif dapat melengkapi pembuatan keputusan rasional atau keputusan rasional terikat, karena:</a:t>
            </a:r>
          </a:p>
          <a:p>
            <a:pPr marL="342900" lvl="1" indent="-342900">
              <a:spcBef>
                <a:spcPts val="600"/>
              </a:spcBef>
              <a:buFont typeface="Wingdings" panose="05000000000000000000" pitchFamily="2" charset="2"/>
              <a:buChar char="ü"/>
              <a:defRPr/>
            </a:pPr>
            <a:r>
              <a:rPr lang="id-ID" altLang="en-US" sz="2400" dirty="0">
                <a:latin typeface="+mn-lt"/>
              </a:rPr>
              <a:t>Manajer yang berpengalaman dengan masalah atau situasi yang serupa seringkali dapa bertindak cepat</a:t>
            </a:r>
          </a:p>
          <a:p>
            <a:pPr marL="342900" lvl="1" indent="-342900">
              <a:spcBef>
                <a:spcPts val="600"/>
              </a:spcBef>
              <a:buFont typeface="Wingdings" panose="05000000000000000000" pitchFamily="2" charset="2"/>
              <a:buChar char="ü"/>
              <a:defRPr/>
            </a:pPr>
            <a:r>
              <a:rPr lang="id-ID" altLang="en-US" sz="2400" dirty="0">
                <a:latin typeface="+mn-lt"/>
              </a:rPr>
              <a:t>Penelitian menunjukkan bahwa individu yang telah mengalami perasaan dan emosi yang mendalam ketika membuat keputusan sebenarnya mencapai kinerja pembuatan keputusan yang lebih tinggi</a:t>
            </a:r>
          </a:p>
        </p:txBody>
      </p:sp>
      <p:sp>
        <p:nvSpPr>
          <p:cNvPr id="5" name="Rectangle 4"/>
          <p:cNvSpPr/>
          <p:nvPr/>
        </p:nvSpPr>
        <p:spPr>
          <a:xfrm>
            <a:off x="502152" y="1013012"/>
            <a:ext cx="33078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INTUISI</a:t>
            </a:r>
          </a:p>
        </p:txBody>
      </p:sp>
      <p:sp>
        <p:nvSpPr>
          <p:cNvPr id="4" name="Rectangle 3"/>
          <p:cNvSpPr/>
          <p:nvPr/>
        </p:nvSpPr>
        <p:spPr>
          <a:xfrm>
            <a:off x="-31376" y="970514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i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3</a:t>
            </a:r>
            <a:endParaRPr lang="en-US" sz="5400" b="1" i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20175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590800"/>
            <a:ext cx="8915400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 algn="ctr"/>
            <a:r>
              <a:rPr lang="id-ID" sz="44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Arial" panose="020B0604020202020204" pitchFamily="34" charset="0"/>
              </a:rPr>
              <a:t>Esensi</a:t>
            </a:r>
            <a:br>
              <a:rPr lang="id-ID" sz="44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Arial" panose="020B0604020202020204" pitchFamily="34" charset="0"/>
              </a:rPr>
            </a:br>
            <a:r>
              <a:rPr lang="id-ID" sz="44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Arial" panose="020B0604020202020204" pitchFamily="34" charset="0"/>
              </a:rPr>
              <a:t>Pembuatan Keputusan</a:t>
            </a:r>
            <a:endParaRPr lang="en-US" sz="4400" b="1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42462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>
            <a:stCxn id="7" idx="0"/>
            <a:endCxn id="9" idx="2"/>
          </p:cNvCxnSpPr>
          <p:nvPr/>
        </p:nvCxnSpPr>
        <p:spPr>
          <a:xfrm flipV="1">
            <a:off x="4724400" y="3280560"/>
            <a:ext cx="0" cy="250893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6"/>
            <a:endCxn id="10" idx="1"/>
          </p:cNvCxnSpPr>
          <p:nvPr/>
        </p:nvCxnSpPr>
        <p:spPr>
          <a:xfrm flipV="1">
            <a:off x="5638800" y="3231431"/>
            <a:ext cx="457200" cy="667896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7" idx="6"/>
            <a:endCxn id="11" idx="1"/>
          </p:cNvCxnSpPr>
          <p:nvPr/>
        </p:nvCxnSpPr>
        <p:spPr>
          <a:xfrm>
            <a:off x="5638800" y="3899327"/>
            <a:ext cx="457200" cy="417016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7" idx="2"/>
            <a:endCxn id="12" idx="3"/>
          </p:cNvCxnSpPr>
          <p:nvPr/>
        </p:nvCxnSpPr>
        <p:spPr>
          <a:xfrm flipH="1">
            <a:off x="3124200" y="3899327"/>
            <a:ext cx="685800" cy="417016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7" idx="2"/>
            <a:endCxn id="13" idx="3"/>
          </p:cNvCxnSpPr>
          <p:nvPr/>
        </p:nvCxnSpPr>
        <p:spPr>
          <a:xfrm flipH="1" flipV="1">
            <a:off x="3124200" y="3231431"/>
            <a:ext cx="685800" cy="667896"/>
          </a:xfrm>
          <a:prstGeom prst="line">
            <a:avLst/>
          </a:prstGeom>
          <a:ln w="28575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>
                <a:solidFill>
                  <a:srgbClr val="002060"/>
                </a:solidFill>
              </a:rPr>
              <a:t>Dasar Pembuatan Keputusan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0" y="3531453"/>
            <a:ext cx="1828800" cy="735747"/>
          </a:xfrm>
          <a:prstGeom prst="ellipse">
            <a:avLst/>
          </a:prstGeom>
          <a:solidFill>
            <a:srgbClr val="002060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d-ID" sz="2800" b="1" dirty="0">
                <a:solidFill>
                  <a:schemeClr val="bg1"/>
                </a:solidFill>
                <a:latin typeface="+mn-lt"/>
              </a:rPr>
              <a:t>INTUISI</a:t>
            </a:r>
            <a:endParaRPr lang="en-US" sz="2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0" name="Rectangular Callout 49"/>
          <p:cNvSpPr/>
          <p:nvPr/>
        </p:nvSpPr>
        <p:spPr>
          <a:xfrm>
            <a:off x="3543300" y="914400"/>
            <a:ext cx="2362200" cy="814134"/>
          </a:xfrm>
          <a:prstGeom prst="wedgeRectCallout">
            <a:avLst>
              <a:gd name="adj1" fmla="val -1034"/>
              <a:gd name="adj2" fmla="val 114205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>
                <a:solidFill>
                  <a:schemeClr val="tx1"/>
                </a:solidFill>
              </a:rPr>
              <a:t>Manajer membuat keputusan berdasarkan pengalaman di masa lalu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1" name="Rectangular Callout 50"/>
          <p:cNvSpPr/>
          <p:nvPr/>
        </p:nvSpPr>
        <p:spPr>
          <a:xfrm>
            <a:off x="6553200" y="1369613"/>
            <a:ext cx="2438400" cy="900262"/>
          </a:xfrm>
          <a:prstGeom prst="wedgeRectCallout">
            <a:avLst>
              <a:gd name="adj1" fmla="val 2822"/>
              <a:gd name="adj2" fmla="val 116858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>
                <a:solidFill>
                  <a:schemeClr val="tx1"/>
                </a:solidFill>
              </a:rPr>
              <a:t>Manajer membuat keputusan </a:t>
            </a:r>
            <a:r>
              <a:rPr lang="id-ID" sz="1600" dirty="0">
                <a:solidFill>
                  <a:schemeClr val="tx1"/>
                </a:solidFill>
              </a:rPr>
              <a:t>berdasarkan perasaan atau emosi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2" name="Rectangular Callout 51"/>
          <p:cNvSpPr/>
          <p:nvPr/>
        </p:nvSpPr>
        <p:spPr>
          <a:xfrm>
            <a:off x="228600" y="1369613"/>
            <a:ext cx="2438400" cy="900262"/>
          </a:xfrm>
          <a:prstGeom prst="wedgeRectCallout">
            <a:avLst>
              <a:gd name="adj1" fmla="val -1279"/>
              <a:gd name="adj2" fmla="val 114053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>
                <a:solidFill>
                  <a:schemeClr val="tx1"/>
                </a:solidFill>
              </a:rPr>
              <a:t>Manajer membuat keputusan berdasarkan nilai etika dan budaya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3" name="Rectangular Callout 52"/>
          <p:cNvSpPr/>
          <p:nvPr/>
        </p:nvSpPr>
        <p:spPr>
          <a:xfrm>
            <a:off x="228600" y="5352126"/>
            <a:ext cx="2895600" cy="799583"/>
          </a:xfrm>
          <a:prstGeom prst="wedgeRectCallout">
            <a:avLst>
              <a:gd name="adj1" fmla="val 7819"/>
              <a:gd name="adj2" fmla="val -129207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>
                <a:solidFill>
                  <a:schemeClr val="tx1"/>
                </a:solidFill>
              </a:rPr>
              <a:t>Manajer menggunakan data dan pikiran bawah sadar untuk membantu membuat keputusan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4" name="Rectangular Callout 53"/>
          <p:cNvSpPr/>
          <p:nvPr/>
        </p:nvSpPr>
        <p:spPr>
          <a:xfrm>
            <a:off x="5943600" y="5352126"/>
            <a:ext cx="2895600" cy="799583"/>
          </a:xfrm>
          <a:prstGeom prst="wedgeRectCallout">
            <a:avLst>
              <a:gd name="adj1" fmla="val 2884"/>
              <a:gd name="adj2" fmla="val -133141"/>
            </a:avLst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600" dirty="0">
                <a:solidFill>
                  <a:schemeClr val="tx1"/>
                </a:solidFill>
              </a:rPr>
              <a:t>Manajer membuat keputusan berdasarkan keterampilan, pengetahuan, dan pelatihan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43300" y="2264897"/>
            <a:ext cx="2362200" cy="101566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d-ID" sz="2000" dirty="0">
                <a:latin typeface="+mn-lt"/>
              </a:rPr>
              <a:t>Keputusan berdasarkan pengalaman</a:t>
            </a:r>
            <a:endParaRPr lang="en-US" sz="2000" dirty="0">
              <a:latin typeface="+mn-lt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096000" y="2877488"/>
            <a:ext cx="2743200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d-ID" sz="2000" dirty="0">
                <a:latin typeface="+mn-lt"/>
              </a:rPr>
              <a:t>Keputusan berdasarkan pembangkitan pengaruh</a:t>
            </a:r>
            <a:endParaRPr lang="en-US" sz="2000" dirty="0">
              <a:latin typeface="+mn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96000" y="3962400"/>
            <a:ext cx="2743200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d-ID" sz="2000" dirty="0">
                <a:latin typeface="+mn-lt"/>
              </a:rPr>
              <a:t>Keputusan berdasarkan kognitif</a:t>
            </a:r>
            <a:endParaRPr lang="en-US" sz="2000" dirty="0">
              <a:latin typeface="+mn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200" y="3962400"/>
            <a:ext cx="2667000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d-ID" sz="2000" dirty="0">
                <a:latin typeface="+mn-lt"/>
              </a:rPr>
              <a:t>Pemrosesan mental bawah sadar</a:t>
            </a:r>
            <a:endParaRPr lang="en-US" sz="2000" dirty="0">
              <a:latin typeface="+mn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57200" y="2877488"/>
            <a:ext cx="2667000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id-ID" sz="2000" dirty="0">
                <a:latin typeface="+mn-lt"/>
              </a:rPr>
              <a:t>Keputusan berdasarkan nilai atau etika</a:t>
            </a:r>
            <a:endParaRPr lang="en-US" sz="20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16696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>
                <a:solidFill>
                  <a:srgbClr val="002060"/>
                </a:solidFill>
              </a:rPr>
              <a:t>Jenis Keputusan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2152" y="2398007"/>
            <a:ext cx="216484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solidFill>
                  <a:srgbClr val="0070C0"/>
                </a:solidFill>
                <a:latin typeface="+mn-lt"/>
              </a:rPr>
              <a:t>Keputusan berulang yang dapat diatasi dengan menggunakan pendekatan rutin</a:t>
            </a:r>
            <a:endParaRPr lang="en-US" altLang="en-US" sz="24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00528" y="990600"/>
            <a:ext cx="571487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Keputusan terprogram didasarkan pada </a:t>
            </a:r>
            <a:r>
              <a:rPr lang="id-ID" altLang="en-US" sz="2400" b="1" dirty="0">
                <a:solidFill>
                  <a:srgbClr val="0070C0"/>
                </a:solidFill>
                <a:latin typeface="+mn-lt"/>
              </a:rPr>
              <a:t>Masalah yang Terstruktur</a:t>
            </a:r>
            <a:r>
              <a:rPr lang="id-ID" altLang="en-US" sz="2400" dirty="0">
                <a:latin typeface="+mn-lt"/>
              </a:rPr>
              <a:t>, yaitu masalah yang bersifat langsung, dikenal, dan mudah didefinisikan</a:t>
            </a:r>
            <a:endParaRPr lang="en-US" altLang="en-US" sz="24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2152" y="1013012"/>
            <a:ext cx="24696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Keputusan yang Terprogram</a:t>
            </a:r>
          </a:p>
        </p:txBody>
      </p:sp>
      <p:sp>
        <p:nvSpPr>
          <p:cNvPr id="4" name="Rectangle 3"/>
          <p:cNvSpPr/>
          <p:nvPr/>
        </p:nvSpPr>
        <p:spPr>
          <a:xfrm>
            <a:off x="-31376" y="970514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i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1</a:t>
            </a:r>
            <a:endParaRPr lang="en-US" sz="5400" b="1" i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05290" y="2558027"/>
            <a:ext cx="52576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b="1" dirty="0">
                <a:solidFill>
                  <a:srgbClr val="0070C0"/>
                </a:solidFill>
                <a:latin typeface="+mn-lt"/>
              </a:rPr>
              <a:t>Jenis keputusan terporgram:</a:t>
            </a:r>
            <a:endParaRPr lang="en-US" altLang="en-US" sz="2400" b="1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00528" y="2971800"/>
            <a:ext cx="57910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b="1" dirty="0">
                <a:latin typeface="+mn-lt"/>
              </a:rPr>
              <a:t>PROSEDUR</a:t>
            </a:r>
            <a:r>
              <a:rPr lang="id-ID" altLang="en-US" sz="2400" dirty="0">
                <a:latin typeface="+mn-lt"/>
              </a:rPr>
              <a:t>. Sejumlah langkah berurutan yang digunakan untuk merespons masalah terstruktur dengan baik</a:t>
            </a:r>
            <a:endParaRPr lang="en-US" altLang="en-US" sz="2400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200528" y="4169895"/>
            <a:ext cx="57910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b="1" dirty="0">
                <a:latin typeface="+mn-lt"/>
              </a:rPr>
              <a:t>PERATURAN</a:t>
            </a:r>
            <a:r>
              <a:rPr lang="id-ID" altLang="en-US" sz="2400" dirty="0">
                <a:latin typeface="+mn-lt"/>
              </a:rPr>
              <a:t>. Peryataan eksplisit yang memberitahu manajer apa yang boleh dan tidak boleh dilakukan</a:t>
            </a:r>
            <a:endParaRPr lang="en-US" altLang="en-US" sz="2400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00528" y="5367990"/>
            <a:ext cx="57910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b="1" dirty="0">
                <a:latin typeface="+mn-lt"/>
              </a:rPr>
              <a:t>KEBIJAKAN</a:t>
            </a:r>
            <a:r>
              <a:rPr lang="id-ID" altLang="en-US" sz="2400" dirty="0">
                <a:latin typeface="+mn-lt"/>
              </a:rPr>
              <a:t>. Pedoman untuk membuat keputusan</a:t>
            </a:r>
            <a:endParaRPr lang="en-US" altLang="en-US" sz="2400" dirty="0">
              <a:latin typeface="+mn-lt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3200528" y="2558027"/>
            <a:ext cx="5943472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490171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>
                <a:solidFill>
                  <a:srgbClr val="002060"/>
                </a:solidFill>
              </a:rPr>
              <a:t>Jenis Keputusan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02152" y="2398007"/>
            <a:ext cx="21648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solidFill>
                  <a:srgbClr val="0070C0"/>
                </a:solidFill>
                <a:latin typeface="+mn-lt"/>
              </a:rPr>
              <a:t>Keputusan yang unik dan tidak berulang yang membutuhkan solusi yang disesuaikan</a:t>
            </a:r>
            <a:endParaRPr lang="en-US" altLang="en-US" sz="24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00528" y="4038600"/>
            <a:ext cx="594347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Keputusan terprogram didasarkan pada </a:t>
            </a:r>
            <a:r>
              <a:rPr lang="id-ID" altLang="en-US" sz="2400" b="1" dirty="0">
                <a:solidFill>
                  <a:srgbClr val="0070C0"/>
                </a:solidFill>
                <a:latin typeface="+mn-lt"/>
              </a:rPr>
              <a:t>Masalah yang tidak Terstruktur</a:t>
            </a:r>
            <a:r>
              <a:rPr lang="id-ID" altLang="en-US" sz="2400" dirty="0">
                <a:latin typeface="+mn-lt"/>
              </a:rPr>
              <a:t>, yaitu masalah yang baru atau tidak biasa atau yang informasinya bersifat mendua atau tidak lengkap</a:t>
            </a:r>
            <a:endParaRPr lang="en-US" altLang="en-US" sz="24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02152" y="1013012"/>
            <a:ext cx="246964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Keputusan Tidak Terprogram</a:t>
            </a:r>
          </a:p>
        </p:txBody>
      </p:sp>
      <p:sp>
        <p:nvSpPr>
          <p:cNvPr id="4" name="Rectangle 3"/>
          <p:cNvSpPr/>
          <p:nvPr/>
        </p:nvSpPr>
        <p:spPr>
          <a:xfrm>
            <a:off x="-31376" y="970514"/>
            <a:ext cx="5693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d-ID" sz="5400" b="1" i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2</a:t>
            </a:r>
            <a:endParaRPr lang="en-US" sz="5400" b="1" i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49243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>
                <a:solidFill>
                  <a:srgbClr val="002060"/>
                </a:solidFill>
              </a:rPr>
              <a:t>Perbedaan Jenis Keputusan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8266192"/>
              </p:ext>
            </p:extLst>
          </p:nvPr>
        </p:nvGraphicFramePr>
        <p:xfrm>
          <a:off x="228600" y="990600"/>
          <a:ext cx="8686800" cy="51054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5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42312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/>
                        <a:t>KARAKTERISTIK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/>
                        <a:t>KEPUTUSAN</a:t>
                      </a:r>
                      <a:r>
                        <a:rPr lang="id-ID" sz="2400" baseline="0" dirty="0"/>
                        <a:t> TERPORGRAM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/>
                        <a:t>KEPUTUSAN</a:t>
                      </a:r>
                      <a:r>
                        <a:rPr lang="id-ID" sz="2400" baseline="0" dirty="0"/>
                        <a:t> TIDAK TERPORGRAM</a:t>
                      </a:r>
                      <a:endParaRPr lang="en-US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988">
                <a:tc>
                  <a:txBody>
                    <a:bodyPr/>
                    <a:lstStyle/>
                    <a:p>
                      <a:r>
                        <a:rPr lang="id-ID" sz="2000" dirty="0"/>
                        <a:t>Jenis masalah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000" dirty="0"/>
                        <a:t>Terstruktur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000" dirty="0"/>
                        <a:t>Tidak terstruktur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988">
                <a:tc>
                  <a:txBody>
                    <a:bodyPr/>
                    <a:lstStyle/>
                    <a:p>
                      <a:r>
                        <a:rPr lang="id-ID" sz="2000" dirty="0"/>
                        <a:t>Tingkatan manajerial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000" dirty="0"/>
                        <a:t>Tingkat</a:t>
                      </a:r>
                      <a:r>
                        <a:rPr lang="id-ID" sz="2000" baseline="0" dirty="0"/>
                        <a:t> bawah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000" dirty="0"/>
                        <a:t>Tingkat atas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988">
                <a:tc>
                  <a:txBody>
                    <a:bodyPr/>
                    <a:lstStyle/>
                    <a:p>
                      <a:r>
                        <a:rPr lang="id-ID" sz="2000" dirty="0"/>
                        <a:t>Frekuensi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000" dirty="0"/>
                        <a:t>Berulang,</a:t>
                      </a:r>
                      <a:r>
                        <a:rPr lang="id-ID" sz="2000" baseline="0" dirty="0"/>
                        <a:t> rutin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000" dirty="0"/>
                        <a:t>Baru,</a:t>
                      </a:r>
                      <a:r>
                        <a:rPr lang="id-ID" sz="2000" baseline="0" dirty="0"/>
                        <a:t> tidak biasa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6379">
                <a:tc>
                  <a:txBody>
                    <a:bodyPr/>
                    <a:lstStyle/>
                    <a:p>
                      <a:r>
                        <a:rPr lang="id-ID" sz="2000" dirty="0"/>
                        <a:t>Informasi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000" dirty="0"/>
                        <a:t>Tersedia langsung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000" dirty="0"/>
                        <a:t>Mendua atau tidak lengkap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988">
                <a:tc>
                  <a:txBody>
                    <a:bodyPr/>
                    <a:lstStyle/>
                    <a:p>
                      <a:r>
                        <a:rPr lang="id-ID" sz="2000" dirty="0"/>
                        <a:t>Tujuan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000" dirty="0"/>
                        <a:t>Jelas, spesifik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000" dirty="0"/>
                        <a:t>Tidak jelas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6379">
                <a:tc>
                  <a:txBody>
                    <a:bodyPr/>
                    <a:lstStyle/>
                    <a:p>
                      <a:r>
                        <a:rPr lang="id-ID" sz="2000" dirty="0"/>
                        <a:t>Kerangka waktu solusi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000" dirty="0"/>
                        <a:t>Pendek 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000" dirty="0"/>
                        <a:t>Relatif panjang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06379">
                <a:tc>
                  <a:txBody>
                    <a:bodyPr/>
                    <a:lstStyle/>
                    <a:p>
                      <a:r>
                        <a:rPr lang="id-ID" sz="2000" dirty="0"/>
                        <a:t>Solusi tergantung pada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000" dirty="0"/>
                        <a:t>Prosedur, peraturan,</a:t>
                      </a:r>
                      <a:r>
                        <a:rPr lang="id-ID" sz="2000" baseline="0" dirty="0"/>
                        <a:t> kebijakan</a:t>
                      </a:r>
                      <a:endParaRPr lang="en-US" sz="2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id-ID" sz="2000" dirty="0"/>
                        <a:t>Pertimbangan dan kreativitas</a:t>
                      </a:r>
                      <a:endParaRPr lang="en-US" sz="2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91910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2800" b="1" dirty="0">
                <a:solidFill>
                  <a:srgbClr val="002060"/>
                </a:solidFill>
              </a:rPr>
              <a:t>Kondisi Pembuatan Keputusan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990600"/>
            <a:ext cx="4038600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Kepastian</a:t>
            </a:r>
          </a:p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Situasi di mana pembuat keputusan dapat membuat keputusan yang akurat karena semua hasil sudah dapat diketahui</a:t>
            </a:r>
            <a:endParaRPr lang="en-US" altLang="en-US" sz="24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76800" y="990600"/>
            <a:ext cx="4038600" cy="2077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Risiko</a:t>
            </a:r>
          </a:p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Situais di mana pembuat keputusan dapat mengesitimasi kemungkinan hasil yang pasti</a:t>
            </a:r>
            <a:endParaRPr lang="en-US" altLang="en-US" sz="24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3956536"/>
            <a:ext cx="4038600" cy="2077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Ketidakpastian</a:t>
            </a:r>
          </a:p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Situasi di mana pembuat keputusan tidak mempunyai kepastian maupun estimasi probabilitas yang masuk akal</a:t>
            </a:r>
            <a:endParaRPr lang="en-US" altLang="en-US" sz="2400" dirty="0">
              <a:latin typeface="+mn-lt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0" y="1524000"/>
            <a:ext cx="381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953000" y="1524000"/>
            <a:ext cx="381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4800" y="4473088"/>
            <a:ext cx="381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351511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2800" b="1" dirty="0">
                <a:solidFill>
                  <a:srgbClr val="002060"/>
                </a:solidFill>
              </a:rPr>
              <a:t>Gaya Pembuatan Keputusan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990600"/>
            <a:ext cx="4038600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Gaya Berpikir Linear</a:t>
            </a:r>
          </a:p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Gaya memutuskan yang dipengaruhi oleh preferensi orang untuk menggunakan data serta fakta eksternal dan memroses informasi ini melalui pemikiran yang rasional dan logis</a:t>
            </a:r>
            <a:endParaRPr lang="en-US" altLang="en-US" sz="2400" dirty="0">
              <a:latin typeface="+mn-lt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0" y="1524000"/>
            <a:ext cx="3429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876800" y="2743200"/>
            <a:ext cx="4038600" cy="31854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Gaya Berpikir Non-Linear</a:t>
            </a:r>
          </a:p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Gaya memutuskan yang dicirikan oleh preferensi orang untuk menggunakan sumber informasi internal dan memroses informasi ini dengan pencerahan, perasaan, dan pendapat internal</a:t>
            </a:r>
            <a:endParaRPr lang="en-US" altLang="en-US" sz="2400" dirty="0">
              <a:latin typeface="+mn-lt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4953000" y="3276600"/>
            <a:ext cx="38100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58120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2800" b="1" dirty="0">
                <a:solidFill>
                  <a:srgbClr val="002060"/>
                </a:solidFill>
              </a:rPr>
              <a:t>Bias dan Kesalahan Pembuatan Keputusan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990600"/>
            <a:ext cx="8686800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Bias Terlalu Percaya Diri</a:t>
            </a:r>
          </a:p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Pembuat keputusan cenderung berpikir bahwa mereka tahu  lebih banyak dari yang mereka lakukan atau memiliki pandangan positif yang tidak realistis tentang diri mereka sendiri dan kinerjanya</a:t>
            </a:r>
            <a:endParaRPr lang="en-US" altLang="en-US" sz="2400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4312" y="4343400"/>
            <a:ext cx="8915400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Bias Efek Jangkar</a:t>
            </a:r>
          </a:p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Pembuat keputusan menetapkan informasi awal sebagai titik awal dan kemudian, setelah ditetapkan gagal menyesuaikan secara memadai informasi berikutnya</a:t>
            </a:r>
            <a:endParaRPr lang="en-US" altLang="en-US" sz="2400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4312" y="2819400"/>
            <a:ext cx="8396288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Bias Gratifikasi Segera</a:t>
            </a:r>
          </a:p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Pembuat keputusan cenderug menginginkan imbalan segera dan menghindari biaya segera</a:t>
            </a:r>
            <a:endParaRPr lang="en-US" altLang="en-US" sz="2400" dirty="0">
              <a:latin typeface="+mn-lt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2819400"/>
            <a:ext cx="86106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04800" y="4343400"/>
            <a:ext cx="86106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086904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2800" b="1" dirty="0">
                <a:solidFill>
                  <a:srgbClr val="002060"/>
                </a:solidFill>
              </a:rPr>
              <a:t>Bias dan Kesalahan Pembuatan Keputusan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990600"/>
            <a:ext cx="868680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Bias Persepsi Selektif</a:t>
            </a:r>
          </a:p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Pembuat keputusan mengorganisasikan dan menginterpretasikan kejadian secara selektif berdasarkan persepsinya  yang bias</a:t>
            </a:r>
            <a:endParaRPr lang="en-US" altLang="en-US" sz="2400" dirty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8600" y="2362200"/>
            <a:ext cx="8686800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Bias Konfirmasi</a:t>
            </a:r>
          </a:p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Pembuat keputusan yang mencari informasi yang menegaskan lagi pilihannya yang lalu dan mengurangi informasi yang bertolak belakang dengan penilaian di masa lalu</a:t>
            </a:r>
            <a:endParaRPr lang="en-US" altLang="en-US" sz="2400" dirty="0">
              <a:latin typeface="+mn-lt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04800" y="2362765"/>
            <a:ext cx="86106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8600" y="4191000"/>
            <a:ext cx="868680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Bias Pembingkaian </a:t>
            </a:r>
          </a:p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Pembuat keputusan memilih dan menyoroti aspek-aspek dari situasi tertentu tetapi membuang yang lain</a:t>
            </a:r>
            <a:endParaRPr lang="en-US" altLang="en-US" sz="2400" dirty="0">
              <a:latin typeface="+mn-lt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304800" y="4191000"/>
            <a:ext cx="86106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577022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2800" b="1" dirty="0">
                <a:solidFill>
                  <a:srgbClr val="002060"/>
                </a:solidFill>
              </a:rPr>
              <a:t>Bias dan Kesalahan Pembuatan Keputusan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990600"/>
            <a:ext cx="8686800" cy="2077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Bias Ketersediaan</a:t>
            </a:r>
          </a:p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Pembuat keputusan cenderung mengingat kejadian terakhir dan yang terpatri jelas di benak mereka. Bias ini mendistorsi kemampuannya mengingat kejadian secara objektif dan menghasilkan penilaian dan estimasi probabilitas yang terdistorsi</a:t>
            </a:r>
            <a:endParaRPr lang="en-US" altLang="en-US" sz="2400" dirty="0">
              <a:latin typeface="+mn-lt"/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304800" y="3124200"/>
            <a:ext cx="86106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228600" y="3124200"/>
            <a:ext cx="8686800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Bias Representasi</a:t>
            </a:r>
          </a:p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Pembuat keputusan menilai kemungkinan terjadinya sebuah kejadian berdasarkan seberapa mirip hal itu dengan kejadian yang lain atau serangkaian kejadian</a:t>
            </a:r>
            <a:endParaRPr lang="en-US" altLang="en-US" sz="2400" dirty="0">
              <a:latin typeface="+mn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9075" y="4908560"/>
            <a:ext cx="868680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Bias Ketidakteraturan</a:t>
            </a:r>
          </a:p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Pembuat keputusan mencoba mencari arti dari kejadian yang bersifat acak.</a:t>
            </a:r>
            <a:endParaRPr lang="en-US" altLang="en-US" sz="2400" dirty="0">
              <a:latin typeface="+mn-lt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304800" y="4908560"/>
            <a:ext cx="86106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243167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2800" b="1" dirty="0">
                <a:solidFill>
                  <a:srgbClr val="002060"/>
                </a:solidFill>
              </a:rPr>
              <a:t>Bias dan Kesalahan Pembuatan Keputusan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8600" y="990600"/>
            <a:ext cx="8686800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Bias Biaya Tertanam</a:t>
            </a:r>
          </a:p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Pembuat keputusan berusaha memperbaiki pengeluaran di masa lalu termasuk waktu, uang, dan usaha dalam menilai pilihan ketimbang memperhatikan konsekuensi di masa depan</a:t>
            </a:r>
            <a:endParaRPr lang="en-US" altLang="en-US" sz="24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2895600"/>
            <a:ext cx="8686800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Bias Melayani Diri Sendiri</a:t>
            </a:r>
          </a:p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Pembuat keputusan yang cepat memperoleh kredit poin atas keberhasilannya dan menyalahkan kegagalan pada faktor dari luar</a:t>
            </a:r>
            <a:endParaRPr lang="en-US" altLang="en-US" sz="2400" dirty="0">
              <a:latin typeface="+mn-lt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304800" y="2895600"/>
            <a:ext cx="86106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28600" y="4299972"/>
            <a:ext cx="8686800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Bias Pengamatan</a:t>
            </a:r>
          </a:p>
          <a:p>
            <a:pPr marL="0" lvl="1" eaLnBrk="1" hangingPunct="1">
              <a:spcBef>
                <a:spcPts val="600"/>
              </a:spcBef>
              <a:defRPr/>
            </a:pPr>
            <a:r>
              <a:rPr lang="id-ID" altLang="en-US" sz="2400" dirty="0">
                <a:latin typeface="+mn-lt"/>
              </a:rPr>
              <a:t>Pembuat keputusan cenderung untuk melakukan kesalahan karena percaya bahwa setelah hasilnya diketahui, mereka dapat secara akurat memprediksikan hasil dari suatu kejadian</a:t>
            </a:r>
            <a:endParaRPr lang="en-US" altLang="en-US" sz="2400" dirty="0">
              <a:latin typeface="+mn-lt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" y="4299972"/>
            <a:ext cx="8610600" cy="0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1666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>
                <a:solidFill>
                  <a:srgbClr val="002060"/>
                </a:solidFill>
              </a:rPr>
              <a:t>Esensi Pembuatan Keputusan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1219200"/>
            <a:ext cx="3581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0"/>
              </a:spcBef>
              <a:defRPr/>
            </a:pPr>
            <a:r>
              <a:rPr lang="id-ID" altLang="en-US" sz="2400" b="1" dirty="0">
                <a:solidFill>
                  <a:srgbClr val="002060"/>
                </a:solidFill>
                <a:latin typeface="+mn-lt"/>
              </a:rPr>
              <a:t>PENGERTIAN</a:t>
            </a:r>
          </a:p>
          <a:p>
            <a:pPr marL="0" lvl="1" eaLnBrk="1" hangingPunct="1">
              <a:spcBef>
                <a:spcPts val="0"/>
              </a:spcBef>
              <a:defRPr/>
            </a:pPr>
            <a:r>
              <a:rPr lang="id-ID" altLang="en-US" sz="2400" dirty="0">
                <a:latin typeface="+mn-lt"/>
              </a:rPr>
              <a:t>Membuat pilihan dari dua atau lebih alternatif</a:t>
            </a:r>
            <a:r>
              <a:rPr lang="en-US" altLang="en-US" sz="2400" dirty="0">
                <a:latin typeface="+mn-lt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228600" y="2667000"/>
            <a:ext cx="3581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0"/>
              </a:spcBef>
              <a:defRPr/>
            </a:pPr>
            <a:r>
              <a:rPr lang="id-ID" altLang="en-US" sz="2400" b="1" dirty="0">
                <a:solidFill>
                  <a:srgbClr val="002060"/>
                </a:solidFill>
                <a:latin typeface="+mn-lt"/>
              </a:rPr>
              <a:t>HASIL</a:t>
            </a:r>
          </a:p>
          <a:p>
            <a:pPr marL="0" lvl="1" eaLnBrk="1" hangingPunct="1">
              <a:spcBef>
                <a:spcPts val="0"/>
              </a:spcBef>
              <a:defRPr/>
            </a:pPr>
            <a:r>
              <a:rPr lang="id-ID" altLang="en-US" sz="2400" dirty="0">
                <a:latin typeface="+mn-lt"/>
              </a:rPr>
              <a:t>KEPUTUSAN, yaitu alternatif terbaik yang dipilih</a:t>
            </a:r>
            <a:r>
              <a:rPr lang="en-US" altLang="en-US" sz="2400" dirty="0">
                <a:latin typeface="+mn-lt"/>
              </a:rPr>
              <a:t>.</a:t>
            </a:r>
          </a:p>
        </p:txBody>
      </p:sp>
      <p:sp>
        <p:nvSpPr>
          <p:cNvPr id="9" name="Rectangle 8"/>
          <p:cNvSpPr/>
          <p:nvPr/>
        </p:nvSpPr>
        <p:spPr>
          <a:xfrm>
            <a:off x="228600" y="4497578"/>
            <a:ext cx="35814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0"/>
              </a:spcBef>
              <a:defRPr/>
            </a:pPr>
            <a:r>
              <a:rPr lang="id-ID" altLang="en-US" sz="2400" b="1" dirty="0">
                <a:solidFill>
                  <a:srgbClr val="002060"/>
                </a:solidFill>
                <a:latin typeface="+mn-lt"/>
              </a:rPr>
              <a:t>KEDUDUKAN</a:t>
            </a:r>
          </a:p>
          <a:p>
            <a:pPr marL="0" lvl="1" eaLnBrk="1" hangingPunct="1">
              <a:spcBef>
                <a:spcPts val="0"/>
              </a:spcBef>
              <a:defRPr/>
            </a:pPr>
            <a:r>
              <a:rPr lang="fi-FI" altLang="en-US" sz="2400" dirty="0">
                <a:latin typeface="+mn-lt"/>
              </a:rPr>
              <a:t>Landasan aktivitas dalam suatu </a:t>
            </a:r>
            <a:r>
              <a:rPr lang="id-ID" altLang="en-US" sz="2400" dirty="0">
                <a:latin typeface="+mn-lt"/>
              </a:rPr>
              <a:t>organisasi</a:t>
            </a:r>
            <a:endParaRPr lang="fi-FI" altLang="en-US" sz="2400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105400" y="1219200"/>
            <a:ext cx="35814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0"/>
              </a:spcBef>
              <a:defRPr/>
            </a:pPr>
            <a:r>
              <a:rPr lang="id-ID" altLang="en-US" sz="2400" b="1" dirty="0">
                <a:solidFill>
                  <a:srgbClr val="002060"/>
                </a:solidFill>
                <a:latin typeface="+mn-lt"/>
              </a:rPr>
              <a:t>FUNGSI</a:t>
            </a:r>
          </a:p>
          <a:p>
            <a:pPr marL="0" lvl="1" eaLnBrk="1" hangingPunct="1">
              <a:spcBef>
                <a:spcPts val="0"/>
              </a:spcBef>
              <a:defRPr/>
            </a:pPr>
            <a:r>
              <a:rPr lang="id-ID" altLang="en-US" sz="2400" dirty="0">
                <a:latin typeface="+mn-lt"/>
              </a:rPr>
              <a:t>Untuk memecahkan berbagai MASALAH dalam organisasi</a:t>
            </a:r>
            <a:endParaRPr lang="en-US" altLang="en-US" sz="2400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105400" y="2950330"/>
            <a:ext cx="3581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0"/>
              </a:spcBef>
              <a:defRPr/>
            </a:pPr>
            <a:r>
              <a:rPr lang="id-ID" altLang="en-US" sz="2400" b="1" dirty="0">
                <a:solidFill>
                  <a:srgbClr val="002060"/>
                </a:solidFill>
                <a:latin typeface="+mn-lt"/>
              </a:rPr>
              <a:t>MASALAH</a:t>
            </a:r>
          </a:p>
          <a:p>
            <a:pPr marL="0" lvl="1" eaLnBrk="1" hangingPunct="1">
              <a:spcBef>
                <a:spcPts val="0"/>
              </a:spcBef>
              <a:defRPr/>
            </a:pPr>
            <a:r>
              <a:rPr lang="id-ID" altLang="en-US" sz="2400" dirty="0">
                <a:latin typeface="+mn-lt"/>
              </a:rPr>
              <a:t>Kondisi yang memiliki potensi untuk menimbulkan kerugian luar biasa atau menghasilkan keuntungan luar biasa</a:t>
            </a:r>
            <a:endParaRPr lang="en-US" altLang="en-US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979632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>
                <a:solidFill>
                  <a:srgbClr val="002060"/>
                </a:solidFill>
              </a:rPr>
              <a:t>Esensi Pembuatan Keputusan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990600"/>
            <a:ext cx="35814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0"/>
              </a:spcBef>
              <a:defRPr/>
            </a:pPr>
            <a:r>
              <a:rPr lang="id-ID" altLang="en-US" sz="2400" b="1" dirty="0">
                <a:solidFill>
                  <a:srgbClr val="002060"/>
                </a:solidFill>
                <a:latin typeface="+mn-lt"/>
              </a:rPr>
              <a:t>PEMECAHAN MASALAH</a:t>
            </a:r>
          </a:p>
          <a:p>
            <a:pPr marL="0" lvl="1" eaLnBrk="1" hangingPunct="1">
              <a:spcBef>
                <a:spcPts val="0"/>
              </a:spcBef>
              <a:defRPr/>
            </a:pPr>
            <a:r>
              <a:rPr lang="id-ID" altLang="en-US" sz="2400" dirty="0">
                <a:latin typeface="+mn-lt"/>
              </a:rPr>
              <a:t>Tindakan memberi respon terhadap masalah untuk menekan akibat buruknya atau memanfaatkan peluang keuntungannya</a:t>
            </a:r>
            <a:endParaRPr lang="en-US" altLang="en-US" sz="2400" dirty="0">
              <a:latin typeface="+mn-lt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953000" y="992833"/>
            <a:ext cx="35814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0"/>
              </a:spcBef>
              <a:defRPr/>
            </a:pPr>
            <a:r>
              <a:rPr lang="sv-SE" altLang="en-US" sz="2400" dirty="0">
                <a:latin typeface="+mn-lt"/>
              </a:rPr>
              <a:t>Pemecahan masalah akan efektif jika terlebih dahulu manajer membedakan antara GEJALA dan MASALAH</a:t>
            </a:r>
            <a:endParaRPr lang="en-US" altLang="en-US" sz="2400" dirty="0">
              <a:latin typeface="+mn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28600" y="3962400"/>
            <a:ext cx="4267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0"/>
              </a:spcBef>
              <a:defRPr/>
            </a:pPr>
            <a:r>
              <a:rPr lang="id-ID" altLang="en-US" sz="2400" b="1" dirty="0">
                <a:solidFill>
                  <a:srgbClr val="002060"/>
                </a:solidFill>
                <a:latin typeface="+mn-lt"/>
              </a:rPr>
              <a:t>GEJALA</a:t>
            </a:r>
          </a:p>
          <a:p>
            <a:pPr marL="0" lvl="1" eaLnBrk="1" hangingPunct="1">
              <a:spcBef>
                <a:spcPts val="0"/>
              </a:spcBef>
              <a:defRPr/>
            </a:pPr>
            <a:r>
              <a:rPr lang="id-ID" altLang="en-US" sz="2400" dirty="0">
                <a:latin typeface="+mn-lt"/>
              </a:rPr>
              <a:t>Kondisi yang dihasilkan oleh masalah</a:t>
            </a:r>
            <a:endParaRPr lang="en-US" altLang="en-US" sz="2400" dirty="0">
              <a:latin typeface="+mn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410200" y="3962400"/>
            <a:ext cx="4267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0"/>
              </a:spcBef>
              <a:defRPr/>
            </a:pPr>
            <a:r>
              <a:rPr lang="id-ID" altLang="en-US" sz="2400" b="1" dirty="0">
                <a:solidFill>
                  <a:srgbClr val="002060"/>
                </a:solidFill>
                <a:latin typeface="+mn-lt"/>
              </a:rPr>
              <a:t>MASALAH</a:t>
            </a:r>
          </a:p>
          <a:p>
            <a:pPr marL="0" lvl="1" eaLnBrk="1" hangingPunct="1">
              <a:spcBef>
                <a:spcPts val="0"/>
              </a:spcBef>
              <a:defRPr/>
            </a:pPr>
            <a:r>
              <a:rPr lang="id-ID" altLang="en-US" sz="2400" dirty="0">
                <a:latin typeface="+mn-lt"/>
              </a:rPr>
              <a:t>Penyebab dari suatu gejala</a:t>
            </a:r>
          </a:p>
        </p:txBody>
      </p:sp>
    </p:spTree>
    <p:extLst>
      <p:ext uri="{BB962C8B-B14F-4D97-AF65-F5344CB8AC3E}">
        <p14:creationId xmlns:p14="http://schemas.microsoft.com/office/powerpoint/2010/main" val="4184395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>
                <a:solidFill>
                  <a:srgbClr val="002060"/>
                </a:solidFill>
              </a:rPr>
              <a:t>Esensi Pembuatan Keputusan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990600"/>
            <a:ext cx="7507577" cy="5094828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6200" y="990600"/>
            <a:ext cx="14478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ts val="0"/>
              </a:spcBef>
              <a:defRPr/>
            </a:pPr>
            <a:r>
              <a:rPr lang="id-ID" altLang="en-US" sz="1800" b="1" i="1" dirty="0">
                <a:solidFill>
                  <a:srgbClr val="C00000"/>
                </a:solidFill>
                <a:latin typeface="+mn-lt"/>
              </a:rPr>
              <a:t>Frame Work</a:t>
            </a:r>
            <a:endParaRPr lang="en-US" altLang="en-US" sz="1800" b="1" i="1" dirty="0">
              <a:solidFill>
                <a:srgbClr val="C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76898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91000" y="2435139"/>
            <a:ext cx="4953000" cy="212365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r>
              <a:rPr lang="id-ID" sz="44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Arial" panose="020B0604020202020204" pitchFamily="34" charset="0"/>
              </a:rPr>
              <a:t>Proses</a:t>
            </a:r>
            <a:br>
              <a:rPr lang="id-ID" sz="44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Arial" panose="020B0604020202020204" pitchFamily="34" charset="0"/>
              </a:rPr>
            </a:br>
            <a:r>
              <a:rPr lang="id-ID" sz="4400" b="1" dirty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cs typeface="Arial" panose="020B0604020202020204" pitchFamily="34" charset="0"/>
              </a:rPr>
              <a:t>Pembuatan Keputusan</a:t>
            </a:r>
            <a:endParaRPr lang="en-US" sz="4400" b="1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399" y="762000"/>
            <a:ext cx="3661787" cy="5469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703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>
                <a:solidFill>
                  <a:srgbClr val="002060"/>
                </a:solidFill>
              </a:rPr>
              <a:t>Proses Pembuatan Keputusan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990600"/>
            <a:ext cx="24384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Langkah 1 </a:t>
            </a:r>
            <a:r>
              <a:rPr lang="id-ID" altLang="en-US" sz="2400" dirty="0">
                <a:latin typeface="+mn-lt"/>
              </a:rPr>
              <a:t>Mengidentifikasi masalah</a:t>
            </a:r>
            <a:endParaRPr lang="en-US" altLang="en-US" sz="24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5600" y="990600"/>
            <a:ext cx="579120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Masalah adalah perbedaan antara kondisi yang ada dengan kondisi yang diinginkan</a:t>
            </a:r>
          </a:p>
          <a:p>
            <a:pPr marL="342900" lvl="1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Contoh disparitas antara laptop tenaga penjual saat ini (kondisi yang ada) dan kebutuhannya untuk memiliki komputer yang lebih efisien (kondisi yang diinginkan)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248002"/>
            <a:ext cx="2667000" cy="3983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1706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>
                <a:solidFill>
                  <a:srgbClr val="002060"/>
                </a:solidFill>
              </a:rPr>
              <a:t>Proses Pembuatan Keputusan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990600"/>
            <a:ext cx="253116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Langkah 2 </a:t>
            </a:r>
            <a:r>
              <a:rPr lang="id-ID" altLang="en-US" sz="2400" dirty="0">
                <a:latin typeface="+mn-lt"/>
              </a:rPr>
              <a:t>Mengidentifikasi Kriteria Keputusan</a:t>
            </a:r>
            <a:endParaRPr lang="en-US" altLang="en-US" sz="24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5600" y="990600"/>
            <a:ext cx="5791200" cy="4308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Setiap pembuat keputusan mempunyai kriteria yang memandu keputusannya, walaupun kadang-kadang tidak dinyatakan secara eksplisit</a:t>
            </a:r>
          </a:p>
          <a:p>
            <a:pPr marL="342900" lvl="1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Contoh kriteria keputusan membeli laptop:</a:t>
            </a:r>
          </a:p>
          <a:p>
            <a:pPr marL="800100" lvl="2" indent="-342900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id-ID" altLang="en-US" sz="2400" dirty="0">
                <a:latin typeface="+mn-lt"/>
              </a:rPr>
              <a:t>Memori dan penyimpanan</a:t>
            </a:r>
          </a:p>
          <a:p>
            <a:pPr marL="800100" lvl="2" indent="-342900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id-ID" altLang="en-US" sz="2400" dirty="0">
                <a:latin typeface="+mn-lt"/>
              </a:rPr>
              <a:t>Daya tahan baterai</a:t>
            </a:r>
          </a:p>
          <a:p>
            <a:pPr marL="800100" lvl="2" indent="-342900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id-ID" altLang="en-US" sz="2400" dirty="0">
                <a:latin typeface="+mn-lt"/>
              </a:rPr>
              <a:t>Berat</a:t>
            </a:r>
          </a:p>
          <a:p>
            <a:pPr marL="800100" lvl="2" indent="-342900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id-ID" altLang="en-US" sz="2400" dirty="0">
                <a:latin typeface="+mn-lt"/>
              </a:rPr>
              <a:t>Garansi</a:t>
            </a:r>
          </a:p>
          <a:p>
            <a:pPr marL="800100" lvl="2" indent="-342900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id-ID" altLang="en-US" sz="2400" dirty="0">
                <a:latin typeface="+mn-lt"/>
              </a:rPr>
              <a:t>Kualitas tampilan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248002"/>
            <a:ext cx="2667000" cy="3983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220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sz="3200" b="1" dirty="0">
                <a:solidFill>
                  <a:srgbClr val="002060"/>
                </a:solidFill>
              </a:rPr>
              <a:t>Proses Pembuatan Keputusan</a:t>
            </a:r>
            <a:endParaRPr lang="en-US" sz="3200" b="1" dirty="0">
              <a:solidFill>
                <a:srgbClr val="00206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8600" y="990600"/>
            <a:ext cx="2667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eaLnBrk="1" hangingPunct="1">
              <a:spcBef>
                <a:spcPct val="40000"/>
              </a:spcBef>
              <a:defRPr/>
            </a:pPr>
            <a:r>
              <a:rPr lang="id-ID" altLang="en-US" sz="2800" b="1" dirty="0">
                <a:solidFill>
                  <a:srgbClr val="0070C0"/>
                </a:solidFill>
                <a:latin typeface="+mn-lt"/>
              </a:rPr>
              <a:t>Langkah 3 </a:t>
            </a:r>
            <a:r>
              <a:rPr lang="id-ID" altLang="en-US" sz="2400" dirty="0">
                <a:latin typeface="+mn-lt"/>
              </a:rPr>
              <a:t>Mengalokasikan bobot pada kriteria</a:t>
            </a:r>
            <a:endParaRPr lang="en-US" altLang="en-US" sz="24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95600" y="990600"/>
            <a:ext cx="5791200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1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Jika kriteria yang relevan tidak sama pentingnya, pembuat keputusan harus memberi  bobot pada masing-masing kriteria agar dapat memberinya prioritas yang tepat dalam membuat keputusan</a:t>
            </a:r>
          </a:p>
          <a:p>
            <a:pPr marL="342900" lvl="1" indent="-342900" eaLnBrk="1" hangingPunct="1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id-ID" altLang="en-US" sz="2400" dirty="0">
                <a:latin typeface="+mn-lt"/>
              </a:rPr>
              <a:t>Contoh bobot kriteria keputusan untuk membeli laptop:</a:t>
            </a:r>
          </a:p>
          <a:p>
            <a:pPr marL="800100" lvl="2" indent="-342900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id-ID" altLang="en-US" sz="2400" dirty="0">
                <a:latin typeface="+mn-lt"/>
              </a:rPr>
              <a:t>Memori dan penyimpanan (10)</a:t>
            </a:r>
          </a:p>
          <a:p>
            <a:pPr marL="800100" lvl="2" indent="-342900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id-ID" altLang="en-US" sz="2400" dirty="0">
                <a:latin typeface="+mn-lt"/>
              </a:rPr>
              <a:t>Daya tahan baterai (8)</a:t>
            </a:r>
          </a:p>
          <a:p>
            <a:pPr marL="800100" lvl="2" indent="-342900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id-ID" altLang="en-US" sz="2400" dirty="0">
                <a:latin typeface="+mn-lt"/>
              </a:rPr>
              <a:t>Berat (6)</a:t>
            </a:r>
          </a:p>
          <a:p>
            <a:pPr marL="800100" lvl="2" indent="-342900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id-ID" altLang="en-US" sz="2400" dirty="0">
                <a:latin typeface="+mn-lt"/>
              </a:rPr>
              <a:t>Garansi (4)</a:t>
            </a:r>
          </a:p>
          <a:p>
            <a:pPr marL="800100" lvl="2" indent="-342900">
              <a:spcBef>
                <a:spcPts val="0"/>
              </a:spcBef>
              <a:buFont typeface="Wingdings" panose="05000000000000000000" pitchFamily="2" charset="2"/>
              <a:buChar char="ü"/>
              <a:defRPr/>
            </a:pPr>
            <a:r>
              <a:rPr lang="id-ID" altLang="en-US" sz="2400" dirty="0">
                <a:latin typeface="+mn-lt"/>
              </a:rPr>
              <a:t>Kualitas tampilan (3)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248002"/>
            <a:ext cx="2667000" cy="3983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459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1972</TotalTime>
  <Words>1358</Words>
  <Application>Microsoft Office PowerPoint</Application>
  <PresentationFormat>On-screen Show (4:3)</PresentationFormat>
  <Paragraphs>215</Paragraphs>
  <Slides>29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29</vt:i4>
      </vt:variant>
    </vt:vector>
  </HeadingPairs>
  <TitlesOfParts>
    <vt:vector size="35" baseType="lpstr">
      <vt:lpstr>Arial</vt:lpstr>
      <vt:lpstr>Calibri</vt:lpstr>
      <vt:lpstr>Wingdings</vt:lpstr>
      <vt:lpstr>Office Theme</vt:lpstr>
      <vt:lpstr>1_Office Theme</vt:lpstr>
      <vt:lpstr>2_Office Theme</vt:lpstr>
      <vt:lpstr>PowerPoint Presentation</vt:lpstr>
      <vt:lpstr>PowerPoint Presentation</vt:lpstr>
      <vt:lpstr>Esensi Pembuatan Keputusan</vt:lpstr>
      <vt:lpstr>Esensi Pembuatan Keputusan</vt:lpstr>
      <vt:lpstr>Esensi Pembuatan Keputusan</vt:lpstr>
      <vt:lpstr>PowerPoint Presentation</vt:lpstr>
      <vt:lpstr>Proses Pembuatan Keputusan</vt:lpstr>
      <vt:lpstr>Proses Pembuatan Keputusan</vt:lpstr>
      <vt:lpstr>Proses Pembuatan Keputusan</vt:lpstr>
      <vt:lpstr>Proses Pembuatan Keputusan</vt:lpstr>
      <vt:lpstr>Proses Pembuatan Keputusan</vt:lpstr>
      <vt:lpstr>Proses Pembuatan Keputusan</vt:lpstr>
      <vt:lpstr>Proses Pembuatan Keputusan</vt:lpstr>
      <vt:lpstr>PowerPoint Presentation</vt:lpstr>
      <vt:lpstr>Keputusan Berdasarkan Fungsi Manajemen</vt:lpstr>
      <vt:lpstr>Keputusan Berdasarkan Fungsi Manajemen</vt:lpstr>
      <vt:lpstr>Pendekatan Pembuatan Keputusan</vt:lpstr>
      <vt:lpstr>Pendekatan Pembuatan Keputusan</vt:lpstr>
      <vt:lpstr>Pendekatan Pembuatan Keputusan</vt:lpstr>
      <vt:lpstr>Dasar Pembuatan Keputusan</vt:lpstr>
      <vt:lpstr>Jenis Keputusan</vt:lpstr>
      <vt:lpstr>Jenis Keputusan</vt:lpstr>
      <vt:lpstr>Perbedaan Jenis Keputusan</vt:lpstr>
      <vt:lpstr>Kondisi Pembuatan Keputusan</vt:lpstr>
      <vt:lpstr>Gaya Pembuatan Keputusan</vt:lpstr>
      <vt:lpstr>Bias dan Kesalahan Pembuatan Keputusan</vt:lpstr>
      <vt:lpstr>Bias dan Kesalahan Pembuatan Keputusan</vt:lpstr>
      <vt:lpstr>Bias dan Kesalahan Pembuatan Keputusan</vt:lpstr>
      <vt:lpstr>Bias dan Kesalahan Pembuatan Keputusan</vt:lpstr>
    </vt:vector>
  </TitlesOfParts>
  <Manager>Denise Vaughn</Manager>
  <Company>Prentice Hall,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Management 9e.- Robbins and Coulter</dc:title>
  <dc:subject>Chapter 2</dc:subject>
  <dc:creator>Charlie Cook, University of West Alabama</dc:creator>
  <cp:lastModifiedBy>user</cp:lastModifiedBy>
  <cp:revision>182</cp:revision>
  <dcterms:created xsi:type="dcterms:W3CDTF">2003-08-08T20:04:45Z</dcterms:created>
  <dcterms:modified xsi:type="dcterms:W3CDTF">2021-04-27T12:25:29Z</dcterms:modified>
</cp:coreProperties>
</file>