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00" r:id="rId17"/>
  </p:sldIdLst>
  <p:sldSz cx="9144000" cy="6858000" type="screen4x3"/>
  <p:notesSz cx="7045325" cy="9345613"/>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87273" autoAdjust="0"/>
  </p:normalViewPr>
  <p:slideViewPr>
    <p:cSldViewPr>
      <p:cViewPr varScale="1">
        <p:scale>
          <a:sx n="49" d="100"/>
          <a:sy n="49" d="100"/>
        </p:scale>
        <p:origin x="1688" y="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2E4BE-4565-383D-3533-3DA7E8F75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5AFCC-B6A7-7DAE-46D1-06579838A1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5FCF1E-57B1-CC17-0CB2-95E15468157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9ADA1C0-E559-9091-03E0-43943BCA7E6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98495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88772-54F2-E062-C048-0A44E1F78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143784-1A51-515B-5D9F-E11FE69D9C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065B7C-A3FE-53D2-655E-C6A83BE34EAA}"/>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D878BDE-97C7-AFDE-5766-24ABC362EB1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37298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60824-E737-75D0-9D1F-333FB1BA6A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D89BF1-E3C7-B023-F418-B0EC7977D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CF884A-B95F-62D8-8DE4-149982C373BA}"/>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5AE1F92-F973-6C18-9253-4E018D44D5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75034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D510A-2C5C-E4B2-0B4A-A68C40A0B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2CA683-6724-48AA-A026-595EABC432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0A4801-534C-7E6E-0763-967BDC67880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EC0A0E2D-6DFE-7E8E-DB2F-FA5EA66305E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97909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3B80C-F943-24AC-2CFC-5E3B775849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C0BEAD-8093-9B59-8815-1DD1372089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0F1AB-F62C-120F-804E-58A9C6D8EA6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9641D74F-F966-8C9F-D986-2DEA61353D0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76311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7D804-31EB-F4D9-C59A-8880D43C8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EC9B1-5A30-6D60-D028-8967CAE8F6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26BA93-558B-2F57-537E-62851AB38D1D}"/>
              </a:ext>
            </a:extLst>
          </p:cNvPr>
          <p:cNvSpPr>
            <a:spLocks noGrp="1"/>
          </p:cNvSpPr>
          <p:nvPr>
            <p:ph type="body" idx="1"/>
          </p:nvPr>
        </p:nvSpPr>
        <p:spPr/>
        <p:txBody>
          <a:bodyPr/>
          <a:lstStyle/>
          <a:p>
            <a:r>
              <a:rPr lang="en-US" sz="1200" dirty="0" err="1">
                <a:solidFill>
                  <a:schemeClr val="tx1"/>
                </a:solidFill>
                <a:latin typeface="Cambria" panose="02040503050406030204" pitchFamily="18" charset="0"/>
                <a:cs typeface="Arial" panose="020B0604020202020204" pitchFamily="34" charset="0"/>
              </a:rPr>
              <a:t>Mahasiswa</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pariwisata</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perlu</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memahami</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dinamika</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ini</a:t>
            </a:r>
            <a:r>
              <a:rPr lang="en-US" sz="1200" dirty="0">
                <a:solidFill>
                  <a:schemeClr val="tx1"/>
                </a:solidFill>
                <a:latin typeface="Cambria" panose="02040503050406030204" pitchFamily="18" charset="0"/>
                <a:cs typeface="Arial" panose="020B0604020202020204" pitchFamily="34" charset="0"/>
              </a:rPr>
              <a:t> agar </a:t>
            </a:r>
            <a:r>
              <a:rPr lang="en-US" sz="1200" dirty="0" err="1">
                <a:solidFill>
                  <a:schemeClr val="tx1"/>
                </a:solidFill>
                <a:latin typeface="Cambria" panose="02040503050406030204" pitchFamily="18" charset="0"/>
                <a:cs typeface="Arial" panose="020B0604020202020204" pitchFamily="34" charset="0"/>
              </a:rPr>
              <a:t>kelak</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dapat</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menjadi</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agen</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perubahan</a:t>
            </a:r>
            <a:r>
              <a:rPr lang="en-US" sz="1200" dirty="0">
                <a:solidFill>
                  <a:schemeClr val="tx1"/>
                </a:solidFill>
                <a:latin typeface="Cambria" panose="02040503050406030204" pitchFamily="18" charset="0"/>
                <a:cs typeface="Arial" panose="020B0604020202020204" pitchFamily="34" charset="0"/>
              </a:rPr>
              <a:t> yang </a:t>
            </a:r>
            <a:r>
              <a:rPr lang="en-US" sz="1200" dirty="0" err="1">
                <a:solidFill>
                  <a:schemeClr val="tx1"/>
                </a:solidFill>
                <a:latin typeface="Cambria" panose="02040503050406030204" pitchFamily="18" charset="0"/>
                <a:cs typeface="Arial" panose="020B0604020202020204" pitchFamily="34" charset="0"/>
              </a:rPr>
              <a:t>mampu</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menjembatani</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berbagai</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kepentingan</a:t>
            </a:r>
            <a:r>
              <a:rPr lang="en-US" sz="1200" dirty="0">
                <a:solidFill>
                  <a:schemeClr val="tx1"/>
                </a:solidFill>
                <a:latin typeface="Cambria" panose="02040503050406030204" pitchFamily="18" charset="0"/>
                <a:cs typeface="Arial" panose="020B0604020202020204" pitchFamily="34" charset="0"/>
              </a:rPr>
              <a:t> demi </a:t>
            </a:r>
            <a:r>
              <a:rPr lang="en-US" sz="1200" dirty="0" err="1">
                <a:solidFill>
                  <a:schemeClr val="tx1"/>
                </a:solidFill>
                <a:latin typeface="Cambria" panose="02040503050406030204" pitchFamily="18" charset="0"/>
                <a:cs typeface="Arial" panose="020B0604020202020204" pitchFamily="34" charset="0"/>
              </a:rPr>
              <a:t>kemajuan</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pariwisata</a:t>
            </a:r>
            <a:r>
              <a:rPr lang="en-US" sz="1200" dirty="0">
                <a:solidFill>
                  <a:schemeClr val="tx1"/>
                </a:solidFill>
                <a:latin typeface="Cambria" panose="02040503050406030204" pitchFamily="18" charset="0"/>
                <a:cs typeface="Arial" panose="020B0604020202020204" pitchFamily="34" charset="0"/>
              </a:rPr>
              <a:t> yang </a:t>
            </a:r>
            <a:r>
              <a:rPr lang="en-US" sz="1200" dirty="0" err="1">
                <a:solidFill>
                  <a:schemeClr val="tx1"/>
                </a:solidFill>
                <a:latin typeface="Cambria" panose="02040503050406030204" pitchFamily="18" charset="0"/>
                <a:cs typeface="Arial" panose="020B0604020202020204" pitchFamily="34" charset="0"/>
              </a:rPr>
              <a:t>inklusif</a:t>
            </a:r>
            <a:r>
              <a:rPr lang="en-US" sz="1200" dirty="0">
                <a:solidFill>
                  <a:schemeClr val="tx1"/>
                </a:solidFill>
                <a:latin typeface="Cambria" panose="02040503050406030204" pitchFamily="18" charset="0"/>
                <a:cs typeface="Arial" panose="020B0604020202020204" pitchFamily="34" charset="0"/>
              </a:rPr>
              <a:t> dan </a:t>
            </a:r>
            <a:r>
              <a:rPr lang="en-US" sz="1200" dirty="0" err="1">
                <a:solidFill>
                  <a:schemeClr val="tx1"/>
                </a:solidFill>
                <a:latin typeface="Cambria" panose="02040503050406030204" pitchFamily="18" charset="0"/>
                <a:cs typeface="Arial" panose="020B0604020202020204" pitchFamily="34" charset="0"/>
              </a:rPr>
              <a:t>bertanggung</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jawab</a:t>
            </a:r>
            <a:r>
              <a:rPr lang="en-US" sz="1200" dirty="0">
                <a:solidFill>
                  <a:schemeClr val="tx1"/>
                </a:solidFill>
                <a:latin typeface="Cambria" panose="02040503050406030204" pitchFamily="18" charset="0"/>
                <a:cs typeface="Arial" panose="020B0604020202020204" pitchFamily="34" charset="0"/>
              </a:rPr>
              <a:t>.</a:t>
            </a:r>
            <a:endParaRPr lang="id-ID" dirty="0"/>
          </a:p>
        </p:txBody>
      </p:sp>
      <p:sp>
        <p:nvSpPr>
          <p:cNvPr id="4" name="Date Placeholder 3">
            <a:extLst>
              <a:ext uri="{FF2B5EF4-FFF2-40B4-BE49-F238E27FC236}">
                <a16:creationId xmlns:a16="http://schemas.microsoft.com/office/drawing/2014/main" id="{A8944D9C-C7CA-758C-BF58-A1E266146EA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75153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85598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6B1FF-0015-3D9D-89FD-8E60E6FC00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3B0DAB-5BFD-1DCA-7DB9-033ADD97E3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A78378-31DC-862D-0823-39BFFC0E18D7}"/>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4692F275-FBE2-95FC-0C8E-72D0EE3E9B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4471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34A02-2706-38FD-D5EA-2C0C814655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606384-CAE5-10E5-C005-727910025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69170C-4A7E-105D-E2D0-9B42BCEA9F8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CC51AFA-064D-EF6C-1044-985BF0E027B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09140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8695C-9E81-852A-6E1C-0086A658D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C4AAE-6D05-93CF-3DD9-39B4737080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2CBEFB-BD32-1A83-1541-6D6A95CF191C}"/>
              </a:ext>
            </a:extLst>
          </p:cNvPr>
          <p:cNvSpPr>
            <a:spLocks noGrp="1"/>
          </p:cNvSpPr>
          <p:nvPr>
            <p:ph type="body" idx="1"/>
          </p:nvPr>
        </p:nvSpPr>
        <p:spPr/>
        <p:txBody>
          <a:bodyPr/>
          <a:lstStyle/>
          <a:p>
            <a:r>
              <a:rPr lang="id-ID" b="1" dirty="0"/>
              <a:t>Contoh Aksi:</a:t>
            </a:r>
            <a:endParaRPr lang="id-ID" dirty="0"/>
          </a:p>
          <a:p>
            <a:r>
              <a:rPr lang="id-ID" dirty="0"/>
              <a:t>Kementerian Pariwisata menyusun Rencana Induk Pembangunan Kepariwisataan Nasional.</a:t>
            </a:r>
          </a:p>
          <a:p>
            <a:r>
              <a:rPr lang="id-ID" dirty="0"/>
              <a:t>Pemerintah Daerah membangun jalan akses menuju objek wisata baru.</a:t>
            </a:r>
          </a:p>
          <a:p>
            <a:r>
              <a:rPr lang="id-ID" dirty="0"/>
              <a:t>Dinas Pariwisata mengeluarkan izin pembangunan hotel atau resor.</a:t>
            </a:r>
          </a:p>
          <a:p>
            <a:endParaRPr lang="id-ID" dirty="0"/>
          </a:p>
        </p:txBody>
      </p:sp>
      <p:sp>
        <p:nvSpPr>
          <p:cNvPr id="4" name="Date Placeholder 3">
            <a:extLst>
              <a:ext uri="{FF2B5EF4-FFF2-40B4-BE49-F238E27FC236}">
                <a16:creationId xmlns:a16="http://schemas.microsoft.com/office/drawing/2014/main" id="{9ADA5D92-5811-E876-C691-B2AC55F65A7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69644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5F972-F8AC-7AD4-F97B-CD5DE1F4AD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BED38-5640-9CBD-2B44-85DB845CD5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37D246-9D63-34B3-15F3-B290E1DB6BE4}"/>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7ED9726-E5A2-5140-E6C0-93B149529E8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17230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D53B9-EFE1-1C77-78E7-45210D2124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6F1800-F57C-26CD-3E3F-6E83CFA36C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ECCEBC-521C-21D4-BC34-4B0D626C718C}"/>
              </a:ext>
            </a:extLst>
          </p:cNvPr>
          <p:cNvSpPr>
            <a:spLocks noGrp="1"/>
          </p:cNvSpPr>
          <p:nvPr>
            <p:ph type="body" idx="1"/>
          </p:nvPr>
        </p:nvSpPr>
        <p:spPr/>
        <p:txBody>
          <a:bodyPr/>
          <a:lstStyle/>
          <a:p>
            <a:r>
              <a:rPr lang="id-ID" b="1" dirty="0"/>
              <a:t>Contoh Aksi:</a:t>
            </a:r>
            <a:endParaRPr lang="id-ID" dirty="0"/>
          </a:p>
          <a:p>
            <a:r>
              <a:rPr lang="id-ID" dirty="0"/>
              <a:t>Masyarakat adat menolak pembangunan resor di lahan suci mereka.</a:t>
            </a:r>
          </a:p>
          <a:p>
            <a:r>
              <a:rPr lang="id-ID" dirty="0"/>
              <a:t>Warga desa membentuk kelompok sadar wisata (Pokdarwis) untuk mengelola desa wisata.</a:t>
            </a:r>
          </a:p>
          <a:p>
            <a:r>
              <a:rPr lang="id-ID" dirty="0"/>
              <a:t>Ibu-ibu lokal membuka warung makan untuk melayani wisatawan.</a:t>
            </a:r>
          </a:p>
        </p:txBody>
      </p:sp>
      <p:sp>
        <p:nvSpPr>
          <p:cNvPr id="4" name="Date Placeholder 3">
            <a:extLst>
              <a:ext uri="{FF2B5EF4-FFF2-40B4-BE49-F238E27FC236}">
                <a16:creationId xmlns:a16="http://schemas.microsoft.com/office/drawing/2014/main" id="{62A873CC-8BE4-8795-D165-1CA153BFA4A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91941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2D643-7243-528E-0717-F79F12754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70B1FA-45B5-A3D3-0B2F-628EBD55D1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AC13F6-02B4-5B9B-64B2-447EAC1B9C43}"/>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487B5009-27D8-DFC3-3473-8767E8A928E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61115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D2949-C5B7-1874-7E8F-F354F2F793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FA499F-5989-2341-0F4E-C4B849D578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0DE629-5E84-668B-F9CE-F1D907C55314}"/>
              </a:ext>
            </a:extLst>
          </p:cNvPr>
          <p:cNvSpPr>
            <a:spLocks noGrp="1"/>
          </p:cNvSpPr>
          <p:nvPr>
            <p:ph type="body" idx="1"/>
          </p:nvPr>
        </p:nvSpPr>
        <p:spPr/>
        <p:txBody>
          <a:bodyPr/>
          <a:lstStyle/>
          <a:p>
            <a:r>
              <a:rPr lang="id-ID" b="1" dirty="0"/>
              <a:t>Contoh Aksi:</a:t>
            </a:r>
            <a:endParaRPr lang="id-ID" dirty="0"/>
          </a:p>
          <a:p>
            <a:r>
              <a:rPr lang="id-ID" dirty="0"/>
              <a:t>Perusahaan perhotelan membangun resor bintang lima.</a:t>
            </a:r>
          </a:p>
          <a:p>
            <a:r>
              <a:rPr lang="id-ID" dirty="0"/>
              <a:t>Maskapai penerbangan membuka rute baru ke destinasi wisata.</a:t>
            </a:r>
          </a:p>
          <a:p>
            <a:r>
              <a:rPr lang="id-ID" dirty="0"/>
              <a:t>Agen perjalanan menawarkan paket tur ke berbagai objek wisata.</a:t>
            </a:r>
          </a:p>
          <a:p>
            <a:endParaRPr lang="id-ID" dirty="0"/>
          </a:p>
        </p:txBody>
      </p:sp>
      <p:sp>
        <p:nvSpPr>
          <p:cNvPr id="4" name="Date Placeholder 3">
            <a:extLst>
              <a:ext uri="{FF2B5EF4-FFF2-40B4-BE49-F238E27FC236}">
                <a16:creationId xmlns:a16="http://schemas.microsoft.com/office/drawing/2014/main" id="{5E8C4D1C-D3C2-BEB0-158A-05653D17BDA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97484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PROYEK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10</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C1B26-6CC2-0C2F-30C0-BB51735CE67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1C84A3B-CD33-AF3D-FD68-8ABA22E43ECA}"/>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i-FI"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Kolaborasi: Sinergi untuk Keberhasilan</a:t>
            </a:r>
            <a:endPar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8729B82F-1FA8-6F2E-E048-7AD826E922D9}"/>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Meskipun masing-masing stakeholder memiliki peran yang berbeda, kolaborasi dan sinergi antar mereka adalah kunci utama keberhasilan proyek wisata yang berkelanjutan. Tanpa kolaborasi, proyek dapat menghadapi berbagai tantangan, seperti:</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Konflik Kepentingan: </a:t>
            </a:r>
            <a:r>
              <a:rPr lang="id-ID" sz="2600" dirty="0">
                <a:solidFill>
                  <a:schemeClr val="tx1"/>
                </a:solidFill>
                <a:latin typeface="Cambria" panose="02040503050406030204" pitchFamily="18" charset="0"/>
                <a:cs typeface="Arial" panose="020B0604020202020204" pitchFamily="34" charset="0"/>
              </a:rPr>
              <a:t>Perbedaan tujuan antara pemerintah (pembangunan), masyarakat (konservasi/tradisi), dan swasta (keuntungan) dapat memicu konflik.</a:t>
            </a:r>
            <a:endParaRPr lang="en-US" sz="2600" dirty="0">
              <a:solidFill>
                <a:schemeClr val="tx1"/>
              </a:solidFill>
              <a:latin typeface="Cambria" panose="02040503050406030204" pitchFamily="18" charset="0"/>
              <a:cs typeface="Arial" panose="020B0604020202020204" pitchFamily="34" charset="0"/>
            </a:endParaRPr>
          </a:p>
          <a:p>
            <a:pPr algn="l"/>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4640648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F16EE-317F-95EE-E95E-2FB438F6E1CB}"/>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559DED-2931-58FF-08F1-1BD66401E667}"/>
              </a:ext>
            </a:extLst>
          </p:cNvPr>
          <p:cNvSpPr txBox="1">
            <a:spLocks/>
          </p:cNvSpPr>
          <p:nvPr/>
        </p:nvSpPr>
        <p:spPr>
          <a:xfrm>
            <a:off x="457200" y="1124744"/>
            <a:ext cx="8229600" cy="500141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2"/>
            </a:pPr>
            <a:r>
              <a:rPr lang="en-US" sz="2600" b="1" dirty="0">
                <a:solidFill>
                  <a:schemeClr val="tx1"/>
                </a:solidFill>
                <a:latin typeface="Cambria" panose="02040503050406030204" pitchFamily="18" charset="0"/>
                <a:cs typeface="Arial" panose="020B0604020202020204" pitchFamily="34" charset="0"/>
              </a:rPr>
              <a:t>Pembangunan yang Tidak </a:t>
            </a:r>
            <a:r>
              <a:rPr lang="en-US" sz="2600" b="1" dirty="0" err="1">
                <a:solidFill>
                  <a:schemeClr val="tx1"/>
                </a:solidFill>
                <a:latin typeface="Cambria" panose="02040503050406030204" pitchFamily="18" charset="0"/>
                <a:cs typeface="Arial" panose="020B0604020202020204" pitchFamily="34" charset="0"/>
              </a:rPr>
              <a:t>Merata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Kurangnya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koordinasi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menyebabkan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pembangunan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tidak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seimbang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menguntungkan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pihak</a:t>
            </a:r>
            <a:r>
              <a:rPr lang="en-US" sz="2600"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2"/>
            </a:pPr>
            <a:r>
              <a:rPr lang="en-US" sz="2600" b="1" dirty="0" err="1">
                <a:solidFill>
                  <a:schemeClr val="tx1"/>
                </a:solidFill>
                <a:latin typeface="Cambria" panose="02040503050406030204" pitchFamily="18" charset="0"/>
                <a:cs typeface="Arial" panose="020B0604020202020204" pitchFamily="34" charset="0"/>
              </a:rPr>
              <a:t>Ketidakberlanjutan</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tidak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mempertimbangkan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dampak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sosial</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lingkungan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cenderung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berkelanjutan</a:t>
            </a:r>
            <a:r>
              <a:rPr lang="en-US" sz="2600"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2"/>
            </a:pPr>
            <a:r>
              <a:rPr lang="en-US" sz="2600" b="1" dirty="0" err="1">
                <a:solidFill>
                  <a:schemeClr val="tx1"/>
                </a:solidFill>
                <a:latin typeface="Cambria" panose="02040503050406030204" pitchFamily="18" charset="0"/>
                <a:cs typeface="Arial" panose="020B0604020202020204" pitchFamily="34" charset="0"/>
              </a:rPr>
              <a:t>Kurangnya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Inovasi</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Keterbatasan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perspektif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jika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pihak</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dominan</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466646604"/>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1A1CF-A0BE-22AF-FF25-B5C3EA8EE75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6A4C37A-5DEB-14B5-3B94-5B7DD90A847C}"/>
              </a:ext>
            </a:extLst>
          </p:cNvPr>
          <p:cNvSpPr txBox="1">
            <a:spLocks/>
          </p:cNvSpPr>
          <p:nvPr/>
        </p:nvSpPr>
        <p:spPr>
          <a:xfrm>
            <a:off x="457200" y="1124744"/>
            <a:ext cx="8229600" cy="500141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Manfaat </a:t>
            </a:r>
            <a:r>
              <a:rPr lang="en-US" sz="2600" b="1" dirty="0" err="1">
                <a:solidFill>
                  <a:schemeClr val="tx1"/>
                </a:solidFill>
                <a:latin typeface="Cambria" panose="02040503050406030204" pitchFamily="18" charset="0"/>
                <a:cs typeface="Arial" panose="020B0604020202020204" pitchFamily="34" charset="0"/>
              </a:rPr>
              <a:t>Kolaborasi</a:t>
            </a:r>
            <a:r>
              <a:rPr lang="en-US" sz="2600" b="1"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err="1">
                <a:solidFill>
                  <a:schemeClr val="tx1"/>
                </a:solidFill>
                <a:latin typeface="Cambria" panose="02040503050406030204" pitchFamily="18" charset="0"/>
                <a:cs typeface="Arial" panose="020B0604020202020204" pitchFamily="34" charset="0"/>
              </a:rPr>
              <a:t>Pengambilan</a:t>
            </a:r>
            <a:r>
              <a:rPr lang="en-US" sz="2600" b="1" dirty="0">
                <a:solidFill>
                  <a:schemeClr val="tx1"/>
                </a:solidFill>
                <a:latin typeface="Cambria" panose="02040503050406030204" pitchFamily="18" charset="0"/>
                <a:cs typeface="Arial" panose="020B0604020202020204" pitchFamily="34" charset="0"/>
              </a:rPr>
              <a:t> Keputusan yang </a:t>
            </a:r>
            <a:r>
              <a:rPr lang="en-US" sz="2600" b="1" dirty="0" err="1">
                <a:solidFill>
                  <a:schemeClr val="tx1"/>
                </a:solidFill>
                <a:latin typeface="Cambria" panose="02040503050406030204" pitchFamily="18" charset="0"/>
                <a:cs typeface="Arial" panose="020B0604020202020204" pitchFamily="34" charset="0"/>
              </a:rPr>
              <a:t>Lebih</a:t>
            </a:r>
            <a:r>
              <a:rPr lang="en-US" sz="2600" b="1" dirty="0">
                <a:solidFill>
                  <a:schemeClr val="tx1"/>
                </a:solidFill>
                <a:latin typeface="Cambria" panose="02040503050406030204" pitchFamily="18" charset="0"/>
                <a:cs typeface="Arial" panose="020B0604020202020204" pitchFamily="34" charset="0"/>
              </a:rPr>
              <a:t> Baik: </a:t>
            </a:r>
            <a:r>
              <a:rPr lang="en-US" sz="2600" dirty="0" err="1">
                <a:solidFill>
                  <a:schemeClr val="tx1"/>
                </a:solidFill>
                <a:latin typeface="Cambria" panose="02040503050406030204" pitchFamily="18" charset="0"/>
                <a:cs typeface="Arial" panose="020B0604020202020204" pitchFamily="34" charset="0"/>
              </a:rPr>
              <a:t>Perspektif</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beragam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menghasilkan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keputusan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komprehensif</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err="1">
                <a:solidFill>
                  <a:schemeClr val="tx1"/>
                </a:solidFill>
                <a:latin typeface="Cambria" panose="02040503050406030204" pitchFamily="18" charset="0"/>
                <a:cs typeface="Arial" panose="020B0604020202020204" pitchFamily="34" charset="0"/>
              </a:rPr>
              <a:t>Alokasi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Sumber</a:t>
            </a:r>
            <a:r>
              <a:rPr lang="en-US" sz="2600" b="1" dirty="0">
                <a:solidFill>
                  <a:schemeClr val="tx1"/>
                </a:solidFill>
                <a:latin typeface="Cambria" panose="02040503050406030204" pitchFamily="18" charset="0"/>
                <a:cs typeface="Arial" panose="020B0604020202020204" pitchFamily="34" charset="0"/>
              </a:rPr>
              <a:t> Daya yang </a:t>
            </a:r>
            <a:r>
              <a:rPr lang="en-US" sz="2600" b="1" dirty="0" err="1">
                <a:solidFill>
                  <a:schemeClr val="tx1"/>
                </a:solidFill>
                <a:latin typeface="Cambria" panose="02040503050406030204" pitchFamily="18" charset="0"/>
                <a:cs typeface="Arial" panose="020B0604020202020204" pitchFamily="34" charset="0"/>
              </a:rPr>
              <a:t>Efisien</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Pembagian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tugas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sumber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 yang optimal.</a:t>
            </a:r>
          </a:p>
          <a:p>
            <a:pPr marL="514350" indent="-514350" algn="l">
              <a:buAutoNum type="arabicPeriod"/>
            </a:pPr>
            <a:r>
              <a:rPr lang="en-US" sz="2600" b="1" dirty="0" err="1">
                <a:solidFill>
                  <a:schemeClr val="tx1"/>
                </a:solidFill>
                <a:latin typeface="Cambria" panose="02040503050406030204" pitchFamily="18" charset="0"/>
                <a:cs typeface="Arial" panose="020B0604020202020204" pitchFamily="34" charset="0"/>
              </a:rPr>
              <a:t>Peningkatan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Legitimasi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Proyek</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Keterlibatan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semua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pihak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penerimaan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dukungan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285525293"/>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8CA2D-7A5E-1F14-52BA-4C75D877596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790693A-B9F2-04FC-7B17-30EB29764BD9}"/>
              </a:ext>
            </a:extLst>
          </p:cNvPr>
          <p:cNvSpPr txBox="1">
            <a:spLocks/>
          </p:cNvSpPr>
          <p:nvPr/>
        </p:nvSpPr>
        <p:spPr>
          <a:xfrm>
            <a:off x="457200" y="1124744"/>
            <a:ext cx="8229600" cy="500141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Manfaat </a:t>
            </a:r>
            <a:r>
              <a:rPr lang="en-US" sz="2600" b="1" dirty="0" err="1">
                <a:solidFill>
                  <a:schemeClr val="tx1"/>
                </a:solidFill>
                <a:latin typeface="Cambria" panose="02040503050406030204" pitchFamily="18" charset="0"/>
                <a:cs typeface="Arial" panose="020B0604020202020204" pitchFamily="34" charset="0"/>
              </a:rPr>
              <a:t>Kolaborasi</a:t>
            </a:r>
            <a:r>
              <a:rPr lang="en-US" sz="2600" b="1"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3"/>
            </a:pPr>
            <a:r>
              <a:rPr lang="en-US" sz="2600" b="1" dirty="0" err="1">
                <a:solidFill>
                  <a:schemeClr val="tx1"/>
                </a:solidFill>
                <a:latin typeface="Cambria" panose="02040503050406030204" pitchFamily="18" charset="0"/>
                <a:cs typeface="Arial" panose="020B0604020202020204" pitchFamily="34" charset="0"/>
              </a:rPr>
              <a:t>Inovasi</a:t>
            </a:r>
            <a:r>
              <a:rPr lang="en-US" sz="2600" b="1" dirty="0">
                <a:solidFill>
                  <a:schemeClr val="tx1"/>
                </a:solidFill>
                <a:latin typeface="Cambria" panose="02040503050406030204" pitchFamily="18" charset="0"/>
                <a:cs typeface="Arial" panose="020B0604020202020204" pitchFamily="34" charset="0"/>
              </a:rPr>
              <a:t> dan </a:t>
            </a:r>
            <a:r>
              <a:rPr lang="en-US" sz="2600" b="1" dirty="0" err="1">
                <a:solidFill>
                  <a:schemeClr val="tx1"/>
                </a:solidFill>
                <a:latin typeface="Cambria" panose="02040503050406030204" pitchFamily="18" charset="0"/>
                <a:cs typeface="Arial" panose="020B0604020202020204" pitchFamily="34" charset="0"/>
              </a:rPr>
              <a:t>Kreativitas</a:t>
            </a:r>
            <a:r>
              <a:rPr lang="en-US" sz="2600" b="1" dirty="0">
                <a:solidFill>
                  <a:schemeClr val="tx1"/>
                </a:solidFill>
                <a:latin typeface="Cambria" panose="02040503050406030204" pitchFamily="18" charset="0"/>
                <a:cs typeface="Arial" panose="020B0604020202020204" pitchFamily="34" charset="0"/>
              </a:rPr>
              <a:t>: </a:t>
            </a:r>
            <a:r>
              <a:rPr lang="en-US" sz="2600" dirty="0">
                <a:solidFill>
                  <a:schemeClr val="tx1"/>
                </a:solidFill>
                <a:latin typeface="Cambria" panose="02040503050406030204" pitchFamily="18" charset="0"/>
                <a:cs typeface="Arial" panose="020B0604020202020204" pitchFamily="34" charset="0"/>
              </a:rPr>
              <a:t>Ide-ide </a:t>
            </a:r>
            <a:r>
              <a:rPr lang="en-US" sz="2600" dirty="0" err="1">
                <a:solidFill>
                  <a:schemeClr val="tx1"/>
                </a:solidFill>
                <a:latin typeface="Cambria" panose="02040503050406030204" pitchFamily="18" charset="0"/>
                <a:cs typeface="Arial" panose="020B0604020202020204" pitchFamily="34" charset="0"/>
              </a:rPr>
              <a:t>baru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muncul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diskusi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lintas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sektor</a:t>
            </a:r>
            <a:r>
              <a:rPr lang="en-US" sz="2600"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3"/>
            </a:pPr>
            <a:r>
              <a:rPr lang="en-US" sz="2600" b="1" dirty="0">
                <a:solidFill>
                  <a:schemeClr val="tx1"/>
                </a:solidFill>
                <a:latin typeface="Cambria" panose="02040503050406030204" pitchFamily="18" charset="0"/>
                <a:cs typeface="Arial" panose="020B0604020202020204" pitchFamily="34" charset="0"/>
              </a:rPr>
              <a:t>Pembangunan </a:t>
            </a:r>
            <a:r>
              <a:rPr lang="en-US" sz="2600" b="1" dirty="0" err="1">
                <a:solidFill>
                  <a:schemeClr val="tx1"/>
                </a:solidFill>
                <a:latin typeface="Cambria" panose="02040503050406030204" pitchFamily="18" charset="0"/>
                <a:cs typeface="Arial" panose="020B0604020202020204" pitchFamily="34" charset="0"/>
              </a:rPr>
              <a:t>Pariwisata</a:t>
            </a:r>
            <a:r>
              <a:rPr lang="en-US" sz="2600" b="1" dirty="0">
                <a:solidFill>
                  <a:schemeClr val="tx1"/>
                </a:solidFill>
                <a:latin typeface="Cambria" panose="02040503050406030204" pitchFamily="18" charset="0"/>
                <a:cs typeface="Arial" panose="020B0604020202020204" pitchFamily="34" charset="0"/>
              </a:rPr>
              <a:t> yang </a:t>
            </a:r>
            <a:r>
              <a:rPr lang="en-US" sz="2600" b="1" dirty="0" err="1">
                <a:solidFill>
                  <a:schemeClr val="tx1"/>
                </a:solidFill>
                <a:latin typeface="Cambria" panose="02040503050406030204" pitchFamily="18" charset="0"/>
                <a:cs typeface="Arial" panose="020B0604020202020204" pitchFamily="34" charset="0"/>
              </a:rPr>
              <a:t>Berkelanjutan</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mempertimbangkan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aspek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ekonomi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sosial</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lingkungan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seimbang</a:t>
            </a:r>
            <a:r>
              <a:rPr lang="en-US" sz="2600"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3"/>
            </a:pPr>
            <a:r>
              <a:rPr lang="en-US" sz="2600" b="1" dirty="0" err="1">
                <a:solidFill>
                  <a:schemeClr val="tx1"/>
                </a:solidFill>
                <a:latin typeface="Cambria" panose="02040503050406030204" pitchFamily="18" charset="0"/>
                <a:cs typeface="Arial" panose="020B0604020202020204" pitchFamily="34" charset="0"/>
              </a:rPr>
              <a:t>Peningkatan</a:t>
            </a:r>
            <a:r>
              <a:rPr lang="en-US" sz="2600" b="1" dirty="0">
                <a:solidFill>
                  <a:schemeClr val="tx1"/>
                </a:solidFill>
                <a:latin typeface="Cambria" panose="02040503050406030204" pitchFamily="18" charset="0"/>
                <a:cs typeface="Arial" panose="020B0604020202020204" pitchFamily="34" charset="0"/>
              </a:rPr>
              <a:t> Daya Saing </a:t>
            </a:r>
            <a:r>
              <a:rPr lang="en-US" sz="2600" b="1" dirty="0" err="1">
                <a:solidFill>
                  <a:schemeClr val="tx1"/>
                </a:solidFill>
                <a:latin typeface="Cambria" panose="02040503050406030204" pitchFamily="18" charset="0"/>
                <a:cs typeface="Arial" panose="020B0604020202020204" pitchFamily="34" charset="0"/>
              </a:rPr>
              <a:t>Destinasi</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Sinergi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pengalaman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kaya dan </a:t>
            </a:r>
            <a:r>
              <a:rPr lang="en-US" sz="2600" dirty="0" err="1">
                <a:solidFill>
                  <a:schemeClr val="tx1"/>
                </a:solidFill>
                <a:latin typeface="Cambria" panose="02040503050406030204" pitchFamily="18" charset="0"/>
                <a:cs typeface="Arial" panose="020B0604020202020204" pitchFamily="34" charset="0"/>
              </a:rPr>
              <a:t>menarik</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297976949"/>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F81B4-8EB8-5D69-C5A3-0D25AF248E6B}"/>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5101663-E456-9596-0B04-0FC66194DEA9}"/>
              </a:ext>
            </a:extLst>
          </p:cNvPr>
          <p:cNvSpPr txBox="1">
            <a:spLocks/>
          </p:cNvSpPr>
          <p:nvPr/>
        </p:nvSpPr>
        <p:spPr>
          <a:xfrm>
            <a:off x="457200" y="1124744"/>
            <a:ext cx="8229600" cy="5001419"/>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err="1">
                <a:solidFill>
                  <a:schemeClr val="tx1"/>
                </a:solidFill>
                <a:latin typeface="Cambria" panose="02040503050406030204" pitchFamily="18" charset="0"/>
                <a:cs typeface="Arial" panose="020B0604020202020204" pitchFamily="34" charset="0"/>
              </a:rPr>
              <a:t>Bentuk-bentuk</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Kolaborasi</a:t>
            </a:r>
            <a:r>
              <a:rPr lang="en-US" sz="2600" b="1"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a:solidFill>
                  <a:schemeClr val="tx1"/>
                </a:solidFill>
                <a:latin typeface="Cambria" panose="02040503050406030204" pitchFamily="18" charset="0"/>
                <a:cs typeface="Arial" panose="020B0604020202020204" pitchFamily="34" charset="0"/>
              </a:rPr>
              <a:t>Forum </a:t>
            </a:r>
            <a:r>
              <a:rPr lang="en-US" sz="2600" b="1" dirty="0" err="1">
                <a:solidFill>
                  <a:schemeClr val="tx1"/>
                </a:solidFill>
                <a:latin typeface="Cambria" panose="02040503050406030204" pitchFamily="18" charset="0"/>
                <a:cs typeface="Arial" panose="020B0604020202020204" pitchFamily="34" charset="0"/>
              </a:rPr>
              <a:t>Komunikasi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Reguler</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Pertemuan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antara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perwakilan</a:t>
            </a:r>
            <a:r>
              <a:rPr lang="en-US" sz="2600" dirty="0">
                <a:solidFill>
                  <a:schemeClr val="tx1"/>
                </a:solidFill>
                <a:latin typeface="Cambria" panose="02040503050406030204" pitchFamily="18" charset="0"/>
                <a:cs typeface="Arial" panose="020B0604020202020204" pitchFamily="34" charset="0"/>
              </a:rPr>
              <a:t> stakeholder.</a:t>
            </a:r>
          </a:p>
          <a:p>
            <a:pPr marL="514350" indent="-514350" algn="l">
              <a:buAutoNum type="arabicPeriod"/>
            </a:pPr>
            <a:r>
              <a:rPr lang="en-US" sz="2600" b="1" dirty="0" err="1">
                <a:solidFill>
                  <a:schemeClr val="tx1"/>
                </a:solidFill>
                <a:latin typeface="Cambria" panose="02040503050406030204" pitchFamily="18" charset="0"/>
                <a:cs typeface="Arial" panose="020B0604020202020204" pitchFamily="34" charset="0"/>
              </a:rPr>
              <a:t>Kemitraan</a:t>
            </a:r>
            <a:r>
              <a:rPr lang="en-US" sz="2600" b="1" dirty="0">
                <a:solidFill>
                  <a:schemeClr val="tx1"/>
                </a:solidFill>
                <a:latin typeface="Cambria" panose="02040503050406030204" pitchFamily="18" charset="0"/>
                <a:cs typeface="Arial" panose="020B0604020202020204" pitchFamily="34" charset="0"/>
              </a:rPr>
              <a:t> Publik-</a:t>
            </a:r>
            <a:r>
              <a:rPr lang="en-US" sz="2600" b="1" dirty="0" err="1">
                <a:solidFill>
                  <a:schemeClr val="tx1"/>
                </a:solidFill>
                <a:latin typeface="Cambria" panose="02040503050406030204" pitchFamily="18" charset="0"/>
                <a:cs typeface="Arial" panose="020B0604020202020204" pitchFamily="34" charset="0"/>
              </a:rPr>
              <a:t>Swasta</a:t>
            </a:r>
            <a:r>
              <a:rPr lang="en-US" sz="2600" b="1" dirty="0">
                <a:solidFill>
                  <a:schemeClr val="tx1"/>
                </a:solidFill>
                <a:latin typeface="Cambria" panose="02040503050406030204" pitchFamily="18" charset="0"/>
                <a:cs typeface="Arial" panose="020B0604020202020204" pitchFamily="34" charset="0"/>
              </a:rPr>
              <a:t> (KPS): </a:t>
            </a:r>
            <a:r>
              <a:rPr lang="en-US" sz="2600" dirty="0" err="1">
                <a:solidFill>
                  <a:schemeClr val="tx1"/>
                </a:solidFill>
                <a:latin typeface="Cambria" panose="02040503050406030204" pitchFamily="18" charset="0"/>
                <a:cs typeface="Arial" panose="020B0604020202020204" pitchFamily="34" charset="0"/>
              </a:rPr>
              <a:t>Pemerintah</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swasta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bekerja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investasi</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a:solidFill>
                  <a:schemeClr val="tx1"/>
                </a:solidFill>
                <a:latin typeface="Cambria" panose="02040503050406030204" pitchFamily="18" charset="0"/>
                <a:cs typeface="Arial" panose="020B0604020202020204" pitchFamily="34" charset="0"/>
              </a:rPr>
              <a:t>Program </a:t>
            </a:r>
            <a:r>
              <a:rPr lang="en-US" sz="2600" b="1" dirty="0" err="1">
                <a:solidFill>
                  <a:schemeClr val="tx1"/>
                </a:solidFill>
                <a:latin typeface="Cambria" panose="02040503050406030204" pitchFamily="18" charset="0"/>
                <a:cs typeface="Arial" panose="020B0604020202020204" pitchFamily="34" charset="0"/>
              </a:rPr>
              <a:t>Pemberdayaan</a:t>
            </a:r>
            <a:r>
              <a:rPr lang="en-US" sz="2600" b="1" dirty="0">
                <a:solidFill>
                  <a:schemeClr val="tx1"/>
                </a:solidFill>
                <a:latin typeface="Cambria" panose="02040503050406030204" pitchFamily="18" charset="0"/>
                <a:cs typeface="Arial" panose="020B0604020202020204" pitchFamily="34" charset="0"/>
              </a:rPr>
              <a:t> Masyarakat: </a:t>
            </a:r>
            <a:r>
              <a:rPr lang="en-US" sz="2600" dirty="0" err="1">
                <a:solidFill>
                  <a:schemeClr val="tx1"/>
                </a:solidFill>
                <a:latin typeface="Cambria" panose="02040503050406030204" pitchFamily="18" charset="0"/>
                <a:cs typeface="Arial" panose="020B0604020202020204" pitchFamily="34" charset="0"/>
              </a:rPr>
              <a:t>Pemerintah</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swasta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mendukung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inisiatif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err="1">
                <a:solidFill>
                  <a:schemeClr val="tx1"/>
                </a:solidFill>
                <a:latin typeface="Cambria" panose="02040503050406030204" pitchFamily="18" charset="0"/>
                <a:cs typeface="Arial" panose="020B0604020202020204" pitchFamily="34" charset="0"/>
              </a:rPr>
              <a:t>Penyusunan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Rencana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Induk</a:t>
            </a:r>
            <a:r>
              <a:rPr lang="en-US" sz="2600" b="1" dirty="0">
                <a:solidFill>
                  <a:schemeClr val="tx1"/>
                </a:solidFill>
                <a:latin typeface="Cambria" panose="02040503050406030204" pitchFamily="18" charset="0"/>
                <a:cs typeface="Arial" panose="020B0604020202020204" pitchFamily="34" charset="0"/>
              </a:rPr>
              <a:t> Bersama: </a:t>
            </a:r>
            <a:r>
              <a:rPr lang="en-US" sz="2600" dirty="0" err="1">
                <a:solidFill>
                  <a:schemeClr val="tx1"/>
                </a:solidFill>
                <a:latin typeface="Cambria" panose="02040503050406030204" pitchFamily="18" charset="0"/>
                <a:cs typeface="Arial" panose="020B0604020202020204" pitchFamily="34" charset="0"/>
              </a:rPr>
              <a:t>Perencanaan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melibatkan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partisipasi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semua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pihak</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err="1">
                <a:solidFill>
                  <a:schemeClr val="tx1"/>
                </a:solidFill>
                <a:latin typeface="Cambria" panose="02040503050406030204" pitchFamily="18" charset="0"/>
                <a:cs typeface="Arial" panose="020B0604020202020204" pitchFamily="34" charset="0"/>
              </a:rPr>
              <a:t>Pembentukan</a:t>
            </a:r>
            <a:r>
              <a:rPr lang="en-US" sz="2600" b="1" dirty="0">
                <a:solidFill>
                  <a:schemeClr val="tx1"/>
                </a:solidFill>
                <a:latin typeface="Cambria" panose="02040503050406030204" pitchFamily="18" charset="0"/>
                <a:cs typeface="Arial" panose="020B0604020202020204" pitchFamily="34" charset="0"/>
              </a:rPr>
              <a:t> Badan </a:t>
            </a:r>
            <a:r>
              <a:rPr lang="en-US" sz="2600" b="1" dirty="0" err="1">
                <a:solidFill>
                  <a:schemeClr val="tx1"/>
                </a:solidFill>
                <a:latin typeface="Cambria" panose="02040503050406030204" pitchFamily="18" charset="0"/>
                <a:cs typeface="Arial" panose="020B0604020202020204" pitchFamily="34" charset="0"/>
              </a:rPr>
              <a:t>Pengelola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Destinasi</a:t>
            </a:r>
            <a:r>
              <a:rPr lang="en-US" sz="2600" b="1" dirty="0">
                <a:solidFill>
                  <a:schemeClr val="tx1"/>
                </a:solidFill>
                <a:latin typeface="Cambria" panose="02040503050406030204" pitchFamily="18" charset="0"/>
                <a:cs typeface="Arial" panose="020B0604020202020204" pitchFamily="34" charset="0"/>
              </a:rPr>
              <a:t> (DMO): </a:t>
            </a:r>
            <a:r>
              <a:rPr lang="en-US" sz="2600" dirty="0">
                <a:solidFill>
                  <a:schemeClr val="tx1"/>
                </a:solidFill>
                <a:latin typeface="Cambria" panose="02040503050406030204" pitchFamily="18" charset="0"/>
                <a:cs typeface="Arial" panose="020B0604020202020204" pitchFamily="34" charset="0"/>
              </a:rPr>
              <a:t>Lembaga yang </a:t>
            </a:r>
            <a:r>
              <a:rPr lang="en-US" sz="2600" dirty="0" err="1">
                <a:solidFill>
                  <a:schemeClr val="tx1"/>
                </a:solidFill>
                <a:latin typeface="Cambria" panose="02040503050406030204" pitchFamily="18" charset="0"/>
                <a:cs typeface="Arial" panose="020B0604020202020204" pitchFamily="34" charset="0"/>
              </a:rPr>
              <a:t>melibatkan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perwakilan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semua</a:t>
            </a:r>
            <a:r>
              <a:rPr lang="en-US" sz="2600" dirty="0">
                <a:solidFill>
                  <a:schemeClr val="tx1"/>
                </a:solidFill>
                <a:latin typeface="Cambria" panose="02040503050406030204" pitchFamily="18" charset="0"/>
                <a:cs typeface="Arial" panose="020B0604020202020204" pitchFamily="34" charset="0"/>
              </a:rPr>
              <a:t> stakeholder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mengelola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712737744"/>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7FB87-74BE-2667-A352-9AB575EFBF1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B2BF262-E7FD-54BD-96F4-20D7A8456E55}"/>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a:solidFill>
                  <a:schemeClr val="tx1"/>
                </a:solidFill>
                <a:latin typeface="Cambria" panose="02040503050406030204" pitchFamily="18" charset="0"/>
                <a:cs typeface="Arial" panose="020B0604020202020204" pitchFamily="34" charset="0"/>
              </a:rPr>
              <a:t>Kesimpulan</a:t>
            </a:r>
          </a:p>
          <a:p>
            <a:endParaRPr lang="en-US" sz="2600" b="1"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Peran stakeholder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fundamental dan </a:t>
            </a:r>
            <a:r>
              <a:rPr lang="en-US" sz="2600" dirty="0" err="1">
                <a:solidFill>
                  <a:schemeClr val="tx1"/>
                </a:solidFill>
                <a:latin typeface="Cambria" panose="02040503050406030204" pitchFamily="18" charset="0"/>
                <a:cs typeface="Arial" panose="020B0604020202020204" pitchFamily="34" charset="0"/>
              </a:rPr>
              <a:t>tidak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diabaikan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Pemerintah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sektor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swasta</a:t>
            </a:r>
            <a:r>
              <a:rPr lang="en-US" sz="2600" dirty="0">
                <a:solidFill>
                  <a:schemeClr val="tx1"/>
                </a:solidFill>
                <a:latin typeface="Cambria" panose="02040503050406030204" pitchFamily="18" charset="0"/>
                <a:cs typeface="Arial" panose="020B0604020202020204" pitchFamily="34" charset="0"/>
              </a:rPr>
              <a:t> masing-masing </a:t>
            </a:r>
            <a:r>
              <a:rPr lang="en-US" sz="2600" dirty="0" err="1">
                <a:solidFill>
                  <a:schemeClr val="tx1"/>
                </a:solidFill>
                <a:latin typeface="Cambria" panose="02040503050406030204" pitchFamily="18" charset="0"/>
                <a:cs typeface="Arial" panose="020B0604020202020204" pitchFamily="34" charset="0"/>
              </a:rPr>
              <a:t>membawa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kekuatan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perspektif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unik</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jika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disatukan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melalui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kolaborasi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efektif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menghasilkan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tidak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sukses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ekonomi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tetapi</a:t>
            </a:r>
            <a:r>
              <a:rPr lang="en-US" sz="2600" dirty="0">
                <a:solidFill>
                  <a:schemeClr val="tx1"/>
                </a:solidFill>
                <a:latin typeface="Cambria" panose="02040503050406030204" pitchFamily="18" charset="0"/>
                <a:cs typeface="Arial" panose="020B0604020202020204" pitchFamily="34" charset="0"/>
              </a:rPr>
              <a:t> juga </a:t>
            </a:r>
            <a:r>
              <a:rPr lang="en-US" sz="2600" dirty="0" err="1">
                <a:solidFill>
                  <a:schemeClr val="tx1"/>
                </a:solidFill>
                <a:latin typeface="Cambria" panose="02040503050406030204" pitchFamily="18" charset="0"/>
                <a:cs typeface="Arial" panose="020B0604020202020204" pitchFamily="34" charset="0"/>
              </a:rPr>
              <a:t>berkelanjutan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sosial</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lingkungan</a:t>
            </a:r>
            <a:r>
              <a:rPr lang="en-US" sz="2600" dirty="0">
                <a:solidFill>
                  <a:schemeClr val="tx1"/>
                </a:solidFill>
                <a:latin typeface="Cambria" panose="02040503050406030204" pitchFamily="18" charset="0"/>
                <a:cs typeface="Arial" panose="020B0604020202020204" pitchFamily="34" charset="0"/>
              </a:rPr>
              <a:t>. </a:t>
            </a:r>
          </a:p>
        </p:txBody>
      </p:sp>
    </p:spTree>
    <p:extLst>
      <p:ext uri="{BB962C8B-B14F-4D97-AF65-F5344CB8AC3E}">
        <p14:creationId xmlns:p14="http://schemas.microsoft.com/office/powerpoint/2010/main" val="300718205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7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Stakeholder dalam Proyek Wisata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Kolaborasi pemerintah, masyarakat, dan sektor swasta</a:t>
            </a:r>
          </a:p>
        </p:txBody>
      </p:sp>
      <p:sp>
        <p:nvSpPr>
          <p:cNvPr id="4" name="Content Placeholder 2"/>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nb-NO" sz="2600" b="1" dirty="0">
                <a:solidFill>
                  <a:schemeClr val="tx1"/>
                </a:solidFill>
                <a:latin typeface="Cambria" panose="02040503050406030204" pitchFamily="18" charset="0"/>
                <a:cs typeface="Arial" panose="020B0604020202020204" pitchFamily="34" charset="0"/>
              </a:rPr>
              <a:t>Definisi Stakeholder dalam Konteks Pariwisata</a:t>
            </a:r>
            <a:r>
              <a:rPr lang="en-US" sz="2600" b="1" dirty="0">
                <a:solidFill>
                  <a:schemeClr val="tx1"/>
                </a:solidFill>
                <a:latin typeface="Cambria" panose="02040503050406030204" pitchFamily="18" charset="0"/>
                <a:cs typeface="Arial" panose="020B0604020202020204" pitchFamily="34" charset="0"/>
              </a:rPr>
              <a:t> </a:t>
            </a:r>
          </a:p>
          <a:p>
            <a:pPr algn="l"/>
            <a:r>
              <a:rPr lang="id-ID" sz="2600" dirty="0">
                <a:solidFill>
                  <a:schemeClr val="tx1"/>
                </a:solidFill>
                <a:latin typeface="Cambria" panose="02040503050406030204" pitchFamily="18" charset="0"/>
                <a:cs typeface="Arial" panose="020B0604020202020204" pitchFamily="34" charset="0"/>
              </a:rPr>
              <a:t>Stakeholder adalah individu, kelompok, atau organisasi yang memiliki kepentingan (baik langsung maupun tidak langsung), dapat mempengaruhi, atau dapat dipengaruhi oleh suatu proyek atau kegiatan. Dalam konteks proyek wisata, stakeholder adalah semua pihak yang memiliki kepentingan terhadap pengembangan, operasi, dan dampak dari destinasi atau produk pariwisata.</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E52BC-164F-E447-404B-E162F3B0399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1041861-8284-3121-156D-D19BBB6907F7}"/>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Klasifikasi Stakeholder Utama dalam Proyek Wisata</a:t>
            </a:r>
          </a:p>
        </p:txBody>
      </p:sp>
      <p:sp>
        <p:nvSpPr>
          <p:cNvPr id="4" name="Content Placeholder 2">
            <a:extLst>
              <a:ext uri="{FF2B5EF4-FFF2-40B4-BE49-F238E27FC236}">
                <a16:creationId xmlns:a16="http://schemas.microsoft.com/office/drawing/2014/main" id="{0293B31A-C12D-0452-7CA5-E4E548C3B3F2}"/>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Dalam proyek wisata, tiga kelompok stakeholder utama yang sering menjadi fokus adalah pemerintah, masyarakat, dan sektor swasta. Masing-masing memiliki peran, tanggung jawab, dan kepentingan yang unik.</a:t>
            </a:r>
          </a:p>
        </p:txBody>
      </p:sp>
    </p:spTree>
    <p:extLst>
      <p:ext uri="{BB962C8B-B14F-4D97-AF65-F5344CB8AC3E}">
        <p14:creationId xmlns:p14="http://schemas.microsoft.com/office/powerpoint/2010/main" val="1243262932"/>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9E52F-072E-521A-EE9C-FEB876CDD3C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96F6B75-828E-EE69-CAFC-CAA439785A05}"/>
              </a:ext>
            </a:extLst>
          </p:cNvPr>
          <p:cNvSpPr txBox="1">
            <a:spLocks/>
          </p:cNvSpPr>
          <p:nvPr/>
        </p:nvSpPr>
        <p:spPr>
          <a:xfrm>
            <a:off x="457200" y="620688"/>
            <a:ext cx="8229600" cy="550547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Pemerintah</a:t>
            </a:r>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Pemerintah, baik di tingkat pusat, provinsi, maupun daerah, adalah stakeholder krusial yang berperan sebagai regulator, fasilitator, dan perencana.</a:t>
            </a:r>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Peran dan Tanggung Jawab:</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b="1" dirty="0">
                <a:solidFill>
                  <a:schemeClr val="tx1"/>
                </a:solidFill>
                <a:latin typeface="Cambria" panose="02040503050406030204" pitchFamily="18" charset="0"/>
                <a:cs typeface="Arial" panose="020B0604020202020204" pitchFamily="34" charset="0"/>
              </a:rPr>
              <a:t>Penyusunan Kebijakan dan Regulasi: </a:t>
            </a:r>
            <a:r>
              <a:rPr lang="id-ID" sz="2600" dirty="0">
                <a:solidFill>
                  <a:schemeClr val="tx1"/>
                </a:solidFill>
                <a:latin typeface="Cambria" panose="02040503050406030204" pitchFamily="18" charset="0"/>
                <a:cs typeface="Arial" panose="020B0604020202020204" pitchFamily="34" charset="0"/>
              </a:rPr>
              <a:t>Membuat undang-undang, peraturan, dan kebijakan yang mengatur pengembangan pariwisata (izin usaha, zonasi, perlindungan lingkungan, dll.).</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b="1" dirty="0">
                <a:solidFill>
                  <a:schemeClr val="tx1"/>
                </a:solidFill>
                <a:latin typeface="Cambria" panose="02040503050406030204" pitchFamily="18" charset="0"/>
                <a:cs typeface="Arial" panose="020B0604020202020204" pitchFamily="34" charset="0"/>
              </a:rPr>
              <a:t>Perencanaan dan Pengembangan Destinasi: </a:t>
            </a:r>
            <a:r>
              <a:rPr lang="id-ID" sz="2600" dirty="0">
                <a:solidFill>
                  <a:schemeClr val="tx1"/>
                </a:solidFill>
                <a:latin typeface="Cambria" panose="02040503050406030204" pitchFamily="18" charset="0"/>
                <a:cs typeface="Arial" panose="020B0604020202020204" pitchFamily="34" charset="0"/>
              </a:rPr>
              <a:t>Menyusun rencana induk pariwisata, menyediakan infrastruktur dasar (jalan, listrik, air bersih, sanitasi), serta mengembangkan sarana dan prasarana umum.</a:t>
            </a:r>
          </a:p>
        </p:txBody>
      </p:sp>
    </p:spTree>
    <p:extLst>
      <p:ext uri="{BB962C8B-B14F-4D97-AF65-F5344CB8AC3E}">
        <p14:creationId xmlns:p14="http://schemas.microsoft.com/office/powerpoint/2010/main" val="121700209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8B743-0E2D-E70A-AAF7-BDF3521974C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565C199-602A-A2E9-2498-697AF068BFB9}"/>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id-ID" sz="2600" b="1" dirty="0">
                <a:solidFill>
                  <a:schemeClr val="tx1"/>
                </a:solidFill>
                <a:latin typeface="Cambria" panose="02040503050406030204" pitchFamily="18" charset="0"/>
                <a:cs typeface="Arial" panose="020B0604020202020204" pitchFamily="34" charset="0"/>
              </a:rPr>
              <a:t>Promosi dan Pemasaran: </a:t>
            </a:r>
            <a:r>
              <a:rPr lang="id-ID" sz="2600" dirty="0">
                <a:solidFill>
                  <a:schemeClr val="tx1"/>
                </a:solidFill>
                <a:latin typeface="Cambria" panose="02040503050406030204" pitchFamily="18" charset="0"/>
                <a:cs typeface="Arial" panose="020B0604020202020204" pitchFamily="34" charset="0"/>
              </a:rPr>
              <a:t>Mempromosikan destinasi di tingkat nasional dan internasional, menarik investasi, dan membentuk citra pariwisata.</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b="1" dirty="0">
                <a:solidFill>
                  <a:schemeClr val="tx1"/>
                </a:solidFill>
                <a:latin typeface="Cambria" panose="02040503050406030204" pitchFamily="18" charset="0"/>
                <a:cs typeface="Arial" panose="020B0604020202020204" pitchFamily="34" charset="0"/>
              </a:rPr>
              <a:t>Pelestarian dan Perlindungan: </a:t>
            </a:r>
            <a:r>
              <a:rPr lang="id-ID" sz="2600" dirty="0">
                <a:solidFill>
                  <a:schemeClr val="tx1"/>
                </a:solidFill>
                <a:latin typeface="Cambria" panose="02040503050406030204" pitchFamily="18" charset="0"/>
                <a:cs typeface="Arial" panose="020B0604020202020204" pitchFamily="34" charset="0"/>
              </a:rPr>
              <a:t>Menjaga warisan budaya, lingkungan, dan keanekaragaman hayati di destinasi wisata.</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b="1" dirty="0">
                <a:solidFill>
                  <a:schemeClr val="tx1"/>
                </a:solidFill>
                <a:latin typeface="Cambria" panose="02040503050406030204" pitchFamily="18" charset="0"/>
                <a:cs typeface="Arial" panose="020B0604020202020204" pitchFamily="34" charset="0"/>
              </a:rPr>
              <a:t>Pengawasan dan Penegakan Hukum: </a:t>
            </a:r>
            <a:r>
              <a:rPr lang="id-ID" sz="2600" dirty="0">
                <a:solidFill>
                  <a:schemeClr val="tx1"/>
                </a:solidFill>
                <a:latin typeface="Cambria" panose="02040503050406030204" pitchFamily="18" charset="0"/>
                <a:cs typeface="Arial" panose="020B0604020202020204" pitchFamily="34" charset="0"/>
              </a:rPr>
              <a:t>Memastikan semua kegiatan pariwisata sesuai dengan peraturan yang berlaku.</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b="1" dirty="0">
                <a:solidFill>
                  <a:schemeClr val="tx1"/>
                </a:solidFill>
                <a:latin typeface="Cambria" panose="02040503050406030204" pitchFamily="18" charset="0"/>
                <a:cs typeface="Arial" panose="020B0604020202020204" pitchFamily="34" charset="0"/>
              </a:rPr>
              <a:t>Penyedia Stimulus/Insentif: </a:t>
            </a:r>
            <a:r>
              <a:rPr lang="id-ID" sz="2600" dirty="0">
                <a:solidFill>
                  <a:schemeClr val="tx1"/>
                </a:solidFill>
                <a:latin typeface="Cambria" panose="02040503050406030204" pitchFamily="18" charset="0"/>
                <a:cs typeface="Arial" panose="020B0604020202020204" pitchFamily="34" charset="0"/>
              </a:rPr>
              <a:t>Memberikan insentif fiskal atau non-fiskal untuk menarik investasi dan pengembangan pariwisata.</a:t>
            </a:r>
          </a:p>
        </p:txBody>
      </p:sp>
    </p:spTree>
    <p:extLst>
      <p:ext uri="{BB962C8B-B14F-4D97-AF65-F5344CB8AC3E}">
        <p14:creationId xmlns:p14="http://schemas.microsoft.com/office/powerpoint/2010/main" val="190040369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BCFE0-FC7B-83EA-EA58-C05486DADF4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ADFA4F7-7D38-CF19-661A-A751861ADAC9}"/>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2. Masyarakat Lokal</a:t>
            </a:r>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Masyarakat lokal adalah stakeholder yang paling merasakan dampak langsung dari proyek wisata, baik positif maupun negatif. Keterlibatan mereka sangat penting untuk keberlanjutan dan penerimaan sosial proyek.</a:t>
            </a:r>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Peran dan Tanggung Jawab:</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b="1" dirty="0">
                <a:solidFill>
                  <a:schemeClr val="tx1"/>
                </a:solidFill>
                <a:latin typeface="Cambria" panose="02040503050406030204" pitchFamily="18" charset="0"/>
                <a:cs typeface="Arial" panose="020B0604020202020204" pitchFamily="34" charset="0"/>
              </a:rPr>
              <a:t>Penyedia Sumber Daya Manusia: </a:t>
            </a:r>
            <a:r>
              <a:rPr lang="id-ID" sz="2600" dirty="0">
                <a:solidFill>
                  <a:schemeClr val="tx1"/>
                </a:solidFill>
                <a:latin typeface="Cambria" panose="02040503050406030204" pitchFamily="18" charset="0"/>
                <a:cs typeface="Arial" panose="020B0604020202020204" pitchFamily="34" charset="0"/>
              </a:rPr>
              <a:t>Bekerja di sektor pariwisata (pemandu, pekerja hotel, pengrajin).</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b="1" dirty="0">
                <a:solidFill>
                  <a:schemeClr val="tx1"/>
                </a:solidFill>
                <a:latin typeface="Cambria" panose="02040503050406030204" pitchFamily="18" charset="0"/>
                <a:cs typeface="Arial" panose="020B0604020202020204" pitchFamily="34" charset="0"/>
              </a:rPr>
              <a:t>Pemilik Lahan/Budaya Lokal: </a:t>
            </a:r>
            <a:r>
              <a:rPr lang="id-ID" sz="2600" dirty="0">
                <a:solidFill>
                  <a:schemeClr val="tx1"/>
                </a:solidFill>
                <a:latin typeface="Cambria" panose="02040503050406030204" pitchFamily="18" charset="0"/>
                <a:cs typeface="Arial" panose="020B0604020202020204" pitchFamily="34" charset="0"/>
              </a:rPr>
              <a:t>Melindungi dan mempromosikan adat istiadat, seni, dan tradisi lokal sebagai daya tarik wisata.</a:t>
            </a:r>
          </a:p>
        </p:txBody>
      </p:sp>
    </p:spTree>
    <p:extLst>
      <p:ext uri="{BB962C8B-B14F-4D97-AF65-F5344CB8AC3E}">
        <p14:creationId xmlns:p14="http://schemas.microsoft.com/office/powerpoint/2010/main" val="4144779450"/>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98116-DAD9-7712-65AB-79577E6B755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EA9F907-C595-F243-3239-825E69586EBC}"/>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id-ID" sz="2600" b="1" dirty="0">
                <a:solidFill>
                  <a:schemeClr val="tx1"/>
                </a:solidFill>
                <a:latin typeface="Cambria" panose="02040503050406030204" pitchFamily="18" charset="0"/>
                <a:cs typeface="Arial" panose="020B0604020202020204" pitchFamily="34" charset="0"/>
              </a:rPr>
              <a:t>Penyedia Produk dan Jasa Lokal: </a:t>
            </a:r>
            <a:r>
              <a:rPr lang="id-ID" sz="2600" dirty="0">
                <a:solidFill>
                  <a:schemeClr val="tx1"/>
                </a:solidFill>
                <a:latin typeface="Cambria" panose="02040503050406030204" pitchFamily="18" charset="0"/>
                <a:cs typeface="Arial" panose="020B0604020202020204" pitchFamily="34" charset="0"/>
              </a:rPr>
              <a:t>Menjual makanan, kerajinan tangan, atau jasa penginapan skala kecil (homestay).</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b="1" dirty="0">
                <a:solidFill>
                  <a:schemeClr val="tx1"/>
                </a:solidFill>
                <a:latin typeface="Cambria" panose="02040503050406030204" pitchFamily="18" charset="0"/>
                <a:cs typeface="Arial" panose="020B0604020202020204" pitchFamily="34" charset="0"/>
              </a:rPr>
              <a:t>Penjaga Lingkungan: </a:t>
            </a:r>
            <a:r>
              <a:rPr lang="id-ID" sz="2600" dirty="0">
                <a:solidFill>
                  <a:schemeClr val="tx1"/>
                </a:solidFill>
                <a:latin typeface="Cambria" panose="02040503050406030204" pitchFamily="18" charset="0"/>
                <a:cs typeface="Arial" panose="020B0604020202020204" pitchFamily="34" charset="0"/>
              </a:rPr>
              <a:t>Berpartisipasi dalam menjaga kebersihan dan kelestarian alam di sekitar destinasi.</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b="1" dirty="0">
                <a:solidFill>
                  <a:schemeClr val="tx1"/>
                </a:solidFill>
                <a:latin typeface="Cambria" panose="02040503050406030204" pitchFamily="18" charset="0"/>
                <a:cs typeface="Arial" panose="020B0604020202020204" pitchFamily="34" charset="0"/>
              </a:rPr>
              <a:t>Agen Keamanan dan Keramahan: </a:t>
            </a:r>
            <a:r>
              <a:rPr lang="id-ID" sz="2600" dirty="0">
                <a:solidFill>
                  <a:schemeClr val="tx1"/>
                </a:solidFill>
                <a:latin typeface="Cambria" panose="02040503050406030204" pitchFamily="18" charset="0"/>
                <a:cs typeface="Arial" panose="020B0604020202020204" pitchFamily="34" charset="0"/>
              </a:rPr>
              <a:t>Menjaga keamanan dan menciptakan suasana yang ramah bagi wisatawan.</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b="1" dirty="0">
                <a:solidFill>
                  <a:schemeClr val="tx1"/>
                </a:solidFill>
                <a:latin typeface="Cambria" panose="02040503050406030204" pitchFamily="18" charset="0"/>
                <a:cs typeface="Arial" panose="020B0604020202020204" pitchFamily="34" charset="0"/>
              </a:rPr>
              <a:t>Penerima Manfaat dan Terdampak: </a:t>
            </a:r>
            <a:r>
              <a:rPr lang="id-ID" sz="2600" dirty="0">
                <a:solidFill>
                  <a:schemeClr val="tx1"/>
                </a:solidFill>
                <a:latin typeface="Cambria" panose="02040503050406030204" pitchFamily="18" charset="0"/>
                <a:cs typeface="Arial" panose="020B0604020202020204" pitchFamily="34" charset="0"/>
              </a:rPr>
              <a:t>Mengalami dampak ekonomi (lapangan kerja, pendapatan), sosial (perubahan gaya hidup), dan lingkungan (sampah, polusi).</a:t>
            </a:r>
          </a:p>
        </p:txBody>
      </p:sp>
    </p:spTree>
    <p:extLst>
      <p:ext uri="{BB962C8B-B14F-4D97-AF65-F5344CB8AC3E}">
        <p14:creationId xmlns:p14="http://schemas.microsoft.com/office/powerpoint/2010/main" val="232513444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E4B5A-2C27-7438-EF72-DC03FE665DC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532A23D-7A97-7788-3FC2-F561A2070AA9}"/>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3. Sektor </a:t>
            </a:r>
            <a:r>
              <a:rPr lang="en-US" sz="2600" b="1" dirty="0" err="1">
                <a:solidFill>
                  <a:schemeClr val="tx1"/>
                </a:solidFill>
                <a:latin typeface="Cambria" panose="02040503050406030204" pitchFamily="18" charset="0"/>
                <a:cs typeface="Arial" panose="020B0604020202020204" pitchFamily="34" charset="0"/>
              </a:rPr>
              <a:t>Swasta</a:t>
            </a:r>
            <a:endParaRPr lang="en-US" sz="2600" b="1"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Sektor </a:t>
            </a:r>
            <a:r>
              <a:rPr lang="en-US" sz="2600" dirty="0" err="1">
                <a:solidFill>
                  <a:schemeClr val="tx1"/>
                </a:solidFill>
                <a:latin typeface="Cambria" panose="02040503050406030204" pitchFamily="18" charset="0"/>
                <a:cs typeface="Arial" panose="020B0604020202020204" pitchFamily="34" charset="0"/>
              </a:rPr>
              <a:t>swasta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kekuatan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pendorong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utama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investasi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inovasi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operasionalisasi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Mereka </a:t>
            </a:r>
            <a:r>
              <a:rPr lang="en-US" sz="2600" dirty="0" err="1">
                <a:solidFill>
                  <a:schemeClr val="tx1"/>
                </a:solidFill>
                <a:latin typeface="Cambria" panose="02040503050406030204" pitchFamily="18" charset="0"/>
                <a:cs typeface="Arial" panose="020B0604020202020204" pitchFamily="34" charset="0"/>
              </a:rPr>
              <a:t>berorientasi</a:t>
            </a:r>
            <a:r>
              <a:rPr lang="en-US" sz="2600" dirty="0">
                <a:solidFill>
                  <a:schemeClr val="tx1"/>
                </a:solidFill>
                <a:latin typeface="Cambria" panose="02040503050406030204" pitchFamily="18" charset="0"/>
                <a:cs typeface="Arial" panose="020B0604020202020204" pitchFamily="34" charset="0"/>
              </a:rPr>
              <a:t> pada </a:t>
            </a:r>
            <a:r>
              <a:rPr lang="en-US" sz="2600" dirty="0" err="1">
                <a:solidFill>
                  <a:schemeClr val="tx1"/>
                </a:solidFill>
                <a:latin typeface="Cambria" panose="02040503050406030204" pitchFamily="18" charset="0"/>
                <a:cs typeface="Arial" panose="020B0604020202020204" pitchFamily="34" charset="0"/>
              </a:rPr>
              <a:t>keuntungan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namun</a:t>
            </a:r>
            <a:r>
              <a:rPr lang="en-US" sz="2600" dirty="0">
                <a:solidFill>
                  <a:schemeClr val="tx1"/>
                </a:solidFill>
                <a:latin typeface="Cambria" panose="02040503050406030204" pitchFamily="18" charset="0"/>
                <a:cs typeface="Arial" panose="020B0604020202020204" pitchFamily="34" charset="0"/>
              </a:rPr>
              <a:t> juga </a:t>
            </a:r>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tanggung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jawab</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sosial</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lingkungan</a:t>
            </a:r>
            <a:r>
              <a:rPr lang="en-US" sz="2600" dirty="0">
                <a:solidFill>
                  <a:schemeClr val="tx1"/>
                </a:solidFill>
                <a:latin typeface="Cambria" panose="02040503050406030204" pitchFamily="18" charset="0"/>
                <a:cs typeface="Arial" panose="020B0604020202020204" pitchFamily="34" charset="0"/>
              </a:rPr>
              <a:t>.</a:t>
            </a:r>
          </a:p>
          <a:p>
            <a:pPr algn="l"/>
            <a:r>
              <a:rPr lang="en-US" sz="2600" dirty="0">
                <a:solidFill>
                  <a:schemeClr val="tx1"/>
                </a:solidFill>
                <a:latin typeface="Cambria" panose="02040503050406030204" pitchFamily="18" charset="0"/>
                <a:cs typeface="Arial" panose="020B0604020202020204" pitchFamily="34" charset="0"/>
              </a:rPr>
              <a:t>Peran dan </a:t>
            </a:r>
            <a:r>
              <a:rPr lang="en-US" sz="2600" dirty="0" err="1">
                <a:solidFill>
                  <a:schemeClr val="tx1"/>
                </a:solidFill>
                <a:latin typeface="Cambria" panose="02040503050406030204" pitchFamily="18" charset="0"/>
                <a:cs typeface="Arial" panose="020B0604020202020204" pitchFamily="34" charset="0"/>
              </a:rPr>
              <a:t>Tanggung</a:t>
            </a:r>
            <a:r>
              <a:rPr lang="en-US" sz="2600" dirty="0">
                <a:solidFill>
                  <a:schemeClr val="tx1"/>
                </a:solidFill>
                <a:latin typeface="Cambria" panose="02040503050406030204" pitchFamily="18" charset="0"/>
                <a:cs typeface="Arial" panose="020B0604020202020204" pitchFamily="34" charset="0"/>
              </a:rPr>
              <a:t> Jawab:</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Investor dan </a:t>
            </a:r>
            <a:r>
              <a:rPr lang="en-US" sz="2600" b="1" dirty="0" err="1">
                <a:solidFill>
                  <a:schemeClr val="tx1"/>
                </a:solidFill>
                <a:latin typeface="Cambria" panose="02040503050406030204" pitchFamily="18" charset="0"/>
                <a:cs typeface="Arial" panose="020B0604020202020204" pitchFamily="34" charset="0"/>
              </a:rPr>
              <a:t>Pengembang</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Menyediakan</a:t>
            </a:r>
            <a:r>
              <a:rPr lang="en-US" sz="2600" dirty="0">
                <a:solidFill>
                  <a:schemeClr val="tx1"/>
                </a:solidFill>
                <a:latin typeface="Cambria" panose="02040503050406030204" pitchFamily="18" charset="0"/>
                <a:cs typeface="Arial" panose="020B0604020202020204" pitchFamily="34" charset="0"/>
              </a:rPr>
              <a:t> modal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membangun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fasilitas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(hotel, </a:t>
            </a:r>
            <a:r>
              <a:rPr lang="en-US" sz="2600" dirty="0" err="1">
                <a:solidFill>
                  <a:schemeClr val="tx1"/>
                </a:solidFill>
                <a:latin typeface="Cambria" panose="02040503050406030204" pitchFamily="18" charset="0"/>
                <a:cs typeface="Arial" panose="020B0604020202020204" pitchFamily="34" charset="0"/>
              </a:rPr>
              <a:t>restoran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hiburan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atraksi</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Operator dan </a:t>
            </a:r>
            <a:r>
              <a:rPr lang="en-US" sz="2600" b="1" dirty="0" err="1">
                <a:solidFill>
                  <a:schemeClr val="tx1"/>
                </a:solidFill>
                <a:latin typeface="Cambria" panose="02040503050406030204" pitchFamily="18" charset="0"/>
                <a:cs typeface="Arial" panose="020B0604020202020204" pitchFamily="34" charset="0"/>
              </a:rPr>
              <a:t>Pengelola</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Mengelola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operasi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harian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bisnis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menyediakan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berkualitas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tinggi</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05467219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A320F-B0EF-BD3C-244F-E624A9FAFCC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D942A05-2DFA-000E-8FCA-E954A13CC710}"/>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en-US" sz="2600" b="1" dirty="0" err="1">
                <a:solidFill>
                  <a:schemeClr val="tx1"/>
                </a:solidFill>
                <a:latin typeface="Cambria" panose="02040503050406030204" pitchFamily="18" charset="0"/>
                <a:cs typeface="Arial" panose="020B0604020202020204" pitchFamily="34" charset="0"/>
              </a:rPr>
              <a:t>Pencipta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Lapangan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Kerja</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Membuka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banyak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peluang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lokal</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err="1">
                <a:solidFill>
                  <a:schemeClr val="tx1"/>
                </a:solidFill>
                <a:latin typeface="Cambria" panose="02040503050406030204" pitchFamily="18" charset="0"/>
                <a:cs typeface="Arial" panose="020B0604020202020204" pitchFamily="34" charset="0"/>
              </a:rPr>
              <a:t>Inovator</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Produk</a:t>
            </a:r>
            <a:r>
              <a:rPr lang="en-US" sz="2600" b="1" dirty="0">
                <a:solidFill>
                  <a:schemeClr val="tx1"/>
                </a:solidFill>
                <a:latin typeface="Cambria" panose="02040503050406030204" pitchFamily="18" charset="0"/>
                <a:cs typeface="Arial" panose="020B0604020202020204" pitchFamily="34" charset="0"/>
              </a:rPr>
              <a:t> dan </a:t>
            </a:r>
            <a:r>
              <a:rPr lang="en-US" sz="2600" b="1" dirty="0" err="1">
                <a:solidFill>
                  <a:schemeClr val="tx1"/>
                </a:solidFill>
                <a:latin typeface="Cambria" panose="02040503050406030204" pitchFamily="18" charset="0"/>
                <a:cs typeface="Arial" panose="020B0604020202020204" pitchFamily="34" charset="0"/>
              </a:rPr>
              <a:t>Layanan</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Mengembangkan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produk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baru</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menarik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err="1">
                <a:solidFill>
                  <a:schemeClr val="tx1"/>
                </a:solidFill>
                <a:latin typeface="Cambria" panose="02040503050406030204" pitchFamily="18" charset="0"/>
                <a:cs typeface="Arial" panose="020B0604020202020204" pitchFamily="34" charset="0"/>
              </a:rPr>
              <a:t>Pemasaran</a:t>
            </a:r>
            <a:r>
              <a:rPr lang="en-US" sz="2600" b="1" dirty="0">
                <a:solidFill>
                  <a:schemeClr val="tx1"/>
                </a:solidFill>
                <a:latin typeface="Cambria" panose="02040503050406030204" pitchFamily="18" charset="0"/>
                <a:cs typeface="Arial" panose="020B0604020202020204" pitchFamily="34" charset="0"/>
              </a:rPr>
              <a:t> dan </a:t>
            </a:r>
            <a:r>
              <a:rPr lang="en-US" sz="2600" b="1" dirty="0" err="1">
                <a:solidFill>
                  <a:schemeClr val="tx1"/>
                </a:solidFill>
                <a:latin typeface="Cambria" panose="02040503050406030204" pitchFamily="18" charset="0"/>
                <a:cs typeface="Arial" panose="020B0604020202020204" pitchFamily="34" charset="0"/>
              </a:rPr>
              <a:t>Penjualan</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Memasarkan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produk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paket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mereka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calon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err="1">
                <a:solidFill>
                  <a:schemeClr val="tx1"/>
                </a:solidFill>
                <a:latin typeface="Cambria" panose="02040503050406030204" pitchFamily="18" charset="0"/>
                <a:cs typeface="Arial" panose="020B0604020202020204" pitchFamily="34" charset="0"/>
              </a:rPr>
              <a:t>Pembayar</a:t>
            </a:r>
            <a:r>
              <a:rPr lang="en-US" sz="2600" b="1" dirty="0">
                <a:solidFill>
                  <a:schemeClr val="tx1"/>
                </a:solidFill>
                <a:latin typeface="Cambria" panose="02040503050406030204" pitchFamily="18" charset="0"/>
                <a:cs typeface="Arial" panose="020B0604020202020204" pitchFamily="34" charset="0"/>
              </a:rPr>
              <a:t> Pajak: </a:t>
            </a:r>
            <a:r>
              <a:rPr lang="en-US" sz="2600" dirty="0" err="1">
                <a:solidFill>
                  <a:schemeClr val="tx1"/>
                </a:solidFill>
                <a:latin typeface="Cambria" panose="02040503050406030204" pitchFamily="18" charset="0"/>
                <a:cs typeface="Arial" panose="020B0604020202020204" pitchFamily="34" charset="0"/>
              </a:rPr>
              <a:t>Berkontribusi</a:t>
            </a:r>
            <a:r>
              <a:rPr lang="en-US" sz="2600" dirty="0">
                <a:solidFill>
                  <a:schemeClr val="tx1"/>
                </a:solidFill>
                <a:latin typeface="Cambria" panose="02040503050406030204" pitchFamily="18" charset="0"/>
                <a:cs typeface="Arial" panose="020B0604020202020204" pitchFamily="34" charset="0"/>
              </a:rPr>
              <a:t> pada </a:t>
            </a:r>
            <a:r>
              <a:rPr lang="en-US" sz="2600" dirty="0" err="1">
                <a:solidFill>
                  <a:schemeClr val="tx1"/>
                </a:solidFill>
                <a:latin typeface="Cambria" panose="02040503050406030204" pitchFamily="18" charset="0"/>
                <a:cs typeface="Arial" panose="020B0604020202020204" pitchFamily="34" charset="0"/>
              </a:rPr>
              <a:t>pendapatan</a:t>
            </a:r>
            <a:r>
              <a:rPr lang="en-US" sz="2600" dirty="0">
                <a:solidFill>
                  <a:schemeClr val="tx1"/>
                </a:solidFill>
                <a:latin typeface="Cambria" panose="02040503050406030204" pitchFamily="18" charset="0"/>
                <a:cs typeface="Arial" panose="020B0604020202020204" pitchFamily="34" charset="0"/>
              </a:rPr>
              <a:t> negara/</a:t>
            </a:r>
            <a:r>
              <a:rPr lang="en-US" sz="2600" dirty="0" err="1">
                <a:solidFill>
                  <a:schemeClr val="tx1"/>
                </a:solidFill>
                <a:latin typeface="Cambria" panose="02040503050406030204" pitchFamily="18" charset="0"/>
                <a:cs typeface="Arial" panose="020B0604020202020204" pitchFamily="34" charset="0"/>
              </a:rPr>
              <a:t>daerah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melalui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pajak</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66248958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3990</TotalTime>
  <Words>1007</Words>
  <Application>Microsoft Office PowerPoint</Application>
  <PresentationFormat>On-screen Show (4:3)</PresentationFormat>
  <Paragraphs>76</Paragraphs>
  <Slides>16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493</cp:revision>
  <cp:lastPrinted>2017-08-29T02:54:51Z</cp:lastPrinted>
  <dcterms:created xsi:type="dcterms:W3CDTF">2010-04-18T12:06:30Z</dcterms:created>
  <dcterms:modified xsi:type="dcterms:W3CDTF">2025-06-05T03:22:38Z</dcterms:modified>
</cp:coreProperties>
</file>