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00" r:id="rId17"/>
  </p:sldIdLst>
  <p:sldSz cx="9144000" cy="6858000" type="screen4x3"/>
  <p:notesSz cx="7045325" cy="9345613"/>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87273" autoAdjust="0"/>
  </p:normalViewPr>
  <p:slideViewPr>
    <p:cSldViewPr>
      <p:cViewPr varScale="1">
        <p:scale>
          <a:sx n="49" d="100"/>
          <a:sy n="49" d="100"/>
        </p:scale>
        <p:origin x="1688" y="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E2E4BE-4565-383D-3533-3DA7E8F757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C5AFCC-B6A7-7DAE-46D1-06579838A1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5FCF1E-57B1-CC17-0CB2-95E154681579}"/>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F9ADA1C0-E559-9091-03E0-43943BCA7E6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2984951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88772-54F2-E062-C048-0A44E1F78D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143784-1A51-515B-5D9F-E11FE69D9C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065B7C-A3FE-53D2-655E-C6A83BE34EAA}"/>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5D878BDE-97C7-AFDE-5766-24ABC362EB1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4372984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60824-E737-75D0-9D1F-333FB1BA6A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D89BF1-E3C7-B023-F418-B0EC7977D9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CF884A-B95F-62D8-8DE4-149982C373BA}"/>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85AE1F92-F973-6C18-9253-4E018D44D58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1750343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BD510A-2C5C-E4B2-0B4A-A68C40A0B5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2CA683-6724-48AA-A026-595EABC432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0A4801-534C-7E6E-0763-967BDC67880C}"/>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EC0A0E2D-6DFE-7E8E-DB2F-FA5EA66305E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497909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E3B80C-F943-24AC-2CFC-5E3B775849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C0BEAD-8093-9B59-8815-1DD1372089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C0F1AB-F62C-120F-804E-58A9C6D8EA6F}"/>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9641D74F-F966-8C9F-D986-2DEA61353D0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763118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67D804-31EB-F4D9-C59A-8880D43C82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CEC9B1-5A30-6D60-D028-8967CAE8F6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26BA93-558B-2F57-537E-62851AB38D1D}"/>
              </a:ext>
            </a:extLst>
          </p:cNvPr>
          <p:cNvSpPr>
            <a:spLocks noGrp="1"/>
          </p:cNvSpPr>
          <p:nvPr>
            <p:ph type="body" idx="1"/>
          </p:nvPr>
        </p:nvSpPr>
        <p:spPr/>
        <p:txBody>
          <a:bodyPr/>
          <a:lstStyle/>
          <a:p>
            <a:r>
              <a:rPr lang="en-US" sz="1200" dirty="0" err="1">
                <a:solidFill>
                  <a:schemeClr val="tx1"/>
                </a:solidFill>
                <a:latin typeface="Cambria" panose="02040503050406030204" pitchFamily="18" charset="0"/>
                <a:cs typeface="Arial" panose="020B0604020202020204" pitchFamily="34" charset="0"/>
              </a:rPr>
              <a:t>Mahasiswa</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pariwisata</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perlu</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memahami</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dinamika</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ini</a:t>
            </a:r>
            <a:r>
              <a:rPr lang="en-US" sz="1200" dirty="0">
                <a:solidFill>
                  <a:schemeClr val="tx1"/>
                </a:solidFill>
                <a:latin typeface="Cambria" panose="02040503050406030204" pitchFamily="18" charset="0"/>
                <a:cs typeface="Arial" panose="020B0604020202020204" pitchFamily="34" charset="0"/>
              </a:rPr>
              <a:t> agar </a:t>
            </a:r>
            <a:r>
              <a:rPr lang="en-US" sz="1200" dirty="0" err="1">
                <a:solidFill>
                  <a:schemeClr val="tx1"/>
                </a:solidFill>
                <a:latin typeface="Cambria" panose="02040503050406030204" pitchFamily="18" charset="0"/>
                <a:cs typeface="Arial" panose="020B0604020202020204" pitchFamily="34" charset="0"/>
              </a:rPr>
              <a:t>kelak</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dapat</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menjadi</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agen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perubahan</a:t>
            </a:r>
            <a:r>
              <a:rPr lang="en-US" sz="1200" dirty="0">
                <a:solidFill>
                  <a:schemeClr val="tx1"/>
                </a:solidFill>
                <a:latin typeface="Cambria" panose="02040503050406030204" pitchFamily="18" charset="0"/>
                <a:cs typeface="Arial" panose="020B0604020202020204" pitchFamily="34" charset="0"/>
              </a:rPr>
              <a:t> yang </a:t>
            </a:r>
            <a:r>
              <a:rPr lang="en-US" sz="1200" dirty="0" err="1">
                <a:solidFill>
                  <a:schemeClr val="tx1"/>
                </a:solidFill>
                <a:latin typeface="Cambria" panose="02040503050406030204" pitchFamily="18" charset="0"/>
                <a:cs typeface="Arial" panose="020B0604020202020204" pitchFamily="34" charset="0"/>
              </a:rPr>
              <a:t>mampu</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menjembatani</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berbagai</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kepentingan</a:t>
            </a:r>
            <a:r>
              <a:rPr lang="en-US" sz="1200" dirty="0">
                <a:solidFill>
                  <a:schemeClr val="tx1"/>
                </a:solidFill>
                <a:latin typeface="Cambria" panose="02040503050406030204" pitchFamily="18" charset="0"/>
                <a:cs typeface="Arial" panose="020B0604020202020204" pitchFamily="34" charset="0"/>
              </a:rPr>
              <a:t> demi </a:t>
            </a:r>
            <a:r>
              <a:rPr lang="en-US" sz="1200" dirty="0" err="1">
                <a:solidFill>
                  <a:schemeClr val="tx1"/>
                </a:solidFill>
                <a:latin typeface="Cambria" panose="02040503050406030204" pitchFamily="18" charset="0"/>
                <a:cs typeface="Arial" panose="020B0604020202020204" pitchFamily="34" charset="0"/>
              </a:rPr>
              <a:t>kemajuan</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pariwisata</a:t>
            </a:r>
            <a:r>
              <a:rPr lang="en-US" sz="1200" dirty="0">
                <a:solidFill>
                  <a:schemeClr val="tx1"/>
                </a:solidFill>
                <a:latin typeface="Cambria" panose="02040503050406030204" pitchFamily="18" charset="0"/>
                <a:cs typeface="Arial" panose="020B0604020202020204" pitchFamily="34" charset="0"/>
              </a:rPr>
              <a:t> yang </a:t>
            </a:r>
            <a:r>
              <a:rPr lang="en-US" sz="1200" dirty="0" err="1">
                <a:solidFill>
                  <a:schemeClr val="tx1"/>
                </a:solidFill>
                <a:latin typeface="Cambria" panose="02040503050406030204" pitchFamily="18" charset="0"/>
                <a:cs typeface="Arial" panose="020B0604020202020204" pitchFamily="34" charset="0"/>
              </a:rPr>
              <a:t>inklusif</a:t>
            </a:r>
            <a:r>
              <a:rPr lang="en-US" sz="1200" dirty="0">
                <a:solidFill>
                  <a:schemeClr val="tx1"/>
                </a:solidFill>
                <a:latin typeface="Cambria" panose="02040503050406030204" pitchFamily="18" charset="0"/>
                <a:cs typeface="Arial" panose="020B0604020202020204" pitchFamily="34" charset="0"/>
              </a:rPr>
              <a:t> dan </a:t>
            </a:r>
            <a:r>
              <a:rPr lang="en-US" sz="1200" dirty="0" err="1">
                <a:solidFill>
                  <a:schemeClr val="tx1"/>
                </a:solidFill>
                <a:latin typeface="Cambria" panose="02040503050406030204" pitchFamily="18" charset="0"/>
                <a:cs typeface="Arial" panose="020B0604020202020204" pitchFamily="34" charset="0"/>
              </a:rPr>
              <a:t>bertanggung</a:t>
            </a:r>
            <a:r>
              <a:rPr lang="en-US" sz="1200" dirty="0">
                <a:solidFill>
                  <a:schemeClr val="tx1"/>
                </a:solidFill>
                <a:latin typeface="Cambria" panose="02040503050406030204" pitchFamily="18" charset="0"/>
                <a:cs typeface="Arial" panose="020B0604020202020204" pitchFamily="34" charset="0"/>
              </a:rPr>
              <a:t> </a:t>
            </a:r>
            <a:r>
              <a:rPr lang="en-US" sz="1200" dirty="0" err="1">
                <a:solidFill>
                  <a:schemeClr val="tx1"/>
                </a:solidFill>
                <a:latin typeface="Cambria" panose="02040503050406030204" pitchFamily="18" charset="0"/>
                <a:cs typeface="Arial" panose="020B0604020202020204" pitchFamily="34" charset="0"/>
              </a:rPr>
              <a:t>jawab</a:t>
            </a:r>
            <a:r>
              <a:rPr lang="en-US" sz="1200" dirty="0">
                <a:solidFill>
                  <a:schemeClr val="tx1"/>
                </a:solidFill>
                <a:latin typeface="Cambria" panose="02040503050406030204" pitchFamily="18" charset="0"/>
                <a:cs typeface="Arial" panose="020B0604020202020204" pitchFamily="34" charset="0"/>
              </a:rPr>
              <a:t>.</a:t>
            </a:r>
            <a:endParaRPr lang="id-ID" dirty="0"/>
          </a:p>
        </p:txBody>
      </p:sp>
      <p:sp>
        <p:nvSpPr>
          <p:cNvPr id="4" name="Date Placeholder 3">
            <a:extLst>
              <a:ext uri="{FF2B5EF4-FFF2-40B4-BE49-F238E27FC236}">
                <a16:creationId xmlns:a16="http://schemas.microsoft.com/office/drawing/2014/main" id="{A8944D9C-C7CA-758C-BF58-A1E266146EA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075153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485598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6B1FF-0015-3D9D-89FD-8E60E6FC00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3B0DAB-5BFD-1DCA-7DB9-033ADD97E3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A78378-31DC-862D-0823-39BFFC0E18D7}"/>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4692F275-FBE2-95FC-0C8E-72D0EE3E9B8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244471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34A02-2706-38FD-D5EA-2C0C814655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606384-CAE5-10E5-C005-7279100256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69170C-4A7E-105D-E2D0-9B42BCEA9F8E}"/>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6CC51AFA-064D-EF6C-1044-985BF0E027B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09140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8695C-9E81-852A-6E1C-0086A658D0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8C4AAE-6D05-93CF-3DD9-39B4737080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2CBEFB-BD32-1A83-1541-6D6A95CF191C}"/>
              </a:ext>
            </a:extLst>
          </p:cNvPr>
          <p:cNvSpPr>
            <a:spLocks noGrp="1"/>
          </p:cNvSpPr>
          <p:nvPr>
            <p:ph type="body" idx="1"/>
          </p:nvPr>
        </p:nvSpPr>
        <p:spPr/>
        <p:txBody>
          <a:bodyPr/>
          <a:lstStyle/>
          <a:p>
            <a:r>
              <a:rPr lang="id-ID" b="1" dirty="0"/>
              <a:t>Contoh Aksi:</a:t>
            </a:r>
            <a:endParaRPr lang="id-ID" dirty="0"/>
          </a:p>
          <a:p>
            <a:r>
              <a:rPr lang="id-ID" dirty="0"/>
              <a:t>Kementerian Pariwisata menyusun Rencana Induk Pembangunan Kepariwisataan Nasional.</a:t>
            </a:r>
          </a:p>
          <a:p>
            <a:r>
              <a:rPr lang="id-ID" dirty="0"/>
              <a:t>Pemerintah Daerah membangun jalan akses menuju objek wisata baru.</a:t>
            </a:r>
          </a:p>
          <a:p>
            <a:r>
              <a:rPr lang="id-ID" dirty="0"/>
              <a:t>Dinas Pariwisata mengeluarkan izin pembangunan hotel atau resor.</a:t>
            </a:r>
          </a:p>
          <a:p>
            <a:endParaRPr lang="id-ID" dirty="0"/>
          </a:p>
        </p:txBody>
      </p:sp>
      <p:sp>
        <p:nvSpPr>
          <p:cNvPr id="4" name="Date Placeholder 3">
            <a:extLst>
              <a:ext uri="{FF2B5EF4-FFF2-40B4-BE49-F238E27FC236}">
                <a16:creationId xmlns:a16="http://schemas.microsoft.com/office/drawing/2014/main" id="{9ADA5D92-5811-E876-C691-B2AC55F65A7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569644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5F972-F8AC-7AD4-F97B-CD5DE1F4AD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BBED38-5640-9CBD-2B44-85DB845CD5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37D246-9D63-34B3-15F3-B290E1DB6BE4}"/>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B7ED9726-E5A2-5140-E6C0-93B149529E8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117230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D53B9-EFE1-1C77-78E7-45210D2124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6F1800-F57C-26CD-3E3F-6E83CFA36C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ECCEBC-521C-21D4-BC34-4B0D626C718C}"/>
              </a:ext>
            </a:extLst>
          </p:cNvPr>
          <p:cNvSpPr>
            <a:spLocks noGrp="1"/>
          </p:cNvSpPr>
          <p:nvPr>
            <p:ph type="body" idx="1"/>
          </p:nvPr>
        </p:nvSpPr>
        <p:spPr/>
        <p:txBody>
          <a:bodyPr/>
          <a:lstStyle/>
          <a:p>
            <a:r>
              <a:rPr lang="id-ID" b="1" dirty="0"/>
              <a:t>Contoh Aksi:</a:t>
            </a:r>
            <a:endParaRPr lang="id-ID" dirty="0"/>
          </a:p>
          <a:p>
            <a:r>
              <a:rPr lang="id-ID" dirty="0"/>
              <a:t>Masyarakat adat menolak pembangunan resor di lahan suci mereka.</a:t>
            </a:r>
          </a:p>
          <a:p>
            <a:r>
              <a:rPr lang="id-ID" dirty="0"/>
              <a:t>Warga desa membentuk kelompok sadar wisata (Pokdarwis) untuk mengelola desa wisata.</a:t>
            </a:r>
          </a:p>
          <a:p>
            <a:r>
              <a:rPr lang="id-ID" dirty="0"/>
              <a:t>Ibu-ibu lokal membuka warung makan untuk melayani wisatawan.</a:t>
            </a:r>
          </a:p>
        </p:txBody>
      </p:sp>
      <p:sp>
        <p:nvSpPr>
          <p:cNvPr id="4" name="Date Placeholder 3">
            <a:extLst>
              <a:ext uri="{FF2B5EF4-FFF2-40B4-BE49-F238E27FC236}">
                <a16:creationId xmlns:a16="http://schemas.microsoft.com/office/drawing/2014/main" id="{62A873CC-8BE4-8795-D165-1CA153BFA4A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091941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2D643-7243-528E-0717-F79F12754A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70B1FA-45B5-A3D3-0B2F-628EBD55D1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AC13F6-02B4-5B9B-64B2-447EAC1B9C43}"/>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487B5009-27D8-DFC3-3473-8767E8A928E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6611152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D2949-C5B7-1874-7E8F-F354F2F793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FA499F-5989-2341-0F4E-C4B849D578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0DE629-5E84-668B-F9CE-F1D907C55314}"/>
              </a:ext>
            </a:extLst>
          </p:cNvPr>
          <p:cNvSpPr>
            <a:spLocks noGrp="1"/>
          </p:cNvSpPr>
          <p:nvPr>
            <p:ph type="body" idx="1"/>
          </p:nvPr>
        </p:nvSpPr>
        <p:spPr/>
        <p:txBody>
          <a:bodyPr/>
          <a:lstStyle/>
          <a:p>
            <a:r>
              <a:rPr lang="id-ID" b="1" dirty="0"/>
              <a:t>Contoh Aksi:</a:t>
            </a:r>
            <a:endParaRPr lang="id-ID" dirty="0"/>
          </a:p>
          <a:p>
            <a:r>
              <a:rPr lang="id-ID" dirty="0"/>
              <a:t>Perusahaan perhotelan membangun resor bintang lima.</a:t>
            </a:r>
          </a:p>
          <a:p>
            <a:r>
              <a:rPr lang="id-ID" dirty="0"/>
              <a:t>Maskapai penerbangan membuka rute baru ke destinasi wisata.</a:t>
            </a:r>
          </a:p>
          <a:p>
            <a:r>
              <a:rPr lang="id-ID" dirty="0"/>
              <a:t>Agen perjalanan menawarkan paket tur ke berbagai objek wisata.</a:t>
            </a:r>
          </a:p>
          <a:p>
            <a:endParaRPr lang="id-ID" dirty="0"/>
          </a:p>
        </p:txBody>
      </p:sp>
      <p:sp>
        <p:nvSpPr>
          <p:cNvPr id="4" name="Date Placeholder 3">
            <a:extLst>
              <a:ext uri="{FF2B5EF4-FFF2-40B4-BE49-F238E27FC236}">
                <a16:creationId xmlns:a16="http://schemas.microsoft.com/office/drawing/2014/main" id="{5E8C4D1C-D3C2-BEB0-158A-05653D17BDA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97484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 PROYEK PARIWISATA</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10</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C1B26-6CC2-0C2F-30C0-BB51735CE67D}"/>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71C84A3B-CD33-AF3D-FD68-8ABA22E43ECA}"/>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i-FI"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Peran Kolaborasi: Sinergi untuk Keberhasilan</a:t>
            </a:r>
            <a:endPar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8729B82F-1FA8-6F2E-E048-7AD826E922D9}"/>
              </a:ext>
            </a:extLst>
          </p:cNvPr>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600" dirty="0">
                <a:solidFill>
                  <a:schemeClr val="tx1"/>
                </a:solidFill>
                <a:latin typeface="Cambria" panose="02040503050406030204" pitchFamily="18" charset="0"/>
                <a:cs typeface="Arial" panose="020B0604020202020204" pitchFamily="34" charset="0"/>
              </a:rPr>
              <a:t>Meskipun masing-masing stakeholder memiliki peran yang berbeda, kolaborasi dan sinergi antar mereka adalah kunci utama keberhasilan proyek wisata yang berkelanjutan. Tanpa kolaborasi, proyek dapat menghadapi berbagai tantangan, seperti:</a:t>
            </a:r>
            <a:endParaRPr lang="en-US" sz="2600" dirty="0">
              <a:solidFill>
                <a:schemeClr val="tx1"/>
              </a:solidFill>
              <a:latin typeface="Cambria" panose="02040503050406030204" pitchFamily="18" charset="0"/>
              <a:cs typeface="Arial" panose="020B0604020202020204" pitchFamily="34" charset="0"/>
            </a:endParaRPr>
          </a:p>
          <a:p>
            <a:pPr algn="l"/>
            <a:endParaRPr lang="en-US" sz="2600"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b="1" dirty="0">
                <a:solidFill>
                  <a:schemeClr val="tx1"/>
                </a:solidFill>
                <a:latin typeface="Cambria" panose="02040503050406030204" pitchFamily="18" charset="0"/>
                <a:cs typeface="Arial" panose="020B0604020202020204" pitchFamily="34" charset="0"/>
              </a:rPr>
              <a:t>Konflik Kepentingan: </a:t>
            </a:r>
            <a:r>
              <a:rPr lang="id-ID" sz="2600" dirty="0">
                <a:solidFill>
                  <a:schemeClr val="tx1"/>
                </a:solidFill>
                <a:latin typeface="Cambria" panose="02040503050406030204" pitchFamily="18" charset="0"/>
                <a:cs typeface="Arial" panose="020B0604020202020204" pitchFamily="34" charset="0"/>
              </a:rPr>
              <a:t>Perbedaan tujuan antara pemerintah (pembangunan), masyarakat (konservasi/tradisi), dan swasta (keuntungan) dapat memicu konflik.</a:t>
            </a:r>
            <a:endParaRPr lang="en-US" sz="2600" dirty="0">
              <a:solidFill>
                <a:schemeClr val="tx1"/>
              </a:solidFill>
              <a:latin typeface="Cambria" panose="02040503050406030204" pitchFamily="18" charset="0"/>
              <a:cs typeface="Arial" panose="020B0604020202020204" pitchFamily="34" charset="0"/>
            </a:endParaRPr>
          </a:p>
          <a:p>
            <a:pPr algn="l"/>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46406485"/>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EF16EE-317F-95EE-E95E-2FB438F6E1CB}"/>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559DED-2931-58FF-08F1-1BD66401E667}"/>
              </a:ext>
            </a:extLst>
          </p:cNvPr>
          <p:cNvSpPr txBox="1">
            <a:spLocks/>
          </p:cNvSpPr>
          <p:nvPr/>
        </p:nvSpPr>
        <p:spPr>
          <a:xfrm>
            <a:off x="457200" y="1124744"/>
            <a:ext cx="8229600" cy="500141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rabicPeriod" startAt="2"/>
            </a:pPr>
            <a:r>
              <a:rPr lang="en-US" sz="2600" b="1" dirty="0">
                <a:solidFill>
                  <a:schemeClr val="tx1"/>
                </a:solidFill>
                <a:latin typeface="Cambria" panose="02040503050406030204" pitchFamily="18" charset="0"/>
                <a:cs typeface="Arial" panose="020B0604020202020204" pitchFamily="34" charset="0"/>
              </a:rPr>
              <a:t>Pembangunan yang Tidak </a:t>
            </a:r>
            <a:r>
              <a:rPr lang="en-US" sz="2600" b="1" dirty="0" err="1">
                <a:solidFill>
                  <a:schemeClr val="tx1"/>
                </a:solidFill>
                <a:latin typeface="Cambria" panose="02040503050406030204" pitchFamily="18" charset="0"/>
                <a:cs typeface="Arial" panose="020B0604020202020204" pitchFamily="34" charset="0"/>
              </a:rPr>
              <a:t>Merata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Kurangnya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koordinasi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dapat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menyebabkan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pembangunan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tidak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seimbang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atau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hanya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menguntungkan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satu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pihak</a:t>
            </a:r>
            <a:r>
              <a:rPr lang="en-US" sz="2600" dirty="0">
                <a:solidFill>
                  <a:schemeClr val="tx1"/>
                </a:solidFill>
                <a:latin typeface="Cambria" panose="02040503050406030204" pitchFamily="18" charset="0"/>
                <a:cs typeface="Arial" panose="020B0604020202020204" pitchFamily="34" charset="0"/>
              </a:rPr>
              <a:t>.</a:t>
            </a:r>
          </a:p>
          <a:p>
            <a:pPr marL="514350" indent="-514350" algn="l">
              <a:buFont typeface="+mj-lt"/>
              <a:buAutoNum type="arabicPeriod" startAt="2"/>
            </a:pPr>
            <a:r>
              <a:rPr lang="en-US" sz="2600" b="1" dirty="0" err="1">
                <a:solidFill>
                  <a:schemeClr val="tx1"/>
                </a:solidFill>
                <a:latin typeface="Cambria" panose="02040503050406030204" pitchFamily="18" charset="0"/>
                <a:cs typeface="Arial" panose="020B0604020202020204" pitchFamily="34" charset="0"/>
              </a:rPr>
              <a:t>Ketidakberlanjutan</a:t>
            </a:r>
            <a:r>
              <a:rPr lang="en-US" sz="2600" b="1"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Proyek</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tidak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mempertimbangkan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dampak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sosial</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lingkungan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cenderung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tidak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berkelanjutan</a:t>
            </a:r>
            <a:r>
              <a:rPr lang="en-US" sz="2600" dirty="0">
                <a:solidFill>
                  <a:schemeClr val="tx1"/>
                </a:solidFill>
                <a:latin typeface="Cambria" panose="02040503050406030204" pitchFamily="18" charset="0"/>
                <a:cs typeface="Arial" panose="020B0604020202020204" pitchFamily="34" charset="0"/>
              </a:rPr>
              <a:t>.</a:t>
            </a:r>
          </a:p>
          <a:p>
            <a:pPr marL="514350" indent="-514350" algn="l">
              <a:buFont typeface="+mj-lt"/>
              <a:buAutoNum type="arabicPeriod" startAt="2"/>
            </a:pPr>
            <a:r>
              <a:rPr lang="en-US" sz="2600" b="1" dirty="0" err="1">
                <a:solidFill>
                  <a:schemeClr val="tx1"/>
                </a:solidFill>
                <a:latin typeface="Cambria" panose="02040503050406030204" pitchFamily="18" charset="0"/>
                <a:cs typeface="Arial" panose="020B0604020202020204" pitchFamily="34" charset="0"/>
              </a:rPr>
              <a:t>Kurangnya</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Inovasi</a:t>
            </a:r>
            <a:r>
              <a:rPr lang="en-US" sz="2600" b="1"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Keterbatasan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perspektif</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jika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hanya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satu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pihak</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dominan</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466646604"/>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1A1CF-A0BE-22AF-FF25-B5C3EA8EE753}"/>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6A4C37A-5DEB-14B5-3B94-5B7DD90A847C}"/>
              </a:ext>
            </a:extLst>
          </p:cNvPr>
          <p:cNvSpPr txBox="1">
            <a:spLocks/>
          </p:cNvSpPr>
          <p:nvPr/>
        </p:nvSpPr>
        <p:spPr>
          <a:xfrm>
            <a:off x="457200" y="1124744"/>
            <a:ext cx="8229600" cy="500141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600" b="1" dirty="0">
                <a:solidFill>
                  <a:schemeClr val="tx1"/>
                </a:solidFill>
                <a:latin typeface="Cambria" panose="02040503050406030204" pitchFamily="18" charset="0"/>
                <a:cs typeface="Arial" panose="020B0604020202020204" pitchFamily="34" charset="0"/>
              </a:rPr>
              <a:t>Manfaat </a:t>
            </a:r>
            <a:r>
              <a:rPr lang="en-US" sz="2600" b="1" dirty="0" err="1">
                <a:solidFill>
                  <a:schemeClr val="tx1"/>
                </a:solidFill>
                <a:latin typeface="Cambria" panose="02040503050406030204" pitchFamily="18" charset="0"/>
                <a:cs typeface="Arial" panose="020B0604020202020204" pitchFamily="34" charset="0"/>
              </a:rPr>
              <a:t>Kolaborasi</a:t>
            </a:r>
            <a:r>
              <a:rPr lang="en-US" sz="2600" b="1"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en-US" sz="2600" b="1" dirty="0" err="1">
                <a:solidFill>
                  <a:schemeClr val="tx1"/>
                </a:solidFill>
                <a:latin typeface="Cambria" panose="02040503050406030204" pitchFamily="18" charset="0"/>
                <a:cs typeface="Arial" panose="020B0604020202020204" pitchFamily="34" charset="0"/>
              </a:rPr>
              <a:t>Pengambilan</a:t>
            </a:r>
            <a:r>
              <a:rPr lang="en-US" sz="2600" b="1" dirty="0">
                <a:solidFill>
                  <a:schemeClr val="tx1"/>
                </a:solidFill>
                <a:latin typeface="Cambria" panose="02040503050406030204" pitchFamily="18" charset="0"/>
                <a:cs typeface="Arial" panose="020B0604020202020204" pitchFamily="34" charset="0"/>
              </a:rPr>
              <a:t> Keputusan yang </a:t>
            </a:r>
            <a:r>
              <a:rPr lang="en-US" sz="2600" b="1" dirty="0" err="1">
                <a:solidFill>
                  <a:schemeClr val="tx1"/>
                </a:solidFill>
                <a:latin typeface="Cambria" panose="02040503050406030204" pitchFamily="18" charset="0"/>
                <a:cs typeface="Arial" panose="020B0604020202020204" pitchFamily="34" charset="0"/>
              </a:rPr>
              <a:t>Lebih</a:t>
            </a:r>
            <a:r>
              <a:rPr lang="en-US" sz="2600" b="1" dirty="0">
                <a:solidFill>
                  <a:schemeClr val="tx1"/>
                </a:solidFill>
                <a:latin typeface="Cambria" panose="02040503050406030204" pitchFamily="18" charset="0"/>
                <a:cs typeface="Arial" panose="020B0604020202020204" pitchFamily="34" charset="0"/>
              </a:rPr>
              <a:t> Baik: </a:t>
            </a:r>
            <a:r>
              <a:rPr lang="en-US" sz="2600" dirty="0" err="1">
                <a:solidFill>
                  <a:schemeClr val="tx1"/>
                </a:solidFill>
                <a:latin typeface="Cambria" panose="02040503050406030204" pitchFamily="18" charset="0"/>
                <a:cs typeface="Arial" panose="020B0604020202020204" pitchFamily="34" charset="0"/>
              </a:rPr>
              <a:t>Perspektif</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beragam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menghasilkan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keputusan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lebih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komprehensif</a:t>
            </a:r>
            <a:r>
              <a:rPr lang="en-US" sz="2600"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en-US" sz="2600" b="1" dirty="0" err="1">
                <a:solidFill>
                  <a:schemeClr val="tx1"/>
                </a:solidFill>
                <a:latin typeface="Cambria" panose="02040503050406030204" pitchFamily="18" charset="0"/>
                <a:cs typeface="Arial" panose="020B0604020202020204" pitchFamily="34" charset="0"/>
              </a:rPr>
              <a:t>Alokasi</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Sumber</a:t>
            </a:r>
            <a:r>
              <a:rPr lang="en-US" sz="2600" b="1" dirty="0">
                <a:solidFill>
                  <a:schemeClr val="tx1"/>
                </a:solidFill>
                <a:latin typeface="Cambria" panose="02040503050406030204" pitchFamily="18" charset="0"/>
                <a:cs typeface="Arial" panose="020B0604020202020204" pitchFamily="34" charset="0"/>
              </a:rPr>
              <a:t> Daya yang </a:t>
            </a:r>
            <a:r>
              <a:rPr lang="en-US" sz="2600" b="1" dirty="0" err="1">
                <a:solidFill>
                  <a:schemeClr val="tx1"/>
                </a:solidFill>
                <a:latin typeface="Cambria" panose="02040503050406030204" pitchFamily="18" charset="0"/>
                <a:cs typeface="Arial" panose="020B0604020202020204" pitchFamily="34" charset="0"/>
              </a:rPr>
              <a:t>Efisien</a:t>
            </a:r>
            <a:r>
              <a:rPr lang="en-US" sz="2600" b="1"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Pembagian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tugas</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sumber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daya</a:t>
            </a:r>
            <a:r>
              <a:rPr lang="en-US" sz="2600" dirty="0">
                <a:solidFill>
                  <a:schemeClr val="tx1"/>
                </a:solidFill>
                <a:latin typeface="Cambria" panose="02040503050406030204" pitchFamily="18" charset="0"/>
                <a:cs typeface="Arial" panose="020B0604020202020204" pitchFamily="34" charset="0"/>
              </a:rPr>
              <a:t> yang optimal.</a:t>
            </a:r>
          </a:p>
          <a:p>
            <a:pPr marL="514350" indent="-514350" algn="l">
              <a:buAutoNum type="arabicPeriod"/>
            </a:pPr>
            <a:r>
              <a:rPr lang="en-US" sz="2600" b="1" dirty="0" err="1">
                <a:solidFill>
                  <a:schemeClr val="tx1"/>
                </a:solidFill>
                <a:latin typeface="Cambria" panose="02040503050406030204" pitchFamily="18" charset="0"/>
                <a:cs typeface="Arial" panose="020B0604020202020204" pitchFamily="34" charset="0"/>
              </a:rPr>
              <a:t>Peningkatan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Legitimasi</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Proyek</a:t>
            </a:r>
            <a:r>
              <a:rPr lang="en-US" sz="2600" b="1"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Keterlibatan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semua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pihak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meningkatkan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penerimaan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dukungan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terhadap</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proyek</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285525293"/>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58CA2D-7A5E-1F14-52BA-4C75D877596F}"/>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0790693A-B9F2-04FC-7B17-30EB29764BD9}"/>
              </a:ext>
            </a:extLst>
          </p:cNvPr>
          <p:cNvSpPr txBox="1">
            <a:spLocks/>
          </p:cNvSpPr>
          <p:nvPr/>
        </p:nvSpPr>
        <p:spPr>
          <a:xfrm>
            <a:off x="457200" y="1124744"/>
            <a:ext cx="8229600" cy="500141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600" b="1" dirty="0">
                <a:solidFill>
                  <a:schemeClr val="tx1"/>
                </a:solidFill>
                <a:latin typeface="Cambria" panose="02040503050406030204" pitchFamily="18" charset="0"/>
                <a:cs typeface="Arial" panose="020B0604020202020204" pitchFamily="34" charset="0"/>
              </a:rPr>
              <a:t>Manfaat </a:t>
            </a:r>
            <a:r>
              <a:rPr lang="en-US" sz="2600" b="1" dirty="0" err="1">
                <a:solidFill>
                  <a:schemeClr val="tx1"/>
                </a:solidFill>
                <a:latin typeface="Cambria" panose="02040503050406030204" pitchFamily="18" charset="0"/>
                <a:cs typeface="Arial" panose="020B0604020202020204" pitchFamily="34" charset="0"/>
              </a:rPr>
              <a:t>Kolaborasi</a:t>
            </a:r>
            <a:r>
              <a:rPr lang="en-US" sz="2600" b="1" dirty="0">
                <a:solidFill>
                  <a:schemeClr val="tx1"/>
                </a:solidFill>
                <a:latin typeface="Cambria" panose="02040503050406030204" pitchFamily="18" charset="0"/>
                <a:cs typeface="Arial" panose="020B0604020202020204" pitchFamily="34" charset="0"/>
              </a:rPr>
              <a:t>:</a:t>
            </a:r>
          </a:p>
          <a:p>
            <a:pPr marL="514350" indent="-514350" algn="l">
              <a:buFont typeface="+mj-lt"/>
              <a:buAutoNum type="arabicPeriod" startAt="3"/>
            </a:pPr>
            <a:r>
              <a:rPr lang="en-US" sz="2600" b="1" dirty="0" err="1">
                <a:solidFill>
                  <a:schemeClr val="tx1"/>
                </a:solidFill>
                <a:latin typeface="Cambria" panose="02040503050406030204" pitchFamily="18" charset="0"/>
                <a:cs typeface="Arial" panose="020B0604020202020204" pitchFamily="34" charset="0"/>
              </a:rPr>
              <a:t>Inovasi</a:t>
            </a:r>
            <a:r>
              <a:rPr lang="en-US" sz="2600" b="1" dirty="0">
                <a:solidFill>
                  <a:schemeClr val="tx1"/>
                </a:solidFill>
                <a:latin typeface="Cambria" panose="02040503050406030204" pitchFamily="18" charset="0"/>
                <a:cs typeface="Arial" panose="020B0604020202020204" pitchFamily="34" charset="0"/>
              </a:rPr>
              <a:t> dan </a:t>
            </a:r>
            <a:r>
              <a:rPr lang="en-US" sz="2600" b="1" dirty="0" err="1">
                <a:solidFill>
                  <a:schemeClr val="tx1"/>
                </a:solidFill>
                <a:latin typeface="Cambria" panose="02040503050406030204" pitchFamily="18" charset="0"/>
                <a:cs typeface="Arial" panose="020B0604020202020204" pitchFamily="34" charset="0"/>
              </a:rPr>
              <a:t>Kreativitas</a:t>
            </a:r>
            <a:r>
              <a:rPr lang="en-US" sz="2600" b="1" dirty="0">
                <a:solidFill>
                  <a:schemeClr val="tx1"/>
                </a:solidFill>
                <a:latin typeface="Cambria" panose="02040503050406030204" pitchFamily="18" charset="0"/>
                <a:cs typeface="Arial" panose="020B0604020202020204" pitchFamily="34" charset="0"/>
              </a:rPr>
              <a:t>: </a:t>
            </a:r>
            <a:r>
              <a:rPr lang="en-US" sz="2600" dirty="0">
                <a:solidFill>
                  <a:schemeClr val="tx1"/>
                </a:solidFill>
                <a:latin typeface="Cambria" panose="02040503050406030204" pitchFamily="18" charset="0"/>
                <a:cs typeface="Arial" panose="020B0604020202020204" pitchFamily="34" charset="0"/>
              </a:rPr>
              <a:t>Ide-ide </a:t>
            </a:r>
            <a:r>
              <a:rPr lang="en-US" sz="2600" dirty="0" err="1">
                <a:solidFill>
                  <a:schemeClr val="tx1"/>
                </a:solidFill>
                <a:latin typeface="Cambria" panose="02040503050406030204" pitchFamily="18" charset="0"/>
                <a:cs typeface="Arial" panose="020B0604020202020204" pitchFamily="34" charset="0"/>
              </a:rPr>
              <a:t>baru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muncul</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dari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diskusi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lintas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sektor</a:t>
            </a:r>
            <a:r>
              <a:rPr lang="en-US" sz="2600" dirty="0">
                <a:solidFill>
                  <a:schemeClr val="tx1"/>
                </a:solidFill>
                <a:latin typeface="Cambria" panose="02040503050406030204" pitchFamily="18" charset="0"/>
                <a:cs typeface="Arial" panose="020B0604020202020204" pitchFamily="34" charset="0"/>
              </a:rPr>
              <a:t>.</a:t>
            </a:r>
          </a:p>
          <a:p>
            <a:pPr marL="514350" indent="-514350" algn="l">
              <a:buFont typeface="+mj-lt"/>
              <a:buAutoNum type="arabicPeriod" startAt="3"/>
            </a:pPr>
            <a:r>
              <a:rPr lang="en-US" sz="2600" b="1" dirty="0">
                <a:solidFill>
                  <a:schemeClr val="tx1"/>
                </a:solidFill>
                <a:latin typeface="Cambria" panose="02040503050406030204" pitchFamily="18" charset="0"/>
                <a:cs typeface="Arial" panose="020B0604020202020204" pitchFamily="34" charset="0"/>
              </a:rPr>
              <a:t>Pembangunan </a:t>
            </a:r>
            <a:r>
              <a:rPr lang="en-US" sz="2600" b="1" dirty="0" err="1">
                <a:solidFill>
                  <a:schemeClr val="tx1"/>
                </a:solidFill>
                <a:latin typeface="Cambria" panose="02040503050406030204" pitchFamily="18" charset="0"/>
                <a:cs typeface="Arial" panose="020B0604020202020204" pitchFamily="34" charset="0"/>
              </a:rPr>
              <a:t>Pariwisata</a:t>
            </a:r>
            <a:r>
              <a:rPr lang="en-US" sz="2600" b="1" dirty="0">
                <a:solidFill>
                  <a:schemeClr val="tx1"/>
                </a:solidFill>
                <a:latin typeface="Cambria" panose="02040503050406030204" pitchFamily="18" charset="0"/>
                <a:cs typeface="Arial" panose="020B0604020202020204" pitchFamily="34" charset="0"/>
              </a:rPr>
              <a:t> yang </a:t>
            </a:r>
            <a:r>
              <a:rPr lang="en-US" sz="2600" b="1" dirty="0" err="1">
                <a:solidFill>
                  <a:schemeClr val="tx1"/>
                </a:solidFill>
                <a:latin typeface="Cambria" panose="02040503050406030204" pitchFamily="18" charset="0"/>
                <a:cs typeface="Arial" panose="020B0604020202020204" pitchFamily="34" charset="0"/>
              </a:rPr>
              <a:t>Berkelanjutan</a:t>
            </a:r>
            <a:r>
              <a:rPr lang="en-US" sz="2600" b="1"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Memastikan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proyek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mempertimbangkan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aspek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ekonomi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sosial</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lingkungan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secara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seimbang</a:t>
            </a:r>
            <a:r>
              <a:rPr lang="en-US" sz="2600" dirty="0">
                <a:solidFill>
                  <a:schemeClr val="tx1"/>
                </a:solidFill>
                <a:latin typeface="Cambria" panose="02040503050406030204" pitchFamily="18" charset="0"/>
                <a:cs typeface="Arial" panose="020B0604020202020204" pitchFamily="34" charset="0"/>
              </a:rPr>
              <a:t>.</a:t>
            </a:r>
          </a:p>
          <a:p>
            <a:pPr marL="514350" indent="-514350" algn="l">
              <a:buFont typeface="+mj-lt"/>
              <a:buAutoNum type="arabicPeriod" startAt="3"/>
            </a:pPr>
            <a:r>
              <a:rPr lang="en-US" sz="2600" b="1" dirty="0" err="1">
                <a:solidFill>
                  <a:schemeClr val="tx1"/>
                </a:solidFill>
                <a:latin typeface="Cambria" panose="02040503050406030204" pitchFamily="18" charset="0"/>
                <a:cs typeface="Arial" panose="020B0604020202020204" pitchFamily="34" charset="0"/>
              </a:rPr>
              <a:t>Peningkatan</a:t>
            </a:r>
            <a:r>
              <a:rPr lang="en-US" sz="2600" b="1" dirty="0">
                <a:solidFill>
                  <a:schemeClr val="tx1"/>
                </a:solidFill>
                <a:latin typeface="Cambria" panose="02040503050406030204" pitchFamily="18" charset="0"/>
                <a:cs typeface="Arial" panose="020B0604020202020204" pitchFamily="34" charset="0"/>
              </a:rPr>
              <a:t> Daya Saing </a:t>
            </a:r>
            <a:r>
              <a:rPr lang="en-US" sz="2600" b="1" dirty="0" err="1">
                <a:solidFill>
                  <a:schemeClr val="tx1"/>
                </a:solidFill>
                <a:latin typeface="Cambria" panose="02040503050406030204" pitchFamily="18" charset="0"/>
                <a:cs typeface="Arial" panose="020B0604020202020204" pitchFamily="34" charset="0"/>
              </a:rPr>
              <a:t>Destinasi</a:t>
            </a:r>
            <a:r>
              <a:rPr lang="en-US" sz="2600" b="1"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Sinergi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menciptakan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pengalaman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lebih</a:t>
            </a:r>
            <a:r>
              <a:rPr lang="en-US" sz="2600" dirty="0">
                <a:solidFill>
                  <a:schemeClr val="tx1"/>
                </a:solidFill>
                <a:latin typeface="Cambria" panose="02040503050406030204" pitchFamily="18" charset="0"/>
                <a:cs typeface="Arial" panose="020B0604020202020204" pitchFamily="34" charset="0"/>
              </a:rPr>
              <a:t> kaya dan </a:t>
            </a:r>
            <a:r>
              <a:rPr lang="en-US" sz="2600" dirty="0" err="1">
                <a:solidFill>
                  <a:schemeClr val="tx1"/>
                </a:solidFill>
                <a:latin typeface="Cambria" panose="02040503050406030204" pitchFamily="18" charset="0"/>
                <a:cs typeface="Arial" panose="020B0604020202020204" pitchFamily="34" charset="0"/>
              </a:rPr>
              <a:t>menarik</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297976949"/>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F81B4-8EB8-5D69-C5A3-0D25AF248E6B}"/>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5101663-E456-9596-0B04-0FC66194DEA9}"/>
              </a:ext>
            </a:extLst>
          </p:cNvPr>
          <p:cNvSpPr txBox="1">
            <a:spLocks/>
          </p:cNvSpPr>
          <p:nvPr/>
        </p:nvSpPr>
        <p:spPr>
          <a:xfrm>
            <a:off x="457200" y="1124744"/>
            <a:ext cx="8229600" cy="5001419"/>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600" b="1" dirty="0" err="1">
                <a:solidFill>
                  <a:schemeClr val="tx1"/>
                </a:solidFill>
                <a:latin typeface="Cambria" panose="02040503050406030204" pitchFamily="18" charset="0"/>
                <a:cs typeface="Arial" panose="020B0604020202020204" pitchFamily="34" charset="0"/>
              </a:rPr>
              <a:t>Bentuk-bentuk</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Kolaborasi</a:t>
            </a:r>
            <a:r>
              <a:rPr lang="en-US" sz="2600" b="1"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en-US" sz="2600" b="1" dirty="0">
                <a:solidFill>
                  <a:schemeClr val="tx1"/>
                </a:solidFill>
                <a:latin typeface="Cambria" panose="02040503050406030204" pitchFamily="18" charset="0"/>
                <a:cs typeface="Arial" panose="020B0604020202020204" pitchFamily="34" charset="0"/>
              </a:rPr>
              <a:t>Forum </a:t>
            </a:r>
            <a:r>
              <a:rPr lang="en-US" sz="2600" b="1" dirty="0" err="1">
                <a:solidFill>
                  <a:schemeClr val="tx1"/>
                </a:solidFill>
                <a:latin typeface="Cambria" panose="02040503050406030204" pitchFamily="18" charset="0"/>
                <a:cs typeface="Arial" panose="020B0604020202020204" pitchFamily="34" charset="0"/>
              </a:rPr>
              <a:t>Komunikasi</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Reguler</a:t>
            </a:r>
            <a:r>
              <a:rPr lang="en-US" sz="2600" b="1"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Pertemuan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antara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perwakilan</a:t>
            </a:r>
            <a:r>
              <a:rPr lang="en-US" sz="2600" dirty="0">
                <a:solidFill>
                  <a:schemeClr val="tx1"/>
                </a:solidFill>
                <a:latin typeface="Cambria" panose="02040503050406030204" pitchFamily="18" charset="0"/>
                <a:cs typeface="Arial" panose="020B0604020202020204" pitchFamily="34" charset="0"/>
              </a:rPr>
              <a:t> stakeholder.</a:t>
            </a:r>
          </a:p>
          <a:p>
            <a:pPr marL="514350" indent="-514350" algn="l">
              <a:buAutoNum type="arabicPeriod"/>
            </a:pPr>
            <a:r>
              <a:rPr lang="en-US" sz="2600" b="1" dirty="0" err="1">
                <a:solidFill>
                  <a:schemeClr val="tx1"/>
                </a:solidFill>
                <a:latin typeface="Cambria" panose="02040503050406030204" pitchFamily="18" charset="0"/>
                <a:cs typeface="Arial" panose="020B0604020202020204" pitchFamily="34" charset="0"/>
              </a:rPr>
              <a:t>Kemitraan</a:t>
            </a:r>
            <a:r>
              <a:rPr lang="en-US" sz="2600" b="1" dirty="0">
                <a:solidFill>
                  <a:schemeClr val="tx1"/>
                </a:solidFill>
                <a:latin typeface="Cambria" panose="02040503050406030204" pitchFamily="18" charset="0"/>
                <a:cs typeface="Arial" panose="020B0604020202020204" pitchFamily="34" charset="0"/>
              </a:rPr>
              <a:t> Publik-</a:t>
            </a:r>
            <a:r>
              <a:rPr lang="en-US" sz="2600" b="1" dirty="0" err="1">
                <a:solidFill>
                  <a:schemeClr val="tx1"/>
                </a:solidFill>
                <a:latin typeface="Cambria" panose="02040503050406030204" pitchFamily="18" charset="0"/>
                <a:cs typeface="Arial" panose="020B0604020202020204" pitchFamily="34" charset="0"/>
              </a:rPr>
              <a:t>Swasta</a:t>
            </a:r>
            <a:r>
              <a:rPr lang="en-US" sz="2600" b="1" dirty="0">
                <a:solidFill>
                  <a:schemeClr val="tx1"/>
                </a:solidFill>
                <a:latin typeface="Cambria" panose="02040503050406030204" pitchFamily="18" charset="0"/>
                <a:cs typeface="Arial" panose="020B0604020202020204" pitchFamily="34" charset="0"/>
              </a:rPr>
              <a:t> (KPS): </a:t>
            </a:r>
            <a:r>
              <a:rPr lang="en-US" sz="2600" dirty="0" err="1">
                <a:solidFill>
                  <a:schemeClr val="tx1"/>
                </a:solidFill>
                <a:latin typeface="Cambria" panose="02040503050406030204" pitchFamily="18" charset="0"/>
                <a:cs typeface="Arial" panose="020B0604020202020204" pitchFamily="34" charset="0"/>
              </a:rPr>
              <a:t>Pemerintah</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swasta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bekerja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sama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proyek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investasi</a:t>
            </a:r>
            <a:r>
              <a:rPr lang="en-US" sz="2600"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en-US" sz="2600" b="1" dirty="0">
                <a:solidFill>
                  <a:schemeClr val="tx1"/>
                </a:solidFill>
                <a:latin typeface="Cambria" panose="02040503050406030204" pitchFamily="18" charset="0"/>
                <a:cs typeface="Arial" panose="020B0604020202020204" pitchFamily="34" charset="0"/>
              </a:rPr>
              <a:t>Program </a:t>
            </a:r>
            <a:r>
              <a:rPr lang="en-US" sz="2600" b="1" dirty="0" err="1">
                <a:solidFill>
                  <a:schemeClr val="tx1"/>
                </a:solidFill>
                <a:latin typeface="Cambria" panose="02040503050406030204" pitchFamily="18" charset="0"/>
                <a:cs typeface="Arial" panose="020B0604020202020204" pitchFamily="34" charset="0"/>
              </a:rPr>
              <a:t>Pemberdayaan</a:t>
            </a:r>
            <a:r>
              <a:rPr lang="en-US" sz="2600" b="1" dirty="0">
                <a:solidFill>
                  <a:schemeClr val="tx1"/>
                </a:solidFill>
                <a:latin typeface="Cambria" panose="02040503050406030204" pitchFamily="18" charset="0"/>
                <a:cs typeface="Arial" panose="020B0604020202020204" pitchFamily="34" charset="0"/>
              </a:rPr>
              <a:t> Masyarakat: </a:t>
            </a:r>
            <a:r>
              <a:rPr lang="en-US" sz="2600" dirty="0" err="1">
                <a:solidFill>
                  <a:schemeClr val="tx1"/>
                </a:solidFill>
                <a:latin typeface="Cambria" panose="02040503050406030204" pitchFamily="18" charset="0"/>
                <a:cs typeface="Arial" panose="020B0604020202020204" pitchFamily="34" charset="0"/>
              </a:rPr>
              <a:t>Pemerintah</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swasta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mendukung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inisiatif</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masyarakat</a:t>
            </a:r>
            <a:r>
              <a:rPr lang="en-US" sz="2600"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en-US" sz="2600" b="1" dirty="0" err="1">
                <a:solidFill>
                  <a:schemeClr val="tx1"/>
                </a:solidFill>
                <a:latin typeface="Cambria" panose="02040503050406030204" pitchFamily="18" charset="0"/>
                <a:cs typeface="Arial" panose="020B0604020202020204" pitchFamily="34" charset="0"/>
              </a:rPr>
              <a:t>Penyusunan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Rencana</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Induk</a:t>
            </a:r>
            <a:r>
              <a:rPr lang="en-US" sz="2600" b="1" dirty="0">
                <a:solidFill>
                  <a:schemeClr val="tx1"/>
                </a:solidFill>
                <a:latin typeface="Cambria" panose="02040503050406030204" pitchFamily="18" charset="0"/>
                <a:cs typeface="Arial" panose="020B0604020202020204" pitchFamily="34" charset="0"/>
              </a:rPr>
              <a:t> Bersama: </a:t>
            </a:r>
            <a:r>
              <a:rPr lang="en-US" sz="2600" dirty="0" err="1">
                <a:solidFill>
                  <a:schemeClr val="tx1"/>
                </a:solidFill>
                <a:latin typeface="Cambria" panose="02040503050406030204" pitchFamily="18" charset="0"/>
                <a:cs typeface="Arial" panose="020B0604020202020204" pitchFamily="34" charset="0"/>
              </a:rPr>
              <a:t>Perencanaan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melibatkan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partisipasi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aktif</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dari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semua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pihak</a:t>
            </a:r>
            <a:r>
              <a:rPr lang="en-US" sz="2600"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en-US" sz="2600" b="1" dirty="0" err="1">
                <a:solidFill>
                  <a:schemeClr val="tx1"/>
                </a:solidFill>
                <a:latin typeface="Cambria" panose="02040503050406030204" pitchFamily="18" charset="0"/>
                <a:cs typeface="Arial" panose="020B0604020202020204" pitchFamily="34" charset="0"/>
              </a:rPr>
              <a:t>Pembentukan</a:t>
            </a:r>
            <a:r>
              <a:rPr lang="en-US" sz="2600" b="1" dirty="0">
                <a:solidFill>
                  <a:schemeClr val="tx1"/>
                </a:solidFill>
                <a:latin typeface="Cambria" panose="02040503050406030204" pitchFamily="18" charset="0"/>
                <a:cs typeface="Arial" panose="020B0604020202020204" pitchFamily="34" charset="0"/>
              </a:rPr>
              <a:t> Badan </a:t>
            </a:r>
            <a:r>
              <a:rPr lang="en-US" sz="2600" b="1" dirty="0" err="1">
                <a:solidFill>
                  <a:schemeClr val="tx1"/>
                </a:solidFill>
                <a:latin typeface="Cambria" panose="02040503050406030204" pitchFamily="18" charset="0"/>
                <a:cs typeface="Arial" panose="020B0604020202020204" pitchFamily="34" charset="0"/>
              </a:rPr>
              <a:t>Pengelola</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Destinasi</a:t>
            </a:r>
            <a:r>
              <a:rPr lang="en-US" sz="2600" b="1" dirty="0">
                <a:solidFill>
                  <a:schemeClr val="tx1"/>
                </a:solidFill>
                <a:latin typeface="Cambria" panose="02040503050406030204" pitchFamily="18" charset="0"/>
                <a:cs typeface="Arial" panose="020B0604020202020204" pitchFamily="34" charset="0"/>
              </a:rPr>
              <a:t> (DMO): </a:t>
            </a:r>
            <a:r>
              <a:rPr lang="en-US" sz="2600" dirty="0">
                <a:solidFill>
                  <a:schemeClr val="tx1"/>
                </a:solidFill>
                <a:latin typeface="Cambria" panose="02040503050406030204" pitchFamily="18" charset="0"/>
                <a:cs typeface="Arial" panose="020B0604020202020204" pitchFamily="34" charset="0"/>
              </a:rPr>
              <a:t>Lembaga yang </a:t>
            </a:r>
            <a:r>
              <a:rPr lang="en-US" sz="2600" dirty="0" err="1">
                <a:solidFill>
                  <a:schemeClr val="tx1"/>
                </a:solidFill>
                <a:latin typeface="Cambria" panose="02040503050406030204" pitchFamily="18" charset="0"/>
                <a:cs typeface="Arial" panose="020B0604020202020204" pitchFamily="34" charset="0"/>
              </a:rPr>
              <a:t>melibatkan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perwakilan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semua</a:t>
            </a:r>
            <a:r>
              <a:rPr lang="en-US" sz="2600" dirty="0">
                <a:solidFill>
                  <a:schemeClr val="tx1"/>
                </a:solidFill>
                <a:latin typeface="Cambria" panose="02040503050406030204" pitchFamily="18" charset="0"/>
                <a:cs typeface="Arial" panose="020B0604020202020204" pitchFamily="34" charset="0"/>
              </a:rPr>
              <a:t> stakeholder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mengelola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destinasi</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712737744"/>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7FB87-74BE-2667-A352-9AB575EFBF18}"/>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6B2BF262-E7FD-54BD-96F4-20D7A8456E55}"/>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600" b="1" dirty="0">
                <a:solidFill>
                  <a:schemeClr val="tx1"/>
                </a:solidFill>
                <a:latin typeface="Cambria" panose="02040503050406030204" pitchFamily="18" charset="0"/>
                <a:cs typeface="Arial" panose="020B0604020202020204" pitchFamily="34" charset="0"/>
              </a:rPr>
              <a:t>Kesimpulan</a:t>
            </a:r>
          </a:p>
          <a:p>
            <a:endParaRPr lang="en-US" sz="2600" b="1" dirty="0">
              <a:solidFill>
                <a:schemeClr val="tx1"/>
              </a:solidFill>
              <a:latin typeface="Cambria" panose="02040503050406030204" pitchFamily="18" charset="0"/>
              <a:cs typeface="Arial" panose="020B0604020202020204" pitchFamily="34" charset="0"/>
            </a:endParaRPr>
          </a:p>
          <a:p>
            <a:pPr algn="l"/>
            <a:r>
              <a:rPr lang="en-US" sz="2600" dirty="0">
                <a:solidFill>
                  <a:schemeClr val="tx1"/>
                </a:solidFill>
                <a:latin typeface="Cambria" panose="02040503050406030204" pitchFamily="18" charset="0"/>
                <a:cs typeface="Arial" panose="020B0604020202020204" pitchFamily="34" charset="0"/>
              </a:rPr>
              <a:t>Peran stakeholder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proyek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adalah</a:t>
            </a:r>
            <a:r>
              <a:rPr lang="en-US" sz="2600" dirty="0">
                <a:solidFill>
                  <a:schemeClr val="tx1"/>
                </a:solidFill>
                <a:latin typeface="Cambria" panose="02040503050406030204" pitchFamily="18" charset="0"/>
                <a:cs typeface="Arial" panose="020B0604020202020204" pitchFamily="34" charset="0"/>
              </a:rPr>
              <a:t> fundamental dan </a:t>
            </a:r>
            <a:r>
              <a:rPr lang="en-US" sz="2600" dirty="0" err="1">
                <a:solidFill>
                  <a:schemeClr val="tx1"/>
                </a:solidFill>
                <a:latin typeface="Cambria" panose="02040503050406030204" pitchFamily="18" charset="0"/>
                <a:cs typeface="Arial" panose="020B0604020202020204" pitchFamily="34" charset="0"/>
              </a:rPr>
              <a:t>tidak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dapat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diabaikan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Pemerintah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masyarakat</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sektor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swasta</a:t>
            </a:r>
            <a:r>
              <a:rPr lang="en-US" sz="2600" dirty="0">
                <a:solidFill>
                  <a:schemeClr val="tx1"/>
                </a:solidFill>
                <a:latin typeface="Cambria" panose="02040503050406030204" pitchFamily="18" charset="0"/>
                <a:cs typeface="Arial" panose="020B0604020202020204" pitchFamily="34" charset="0"/>
              </a:rPr>
              <a:t> masing-masing </a:t>
            </a:r>
            <a:r>
              <a:rPr lang="en-US" sz="2600" dirty="0" err="1">
                <a:solidFill>
                  <a:schemeClr val="tx1"/>
                </a:solidFill>
                <a:latin typeface="Cambria" panose="02040503050406030204" pitchFamily="18" charset="0"/>
                <a:cs typeface="Arial" panose="020B0604020202020204" pitchFamily="34" charset="0"/>
              </a:rPr>
              <a:t>membawa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kekuatan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perspektif</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unik</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jika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disatukan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melalui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kolaborasi</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efektif</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dapat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menghasilkan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proyek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tidak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hanya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sukses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secara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ekonomi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tetapi</a:t>
            </a:r>
            <a:r>
              <a:rPr lang="en-US" sz="2600" dirty="0">
                <a:solidFill>
                  <a:schemeClr val="tx1"/>
                </a:solidFill>
                <a:latin typeface="Cambria" panose="02040503050406030204" pitchFamily="18" charset="0"/>
                <a:cs typeface="Arial" panose="020B0604020202020204" pitchFamily="34" charset="0"/>
              </a:rPr>
              <a:t> juga </a:t>
            </a:r>
            <a:r>
              <a:rPr lang="en-US" sz="2600" dirty="0" err="1">
                <a:solidFill>
                  <a:schemeClr val="tx1"/>
                </a:solidFill>
                <a:latin typeface="Cambria" panose="02040503050406030204" pitchFamily="18" charset="0"/>
                <a:cs typeface="Arial" panose="020B0604020202020204" pitchFamily="34" charset="0"/>
              </a:rPr>
              <a:t>berkelanjutan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secara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sosial</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lingkungan</a:t>
            </a:r>
            <a:r>
              <a:rPr lang="en-US" sz="2600" dirty="0">
                <a:solidFill>
                  <a:schemeClr val="tx1"/>
                </a:solidFill>
                <a:latin typeface="Cambria" panose="02040503050406030204" pitchFamily="18" charset="0"/>
                <a:cs typeface="Arial" panose="020B0604020202020204" pitchFamily="34" charset="0"/>
              </a:rPr>
              <a:t>. </a:t>
            </a:r>
          </a:p>
        </p:txBody>
      </p:sp>
    </p:spTree>
    <p:extLst>
      <p:ext uri="{BB962C8B-B14F-4D97-AF65-F5344CB8AC3E}">
        <p14:creationId xmlns:p14="http://schemas.microsoft.com/office/powerpoint/2010/main" val="3007182059"/>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7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Peran Stakeholder dalam Proyek Wisata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Kolaborasi pemerintah, masyarakat, dan sektor swasta</a:t>
            </a:r>
          </a:p>
        </p:txBody>
      </p:sp>
      <p:sp>
        <p:nvSpPr>
          <p:cNvPr id="4" name="Content Placeholder 2"/>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nb-NO" sz="2600" b="1" dirty="0">
                <a:solidFill>
                  <a:schemeClr val="tx1"/>
                </a:solidFill>
                <a:latin typeface="Cambria" panose="02040503050406030204" pitchFamily="18" charset="0"/>
                <a:cs typeface="Arial" panose="020B0604020202020204" pitchFamily="34" charset="0"/>
              </a:rPr>
              <a:t>Definisi Stakeholder dalam Konteks Pariwisata</a:t>
            </a:r>
            <a:r>
              <a:rPr lang="en-US" sz="2600" b="1" dirty="0">
                <a:solidFill>
                  <a:schemeClr val="tx1"/>
                </a:solidFill>
                <a:latin typeface="Cambria" panose="02040503050406030204" pitchFamily="18" charset="0"/>
                <a:cs typeface="Arial" panose="020B0604020202020204" pitchFamily="34" charset="0"/>
              </a:rPr>
              <a:t> </a:t>
            </a:r>
          </a:p>
          <a:p>
            <a:pPr algn="l"/>
            <a:r>
              <a:rPr lang="id-ID" sz="2600" dirty="0">
                <a:solidFill>
                  <a:schemeClr val="tx1"/>
                </a:solidFill>
                <a:latin typeface="Cambria" panose="02040503050406030204" pitchFamily="18" charset="0"/>
                <a:cs typeface="Arial" panose="020B0604020202020204" pitchFamily="34" charset="0"/>
              </a:rPr>
              <a:t>Stakeholder adalah individu, kelompok, atau organisasi yang memiliki kepentingan (baik langsung maupun tidak langsung), dapat mempengaruhi, atau dapat dipengaruhi oleh suatu proyek atau kegiatan. Dalam konteks proyek wisata, stakeholder adalah semua pihak yang memiliki kepentingan terhadap pengembangan, operasi, dan dampak dari destinasi atau produk pariwisata.</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EE52BC-164F-E447-404B-E162F3B03997}"/>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71041861-8284-3121-156D-D19BBB6907F7}"/>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Klasifikasi Stakeholder Utama dalam Proyek Wisata</a:t>
            </a:r>
          </a:p>
        </p:txBody>
      </p:sp>
      <p:sp>
        <p:nvSpPr>
          <p:cNvPr id="4" name="Content Placeholder 2">
            <a:extLst>
              <a:ext uri="{FF2B5EF4-FFF2-40B4-BE49-F238E27FC236}">
                <a16:creationId xmlns:a16="http://schemas.microsoft.com/office/drawing/2014/main" id="{0293B31A-C12D-0452-7CA5-E4E548C3B3F2}"/>
              </a:ext>
            </a:extLst>
          </p:cNvPr>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600" dirty="0">
                <a:solidFill>
                  <a:schemeClr val="tx1"/>
                </a:solidFill>
                <a:latin typeface="Cambria" panose="02040503050406030204" pitchFamily="18" charset="0"/>
                <a:cs typeface="Arial" panose="020B0604020202020204" pitchFamily="34" charset="0"/>
              </a:rPr>
              <a:t>Dalam proyek wisata, tiga kelompok stakeholder utama yang sering menjadi fokus adalah pemerintah, masyarakat, dan sektor swasta. Masing-masing memiliki peran, tanggung jawab, dan kepentingan yang unik.</a:t>
            </a:r>
          </a:p>
        </p:txBody>
      </p:sp>
    </p:spTree>
    <p:extLst>
      <p:ext uri="{BB962C8B-B14F-4D97-AF65-F5344CB8AC3E}">
        <p14:creationId xmlns:p14="http://schemas.microsoft.com/office/powerpoint/2010/main" val="1243262932"/>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59E52F-072E-521A-EE9C-FEB876CDD3C9}"/>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96F6B75-828E-EE69-CAFC-CAA439785A05}"/>
              </a:ext>
            </a:extLst>
          </p:cNvPr>
          <p:cNvSpPr txBox="1">
            <a:spLocks/>
          </p:cNvSpPr>
          <p:nvPr/>
        </p:nvSpPr>
        <p:spPr>
          <a:xfrm>
            <a:off x="457200" y="620688"/>
            <a:ext cx="8229600" cy="5505475"/>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AutoNum type="arabicPeriod"/>
            </a:pPr>
            <a:r>
              <a:rPr lang="id-ID" sz="2600" b="1" dirty="0">
                <a:solidFill>
                  <a:schemeClr val="tx1"/>
                </a:solidFill>
                <a:latin typeface="Cambria" panose="02040503050406030204" pitchFamily="18" charset="0"/>
                <a:cs typeface="Arial" panose="020B0604020202020204" pitchFamily="34" charset="0"/>
              </a:rPr>
              <a:t>Pemerintah</a:t>
            </a:r>
            <a:endParaRPr lang="en-US" sz="2600" b="1" dirty="0">
              <a:solidFill>
                <a:schemeClr val="tx1"/>
              </a:solidFill>
              <a:latin typeface="Cambria" panose="02040503050406030204" pitchFamily="18" charset="0"/>
              <a:cs typeface="Arial" panose="020B0604020202020204" pitchFamily="34" charset="0"/>
            </a:endParaRPr>
          </a:p>
          <a:p>
            <a:pPr algn="l"/>
            <a:r>
              <a:rPr lang="id-ID" sz="2600" dirty="0">
                <a:solidFill>
                  <a:schemeClr val="tx1"/>
                </a:solidFill>
                <a:latin typeface="Cambria" panose="02040503050406030204" pitchFamily="18" charset="0"/>
                <a:cs typeface="Arial" panose="020B0604020202020204" pitchFamily="34" charset="0"/>
              </a:rPr>
              <a:t>Pemerintah, baik di tingkat pusat, provinsi, maupun daerah, adalah stakeholder krusial yang berperan sebagai regulator, fasilitator, dan perencana.</a:t>
            </a:r>
            <a:endParaRPr lang="en-US" sz="2600" dirty="0">
              <a:solidFill>
                <a:schemeClr val="tx1"/>
              </a:solidFill>
              <a:latin typeface="Cambria" panose="02040503050406030204" pitchFamily="18" charset="0"/>
              <a:cs typeface="Arial" panose="020B0604020202020204" pitchFamily="34" charset="0"/>
            </a:endParaRPr>
          </a:p>
          <a:p>
            <a:pPr algn="l"/>
            <a:r>
              <a:rPr lang="id-ID" sz="2600" b="1" dirty="0">
                <a:solidFill>
                  <a:schemeClr val="tx1"/>
                </a:solidFill>
                <a:latin typeface="Cambria" panose="02040503050406030204" pitchFamily="18" charset="0"/>
                <a:cs typeface="Arial" panose="020B0604020202020204" pitchFamily="34" charset="0"/>
              </a:rPr>
              <a:t>Peran dan Tanggung Jawab:</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b="1" dirty="0">
                <a:solidFill>
                  <a:schemeClr val="tx1"/>
                </a:solidFill>
                <a:latin typeface="Cambria" panose="02040503050406030204" pitchFamily="18" charset="0"/>
                <a:cs typeface="Arial" panose="020B0604020202020204" pitchFamily="34" charset="0"/>
              </a:rPr>
              <a:t>Penyusunan Kebijakan dan Regulasi: </a:t>
            </a:r>
            <a:r>
              <a:rPr lang="id-ID" sz="2600" dirty="0">
                <a:solidFill>
                  <a:schemeClr val="tx1"/>
                </a:solidFill>
                <a:latin typeface="Cambria" panose="02040503050406030204" pitchFamily="18" charset="0"/>
                <a:cs typeface="Arial" panose="020B0604020202020204" pitchFamily="34" charset="0"/>
              </a:rPr>
              <a:t>Membuat undang-undang, peraturan, dan kebijakan yang mengatur pengembangan pariwisata (izin usaha, zonasi, perlindungan lingkungan, dll.).</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b="1" dirty="0">
                <a:solidFill>
                  <a:schemeClr val="tx1"/>
                </a:solidFill>
                <a:latin typeface="Cambria" panose="02040503050406030204" pitchFamily="18" charset="0"/>
                <a:cs typeface="Arial" panose="020B0604020202020204" pitchFamily="34" charset="0"/>
              </a:rPr>
              <a:t>Perencanaan dan Pengembangan Destinasi: </a:t>
            </a:r>
            <a:r>
              <a:rPr lang="id-ID" sz="2600" dirty="0">
                <a:solidFill>
                  <a:schemeClr val="tx1"/>
                </a:solidFill>
                <a:latin typeface="Cambria" panose="02040503050406030204" pitchFamily="18" charset="0"/>
                <a:cs typeface="Arial" panose="020B0604020202020204" pitchFamily="34" charset="0"/>
              </a:rPr>
              <a:t>Menyusun rencana induk pariwisata, menyediakan infrastruktur dasar (jalan, listrik, air bersih, sanitasi), serta mengembangkan sarana dan prasarana umum.</a:t>
            </a:r>
          </a:p>
        </p:txBody>
      </p:sp>
    </p:spTree>
    <p:extLst>
      <p:ext uri="{BB962C8B-B14F-4D97-AF65-F5344CB8AC3E}">
        <p14:creationId xmlns:p14="http://schemas.microsoft.com/office/powerpoint/2010/main" val="1217002097"/>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8B743-0E2D-E70A-AAF7-BDF3521974C9}"/>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565C199-602A-A2E9-2498-697AF068BFB9}"/>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Tx/>
              <a:buChar char="-"/>
            </a:pPr>
            <a:r>
              <a:rPr lang="id-ID" sz="2600" b="1" dirty="0">
                <a:solidFill>
                  <a:schemeClr val="tx1"/>
                </a:solidFill>
                <a:latin typeface="Cambria" panose="02040503050406030204" pitchFamily="18" charset="0"/>
                <a:cs typeface="Arial" panose="020B0604020202020204" pitchFamily="34" charset="0"/>
              </a:rPr>
              <a:t>Promosi dan Pemasaran: </a:t>
            </a:r>
            <a:r>
              <a:rPr lang="id-ID" sz="2600" dirty="0">
                <a:solidFill>
                  <a:schemeClr val="tx1"/>
                </a:solidFill>
                <a:latin typeface="Cambria" panose="02040503050406030204" pitchFamily="18" charset="0"/>
                <a:cs typeface="Arial" panose="020B0604020202020204" pitchFamily="34" charset="0"/>
              </a:rPr>
              <a:t>Mempromosikan destinasi di tingkat nasional dan internasional, menarik investasi, dan membentuk citra pariwisata.</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b="1" dirty="0">
                <a:solidFill>
                  <a:schemeClr val="tx1"/>
                </a:solidFill>
                <a:latin typeface="Cambria" panose="02040503050406030204" pitchFamily="18" charset="0"/>
                <a:cs typeface="Arial" panose="020B0604020202020204" pitchFamily="34" charset="0"/>
              </a:rPr>
              <a:t>Pelestarian dan Perlindungan: </a:t>
            </a:r>
            <a:r>
              <a:rPr lang="id-ID" sz="2600" dirty="0">
                <a:solidFill>
                  <a:schemeClr val="tx1"/>
                </a:solidFill>
                <a:latin typeface="Cambria" panose="02040503050406030204" pitchFamily="18" charset="0"/>
                <a:cs typeface="Arial" panose="020B0604020202020204" pitchFamily="34" charset="0"/>
              </a:rPr>
              <a:t>Menjaga warisan budaya, lingkungan, dan keanekaragaman hayati di destinasi wisata.</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b="1" dirty="0">
                <a:solidFill>
                  <a:schemeClr val="tx1"/>
                </a:solidFill>
                <a:latin typeface="Cambria" panose="02040503050406030204" pitchFamily="18" charset="0"/>
                <a:cs typeface="Arial" panose="020B0604020202020204" pitchFamily="34" charset="0"/>
              </a:rPr>
              <a:t>Pengawasan dan Penegakan Hukum: </a:t>
            </a:r>
            <a:r>
              <a:rPr lang="id-ID" sz="2600" dirty="0">
                <a:solidFill>
                  <a:schemeClr val="tx1"/>
                </a:solidFill>
                <a:latin typeface="Cambria" panose="02040503050406030204" pitchFamily="18" charset="0"/>
                <a:cs typeface="Arial" panose="020B0604020202020204" pitchFamily="34" charset="0"/>
              </a:rPr>
              <a:t>Memastikan semua kegiatan pariwisata sesuai dengan peraturan yang berlaku.</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b="1" dirty="0">
                <a:solidFill>
                  <a:schemeClr val="tx1"/>
                </a:solidFill>
                <a:latin typeface="Cambria" panose="02040503050406030204" pitchFamily="18" charset="0"/>
                <a:cs typeface="Arial" panose="020B0604020202020204" pitchFamily="34" charset="0"/>
              </a:rPr>
              <a:t>Penyedia Stimulus/Insentif: </a:t>
            </a:r>
            <a:r>
              <a:rPr lang="id-ID" sz="2600" dirty="0">
                <a:solidFill>
                  <a:schemeClr val="tx1"/>
                </a:solidFill>
                <a:latin typeface="Cambria" panose="02040503050406030204" pitchFamily="18" charset="0"/>
                <a:cs typeface="Arial" panose="020B0604020202020204" pitchFamily="34" charset="0"/>
              </a:rPr>
              <a:t>Memberikan insentif fiskal atau non-fiskal untuk menarik investasi dan pengembangan pariwisata.</a:t>
            </a:r>
          </a:p>
        </p:txBody>
      </p:sp>
    </p:spTree>
    <p:extLst>
      <p:ext uri="{BB962C8B-B14F-4D97-AF65-F5344CB8AC3E}">
        <p14:creationId xmlns:p14="http://schemas.microsoft.com/office/powerpoint/2010/main" val="1900403692"/>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BCFE0-FC7B-83EA-EA58-C05486DADF4E}"/>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ADFA4F7-7D38-CF19-661A-A751861ADAC9}"/>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600" b="1" dirty="0">
                <a:solidFill>
                  <a:schemeClr val="tx1"/>
                </a:solidFill>
                <a:latin typeface="Cambria" panose="02040503050406030204" pitchFamily="18" charset="0"/>
                <a:cs typeface="Arial" panose="020B0604020202020204" pitchFamily="34" charset="0"/>
              </a:rPr>
              <a:t>2. Masyarakat Lokal</a:t>
            </a:r>
            <a:endParaRPr lang="en-US" sz="2600" b="1" dirty="0">
              <a:solidFill>
                <a:schemeClr val="tx1"/>
              </a:solidFill>
              <a:latin typeface="Cambria" panose="02040503050406030204" pitchFamily="18" charset="0"/>
              <a:cs typeface="Arial" panose="020B0604020202020204" pitchFamily="34" charset="0"/>
            </a:endParaRPr>
          </a:p>
          <a:p>
            <a:pPr algn="l"/>
            <a:r>
              <a:rPr lang="id-ID" sz="2600" dirty="0">
                <a:solidFill>
                  <a:schemeClr val="tx1"/>
                </a:solidFill>
                <a:latin typeface="Cambria" panose="02040503050406030204" pitchFamily="18" charset="0"/>
                <a:cs typeface="Arial" panose="020B0604020202020204" pitchFamily="34" charset="0"/>
              </a:rPr>
              <a:t>Masyarakat lokal adalah stakeholder yang paling merasakan dampak langsung dari proyek wisata, baik positif maupun negatif. Keterlibatan mereka sangat penting untuk keberlanjutan dan penerimaan sosial proyek.</a:t>
            </a:r>
            <a:endParaRPr lang="en-US" sz="2600" dirty="0">
              <a:solidFill>
                <a:schemeClr val="tx1"/>
              </a:solidFill>
              <a:latin typeface="Cambria" panose="02040503050406030204" pitchFamily="18" charset="0"/>
              <a:cs typeface="Arial" panose="020B0604020202020204" pitchFamily="34" charset="0"/>
            </a:endParaRPr>
          </a:p>
          <a:p>
            <a:pPr algn="l"/>
            <a:r>
              <a:rPr lang="id-ID" sz="2600" b="1" dirty="0">
                <a:solidFill>
                  <a:schemeClr val="tx1"/>
                </a:solidFill>
                <a:latin typeface="Cambria" panose="02040503050406030204" pitchFamily="18" charset="0"/>
                <a:cs typeface="Arial" panose="020B0604020202020204" pitchFamily="34" charset="0"/>
              </a:rPr>
              <a:t>Peran dan Tanggung Jawab:</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b="1" dirty="0">
                <a:solidFill>
                  <a:schemeClr val="tx1"/>
                </a:solidFill>
                <a:latin typeface="Cambria" panose="02040503050406030204" pitchFamily="18" charset="0"/>
                <a:cs typeface="Arial" panose="020B0604020202020204" pitchFamily="34" charset="0"/>
              </a:rPr>
              <a:t>Penyedia Sumber Daya Manusia: </a:t>
            </a:r>
            <a:r>
              <a:rPr lang="id-ID" sz="2600" dirty="0">
                <a:solidFill>
                  <a:schemeClr val="tx1"/>
                </a:solidFill>
                <a:latin typeface="Cambria" panose="02040503050406030204" pitchFamily="18" charset="0"/>
                <a:cs typeface="Arial" panose="020B0604020202020204" pitchFamily="34" charset="0"/>
              </a:rPr>
              <a:t>Bekerja di sektor pariwisata (pemandu, pekerja hotel, pengrajin).</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b="1" dirty="0">
                <a:solidFill>
                  <a:schemeClr val="tx1"/>
                </a:solidFill>
                <a:latin typeface="Cambria" panose="02040503050406030204" pitchFamily="18" charset="0"/>
                <a:cs typeface="Arial" panose="020B0604020202020204" pitchFamily="34" charset="0"/>
              </a:rPr>
              <a:t>Pemilik Lahan/Budaya Lokal: </a:t>
            </a:r>
            <a:r>
              <a:rPr lang="id-ID" sz="2600" dirty="0">
                <a:solidFill>
                  <a:schemeClr val="tx1"/>
                </a:solidFill>
                <a:latin typeface="Cambria" panose="02040503050406030204" pitchFamily="18" charset="0"/>
                <a:cs typeface="Arial" panose="020B0604020202020204" pitchFamily="34" charset="0"/>
              </a:rPr>
              <a:t>Melindungi dan mempromosikan adat istiadat, seni, dan tradisi lokal sebagai daya tarik wisata.</a:t>
            </a:r>
          </a:p>
        </p:txBody>
      </p:sp>
    </p:spTree>
    <p:extLst>
      <p:ext uri="{BB962C8B-B14F-4D97-AF65-F5344CB8AC3E}">
        <p14:creationId xmlns:p14="http://schemas.microsoft.com/office/powerpoint/2010/main" val="4144779450"/>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98116-DAD9-7712-65AB-79577E6B7556}"/>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DEA9F907-C595-F243-3239-825E69586EBC}"/>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Tx/>
              <a:buChar char="-"/>
            </a:pPr>
            <a:r>
              <a:rPr lang="id-ID" sz="2600" b="1" dirty="0">
                <a:solidFill>
                  <a:schemeClr val="tx1"/>
                </a:solidFill>
                <a:latin typeface="Cambria" panose="02040503050406030204" pitchFamily="18" charset="0"/>
                <a:cs typeface="Arial" panose="020B0604020202020204" pitchFamily="34" charset="0"/>
              </a:rPr>
              <a:t>Penyedia Produk dan Jasa Lokal: </a:t>
            </a:r>
            <a:r>
              <a:rPr lang="id-ID" sz="2600" dirty="0">
                <a:solidFill>
                  <a:schemeClr val="tx1"/>
                </a:solidFill>
                <a:latin typeface="Cambria" panose="02040503050406030204" pitchFamily="18" charset="0"/>
                <a:cs typeface="Arial" panose="020B0604020202020204" pitchFamily="34" charset="0"/>
              </a:rPr>
              <a:t>Menjual makanan, kerajinan tangan, atau jasa penginapan skala kecil (homestay).</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b="1" dirty="0">
                <a:solidFill>
                  <a:schemeClr val="tx1"/>
                </a:solidFill>
                <a:latin typeface="Cambria" panose="02040503050406030204" pitchFamily="18" charset="0"/>
                <a:cs typeface="Arial" panose="020B0604020202020204" pitchFamily="34" charset="0"/>
              </a:rPr>
              <a:t>Penjaga Lingkungan: </a:t>
            </a:r>
            <a:r>
              <a:rPr lang="id-ID" sz="2600" dirty="0">
                <a:solidFill>
                  <a:schemeClr val="tx1"/>
                </a:solidFill>
                <a:latin typeface="Cambria" panose="02040503050406030204" pitchFamily="18" charset="0"/>
                <a:cs typeface="Arial" panose="020B0604020202020204" pitchFamily="34" charset="0"/>
              </a:rPr>
              <a:t>Berpartisipasi dalam menjaga kebersihan dan kelestarian alam di sekitar destinasi.</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b="1" dirty="0">
                <a:solidFill>
                  <a:schemeClr val="tx1"/>
                </a:solidFill>
                <a:latin typeface="Cambria" panose="02040503050406030204" pitchFamily="18" charset="0"/>
                <a:cs typeface="Arial" panose="020B0604020202020204" pitchFamily="34" charset="0"/>
              </a:rPr>
              <a:t>Agen Keamanan dan Keramahan: </a:t>
            </a:r>
            <a:r>
              <a:rPr lang="id-ID" sz="2600" dirty="0">
                <a:solidFill>
                  <a:schemeClr val="tx1"/>
                </a:solidFill>
                <a:latin typeface="Cambria" panose="02040503050406030204" pitchFamily="18" charset="0"/>
                <a:cs typeface="Arial" panose="020B0604020202020204" pitchFamily="34" charset="0"/>
              </a:rPr>
              <a:t>Menjaga keamanan dan menciptakan suasana yang ramah bagi wisatawan.</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b="1" dirty="0">
                <a:solidFill>
                  <a:schemeClr val="tx1"/>
                </a:solidFill>
                <a:latin typeface="Cambria" panose="02040503050406030204" pitchFamily="18" charset="0"/>
                <a:cs typeface="Arial" panose="020B0604020202020204" pitchFamily="34" charset="0"/>
              </a:rPr>
              <a:t>Penerima Manfaat dan Terdampak: </a:t>
            </a:r>
            <a:r>
              <a:rPr lang="id-ID" sz="2600" dirty="0">
                <a:solidFill>
                  <a:schemeClr val="tx1"/>
                </a:solidFill>
                <a:latin typeface="Cambria" panose="02040503050406030204" pitchFamily="18" charset="0"/>
                <a:cs typeface="Arial" panose="020B0604020202020204" pitchFamily="34" charset="0"/>
              </a:rPr>
              <a:t>Mengalami dampak ekonomi (lapangan kerja, pendapatan), sosial (perubahan gaya hidup), dan lingkungan (sampah, polusi).</a:t>
            </a:r>
          </a:p>
        </p:txBody>
      </p:sp>
    </p:spTree>
    <p:extLst>
      <p:ext uri="{BB962C8B-B14F-4D97-AF65-F5344CB8AC3E}">
        <p14:creationId xmlns:p14="http://schemas.microsoft.com/office/powerpoint/2010/main" val="2325134441"/>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5E4B5A-2C27-7438-EF72-DC03FE665DCF}"/>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0532A23D-7A97-7788-3FC2-F561A2070AA9}"/>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600" b="1" dirty="0">
                <a:solidFill>
                  <a:schemeClr val="tx1"/>
                </a:solidFill>
                <a:latin typeface="Cambria" panose="02040503050406030204" pitchFamily="18" charset="0"/>
                <a:cs typeface="Arial" panose="020B0604020202020204" pitchFamily="34" charset="0"/>
              </a:rPr>
              <a:t>3. Sektor </a:t>
            </a:r>
            <a:r>
              <a:rPr lang="en-US" sz="2600" b="1" dirty="0" err="1">
                <a:solidFill>
                  <a:schemeClr val="tx1"/>
                </a:solidFill>
                <a:latin typeface="Cambria" panose="02040503050406030204" pitchFamily="18" charset="0"/>
                <a:cs typeface="Arial" panose="020B0604020202020204" pitchFamily="34" charset="0"/>
              </a:rPr>
              <a:t>Swasta</a:t>
            </a:r>
            <a:endParaRPr lang="en-US" sz="2600" b="1" dirty="0">
              <a:solidFill>
                <a:schemeClr val="tx1"/>
              </a:solidFill>
              <a:latin typeface="Cambria" panose="02040503050406030204" pitchFamily="18" charset="0"/>
              <a:cs typeface="Arial" panose="020B0604020202020204" pitchFamily="34" charset="0"/>
            </a:endParaRPr>
          </a:p>
          <a:p>
            <a:pPr algn="l"/>
            <a:r>
              <a:rPr lang="en-US" sz="2600" dirty="0">
                <a:solidFill>
                  <a:schemeClr val="tx1"/>
                </a:solidFill>
                <a:latin typeface="Cambria" panose="02040503050406030204" pitchFamily="18" charset="0"/>
                <a:cs typeface="Arial" panose="020B0604020202020204" pitchFamily="34" charset="0"/>
              </a:rPr>
              <a:t>Sektor </a:t>
            </a:r>
            <a:r>
              <a:rPr lang="en-US" sz="2600" dirty="0" err="1">
                <a:solidFill>
                  <a:schemeClr val="tx1"/>
                </a:solidFill>
                <a:latin typeface="Cambria" panose="02040503050406030204" pitchFamily="18" charset="0"/>
                <a:cs typeface="Arial" panose="020B0604020202020204" pitchFamily="34" charset="0"/>
              </a:rPr>
              <a:t>swasta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adalah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kekuatan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pendorong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utama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investasi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inovasi</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operasionalisasi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proyek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Mereka </a:t>
            </a:r>
            <a:r>
              <a:rPr lang="en-US" sz="2600" dirty="0" err="1">
                <a:solidFill>
                  <a:schemeClr val="tx1"/>
                </a:solidFill>
                <a:latin typeface="Cambria" panose="02040503050406030204" pitchFamily="18" charset="0"/>
                <a:cs typeface="Arial" panose="020B0604020202020204" pitchFamily="34" charset="0"/>
              </a:rPr>
              <a:t>berorientasi</a:t>
            </a:r>
            <a:r>
              <a:rPr lang="en-US" sz="2600" dirty="0">
                <a:solidFill>
                  <a:schemeClr val="tx1"/>
                </a:solidFill>
                <a:latin typeface="Cambria" panose="02040503050406030204" pitchFamily="18" charset="0"/>
                <a:cs typeface="Arial" panose="020B0604020202020204" pitchFamily="34" charset="0"/>
              </a:rPr>
              <a:t> pada </a:t>
            </a:r>
            <a:r>
              <a:rPr lang="en-US" sz="2600" dirty="0" err="1">
                <a:solidFill>
                  <a:schemeClr val="tx1"/>
                </a:solidFill>
                <a:latin typeface="Cambria" panose="02040503050406030204" pitchFamily="18" charset="0"/>
                <a:cs typeface="Arial" panose="020B0604020202020204" pitchFamily="34" charset="0"/>
              </a:rPr>
              <a:t>keuntungan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namun</a:t>
            </a:r>
            <a:r>
              <a:rPr lang="en-US" sz="2600" dirty="0">
                <a:solidFill>
                  <a:schemeClr val="tx1"/>
                </a:solidFill>
                <a:latin typeface="Cambria" panose="02040503050406030204" pitchFamily="18" charset="0"/>
                <a:cs typeface="Arial" panose="020B0604020202020204" pitchFamily="34" charset="0"/>
              </a:rPr>
              <a:t> juga </a:t>
            </a:r>
            <a:r>
              <a:rPr lang="en-US" sz="2600" dirty="0" err="1">
                <a:solidFill>
                  <a:schemeClr val="tx1"/>
                </a:solidFill>
                <a:latin typeface="Cambria" panose="02040503050406030204" pitchFamily="18" charset="0"/>
                <a:cs typeface="Arial" panose="020B0604020202020204" pitchFamily="34" charset="0"/>
              </a:rPr>
              <a:t>memiliki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tanggung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jawab</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sosial</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lingkungan</a:t>
            </a:r>
            <a:r>
              <a:rPr lang="en-US" sz="2600" dirty="0">
                <a:solidFill>
                  <a:schemeClr val="tx1"/>
                </a:solidFill>
                <a:latin typeface="Cambria" panose="02040503050406030204" pitchFamily="18" charset="0"/>
                <a:cs typeface="Arial" panose="020B0604020202020204" pitchFamily="34" charset="0"/>
              </a:rPr>
              <a:t>.</a:t>
            </a:r>
          </a:p>
          <a:p>
            <a:pPr algn="l"/>
            <a:r>
              <a:rPr lang="en-US" sz="2600" dirty="0">
                <a:solidFill>
                  <a:schemeClr val="tx1"/>
                </a:solidFill>
                <a:latin typeface="Cambria" panose="02040503050406030204" pitchFamily="18" charset="0"/>
                <a:cs typeface="Arial" panose="020B0604020202020204" pitchFamily="34" charset="0"/>
              </a:rPr>
              <a:t>Peran dan </a:t>
            </a:r>
            <a:r>
              <a:rPr lang="en-US" sz="2600" dirty="0" err="1">
                <a:solidFill>
                  <a:schemeClr val="tx1"/>
                </a:solidFill>
                <a:latin typeface="Cambria" panose="02040503050406030204" pitchFamily="18" charset="0"/>
                <a:cs typeface="Arial" panose="020B0604020202020204" pitchFamily="34" charset="0"/>
              </a:rPr>
              <a:t>Tanggung</a:t>
            </a:r>
            <a:r>
              <a:rPr lang="en-US" sz="2600" dirty="0">
                <a:solidFill>
                  <a:schemeClr val="tx1"/>
                </a:solidFill>
                <a:latin typeface="Cambria" panose="02040503050406030204" pitchFamily="18" charset="0"/>
                <a:cs typeface="Arial" panose="020B0604020202020204" pitchFamily="34" charset="0"/>
              </a:rPr>
              <a:t> Jawab:</a:t>
            </a:r>
          </a:p>
          <a:p>
            <a:pPr marL="457200" indent="-457200" algn="l">
              <a:buFontTx/>
              <a:buChar char="-"/>
            </a:pPr>
            <a:r>
              <a:rPr lang="en-US" sz="2600" b="1" dirty="0">
                <a:solidFill>
                  <a:schemeClr val="tx1"/>
                </a:solidFill>
                <a:latin typeface="Cambria" panose="02040503050406030204" pitchFamily="18" charset="0"/>
                <a:cs typeface="Arial" panose="020B0604020202020204" pitchFamily="34" charset="0"/>
              </a:rPr>
              <a:t>Investor dan </a:t>
            </a:r>
            <a:r>
              <a:rPr lang="en-US" sz="2600" b="1" dirty="0" err="1">
                <a:solidFill>
                  <a:schemeClr val="tx1"/>
                </a:solidFill>
                <a:latin typeface="Cambria" panose="02040503050406030204" pitchFamily="18" charset="0"/>
                <a:cs typeface="Arial" panose="020B0604020202020204" pitchFamily="34" charset="0"/>
              </a:rPr>
              <a:t>Pengembang</a:t>
            </a:r>
            <a:r>
              <a:rPr lang="en-US" sz="2600" b="1"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Menyediakan</a:t>
            </a:r>
            <a:r>
              <a:rPr lang="en-US" sz="2600" dirty="0">
                <a:solidFill>
                  <a:schemeClr val="tx1"/>
                </a:solidFill>
                <a:latin typeface="Cambria" panose="02040503050406030204" pitchFamily="18" charset="0"/>
                <a:cs typeface="Arial" panose="020B0604020202020204" pitchFamily="34" charset="0"/>
              </a:rPr>
              <a:t> modal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membangun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fasilitas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pariwisata</a:t>
            </a:r>
            <a:r>
              <a:rPr lang="en-US" sz="2600" dirty="0">
                <a:solidFill>
                  <a:schemeClr val="tx1"/>
                </a:solidFill>
                <a:latin typeface="Cambria" panose="02040503050406030204" pitchFamily="18" charset="0"/>
                <a:cs typeface="Arial" panose="020B0604020202020204" pitchFamily="34" charset="0"/>
              </a:rPr>
              <a:t> (hotel, </a:t>
            </a:r>
            <a:r>
              <a:rPr lang="en-US" sz="2600" dirty="0" err="1">
                <a:solidFill>
                  <a:schemeClr val="tx1"/>
                </a:solidFill>
                <a:latin typeface="Cambria" panose="02040503050406030204" pitchFamily="18" charset="0"/>
                <a:cs typeface="Arial" panose="020B0604020202020204" pitchFamily="34" charset="0"/>
              </a:rPr>
              <a:t>restoran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taman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hiburan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atraksi</a:t>
            </a:r>
            <a:r>
              <a:rPr lang="en-US" sz="2600"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sz="2600" b="1" dirty="0">
                <a:solidFill>
                  <a:schemeClr val="tx1"/>
                </a:solidFill>
                <a:latin typeface="Cambria" panose="02040503050406030204" pitchFamily="18" charset="0"/>
                <a:cs typeface="Arial" panose="020B0604020202020204" pitchFamily="34" charset="0"/>
              </a:rPr>
              <a:t>Operator dan </a:t>
            </a:r>
            <a:r>
              <a:rPr lang="en-US" sz="2600" b="1" dirty="0" err="1">
                <a:solidFill>
                  <a:schemeClr val="tx1"/>
                </a:solidFill>
                <a:latin typeface="Cambria" panose="02040503050406030204" pitchFamily="18" charset="0"/>
                <a:cs typeface="Arial" panose="020B0604020202020204" pitchFamily="34" charset="0"/>
              </a:rPr>
              <a:t>Pengelola</a:t>
            </a:r>
            <a:r>
              <a:rPr lang="en-US" sz="2600" b="1"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Mengelola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operasi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harian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bisnis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pariwisata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menyediakan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berkualitas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tinggi</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054672194"/>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A320F-B0EF-BD3C-244F-E624A9FAFCCF}"/>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D942A05-2DFA-000E-8FCA-E954A13CC710}"/>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Tx/>
              <a:buChar char="-"/>
            </a:pPr>
            <a:r>
              <a:rPr lang="en-US" sz="2600" b="1" dirty="0" err="1">
                <a:solidFill>
                  <a:schemeClr val="tx1"/>
                </a:solidFill>
                <a:latin typeface="Cambria" panose="02040503050406030204" pitchFamily="18" charset="0"/>
                <a:cs typeface="Arial" panose="020B0604020202020204" pitchFamily="34" charset="0"/>
              </a:rPr>
              <a:t>Pencipta</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Lapangan</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Kerja</a:t>
            </a:r>
            <a:r>
              <a:rPr lang="en-US" sz="2600" b="1"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Membuka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banyak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peluang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kerja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bagi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masyarakat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lokal</a:t>
            </a:r>
            <a:r>
              <a:rPr lang="en-US" sz="2600"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sz="2600" b="1" dirty="0" err="1">
                <a:solidFill>
                  <a:schemeClr val="tx1"/>
                </a:solidFill>
                <a:latin typeface="Cambria" panose="02040503050406030204" pitchFamily="18" charset="0"/>
                <a:cs typeface="Arial" panose="020B0604020202020204" pitchFamily="34" charset="0"/>
              </a:rPr>
              <a:t>Inovator</a:t>
            </a:r>
            <a:r>
              <a:rPr lang="en-US" sz="2600" b="1" dirty="0">
                <a:solidFill>
                  <a:schemeClr val="tx1"/>
                </a:solidFill>
                <a:latin typeface="Cambria" panose="02040503050406030204" pitchFamily="18" charset="0"/>
                <a:cs typeface="Arial" panose="020B0604020202020204" pitchFamily="34" charset="0"/>
              </a:rPr>
              <a:t> </a:t>
            </a:r>
            <a:r>
              <a:rPr lang="en-US" sz="2600" b="1" dirty="0" err="1">
                <a:solidFill>
                  <a:schemeClr val="tx1"/>
                </a:solidFill>
                <a:latin typeface="Cambria" panose="02040503050406030204" pitchFamily="18" charset="0"/>
                <a:cs typeface="Arial" panose="020B0604020202020204" pitchFamily="34" charset="0"/>
              </a:rPr>
              <a:t>Produk</a:t>
            </a:r>
            <a:r>
              <a:rPr lang="en-US" sz="2600" b="1" dirty="0">
                <a:solidFill>
                  <a:schemeClr val="tx1"/>
                </a:solidFill>
                <a:latin typeface="Cambria" panose="02040503050406030204" pitchFamily="18" charset="0"/>
                <a:cs typeface="Arial" panose="020B0604020202020204" pitchFamily="34" charset="0"/>
              </a:rPr>
              <a:t> dan </a:t>
            </a:r>
            <a:r>
              <a:rPr lang="en-US" sz="2600" b="1" dirty="0" err="1">
                <a:solidFill>
                  <a:schemeClr val="tx1"/>
                </a:solidFill>
                <a:latin typeface="Cambria" panose="02040503050406030204" pitchFamily="18" charset="0"/>
                <a:cs typeface="Arial" panose="020B0604020202020204" pitchFamily="34" charset="0"/>
              </a:rPr>
              <a:t>Layanan</a:t>
            </a:r>
            <a:r>
              <a:rPr lang="en-US" sz="2600" b="1"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Mengembangkan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produk</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pariwisata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baru</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menarik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minat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wisatawan</a:t>
            </a:r>
            <a:r>
              <a:rPr lang="en-US" sz="2600"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sz="2600" b="1" dirty="0" err="1">
                <a:solidFill>
                  <a:schemeClr val="tx1"/>
                </a:solidFill>
                <a:latin typeface="Cambria" panose="02040503050406030204" pitchFamily="18" charset="0"/>
                <a:cs typeface="Arial" panose="020B0604020202020204" pitchFamily="34" charset="0"/>
              </a:rPr>
              <a:t>Pemasaran</a:t>
            </a:r>
            <a:r>
              <a:rPr lang="en-US" sz="2600" b="1" dirty="0">
                <a:solidFill>
                  <a:schemeClr val="tx1"/>
                </a:solidFill>
                <a:latin typeface="Cambria" panose="02040503050406030204" pitchFamily="18" charset="0"/>
                <a:cs typeface="Arial" panose="020B0604020202020204" pitchFamily="34" charset="0"/>
              </a:rPr>
              <a:t> dan </a:t>
            </a:r>
            <a:r>
              <a:rPr lang="en-US" sz="2600" b="1" dirty="0" err="1">
                <a:solidFill>
                  <a:schemeClr val="tx1"/>
                </a:solidFill>
                <a:latin typeface="Cambria" panose="02040503050406030204" pitchFamily="18" charset="0"/>
                <a:cs typeface="Arial" panose="020B0604020202020204" pitchFamily="34" charset="0"/>
              </a:rPr>
              <a:t>Penjualan</a:t>
            </a:r>
            <a:r>
              <a:rPr lang="en-US" sz="2600" b="1"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Memasarkan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produk</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paket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mereka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kepada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calon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wisatawan</a:t>
            </a:r>
            <a:r>
              <a:rPr lang="en-US" sz="2600"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sz="2600" b="1" dirty="0" err="1">
                <a:solidFill>
                  <a:schemeClr val="tx1"/>
                </a:solidFill>
                <a:latin typeface="Cambria" panose="02040503050406030204" pitchFamily="18" charset="0"/>
                <a:cs typeface="Arial" panose="020B0604020202020204" pitchFamily="34" charset="0"/>
              </a:rPr>
              <a:t>Pembayar</a:t>
            </a:r>
            <a:r>
              <a:rPr lang="en-US" sz="2600" b="1" dirty="0">
                <a:solidFill>
                  <a:schemeClr val="tx1"/>
                </a:solidFill>
                <a:latin typeface="Cambria" panose="02040503050406030204" pitchFamily="18" charset="0"/>
                <a:cs typeface="Arial" panose="020B0604020202020204" pitchFamily="34" charset="0"/>
              </a:rPr>
              <a:t> Pajak: </a:t>
            </a:r>
            <a:r>
              <a:rPr lang="en-US" sz="2600" dirty="0" err="1">
                <a:solidFill>
                  <a:schemeClr val="tx1"/>
                </a:solidFill>
                <a:latin typeface="Cambria" panose="02040503050406030204" pitchFamily="18" charset="0"/>
                <a:cs typeface="Arial" panose="020B0604020202020204" pitchFamily="34" charset="0"/>
              </a:rPr>
              <a:t>Berkontribusi</a:t>
            </a:r>
            <a:r>
              <a:rPr lang="en-US" sz="2600" dirty="0">
                <a:solidFill>
                  <a:schemeClr val="tx1"/>
                </a:solidFill>
                <a:latin typeface="Cambria" panose="02040503050406030204" pitchFamily="18" charset="0"/>
                <a:cs typeface="Arial" panose="020B0604020202020204" pitchFamily="34" charset="0"/>
              </a:rPr>
              <a:t> pada </a:t>
            </a:r>
            <a:r>
              <a:rPr lang="en-US" sz="2600" dirty="0" err="1">
                <a:solidFill>
                  <a:schemeClr val="tx1"/>
                </a:solidFill>
                <a:latin typeface="Cambria" panose="02040503050406030204" pitchFamily="18" charset="0"/>
                <a:cs typeface="Arial" panose="020B0604020202020204" pitchFamily="34" charset="0"/>
              </a:rPr>
              <a:t>pendapatan</a:t>
            </a:r>
            <a:r>
              <a:rPr lang="en-US" sz="2600" dirty="0">
                <a:solidFill>
                  <a:schemeClr val="tx1"/>
                </a:solidFill>
                <a:latin typeface="Cambria" panose="02040503050406030204" pitchFamily="18" charset="0"/>
                <a:cs typeface="Arial" panose="020B0604020202020204" pitchFamily="34" charset="0"/>
              </a:rPr>
              <a:t> negara/</a:t>
            </a:r>
            <a:r>
              <a:rPr lang="en-US" sz="2600" dirty="0" err="1">
                <a:solidFill>
                  <a:schemeClr val="tx1"/>
                </a:solidFill>
                <a:latin typeface="Cambria" panose="02040503050406030204" pitchFamily="18" charset="0"/>
                <a:cs typeface="Arial" panose="020B0604020202020204" pitchFamily="34" charset="0"/>
              </a:rPr>
              <a:t>daerah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melalui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pajak</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662489581"/>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3990</TotalTime>
  <Words>1007</Words>
  <Application>Microsoft Office PowerPoint</Application>
  <PresentationFormat>On-screen Show (4:3)</PresentationFormat>
  <Paragraphs>76</Paragraphs>
  <Slides>16</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493</cp:revision>
  <cp:lastPrinted>2017-08-29T02:54:51Z</cp:lastPrinted>
  <dcterms:created xsi:type="dcterms:W3CDTF">2010-04-18T12:06:30Z</dcterms:created>
  <dcterms:modified xsi:type="dcterms:W3CDTF">2025-06-05T03:22:38Z</dcterms:modified>
</cp:coreProperties>
</file>