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59" d="100"/>
          <a:sy n="59" d="100"/>
        </p:scale>
        <p:origin x="88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4" name="Rectangle 13"/>
          <p:cNvSpPr/>
          <p:nvPr/>
        </p:nvSpPr>
        <p:spPr>
          <a:xfrm>
            <a:off x="160920" y="157606"/>
            <a:ext cx="11870161" cy="6542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2035130" y="1066800"/>
            <a:ext cx="8112369" cy="2073119"/>
          </a:xfrm>
        </p:spPr>
        <p:txBody>
          <a:bodyPr anchor="b">
            <a:normAutofit/>
          </a:bodyPr>
          <a:lstStyle>
            <a:lvl1pPr algn="ctr">
              <a:lnSpc>
                <a:spcPct val="110000"/>
              </a:lnSpc>
              <a:defRPr sz="2800" cap="all" spc="390" baseline="0"/>
            </a:lvl1pPr>
          </a:lstStyle>
          <a:p>
            <a:r>
              <a:rPr lang="en-US" dirty="0"/>
              <a:t>CLICK TO EDIT MASTER TITLE STYLE</a:t>
            </a:r>
            <a:endParaRPr lang="en-US" dirty="0"/>
          </a:p>
        </p:txBody>
      </p:sp>
      <p:sp>
        <p:nvSpPr>
          <p:cNvPr id="3" name="Subtitle 2"/>
          <p:cNvSpPr>
            <a:spLocks noGrp="1"/>
          </p:cNvSpPr>
          <p:nvPr>
            <p:ph type="subTitle" idx="1"/>
          </p:nvPr>
        </p:nvSpPr>
        <p:spPr>
          <a:xfrm>
            <a:off x="2175804" y="4876802"/>
            <a:ext cx="7821637" cy="1028697"/>
          </a:xfrm>
        </p:spPr>
        <p:txBody>
          <a:bodyPr>
            <a:normAutofit/>
          </a:bodyPr>
          <a:lstStyle>
            <a:lvl1pPr marL="0" indent="0" algn="ctr">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fld>
            <a:endParaRPr lang="en-US"/>
          </a:p>
        </p:txBody>
      </p:sp>
      <p:sp>
        <p:nvSpPr>
          <p:cNvPr id="5" name="Footer Placeholder 4"/>
          <p:cNvSpPr>
            <a:spLocks noGrp="1"/>
          </p:cNvSpPr>
          <p:nvPr>
            <p:ph type="ftr" sz="quarter" idx="11"/>
          </p:nvPr>
        </p:nvSpPr>
        <p:spPr>
          <a:xfrm>
            <a:off x="7279965" y="6245352"/>
            <a:ext cx="4114800" cy="365125"/>
          </a:xfrm>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fld>
            <a:endParaRPr lang="en-US"/>
          </a:p>
        </p:txBody>
      </p:sp>
      <p:grpSp>
        <p:nvGrpSpPr>
          <p:cNvPr id="7" name="Group 6"/>
          <p:cNvGrpSpPr/>
          <p:nvPr/>
        </p:nvGrpSpPr>
        <p:grpSpPr>
          <a:xfrm>
            <a:off x="5662258" y="4240546"/>
            <a:ext cx="867485" cy="115439"/>
            <a:chOff x="8910933" y="1861308"/>
            <a:chExt cx="867485" cy="115439"/>
          </a:xfrm>
        </p:grpSpPr>
        <p:sp>
          <p:nvSpPr>
            <p:cNvPr id="8" name="Rectangle 7"/>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1028700" y="2161903"/>
            <a:ext cx="10134600" cy="3743597"/>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C485584D-7D79-4248-9986-4CA35242F94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6250" y="723899"/>
            <a:ext cx="2271849" cy="54102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23900" y="723899"/>
            <a:ext cx="8302534" cy="5410201"/>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C485584D-7D79-4248-9986-4CA35242F94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C485584D-7D79-4248-9986-4CA35242F94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85584D-7D79-4248-9986-4CA35242F94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590046-DA73-4BBF-84B5-C08E6F75191A}" type="slidenum">
              <a:rPr lang="en-US" smtClean="0"/>
            </a:fld>
            <a:endParaRPr lang="en-US"/>
          </a:p>
        </p:txBody>
      </p:sp>
      <p:sp>
        <p:nvSpPr>
          <p:cNvPr id="11" name="Rectangle 5"/>
          <p:cNvSpPr/>
          <p:nvPr/>
        </p:nvSpPr>
        <p:spPr>
          <a:xfrm>
            <a:off x="723900" y="750338"/>
            <a:ext cx="4580642" cy="5494694"/>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1" fmla="*/ 0 w 6096000"/>
              <a:gd name="connsiteY0-2" fmla="*/ 0 h 6858000"/>
              <a:gd name="connsiteX1-3" fmla="*/ 6096000 w 6096000"/>
              <a:gd name="connsiteY1-4" fmla="*/ 0 h 6858000"/>
              <a:gd name="connsiteX2-5" fmla="*/ 6096000 w 6096000"/>
              <a:gd name="connsiteY2-6" fmla="*/ 6858000 h 6858000"/>
              <a:gd name="connsiteX3-7" fmla="*/ 3058886 w 6096000"/>
              <a:gd name="connsiteY3-8" fmla="*/ 6858000 h 6858000"/>
              <a:gd name="connsiteX4-9" fmla="*/ 0 w 6096000"/>
              <a:gd name="connsiteY4-10" fmla="*/ 6858000 h 6858000"/>
              <a:gd name="connsiteX5" fmla="*/ 0 w 6096000"/>
              <a:gd name="connsiteY5" fmla="*/ 0 h 6858000"/>
              <a:gd name="connsiteX0-11" fmla="*/ 0 w 6096000"/>
              <a:gd name="connsiteY0-12" fmla="*/ 0 h 6858000"/>
              <a:gd name="connsiteX1-13" fmla="*/ 6096000 w 6096000"/>
              <a:gd name="connsiteY1-14" fmla="*/ 0 h 6858000"/>
              <a:gd name="connsiteX2-15" fmla="*/ 6096000 w 6096000"/>
              <a:gd name="connsiteY2-16" fmla="*/ 6858000 h 6858000"/>
              <a:gd name="connsiteX3-17" fmla="*/ 3037115 w 6096000"/>
              <a:gd name="connsiteY3-18" fmla="*/ 5889172 h 6858000"/>
              <a:gd name="connsiteX4-19" fmla="*/ 0 w 6096000"/>
              <a:gd name="connsiteY4-20" fmla="*/ 6858000 h 6858000"/>
              <a:gd name="connsiteX5-21" fmla="*/ 0 w 6096000"/>
              <a:gd name="connsiteY5-22" fmla="*/ 0 h 6858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6096000" h="6858000">
                <a:moveTo>
                  <a:pt x="0" y="0"/>
                </a:moveTo>
                <a:lnTo>
                  <a:pt x="6096000" y="0"/>
                </a:lnTo>
                <a:lnTo>
                  <a:pt x="6096000" y="6858000"/>
                </a:lnTo>
                <a:lnTo>
                  <a:pt x="3037115" y="5889172"/>
                </a:lnTo>
                <a:lnTo>
                  <a:pt x="0" y="6858000"/>
                </a:lnTo>
                <a:lnTo>
                  <a:pt x="0" y="0"/>
                </a:lnTo>
                <a:close/>
              </a:path>
            </a:pathLst>
          </a:custGeom>
          <a:solidFill>
            <a:schemeClr val="bg2">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2580478" y="4714704"/>
            <a:ext cx="867485" cy="115439"/>
            <a:chOff x="8910933" y="1861308"/>
            <a:chExt cx="867485" cy="115439"/>
          </a:xfrm>
        </p:grpSpPr>
        <p:sp>
          <p:nvSpPr>
            <p:cNvPr id="8" name="Rectangle 7"/>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9" name="Straight Connector 8"/>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51291" y="1274475"/>
            <a:ext cx="3761832" cy="2823913"/>
          </a:xfrm>
        </p:spPr>
        <p:txBody>
          <a:bodyPr anchor="b">
            <a:normAutofit/>
          </a:bodyPr>
          <a:lstStyle>
            <a:lvl1pPr algn="ctr">
              <a:defRPr sz="3200" cap="all" spc="600" baseline="0"/>
            </a:lvl1pPr>
          </a:lstStyle>
          <a:p>
            <a:r>
              <a:rPr lang="en-US" dirty="0"/>
              <a:t>Click to edit Master title style</a:t>
            </a:r>
            <a:endParaRPr lang="en-US" dirty="0"/>
          </a:p>
        </p:txBody>
      </p:sp>
      <p:sp>
        <p:nvSpPr>
          <p:cNvPr id="3" name="Text Placeholder 2"/>
          <p:cNvSpPr>
            <a:spLocks noGrp="1"/>
          </p:cNvSpPr>
          <p:nvPr>
            <p:ph type="body" idx="1"/>
          </p:nvPr>
        </p:nvSpPr>
        <p:spPr>
          <a:xfrm>
            <a:off x="6556756" y="2730304"/>
            <a:ext cx="4383030" cy="1397390"/>
          </a:xfrm>
        </p:spPr>
        <p:txBody>
          <a:bodyPr anchor="ctr">
            <a:normAutofit/>
          </a:bodyPr>
          <a:lstStyle>
            <a:lvl1pPr marL="0" indent="0" algn="ctr">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1037305" y="2155369"/>
            <a:ext cx="4953000" cy="3998323"/>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6172200" y="2155369"/>
            <a:ext cx="4953000" cy="3998323"/>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C485584D-7D79-4248-9986-4CA35242F94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55171"/>
            <a:ext cx="10134600" cy="1135517"/>
          </a:xfrm>
        </p:spPr>
        <p:txBody>
          <a:bodyPr/>
          <a:lstStyle/>
          <a:p>
            <a:r>
              <a:rPr lang="en-US" dirty="0"/>
              <a:t>Click to edit Master title style</a:t>
            </a:r>
            <a:endParaRPr lang="en-US" dirty="0"/>
          </a:p>
        </p:txBody>
      </p:sp>
      <p:sp>
        <p:nvSpPr>
          <p:cNvPr id="3" name="Text Placeholder 2"/>
          <p:cNvSpPr>
            <a:spLocks noGrp="1"/>
          </p:cNvSpPr>
          <p:nvPr>
            <p:ph type="body" idx="1"/>
          </p:nvPr>
        </p:nvSpPr>
        <p:spPr>
          <a:xfrm>
            <a:off x="1037306" y="1801620"/>
            <a:ext cx="4849036"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4" name="Content Placeholder 3"/>
          <p:cNvSpPr>
            <a:spLocks noGrp="1"/>
          </p:cNvSpPr>
          <p:nvPr>
            <p:ph sz="half" idx="2"/>
          </p:nvPr>
        </p:nvSpPr>
        <p:spPr>
          <a:xfrm>
            <a:off x="1037306" y="2619103"/>
            <a:ext cx="4849036" cy="3514997"/>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250108" y="1801620"/>
            <a:ext cx="4904585" cy="814387"/>
          </a:xfrm>
        </p:spPr>
        <p:txBody>
          <a:bodyPr anchor="b">
            <a:normAutofit/>
          </a:bodyPr>
          <a:lstStyle>
            <a:lvl1pPr marL="0" indent="0">
              <a:buNone/>
              <a:defRPr sz="18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6" name="Content Placeholder 5"/>
          <p:cNvSpPr>
            <a:spLocks noGrp="1"/>
          </p:cNvSpPr>
          <p:nvPr>
            <p:ph sz="quarter" idx="4"/>
          </p:nvPr>
        </p:nvSpPr>
        <p:spPr>
          <a:xfrm>
            <a:off x="6250108" y="2619103"/>
            <a:ext cx="4904585" cy="3514997"/>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C485584D-7D79-4248-9986-4CA35242F94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C485584D-7D79-4248-9986-4CA35242F94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5584D-7D79-4248-9986-4CA35242F94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1066800"/>
            <a:ext cx="6172200" cy="48386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C485584D-7D79-4248-9986-4CA35242F94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3705225" cy="1600200"/>
          </a:xfrm>
        </p:spPr>
        <p:txBody>
          <a:bodyPr anchor="b"/>
          <a:lstStyle>
            <a:lvl1pPr>
              <a:defRPr sz="3200"/>
            </a:lvl1pPr>
          </a:lstStyle>
          <a:p>
            <a:r>
              <a:rPr lang="en-US"/>
              <a:t>Click to edit Master title style</a:t>
            </a:r>
            <a:endParaRPr lang="en-US" dirty="0"/>
          </a:p>
        </p:txBody>
      </p:sp>
      <p:sp>
        <p:nvSpPr>
          <p:cNvPr id="3" name="Picture Placeholder 2"/>
          <p:cNvSpPr>
            <a:spLocks noGrp="1"/>
          </p:cNvSpPr>
          <p:nvPr>
            <p:ph type="pic" idx="1"/>
          </p:nvPr>
        </p:nvSpPr>
        <p:spPr>
          <a:xfrm>
            <a:off x="5183188" y="1066800"/>
            <a:ext cx="5942012" cy="48387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1066800" y="2057400"/>
            <a:ext cx="370522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C485584D-7D79-4248-9986-4CA35242F94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590046-DA73-4BBF-84B5-C08E6F75191A}"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723900"/>
            <a:ext cx="10134600" cy="1288489"/>
          </a:xfrm>
          <a:prstGeom prst="rect">
            <a:avLst/>
          </a:prstGeom>
        </p:spPr>
        <p:txBody>
          <a:bodyPr vert="horz" lIns="91440" tIns="45720" rIns="91440" bIns="45720" rtlCol="0" anchor="b">
            <a:normAutofit/>
          </a:bodyPr>
          <a:lstStyle/>
          <a:p>
            <a:r>
              <a:rPr lang="en-US" dirty="0"/>
              <a:t>Click to edit Master title style</a:t>
            </a:r>
            <a:endParaRPr lang="en-US" dirty="0"/>
          </a:p>
        </p:txBody>
      </p:sp>
      <p:sp>
        <p:nvSpPr>
          <p:cNvPr id="3" name="Text Placeholder 2"/>
          <p:cNvSpPr>
            <a:spLocks noGrp="1"/>
          </p:cNvSpPr>
          <p:nvPr>
            <p:ph type="body" idx="1"/>
          </p:nvPr>
        </p:nvSpPr>
        <p:spPr>
          <a:xfrm>
            <a:off x="1028700" y="2161903"/>
            <a:ext cx="10134600" cy="3969342"/>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Slide Number Placeholder 5"/>
          <p:cNvSpPr>
            <a:spLocks noGrp="1"/>
          </p:cNvSpPr>
          <p:nvPr>
            <p:ph type="sldNum" sz="quarter" idx="4"/>
          </p:nvPr>
        </p:nvSpPr>
        <p:spPr>
          <a:xfrm>
            <a:off x="11394765" y="6245032"/>
            <a:ext cx="524491" cy="365125"/>
          </a:xfrm>
          <a:prstGeom prst="rect">
            <a:avLst/>
          </a:prstGeom>
        </p:spPr>
        <p:txBody>
          <a:bodyPr vert="horz" lIns="91440" tIns="45720" rIns="91440" bIns="45720" rtlCol="0" anchor="ctr"/>
          <a:lstStyle>
            <a:lvl1pPr algn="r">
              <a:defRPr sz="1050">
                <a:solidFill>
                  <a:schemeClr val="tx2"/>
                </a:solidFill>
              </a:defRPr>
            </a:lvl1pPr>
          </a:lstStyle>
          <a:p>
            <a:fld id="{19590046-DA73-4BBF-84B5-C08E6F75191A}" type="slidenum">
              <a:rPr lang="en-US" smtClean="0"/>
            </a:fld>
            <a:endParaRPr lang="en-US"/>
          </a:p>
        </p:txBody>
      </p:sp>
      <p:sp>
        <p:nvSpPr>
          <p:cNvPr id="4" name="Date Placeholder 3"/>
          <p:cNvSpPr>
            <a:spLocks noGrp="1"/>
          </p:cNvSpPr>
          <p:nvPr>
            <p:ph type="dt" sz="half" idx="2"/>
          </p:nvPr>
        </p:nvSpPr>
        <p:spPr>
          <a:xfrm>
            <a:off x="354841" y="6245032"/>
            <a:ext cx="2659380" cy="365125"/>
          </a:xfrm>
          <a:prstGeom prst="rect">
            <a:avLst/>
          </a:prstGeom>
        </p:spPr>
        <p:txBody>
          <a:bodyPr vert="horz" lIns="91440" tIns="45720" rIns="91440" bIns="45720" rtlCol="0" anchor="ctr"/>
          <a:lstStyle>
            <a:lvl1pPr algn="l">
              <a:defRPr sz="1050">
                <a:solidFill>
                  <a:schemeClr val="tx2"/>
                </a:solidFill>
              </a:defRPr>
            </a:lvl1pPr>
          </a:lstStyle>
          <a:p>
            <a:fld id="{C485584D-7D79-4248-9986-4CA35242F944}" type="datetimeFigureOut">
              <a:rPr lang="en-US" smtClean="0"/>
            </a:fld>
            <a:endParaRPr lang="en-US"/>
          </a:p>
        </p:txBody>
      </p:sp>
      <p:sp>
        <p:nvSpPr>
          <p:cNvPr id="5" name="Footer Placeholder 4"/>
          <p:cNvSpPr>
            <a:spLocks noGrp="1"/>
          </p:cNvSpPr>
          <p:nvPr>
            <p:ph type="ftr" sz="quarter" idx="3"/>
          </p:nvPr>
        </p:nvSpPr>
        <p:spPr>
          <a:xfrm>
            <a:off x="7279964" y="6245033"/>
            <a:ext cx="4112222" cy="365125"/>
          </a:xfrm>
          <a:prstGeom prst="rect">
            <a:avLst/>
          </a:prstGeom>
        </p:spPr>
        <p:txBody>
          <a:bodyPr vert="horz" lIns="91440" tIns="45720" rIns="91440" bIns="45720" rtlCol="0" anchor="ctr"/>
          <a:lstStyle>
            <a:lvl1pPr algn="r">
              <a:defRPr sz="1050">
                <a:solidFill>
                  <a:schemeClr val="tx2"/>
                </a:solidFill>
              </a:defRPr>
            </a:lvl1pPr>
          </a:lstStyle>
          <a:p>
            <a:endParaRPr lang="en-US"/>
          </a:p>
        </p:txBody>
      </p:sp>
      <p:sp>
        <p:nvSpPr>
          <p:cNvPr id="16" name="Freeform: Shape 15"/>
          <p:cNvSpPr/>
          <p:nvPr/>
        </p:nvSpPr>
        <p:spPr>
          <a:xfrm>
            <a:off x="0" y="0"/>
            <a:ext cx="12192000" cy="6858000"/>
          </a:xfrm>
          <a:custGeom>
            <a:avLst/>
            <a:gdLst>
              <a:gd name="connsiteX0" fmla="*/ 160920 w 12192000"/>
              <a:gd name="connsiteY0" fmla="*/ 157606 h 6858000"/>
              <a:gd name="connsiteX1" fmla="*/ 160920 w 12192000"/>
              <a:gd name="connsiteY1" fmla="*/ 6700394 h 6858000"/>
              <a:gd name="connsiteX2" fmla="*/ 12031081 w 12192000"/>
              <a:gd name="connsiteY2" fmla="*/ 6700394 h 6858000"/>
              <a:gd name="connsiteX3" fmla="*/ 12031081 w 12192000"/>
              <a:gd name="connsiteY3" fmla="*/ 157606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60920" y="157606"/>
                </a:moveTo>
                <a:lnTo>
                  <a:pt x="160920" y="6700394"/>
                </a:lnTo>
                <a:lnTo>
                  <a:pt x="12031081" y="6700394"/>
                </a:lnTo>
                <a:lnTo>
                  <a:pt x="12031081" y="157606"/>
                </a:lnTo>
                <a:close/>
                <a:moveTo>
                  <a:pt x="0" y="0"/>
                </a:moveTo>
                <a:lnTo>
                  <a:pt x="12192000" y="0"/>
                </a:lnTo>
                <a:lnTo>
                  <a:pt x="12192000" y="6858000"/>
                </a:lnTo>
                <a:lnTo>
                  <a:pt x="0" y="685800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10000"/>
        </a:lnSpc>
        <a:spcBef>
          <a:spcPct val="0"/>
        </a:spcBef>
        <a:buNone/>
        <a:defRPr sz="3200" kern="1200" cap="none" baseline="0">
          <a:solidFill>
            <a:schemeClr val="tx2"/>
          </a:solidFill>
          <a:latin typeface="+mj-lt"/>
          <a:ea typeface="+mj-ea"/>
          <a:cs typeface="+mj-cs"/>
        </a:defRPr>
      </a:lvl1pPr>
    </p:titleStyle>
    <p:bodyStyle>
      <a:lvl1pPr marL="0" indent="0" algn="l" defTabSz="914400" rtl="0" eaLnBrk="1" latinLnBrk="0" hangingPunct="1">
        <a:lnSpc>
          <a:spcPct val="110000"/>
        </a:lnSpc>
        <a:spcBef>
          <a:spcPts val="1000"/>
        </a:spcBef>
        <a:buFontTx/>
        <a:buNone/>
        <a:defRPr sz="2000" kern="1200">
          <a:solidFill>
            <a:schemeClr val="tx2"/>
          </a:solidFill>
          <a:latin typeface="+mn-lt"/>
          <a:ea typeface="+mn-ea"/>
          <a:cs typeface="+mn-cs"/>
        </a:defRPr>
      </a:lvl1pPr>
      <a:lvl2pPr marL="274320" indent="-228600" algn="l" defTabSz="914400" rtl="0" eaLnBrk="1" latinLnBrk="0" hangingPunct="1">
        <a:lnSpc>
          <a:spcPct val="110000"/>
        </a:lnSpc>
        <a:spcBef>
          <a:spcPts val="500"/>
        </a:spcBef>
        <a:buSzPct val="85000"/>
        <a:buFont typeface="Arial" panose="020B0604020202020204" pitchFamily="34" charset="0"/>
        <a:buChar char="•"/>
        <a:defRPr sz="1800" kern="1200">
          <a:solidFill>
            <a:schemeClr val="tx2"/>
          </a:solidFill>
          <a:latin typeface="+mn-lt"/>
          <a:ea typeface="+mn-ea"/>
          <a:cs typeface="+mn-cs"/>
        </a:defRPr>
      </a:lvl2pPr>
      <a:lvl3pPr marL="274320" indent="0" algn="l" defTabSz="914400" rtl="0" eaLnBrk="1" latinLnBrk="0" hangingPunct="1">
        <a:lnSpc>
          <a:spcPct val="110000"/>
        </a:lnSpc>
        <a:spcBef>
          <a:spcPts val="500"/>
        </a:spcBef>
        <a:buFontTx/>
        <a:buNone/>
        <a:defRPr sz="1600" kern="1200">
          <a:solidFill>
            <a:schemeClr val="tx2"/>
          </a:solidFill>
          <a:latin typeface="+mn-lt"/>
          <a:ea typeface="+mn-ea"/>
          <a:cs typeface="+mn-cs"/>
        </a:defRPr>
      </a:lvl3pPr>
      <a:lvl4pPr marL="548640" indent="-228600" algn="l" defTabSz="914400"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4pPr>
      <a:lvl5pPr marL="54864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p:cNvSpPr>
            <a:spLocks noGrp="1" noRot="1" noChangeAspect="1" noMove="1" noResize="1" noEditPoints="1" noAdjustHandles="1" noChangeArrowheads="1" noChangeShapeType="1" noTextEdit="1"/>
          </p:cNvSpPr>
          <p:nvPr/>
        </p:nvSpPr>
        <p:spPr>
          <a:xfrm>
            <a:off x="152400" y="3732143"/>
            <a:ext cx="11887200" cy="29696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p:cNvSpPr>
            <a:spLocks noGrp="1"/>
          </p:cNvSpPr>
          <p:nvPr>
            <p:ph type="ctrTitle"/>
          </p:nvPr>
        </p:nvSpPr>
        <p:spPr>
          <a:xfrm>
            <a:off x="815695" y="4158695"/>
            <a:ext cx="10579070" cy="798034"/>
          </a:xfrm>
        </p:spPr>
        <p:txBody>
          <a:bodyPr>
            <a:normAutofit/>
          </a:bodyPr>
          <a:lstStyle/>
          <a:p>
            <a:r>
              <a:rPr lang="en-US" dirty="0"/>
              <a:t>Uninformed service</a:t>
            </a:r>
            <a:endParaRPr lang="id-ID" dirty="0"/>
          </a:p>
        </p:txBody>
      </p:sp>
      <p:sp>
        <p:nvSpPr>
          <p:cNvPr id="3" name="Subjudul 2"/>
          <p:cNvSpPr>
            <a:spLocks noGrp="1"/>
          </p:cNvSpPr>
          <p:nvPr>
            <p:ph type="subTitle" idx="1"/>
          </p:nvPr>
        </p:nvSpPr>
        <p:spPr>
          <a:xfrm>
            <a:off x="1021025" y="5606659"/>
            <a:ext cx="10168411" cy="527441"/>
          </a:xfrm>
        </p:spPr>
        <p:txBody>
          <a:bodyPr anchor="t">
            <a:normAutofit/>
          </a:bodyPr>
          <a:lstStyle/>
          <a:p>
            <a:endParaRPr lang="id-ID" dirty="0"/>
          </a:p>
        </p:txBody>
      </p:sp>
      <p:pic>
        <p:nvPicPr>
          <p:cNvPr id="1026" name="Picture 2" descr="Ezzy Class - Tiga Skill Utama Yang Harus Dimiliki Oleh Seorang Front Office  Attendance"/>
          <p:cNvPicPr>
            <a:picLocks noChangeAspect="1" noChangeArrowheads="1"/>
          </p:cNvPicPr>
          <p:nvPr/>
        </p:nvPicPr>
        <p:blipFill>
          <a:blip r:embed="rId1">
            <a:extLst>
              <a:ext uri="{28A0092B-C50C-407E-A947-70E740481C1C}">
                <a14:useLocalDpi xmlns:a14="http://schemas.microsoft.com/office/drawing/2010/main" val="0"/>
              </a:ext>
            </a:extLst>
          </a:blip>
          <a:srcRect r="-2" b="11561"/>
          <a:stretch>
            <a:fillRect/>
          </a:stretch>
        </p:blipFill>
        <p:spPr bwMode="auto">
          <a:xfrm>
            <a:off x="6089908" y="-160"/>
            <a:ext cx="6102092" cy="359114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Warna pastel gradien pada tampilan atas"/>
          <p:cNvPicPr>
            <a:picLocks noChangeAspect="1"/>
          </p:cNvPicPr>
          <p:nvPr/>
        </p:nvPicPr>
        <p:blipFill>
          <a:blip r:embed="rId2"/>
          <a:srcRect t="10070" r="-2" b="1767"/>
          <a:stretch>
            <a:fillRect/>
          </a:stretch>
        </p:blipFill>
        <p:spPr>
          <a:xfrm>
            <a:off x="-6093" y="10"/>
            <a:ext cx="6102093" cy="3590964"/>
          </a:xfrm>
          <a:prstGeom prst="rect">
            <a:avLst/>
          </a:prstGeom>
        </p:spPr>
      </p:pic>
      <p:grpSp>
        <p:nvGrpSpPr>
          <p:cNvPr id="1035" name="Group 1034"/>
          <p:cNvGrpSpPr>
            <a:grpSpLocks noGrp="1" noRot="1" noChangeAspect="1" noMove="1" noResize="1" noUngrp="1"/>
          </p:cNvGrpSpPr>
          <p:nvPr/>
        </p:nvGrpSpPr>
        <p:grpSpPr>
          <a:xfrm>
            <a:off x="5671488" y="5209066"/>
            <a:ext cx="867485" cy="115439"/>
            <a:chOff x="8910933" y="1861308"/>
            <a:chExt cx="867485" cy="115439"/>
          </a:xfrm>
        </p:grpSpPr>
        <p:sp>
          <p:nvSpPr>
            <p:cNvPr id="1036" name="Rectangle 1035"/>
            <p:cNvSpPr/>
            <p:nvPr/>
          </p:nvSpPr>
          <p:spPr>
            <a:xfrm rot="18964825" flipH="1">
              <a:off x="9286956" y="1861308"/>
              <a:ext cx="115439" cy="115439"/>
            </a:xfrm>
            <a:prstGeom prst="rect">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ffectLst>
                  <a:outerShdw blurRad="38100" dist="38100" dir="2700000" algn="tl">
                    <a:srgbClr val="000000">
                      <a:alpha val="43137"/>
                    </a:srgbClr>
                  </a:outerShdw>
                </a:effectLst>
              </a:endParaRPr>
            </a:p>
          </p:txBody>
        </p:sp>
        <p:cxnSp>
          <p:nvCxnSpPr>
            <p:cNvPr id="1037" name="Straight Connector 1036"/>
            <p:cNvCxnSpPr/>
            <p:nvPr/>
          </p:nvCxnSpPr>
          <p:spPr>
            <a:xfrm>
              <a:off x="9426289"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p:nvPr/>
          </p:nvCxnSpPr>
          <p:spPr>
            <a:xfrm>
              <a:off x="8910933" y="1919027"/>
              <a:ext cx="352129" cy="0"/>
            </a:xfrm>
            <a:prstGeom prst="line">
              <a:avLst/>
            </a:prstGeom>
            <a:ln w="15875">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a:xfrm>
            <a:off x="1028700" y="723900"/>
            <a:ext cx="10134600" cy="952500"/>
          </a:xfrm>
        </p:spPr>
        <p:txBody>
          <a:bodyPr>
            <a:noAutofit/>
          </a:bodyPr>
          <a:lstStyle/>
          <a:p>
            <a:pPr algn="ctr"/>
            <a:r>
              <a:rPr lang="en-US" sz="3600" dirty="0" err="1">
                <a:solidFill>
                  <a:schemeClr val="bg1"/>
                </a:solidFill>
                <a:highlight>
                  <a:srgbClr val="C0C0C0"/>
                </a:highlight>
              </a:rPr>
              <a:t>Prosedur</a:t>
            </a:r>
            <a:r>
              <a:rPr lang="en-US" sz="3600" dirty="0">
                <a:solidFill>
                  <a:schemeClr val="bg1"/>
                </a:solidFill>
                <a:highlight>
                  <a:srgbClr val="C0C0C0"/>
                </a:highlight>
              </a:rPr>
              <a:t> </a:t>
            </a:r>
            <a:r>
              <a:rPr lang="en-US" sz="3600" dirty="0" err="1">
                <a:solidFill>
                  <a:schemeClr val="bg1"/>
                </a:solidFill>
                <a:highlight>
                  <a:srgbClr val="C0C0C0"/>
                </a:highlight>
              </a:rPr>
              <a:t>Penangganan</a:t>
            </a:r>
            <a:r>
              <a:rPr lang="en-US" sz="3600" dirty="0">
                <a:solidFill>
                  <a:schemeClr val="bg1"/>
                </a:solidFill>
                <a:highlight>
                  <a:srgbClr val="C0C0C0"/>
                </a:highlight>
              </a:rPr>
              <a:t> </a:t>
            </a:r>
            <a:r>
              <a:rPr lang="en-US" sz="3600" dirty="0" err="1">
                <a:solidFill>
                  <a:schemeClr val="bg1"/>
                </a:solidFill>
                <a:highlight>
                  <a:srgbClr val="C0C0C0"/>
                </a:highlight>
              </a:rPr>
              <a:t>Barang</a:t>
            </a:r>
            <a:r>
              <a:rPr lang="en-US" sz="3600" dirty="0">
                <a:solidFill>
                  <a:schemeClr val="bg1"/>
                </a:solidFill>
                <a:highlight>
                  <a:srgbClr val="C0C0C0"/>
                </a:highlight>
              </a:rPr>
              <a:t> </a:t>
            </a:r>
            <a:r>
              <a:rPr lang="en-US" sz="3600" dirty="0" err="1">
                <a:solidFill>
                  <a:schemeClr val="bg1"/>
                </a:solidFill>
                <a:highlight>
                  <a:srgbClr val="C0C0C0"/>
                </a:highlight>
              </a:rPr>
              <a:t>Tamu</a:t>
            </a:r>
            <a:r>
              <a:rPr lang="en-US" sz="3600" dirty="0">
                <a:solidFill>
                  <a:schemeClr val="bg1"/>
                </a:solidFill>
                <a:highlight>
                  <a:srgbClr val="C0C0C0"/>
                </a:highlight>
              </a:rPr>
              <a:t> Yang </a:t>
            </a:r>
            <a:r>
              <a:rPr lang="en-US" sz="3600" dirty="0" err="1">
                <a:solidFill>
                  <a:schemeClr val="bg1"/>
                </a:solidFill>
                <a:highlight>
                  <a:srgbClr val="C0C0C0"/>
                </a:highlight>
              </a:rPr>
              <a:t>Pindah</a:t>
            </a:r>
            <a:r>
              <a:rPr lang="en-US" sz="3600" dirty="0">
                <a:solidFill>
                  <a:schemeClr val="bg1"/>
                </a:solidFill>
                <a:highlight>
                  <a:srgbClr val="C0C0C0"/>
                </a:highlight>
              </a:rPr>
              <a:t> Kamar</a:t>
            </a:r>
            <a:endParaRPr lang="id-ID" sz="3600" dirty="0">
              <a:solidFill>
                <a:schemeClr val="bg1"/>
              </a:solidFill>
              <a:highlight>
                <a:srgbClr val="C0C0C0"/>
              </a:highlight>
            </a:endParaRPr>
          </a:p>
        </p:txBody>
      </p:sp>
      <p:sp>
        <p:nvSpPr>
          <p:cNvPr id="3" name="Tampungan Konten 2"/>
          <p:cNvSpPr>
            <a:spLocks noGrp="1"/>
          </p:cNvSpPr>
          <p:nvPr>
            <p:ph idx="1"/>
          </p:nvPr>
        </p:nvSpPr>
        <p:spPr>
          <a:xfrm>
            <a:off x="1491342" y="1894113"/>
            <a:ext cx="9671957" cy="4237131"/>
          </a:xfrm>
        </p:spPr>
        <p:txBody>
          <a:bodyPr>
            <a:normAutofit lnSpcReduction="10000"/>
          </a:bodyPr>
          <a:lstStyle/>
          <a:p>
            <a:r>
              <a:rPr lang="id-ID" b="1" dirty="0">
                <a:highlight>
                  <a:srgbClr val="C0C0C0"/>
                </a:highlight>
              </a:rPr>
              <a:t>Prosedur Penanganan Barang Tamu yang Pindah Kamar</a:t>
            </a:r>
            <a:endParaRPr lang="id-ID" b="1" dirty="0">
              <a:highlight>
                <a:srgbClr val="C0C0C0"/>
              </a:highlight>
            </a:endParaRPr>
          </a:p>
          <a:p>
            <a:r>
              <a:rPr lang="id-ID" b="1" dirty="0">
                <a:highlight>
                  <a:srgbClr val="C0C0C0"/>
                </a:highlight>
              </a:rPr>
              <a:t>1. Pemberitahuan Pindah Kamar</a:t>
            </a:r>
            <a:endParaRPr lang="id-ID" b="1" dirty="0">
              <a:highlight>
                <a:srgbClr val="C0C0C0"/>
              </a:highlight>
            </a:endParaRPr>
          </a:p>
          <a:p>
            <a:pPr>
              <a:buFont typeface="Arial" panose="020B0604020202020204" pitchFamily="34" charset="0"/>
              <a:buChar char="•"/>
            </a:pPr>
            <a:r>
              <a:rPr lang="id-ID" b="1" dirty="0"/>
              <a:t>Informasi Awal</a:t>
            </a:r>
            <a:r>
              <a:rPr lang="id-ID" dirty="0"/>
              <a:t>: Tamu harus memberi tahu resepsionis tentang keinginan untuk pindah kamar. Ini bisa dilakukan saat </a:t>
            </a:r>
            <a:r>
              <a:rPr lang="id-ID" dirty="0" err="1"/>
              <a:t>check</a:t>
            </a:r>
            <a:r>
              <a:rPr lang="id-ID" dirty="0"/>
              <a:t>-in atau di saat lain selama menginap.</a:t>
            </a:r>
            <a:endParaRPr lang="id-ID" dirty="0"/>
          </a:p>
          <a:p>
            <a:pPr>
              <a:buFont typeface="Arial" panose="020B0604020202020204" pitchFamily="34" charset="0"/>
              <a:buChar char="•"/>
            </a:pPr>
            <a:r>
              <a:rPr lang="id-ID" b="1" dirty="0"/>
              <a:t>Verifikasi Ketersediaan</a:t>
            </a:r>
            <a:r>
              <a:rPr lang="id-ID" dirty="0"/>
              <a:t>: Staf resepsionis memverifikasi ketersediaan kamar yang diminta.</a:t>
            </a:r>
            <a:endParaRPr lang="en-US" dirty="0"/>
          </a:p>
          <a:p>
            <a:endParaRPr lang="id-ID" dirty="0"/>
          </a:p>
          <a:p>
            <a:r>
              <a:rPr lang="id-ID" b="1" dirty="0">
                <a:highlight>
                  <a:srgbClr val="C0C0C0"/>
                </a:highlight>
              </a:rPr>
              <a:t>2. Persiapan Pindah</a:t>
            </a:r>
            <a:endParaRPr lang="id-ID" b="1" dirty="0">
              <a:highlight>
                <a:srgbClr val="C0C0C0"/>
              </a:highlight>
            </a:endParaRPr>
          </a:p>
          <a:p>
            <a:pPr>
              <a:buFont typeface="Arial" panose="020B0604020202020204" pitchFamily="34" charset="0"/>
              <a:buChar char="•"/>
            </a:pPr>
            <a:r>
              <a:rPr lang="id-ID" b="1" dirty="0"/>
              <a:t>Pencatatan Barang</a:t>
            </a:r>
            <a:r>
              <a:rPr lang="id-ID" dirty="0"/>
              <a:t>: Sebelum proses pindah dimulai, staf mencatat semua barang bawaan tamu untuk memastikan semuanya dipindahkan.</a:t>
            </a:r>
            <a:endParaRPr lang="id-ID" dirty="0"/>
          </a:p>
          <a:p>
            <a:pPr>
              <a:buFont typeface="Arial" panose="020B0604020202020204" pitchFamily="34" charset="0"/>
              <a:buChar char="•"/>
            </a:pPr>
            <a:r>
              <a:rPr lang="id-ID" b="1" dirty="0" err="1"/>
              <a:t>Labeling</a:t>
            </a:r>
            <a:r>
              <a:rPr lang="id-ID" b="1" dirty="0"/>
              <a:t> Barang</a:t>
            </a:r>
            <a:r>
              <a:rPr lang="id-ID" dirty="0"/>
              <a:t>: Beri label pada barang-barang dengan nama tamu dan nomor kamar baru.</a:t>
            </a:r>
            <a:endParaRPr lang="id-ID" dirty="0"/>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p:txBody>
          <a:bodyPr/>
          <a:lstStyle/>
          <a:p>
            <a:endParaRPr lang="id-ID" dirty="0"/>
          </a:p>
        </p:txBody>
      </p:sp>
      <p:sp>
        <p:nvSpPr>
          <p:cNvPr id="3" name="Tampungan Konten 2"/>
          <p:cNvSpPr>
            <a:spLocks noGrp="1"/>
          </p:cNvSpPr>
          <p:nvPr>
            <p:ph idx="1"/>
          </p:nvPr>
        </p:nvSpPr>
        <p:spPr>
          <a:xfrm>
            <a:off x="1698171" y="1469571"/>
            <a:ext cx="9465128" cy="4661674"/>
          </a:xfrm>
        </p:spPr>
        <p:txBody>
          <a:bodyPr>
            <a:normAutofit lnSpcReduction="10000"/>
          </a:bodyPr>
          <a:lstStyle/>
          <a:p>
            <a:r>
              <a:rPr lang="id-ID" b="1" dirty="0">
                <a:highlight>
                  <a:srgbClr val="C0C0C0"/>
                </a:highlight>
              </a:rPr>
              <a:t>3. Pengangkutan Barang</a:t>
            </a:r>
            <a:endParaRPr lang="id-ID" b="1" dirty="0">
              <a:highlight>
                <a:srgbClr val="C0C0C0"/>
              </a:highlight>
            </a:endParaRPr>
          </a:p>
          <a:p>
            <a:pPr>
              <a:buFont typeface="Arial" panose="020B0604020202020204" pitchFamily="34" charset="0"/>
              <a:buChar char="•"/>
            </a:pPr>
            <a:r>
              <a:rPr lang="id-ID" b="1" dirty="0"/>
              <a:t>Penjadwalan</a:t>
            </a:r>
            <a:r>
              <a:rPr lang="id-ID" dirty="0"/>
              <a:t>: Atur waktu untuk memindahkan barang agar tidak mengganggu tamu lain, misalnya, saat tamu berada di luar kamar.</a:t>
            </a:r>
            <a:endParaRPr lang="id-ID" dirty="0"/>
          </a:p>
          <a:p>
            <a:pPr>
              <a:buFont typeface="Arial" panose="020B0604020202020204" pitchFamily="34" charset="0"/>
              <a:buChar char="•"/>
            </a:pPr>
            <a:r>
              <a:rPr lang="id-ID" b="1" dirty="0"/>
              <a:t>Pengangkutan oleh </a:t>
            </a:r>
            <a:r>
              <a:rPr lang="id-ID" b="1" dirty="0" err="1"/>
              <a:t>Porter</a:t>
            </a:r>
            <a:r>
              <a:rPr lang="id-ID" dirty="0"/>
              <a:t>: </a:t>
            </a:r>
            <a:r>
              <a:rPr lang="id-ID" dirty="0" err="1"/>
              <a:t>Porter</a:t>
            </a:r>
            <a:r>
              <a:rPr lang="id-ID" dirty="0"/>
              <a:t> bertanggung jawab untuk mengangkat dan mengantarkan barang tamu ke kamar baru. Pastikan mereka memiliki daftar barang yang perlu dipindahkan.</a:t>
            </a:r>
            <a:endParaRPr lang="id-ID" dirty="0"/>
          </a:p>
          <a:p>
            <a:endParaRPr lang="en-US" dirty="0"/>
          </a:p>
          <a:p>
            <a:r>
              <a:rPr lang="id-ID" b="1" dirty="0">
                <a:highlight>
                  <a:srgbClr val="C0C0C0"/>
                </a:highlight>
              </a:rPr>
              <a:t>4. Pengantaran ke Kamar Baru</a:t>
            </a:r>
            <a:endParaRPr lang="id-ID" b="1" dirty="0">
              <a:highlight>
                <a:srgbClr val="C0C0C0"/>
              </a:highlight>
            </a:endParaRPr>
          </a:p>
          <a:p>
            <a:pPr>
              <a:buFont typeface="Arial" panose="020B0604020202020204" pitchFamily="34" charset="0"/>
              <a:buChar char="•"/>
            </a:pPr>
            <a:r>
              <a:rPr lang="id-ID" b="1" dirty="0"/>
              <a:t>Konfirmasi dengan Tamu</a:t>
            </a:r>
            <a:r>
              <a:rPr lang="id-ID" dirty="0"/>
              <a:t>: Setelah barang dibawa ke kamar baru, </a:t>
            </a:r>
            <a:r>
              <a:rPr lang="id-ID" dirty="0" err="1"/>
              <a:t>porter</a:t>
            </a:r>
            <a:r>
              <a:rPr lang="id-ID" dirty="0"/>
              <a:t> harus mengonfirmasi dengan tamu bahwa semua barang telah dipindahkan.</a:t>
            </a:r>
            <a:endParaRPr lang="id-ID" dirty="0"/>
          </a:p>
          <a:p>
            <a:pPr>
              <a:buFont typeface="Arial" panose="020B0604020202020204" pitchFamily="34" charset="0"/>
              <a:buChar char="•"/>
            </a:pPr>
            <a:r>
              <a:rPr lang="id-ID" b="1" dirty="0"/>
              <a:t>Pemeriksaan</a:t>
            </a:r>
            <a:r>
              <a:rPr lang="id-ID" dirty="0"/>
              <a:t>: Tamu memeriksa barang yang dipindahkan untuk memastikan tidak ada yang hilang atau rusak.</a:t>
            </a:r>
            <a:endParaRPr lang="id-ID" dirty="0"/>
          </a:p>
          <a:p>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p:txBody>
          <a:bodyPr/>
          <a:lstStyle/>
          <a:p>
            <a:endParaRPr lang="id-ID"/>
          </a:p>
        </p:txBody>
      </p:sp>
      <p:sp>
        <p:nvSpPr>
          <p:cNvPr id="3" name="Tampungan Konten 2"/>
          <p:cNvSpPr>
            <a:spLocks noGrp="1"/>
          </p:cNvSpPr>
          <p:nvPr>
            <p:ph idx="1"/>
          </p:nvPr>
        </p:nvSpPr>
        <p:spPr>
          <a:xfrm>
            <a:off x="1698171" y="1295400"/>
            <a:ext cx="9465128" cy="4835845"/>
          </a:xfrm>
        </p:spPr>
        <p:txBody>
          <a:bodyPr/>
          <a:lstStyle/>
          <a:p>
            <a:r>
              <a:rPr lang="id-ID" b="1" dirty="0">
                <a:highlight>
                  <a:srgbClr val="C0C0C0"/>
                </a:highlight>
              </a:rPr>
              <a:t>5. Penyelesaian Proses</a:t>
            </a:r>
            <a:endParaRPr lang="id-ID" b="1" dirty="0">
              <a:highlight>
                <a:srgbClr val="C0C0C0"/>
              </a:highlight>
            </a:endParaRPr>
          </a:p>
          <a:p>
            <a:pPr>
              <a:buFont typeface="Arial" panose="020B0604020202020204" pitchFamily="34" charset="0"/>
              <a:buChar char="•"/>
            </a:pPr>
            <a:r>
              <a:rPr lang="id-ID" b="1" dirty="0"/>
              <a:t>Pengembalian Kunci</a:t>
            </a:r>
            <a:r>
              <a:rPr lang="id-ID" dirty="0"/>
              <a:t>: Jika tamu pindah ke kamar baru, pastikan mereka menerima kunci baru dan menyerahkan kunci kamar lama.</a:t>
            </a:r>
            <a:endParaRPr lang="id-ID" dirty="0"/>
          </a:p>
          <a:p>
            <a:pPr>
              <a:buFont typeface="Arial" panose="020B0604020202020204" pitchFamily="34" charset="0"/>
              <a:buChar char="•"/>
            </a:pPr>
            <a:r>
              <a:rPr lang="id-ID" b="1" dirty="0"/>
              <a:t>Dokumentasi</a:t>
            </a:r>
            <a:r>
              <a:rPr lang="id-ID" dirty="0"/>
              <a:t>: Catat semua detail pindah kamar dalam sistem manajemen hotel untuk keperluan administrasi.</a:t>
            </a:r>
            <a:endParaRPr lang="id-ID" dirty="0"/>
          </a:p>
          <a:p>
            <a:endParaRPr lang="en-US" dirty="0"/>
          </a:p>
          <a:p>
            <a:r>
              <a:rPr lang="id-ID" b="1" dirty="0">
                <a:highlight>
                  <a:srgbClr val="C0C0C0"/>
                </a:highlight>
              </a:rPr>
              <a:t>6. Umpan Balik</a:t>
            </a:r>
            <a:endParaRPr lang="id-ID" b="1" dirty="0">
              <a:highlight>
                <a:srgbClr val="C0C0C0"/>
              </a:highlight>
            </a:endParaRPr>
          </a:p>
          <a:p>
            <a:pPr>
              <a:buFont typeface="Arial" panose="020B0604020202020204" pitchFamily="34" charset="0"/>
              <a:buChar char="•"/>
            </a:pPr>
            <a:r>
              <a:rPr lang="id-ID" b="1" dirty="0"/>
              <a:t>Minta Umpan Balik</a:t>
            </a:r>
            <a:r>
              <a:rPr lang="id-ID" dirty="0"/>
              <a:t>: Setelah pindah, tanyakan kepada tamu apakah prosesnya berjalan lancar dan apakah mereka puas dengan layanan.</a:t>
            </a:r>
            <a:endParaRPr lang="id-ID" dirty="0"/>
          </a:p>
          <a:p>
            <a:pPr>
              <a:buFont typeface="Arial" panose="020B0604020202020204" pitchFamily="34" charset="0"/>
              <a:buChar char="•"/>
            </a:pPr>
            <a:r>
              <a:rPr lang="id-ID" b="1" dirty="0"/>
              <a:t>Evaluasi Prosedur</a:t>
            </a:r>
            <a:r>
              <a:rPr lang="id-ID" dirty="0"/>
              <a:t>: Gunakan umpan balik untuk meningkatkan proses pindah kamar di masa mendatang.</a:t>
            </a:r>
            <a:endParaRPr lang="id-ID" dirty="0"/>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p:txBody>
          <a:bodyPr/>
          <a:lstStyle/>
          <a:p>
            <a:endParaRPr lang="id-ID"/>
          </a:p>
        </p:txBody>
      </p:sp>
      <p:sp>
        <p:nvSpPr>
          <p:cNvPr id="3" name="Tampungan Konten 2"/>
          <p:cNvSpPr>
            <a:spLocks noGrp="1"/>
          </p:cNvSpPr>
          <p:nvPr>
            <p:ph idx="1"/>
          </p:nvPr>
        </p:nvSpPr>
        <p:spPr>
          <a:xfrm>
            <a:off x="1197428" y="568912"/>
            <a:ext cx="9797144" cy="5565188"/>
          </a:xfrm>
        </p:spPr>
        <p:txBody>
          <a:bodyPr/>
          <a:lstStyle/>
          <a:p>
            <a:r>
              <a:rPr lang="id-ID" sz="2800" b="1" dirty="0">
                <a:highlight>
                  <a:srgbClr val="C0C0C0"/>
                </a:highlight>
              </a:rPr>
              <a:t>Contoh Proses</a:t>
            </a:r>
            <a:endParaRPr lang="id-ID" sz="2800" b="1" dirty="0">
              <a:highlight>
                <a:srgbClr val="C0C0C0"/>
              </a:highlight>
            </a:endParaRPr>
          </a:p>
          <a:p>
            <a:pPr>
              <a:buFont typeface="+mj-lt"/>
              <a:buAutoNum type="arabicPeriod"/>
            </a:pPr>
            <a:r>
              <a:rPr lang="id-ID" b="1" dirty="0"/>
              <a:t>Tamu Menginformasikan</a:t>
            </a:r>
            <a:r>
              <a:rPr lang="id-ID" dirty="0"/>
              <a:t>: Tamu menghubungi resepsionis untuk meminta pindah kamar.</a:t>
            </a:r>
            <a:endParaRPr lang="id-ID" dirty="0"/>
          </a:p>
          <a:p>
            <a:pPr>
              <a:buFont typeface="+mj-lt"/>
              <a:buAutoNum type="arabicPeriod"/>
            </a:pPr>
            <a:r>
              <a:rPr lang="id-ID" b="1" dirty="0"/>
              <a:t>Verifikasi dan Persiapan</a:t>
            </a:r>
            <a:r>
              <a:rPr lang="id-ID" dirty="0"/>
              <a:t>: Staf memverifikasi kamar yang tersedia dan mencatat barang bawaan.</a:t>
            </a:r>
            <a:endParaRPr lang="id-ID" dirty="0"/>
          </a:p>
          <a:p>
            <a:pPr>
              <a:buFont typeface="+mj-lt"/>
              <a:buAutoNum type="arabicPeriod"/>
            </a:pPr>
            <a:r>
              <a:rPr lang="id-ID" b="1" dirty="0"/>
              <a:t>Pengangkutan</a:t>
            </a:r>
            <a:r>
              <a:rPr lang="id-ID" dirty="0"/>
              <a:t>: </a:t>
            </a:r>
            <a:r>
              <a:rPr lang="id-ID" dirty="0" err="1"/>
              <a:t>Porter</a:t>
            </a:r>
            <a:r>
              <a:rPr lang="id-ID" dirty="0"/>
              <a:t> mengangkut barang dengan label ke kamar baru.</a:t>
            </a:r>
            <a:endParaRPr lang="id-ID" dirty="0"/>
          </a:p>
          <a:p>
            <a:pPr>
              <a:buFont typeface="+mj-lt"/>
              <a:buAutoNum type="arabicPeriod"/>
            </a:pPr>
            <a:r>
              <a:rPr lang="id-ID" b="1" dirty="0"/>
              <a:t>Konfirmasi Pindah</a:t>
            </a:r>
            <a:r>
              <a:rPr lang="id-ID" dirty="0"/>
              <a:t>: Tamu memeriksa dan mengonfirmasi barang.</a:t>
            </a:r>
            <a:endParaRPr lang="id-ID" dirty="0"/>
          </a:p>
          <a:p>
            <a:pPr>
              <a:buFont typeface="+mj-lt"/>
              <a:buAutoNum type="arabicPeriod"/>
            </a:pPr>
            <a:r>
              <a:rPr lang="id-ID" b="1" dirty="0"/>
              <a:t>Penyelesaian dan Umpan Balik</a:t>
            </a:r>
            <a:r>
              <a:rPr lang="id-ID" dirty="0"/>
              <a:t>: Tamu menyerahkan kunci lama dan memberikan umpan balik tentang proses.</a:t>
            </a:r>
            <a:endParaRPr lang="en-US" dirty="0"/>
          </a:p>
          <a:p>
            <a:r>
              <a:rPr lang="id-ID" sz="2800" b="1" dirty="0">
                <a:highlight>
                  <a:srgbClr val="C0C0C0"/>
                </a:highlight>
              </a:rPr>
              <a:t>Penutup</a:t>
            </a:r>
            <a:endParaRPr lang="id-ID" sz="2800" b="1" dirty="0">
              <a:highlight>
                <a:srgbClr val="C0C0C0"/>
              </a:highlight>
            </a:endParaRPr>
          </a:p>
          <a:p>
            <a:r>
              <a:rPr lang="id-ID" dirty="0"/>
              <a:t>Dengan prosedur yang jelas dan terstruktur, proses pindah kamar dapat dilakukan dengan efisien dan tanpa masalah, memberikan pengalaman yang lebih baik bagi tamu. Pastikan semua staf terlatih untuk mengikuti prosedur ini demi menjaga kepuasan tamu.</a:t>
            </a:r>
            <a:endParaRPr lang="id-ID" dirty="0"/>
          </a:p>
          <a:p>
            <a:endParaRPr lang="id-ID" dirty="0"/>
          </a:p>
          <a:p>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a:xfrm>
            <a:off x="1028700" y="723901"/>
            <a:ext cx="10134600" cy="647700"/>
          </a:xfrm>
        </p:spPr>
        <p:txBody>
          <a:bodyPr>
            <a:normAutofit fontScale="90000"/>
          </a:bodyPr>
          <a:lstStyle/>
          <a:p>
            <a:pPr algn="ctr"/>
            <a:r>
              <a:rPr lang="en-US" sz="4000" dirty="0" err="1">
                <a:highlight>
                  <a:srgbClr val="C0C0C0"/>
                </a:highlight>
              </a:rPr>
              <a:t>Penangganan</a:t>
            </a:r>
            <a:r>
              <a:rPr lang="en-US" sz="4000" dirty="0">
                <a:highlight>
                  <a:srgbClr val="C0C0C0"/>
                </a:highlight>
              </a:rPr>
              <a:t> </a:t>
            </a:r>
            <a:r>
              <a:rPr lang="en-US" sz="4000" dirty="0" err="1">
                <a:highlight>
                  <a:srgbClr val="C0C0C0"/>
                </a:highlight>
              </a:rPr>
              <a:t>Tamu</a:t>
            </a:r>
            <a:r>
              <a:rPr lang="en-US" sz="4000" dirty="0">
                <a:highlight>
                  <a:srgbClr val="C0C0C0"/>
                </a:highlight>
              </a:rPr>
              <a:t> Yang </a:t>
            </a:r>
            <a:r>
              <a:rPr lang="en-US" sz="4000" dirty="0" err="1">
                <a:highlight>
                  <a:srgbClr val="C0C0C0"/>
                </a:highlight>
              </a:rPr>
              <a:t>Berangkat</a:t>
            </a:r>
            <a:endParaRPr lang="id-ID" sz="4000" dirty="0">
              <a:highlight>
                <a:srgbClr val="C0C0C0"/>
              </a:highlight>
            </a:endParaRPr>
          </a:p>
        </p:txBody>
      </p:sp>
      <p:sp>
        <p:nvSpPr>
          <p:cNvPr id="3" name="Tampungan Konten 2"/>
          <p:cNvSpPr>
            <a:spLocks noGrp="1"/>
          </p:cNvSpPr>
          <p:nvPr>
            <p:ph idx="1"/>
          </p:nvPr>
        </p:nvSpPr>
        <p:spPr>
          <a:xfrm>
            <a:off x="1632857" y="1371600"/>
            <a:ext cx="8871857" cy="4582885"/>
          </a:xfrm>
        </p:spPr>
        <p:txBody>
          <a:bodyPr>
            <a:normAutofit/>
          </a:bodyPr>
          <a:lstStyle/>
          <a:p>
            <a:r>
              <a:rPr lang="id-ID" dirty="0"/>
              <a:t>Menangani tamu yang berangkat dengan baik adalah bagian penting dari layanan hotel yang dapat meninggalkan kesan positif. Berikut adalah prosedur yang dapat diikuti untuk memastikan pengalaman berangkat yang lancar dan memuaskan:</a:t>
            </a:r>
            <a:endParaRPr lang="en-US" dirty="0"/>
          </a:p>
          <a:p>
            <a:endParaRPr lang="en-US" dirty="0"/>
          </a:p>
          <a:p>
            <a:r>
              <a:rPr lang="id-ID" b="1" dirty="0">
                <a:highlight>
                  <a:srgbClr val="C0C0C0"/>
                </a:highlight>
              </a:rPr>
              <a:t>Prosedur Penanganan Tamu yang Berangkat</a:t>
            </a:r>
            <a:endParaRPr lang="id-ID" b="1" dirty="0">
              <a:highlight>
                <a:srgbClr val="C0C0C0"/>
              </a:highlight>
            </a:endParaRPr>
          </a:p>
          <a:p>
            <a:r>
              <a:rPr lang="id-ID" b="1" dirty="0"/>
              <a:t>1. Persiapan Sebelum Berangkat</a:t>
            </a:r>
            <a:endParaRPr lang="id-ID" b="1" dirty="0"/>
          </a:p>
          <a:p>
            <a:pPr>
              <a:buFont typeface="Arial" panose="020B0604020202020204" pitchFamily="34" charset="0"/>
              <a:buChar char="•"/>
            </a:pPr>
            <a:r>
              <a:rPr lang="id-ID" b="1" dirty="0"/>
              <a:t>Pengingat Berangkat</a:t>
            </a:r>
            <a:r>
              <a:rPr lang="id-ID" dirty="0"/>
              <a:t>: Kirim pengingat melalui SMS atau email kepada tamu mengenai waktu </a:t>
            </a:r>
            <a:r>
              <a:rPr lang="id-ID" dirty="0" err="1"/>
              <a:t>check-out</a:t>
            </a:r>
            <a:r>
              <a:rPr lang="id-ID" dirty="0"/>
              <a:t> dan prosedur yang perlu diikuti.</a:t>
            </a:r>
            <a:endParaRPr lang="id-ID" dirty="0"/>
          </a:p>
          <a:p>
            <a:pPr>
              <a:buFont typeface="Arial" panose="020B0604020202020204" pitchFamily="34" charset="0"/>
              <a:buChar char="•"/>
            </a:pPr>
            <a:r>
              <a:rPr lang="id-ID" b="1" dirty="0"/>
              <a:t>Pemeriksaan Kamar</a:t>
            </a:r>
            <a:r>
              <a:rPr lang="id-ID" dirty="0"/>
              <a:t>: Pastikan semua barang pribadi tamu tidak tertinggal di kamar.</a:t>
            </a:r>
            <a:endParaRPr lang="id-ID" dirty="0"/>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p:txBody>
          <a:bodyPr/>
          <a:lstStyle/>
          <a:p>
            <a:endParaRPr lang="id-ID" dirty="0"/>
          </a:p>
        </p:txBody>
      </p:sp>
      <p:sp>
        <p:nvSpPr>
          <p:cNvPr id="3" name="Tampungan Konten 2"/>
          <p:cNvSpPr>
            <a:spLocks noGrp="1"/>
          </p:cNvSpPr>
          <p:nvPr>
            <p:ph idx="1"/>
          </p:nvPr>
        </p:nvSpPr>
        <p:spPr>
          <a:xfrm>
            <a:off x="1447801" y="1338943"/>
            <a:ext cx="8675914" cy="4792302"/>
          </a:xfrm>
        </p:spPr>
        <p:txBody>
          <a:bodyPr/>
          <a:lstStyle/>
          <a:p>
            <a:r>
              <a:rPr lang="id-ID" b="1" dirty="0">
                <a:highlight>
                  <a:srgbClr val="C0C0C0"/>
                </a:highlight>
              </a:rPr>
              <a:t>2. Proses </a:t>
            </a:r>
            <a:r>
              <a:rPr lang="id-ID" b="1" dirty="0" err="1">
                <a:highlight>
                  <a:srgbClr val="C0C0C0"/>
                </a:highlight>
              </a:rPr>
              <a:t>Check-out</a:t>
            </a:r>
            <a:endParaRPr lang="id-ID" b="1" dirty="0">
              <a:highlight>
                <a:srgbClr val="C0C0C0"/>
              </a:highlight>
            </a:endParaRPr>
          </a:p>
          <a:p>
            <a:pPr>
              <a:buFont typeface="Arial" panose="020B0604020202020204" pitchFamily="34" charset="0"/>
              <a:buChar char="•"/>
            </a:pPr>
            <a:r>
              <a:rPr lang="id-ID" b="1" dirty="0"/>
              <a:t>Pendaftaran Ulang</a:t>
            </a:r>
            <a:r>
              <a:rPr lang="id-ID" dirty="0"/>
              <a:t>: Tamu dapat melakukan </a:t>
            </a:r>
            <a:r>
              <a:rPr lang="id-ID" dirty="0" err="1"/>
              <a:t>check-out</a:t>
            </a:r>
            <a:r>
              <a:rPr lang="id-ID" dirty="0"/>
              <a:t> di resepsi, melalui aplikasi, atau dengan metode lainnya (misalnya, </a:t>
            </a:r>
            <a:r>
              <a:rPr lang="id-ID" dirty="0" err="1"/>
              <a:t>check-out</a:t>
            </a:r>
            <a:r>
              <a:rPr lang="id-ID" dirty="0"/>
              <a:t> ekspres).</a:t>
            </a:r>
            <a:endParaRPr lang="id-ID" dirty="0"/>
          </a:p>
          <a:p>
            <a:pPr>
              <a:buFont typeface="Arial" panose="020B0604020202020204" pitchFamily="34" charset="0"/>
              <a:buChar char="•"/>
            </a:pPr>
            <a:r>
              <a:rPr lang="id-ID" b="1" dirty="0"/>
              <a:t>Pengembalian Kunci</a:t>
            </a:r>
            <a:r>
              <a:rPr lang="id-ID" dirty="0"/>
              <a:t>: Tamu menyerahkan kunci kamar kepada staf resepsi.</a:t>
            </a:r>
            <a:endParaRPr lang="id-ID" dirty="0"/>
          </a:p>
          <a:p>
            <a:endParaRPr lang="en-US" dirty="0"/>
          </a:p>
          <a:p>
            <a:r>
              <a:rPr lang="id-ID" b="1" dirty="0">
                <a:highlight>
                  <a:srgbClr val="C0C0C0"/>
                </a:highlight>
              </a:rPr>
              <a:t>3. Penyelesaian Pembayaran</a:t>
            </a:r>
            <a:endParaRPr lang="id-ID" b="1" dirty="0">
              <a:highlight>
                <a:srgbClr val="C0C0C0"/>
              </a:highlight>
            </a:endParaRPr>
          </a:p>
          <a:p>
            <a:pPr>
              <a:buFont typeface="Arial" panose="020B0604020202020204" pitchFamily="34" charset="0"/>
              <a:buChar char="•"/>
            </a:pPr>
            <a:r>
              <a:rPr lang="id-ID" b="1" dirty="0"/>
              <a:t>Verifikasi Tagihan</a:t>
            </a:r>
            <a:r>
              <a:rPr lang="id-ID" dirty="0"/>
              <a:t>: Tunjukkan tagihan akhir kepada tamu untuk verifikasi, termasuk biaya tambahan (jika ada).</a:t>
            </a:r>
            <a:endParaRPr lang="id-ID" dirty="0"/>
          </a:p>
          <a:p>
            <a:pPr>
              <a:buFont typeface="Arial" panose="020B0604020202020204" pitchFamily="34" charset="0"/>
              <a:buChar char="•"/>
            </a:pPr>
            <a:r>
              <a:rPr lang="id-ID" b="1" dirty="0"/>
              <a:t>Metode Pembayaran</a:t>
            </a:r>
            <a:r>
              <a:rPr lang="id-ID" dirty="0"/>
              <a:t>: Terima pembayaran sesuai dengan metode yang disepakati (kartu kredit, tunai, dll.).</a:t>
            </a:r>
            <a:endParaRPr lang="id-ID" dirty="0"/>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p:txBody>
          <a:bodyPr/>
          <a:lstStyle/>
          <a:p>
            <a:endParaRPr lang="id-ID"/>
          </a:p>
        </p:txBody>
      </p:sp>
      <p:sp>
        <p:nvSpPr>
          <p:cNvPr id="3" name="Tampungan Konten 2"/>
          <p:cNvSpPr>
            <a:spLocks noGrp="1"/>
          </p:cNvSpPr>
          <p:nvPr>
            <p:ph idx="1"/>
          </p:nvPr>
        </p:nvSpPr>
        <p:spPr>
          <a:xfrm>
            <a:off x="1240971" y="511630"/>
            <a:ext cx="9448800" cy="5619616"/>
          </a:xfrm>
        </p:spPr>
        <p:txBody>
          <a:bodyPr>
            <a:normAutofit lnSpcReduction="10000"/>
          </a:bodyPr>
          <a:lstStyle/>
          <a:p>
            <a:r>
              <a:rPr lang="id-ID" b="1" dirty="0">
                <a:highlight>
                  <a:srgbClr val="C0C0C0"/>
                </a:highlight>
              </a:rPr>
              <a:t>4. Bantuan Pengangkutan Barang</a:t>
            </a:r>
            <a:endParaRPr lang="id-ID" b="1" dirty="0">
              <a:highlight>
                <a:srgbClr val="C0C0C0"/>
              </a:highlight>
            </a:endParaRPr>
          </a:p>
          <a:p>
            <a:pPr>
              <a:buFont typeface="Arial" panose="020B0604020202020204" pitchFamily="34" charset="0"/>
              <a:buChar char="•"/>
            </a:pPr>
            <a:r>
              <a:rPr lang="id-ID" b="1" dirty="0"/>
              <a:t>Layanan </a:t>
            </a:r>
            <a:r>
              <a:rPr lang="id-ID" b="1" dirty="0" err="1"/>
              <a:t>Porter</a:t>
            </a:r>
            <a:r>
              <a:rPr lang="id-ID" dirty="0"/>
              <a:t>: Tawarkan bantuan </a:t>
            </a:r>
            <a:r>
              <a:rPr lang="id-ID" dirty="0" err="1"/>
              <a:t>porter</a:t>
            </a:r>
            <a:r>
              <a:rPr lang="id-ID" dirty="0"/>
              <a:t> untuk mengangkut barang bawaan tamu ke kendaraan mereka.</a:t>
            </a:r>
            <a:endParaRPr lang="id-ID" dirty="0"/>
          </a:p>
          <a:p>
            <a:pPr>
              <a:buFont typeface="Arial" panose="020B0604020202020204" pitchFamily="34" charset="0"/>
              <a:buChar char="•"/>
            </a:pPr>
            <a:r>
              <a:rPr lang="id-ID" b="1" dirty="0"/>
              <a:t>Penyimpanan Barang</a:t>
            </a:r>
            <a:r>
              <a:rPr lang="id-ID" dirty="0"/>
              <a:t>: Jika tamu memiliki waktu sebelum keberangkatan, tawarkan tempat penyimpanan sementara untuk barang bawaan.</a:t>
            </a:r>
            <a:endParaRPr lang="en-US" dirty="0"/>
          </a:p>
          <a:p>
            <a:r>
              <a:rPr lang="id-ID" b="1" dirty="0">
                <a:highlight>
                  <a:srgbClr val="C0C0C0"/>
                </a:highlight>
              </a:rPr>
              <a:t>5. Ucapkan Terima Kasih</a:t>
            </a:r>
            <a:endParaRPr lang="id-ID" b="1" dirty="0">
              <a:highlight>
                <a:srgbClr val="C0C0C0"/>
              </a:highlight>
            </a:endParaRPr>
          </a:p>
          <a:p>
            <a:pPr>
              <a:buFont typeface="Arial" panose="020B0604020202020204" pitchFamily="34" charset="0"/>
              <a:buChar char="•"/>
            </a:pPr>
            <a:r>
              <a:rPr lang="id-ID" b="1" dirty="0"/>
              <a:t>Ucapan Perpisahan</a:t>
            </a:r>
            <a:r>
              <a:rPr lang="id-ID" dirty="0"/>
              <a:t>: Ucapkan terima kasih kepada tamu atas kunjungan mereka dan sampaikan harapan untuk melihat mereka kembali di masa depan.</a:t>
            </a:r>
            <a:endParaRPr lang="id-ID" dirty="0"/>
          </a:p>
          <a:p>
            <a:pPr>
              <a:buFont typeface="Arial" panose="020B0604020202020204" pitchFamily="34" charset="0"/>
              <a:buChar char="•"/>
            </a:pPr>
            <a:r>
              <a:rPr lang="id-ID" b="1" dirty="0"/>
              <a:t>Tanya Umpan Balik</a:t>
            </a:r>
            <a:r>
              <a:rPr lang="id-ID" dirty="0"/>
              <a:t>: Mintalah umpan balik tentang pengalaman mereka menginap untuk perbaikan di masa mendatang.</a:t>
            </a:r>
            <a:endParaRPr lang="id-ID" dirty="0"/>
          </a:p>
          <a:p>
            <a:r>
              <a:rPr lang="id-ID" b="1" dirty="0">
                <a:highlight>
                  <a:srgbClr val="C0C0C0"/>
                </a:highlight>
              </a:rPr>
              <a:t>6. Penanganan Masalah</a:t>
            </a:r>
            <a:endParaRPr lang="id-ID" b="1" dirty="0">
              <a:highlight>
                <a:srgbClr val="C0C0C0"/>
              </a:highlight>
            </a:endParaRPr>
          </a:p>
          <a:p>
            <a:pPr>
              <a:buFont typeface="Arial" panose="020B0604020202020204" pitchFamily="34" charset="0"/>
              <a:buChar char="•"/>
            </a:pPr>
            <a:r>
              <a:rPr lang="id-ID" b="1" dirty="0"/>
              <a:t>Tanggapi Keluhan</a:t>
            </a:r>
            <a:r>
              <a:rPr lang="id-ID" dirty="0"/>
              <a:t>: Jika ada keluhan atau masalah saat </a:t>
            </a:r>
            <a:r>
              <a:rPr lang="id-ID" dirty="0" err="1"/>
              <a:t>check-out</a:t>
            </a:r>
            <a:r>
              <a:rPr lang="id-ID" dirty="0"/>
              <a:t>, tanggapi dengan cepat dan tawarkan solusi yang memuaskan.</a:t>
            </a:r>
            <a:endParaRPr lang="id-ID" dirty="0"/>
          </a:p>
          <a:p>
            <a:pPr>
              <a:buFont typeface="Arial" panose="020B0604020202020204" pitchFamily="34" charset="0"/>
              <a:buChar char="•"/>
            </a:pPr>
            <a:r>
              <a:rPr lang="id-ID" b="1" dirty="0"/>
              <a:t>Dokumentasi</a:t>
            </a:r>
            <a:r>
              <a:rPr lang="id-ID" dirty="0"/>
              <a:t>: Catat masalah yang dihadapi untuk analisis dan perbaikan di masa depan.</a:t>
            </a:r>
            <a:endParaRPr lang="id-ID" dirty="0"/>
          </a:p>
          <a:p>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p:cNvSpPr>
            <a:spLocks noGrp="1"/>
          </p:cNvSpPr>
          <p:nvPr>
            <p:ph type="title"/>
          </p:nvPr>
        </p:nvSpPr>
        <p:spPr>
          <a:xfrm>
            <a:off x="1040765" y="243840"/>
            <a:ext cx="10122535" cy="1024890"/>
          </a:xfrm>
        </p:spPr>
        <p:txBody>
          <a:bodyPr/>
          <a:lstStyle/>
          <a:p>
            <a:endParaRPr lang="id-ID" dirty="0"/>
          </a:p>
        </p:txBody>
      </p:sp>
      <p:sp>
        <p:nvSpPr>
          <p:cNvPr id="3" name="Tampungan Konten 2"/>
          <p:cNvSpPr>
            <a:spLocks noGrp="1"/>
          </p:cNvSpPr>
          <p:nvPr>
            <p:ph idx="1"/>
          </p:nvPr>
        </p:nvSpPr>
        <p:spPr>
          <a:xfrm>
            <a:off x="1478915" y="243205"/>
            <a:ext cx="8731885" cy="6186170"/>
          </a:xfrm>
        </p:spPr>
        <p:txBody>
          <a:bodyPr>
            <a:normAutofit fontScale="90000"/>
          </a:bodyPr>
          <a:lstStyle/>
          <a:p>
            <a:r>
              <a:rPr lang="id-ID" sz="2800" b="1" dirty="0">
                <a:highlight>
                  <a:srgbClr val="C0C0C0"/>
                </a:highlight>
              </a:rPr>
              <a:t>Contoh Proses Berangkat</a:t>
            </a:r>
            <a:endParaRPr lang="id-ID" sz="2800" b="1" dirty="0">
              <a:highlight>
                <a:srgbClr val="C0C0C0"/>
              </a:highlight>
            </a:endParaRPr>
          </a:p>
          <a:p>
            <a:pPr>
              <a:buFont typeface="+mj-lt"/>
              <a:buAutoNum type="arabicPeriod"/>
            </a:pPr>
            <a:r>
              <a:rPr lang="id-ID" b="1" dirty="0"/>
              <a:t>Pengingat</a:t>
            </a:r>
            <a:r>
              <a:rPr lang="id-ID" dirty="0"/>
              <a:t>: Tamu menerima pengingat tentang waktu </a:t>
            </a:r>
            <a:r>
              <a:rPr lang="id-ID" dirty="0" err="1"/>
              <a:t>check-out</a:t>
            </a:r>
            <a:r>
              <a:rPr lang="id-ID" dirty="0"/>
              <a:t>.</a:t>
            </a:r>
            <a:endParaRPr lang="id-ID" dirty="0"/>
          </a:p>
          <a:p>
            <a:pPr>
              <a:buFont typeface="+mj-lt"/>
              <a:buAutoNum type="arabicPeriod"/>
            </a:pPr>
            <a:r>
              <a:rPr lang="id-ID" b="1" dirty="0" err="1"/>
              <a:t>Check-out</a:t>
            </a:r>
            <a:r>
              <a:rPr lang="id-ID" dirty="0"/>
              <a:t>: Tamu datang ke resepsi untuk menyelesaikan </a:t>
            </a:r>
            <a:r>
              <a:rPr lang="id-ID" dirty="0" err="1"/>
              <a:t>check-out</a:t>
            </a:r>
            <a:r>
              <a:rPr lang="id-ID" dirty="0"/>
              <a:t>.</a:t>
            </a:r>
            <a:endParaRPr lang="id-ID" dirty="0"/>
          </a:p>
          <a:p>
            <a:pPr>
              <a:buFont typeface="+mj-lt"/>
              <a:buAutoNum type="arabicPeriod"/>
            </a:pPr>
            <a:r>
              <a:rPr lang="id-ID" b="1" dirty="0"/>
              <a:t>Verifikasi Tagihan</a:t>
            </a:r>
            <a:r>
              <a:rPr lang="id-ID" dirty="0"/>
              <a:t>: Tamu memverifikasi dan menyelesaikan pembayaran.</a:t>
            </a:r>
            <a:endParaRPr lang="id-ID" dirty="0"/>
          </a:p>
          <a:p>
            <a:pPr>
              <a:buFont typeface="+mj-lt"/>
              <a:buAutoNum type="arabicPeriod"/>
            </a:pPr>
            <a:r>
              <a:rPr lang="id-ID" b="1" dirty="0"/>
              <a:t>Layanan </a:t>
            </a:r>
            <a:r>
              <a:rPr lang="id-ID" b="1" dirty="0" err="1"/>
              <a:t>Porter</a:t>
            </a:r>
            <a:r>
              <a:rPr lang="id-ID" dirty="0"/>
              <a:t>: </a:t>
            </a:r>
            <a:r>
              <a:rPr lang="id-ID" dirty="0" err="1"/>
              <a:t>Porter</a:t>
            </a:r>
            <a:r>
              <a:rPr lang="id-ID" dirty="0"/>
              <a:t> membantu membawa barang bawaan ke kendaraan.</a:t>
            </a:r>
            <a:endParaRPr lang="id-ID" dirty="0"/>
          </a:p>
          <a:p>
            <a:pPr>
              <a:buFont typeface="+mj-lt"/>
              <a:buAutoNum type="arabicPeriod"/>
            </a:pPr>
            <a:r>
              <a:rPr lang="id-ID" b="1" dirty="0"/>
              <a:t>Ucapan Terima Kasih</a:t>
            </a:r>
            <a:r>
              <a:rPr lang="id-ID" dirty="0"/>
              <a:t>: Staf mengucapkan terima kasih dan berharap tamu kembali.</a:t>
            </a:r>
            <a:endParaRPr lang="en-US" dirty="0"/>
          </a:p>
          <a:p>
            <a:pPr>
              <a:buFont typeface="+mj-lt"/>
              <a:buAutoNum type="arabicPeriod"/>
            </a:pPr>
            <a:endParaRPr lang="en-US" dirty="0"/>
          </a:p>
          <a:p>
            <a:r>
              <a:rPr lang="id-ID" sz="3200" b="1" dirty="0">
                <a:highlight>
                  <a:srgbClr val="C0C0C0"/>
                </a:highlight>
              </a:rPr>
              <a:t>Penutup</a:t>
            </a:r>
            <a:endParaRPr lang="id-ID" sz="3200" b="1" dirty="0">
              <a:highlight>
                <a:srgbClr val="C0C0C0"/>
              </a:highlight>
            </a:endParaRPr>
          </a:p>
          <a:p>
            <a:r>
              <a:rPr lang="id-ID" dirty="0"/>
              <a:t>Dengan mengikuti prosedur ini, Anda dapat memastikan bahwa pengalaman berangkat tamu berjalan lancar dan menyenangkan. Pengalaman positif saat berangkat dapat mendorong tamu untuk kembali dan merekomendasikan hotel kepada orang lain.</a:t>
            </a:r>
            <a:endParaRPr lang="id-ID" dirty="0"/>
          </a:p>
          <a:p>
            <a:endParaRPr lang="id-ID" dirty="0"/>
          </a:p>
          <a:p>
            <a:endParaRPr lang="id-ID" dirty="0"/>
          </a:p>
        </p:txBody>
      </p:sp>
    </p:spTree>
  </p:cSld>
  <p:clrMapOvr>
    <a:masterClrMapping/>
  </p:clrMapOvr>
</p:sld>
</file>

<file path=ppt/theme/theme1.xml><?xml version="1.0" encoding="utf-8"?>
<a:theme xmlns:a="http://schemas.openxmlformats.org/drawingml/2006/main" name="AdornVTI">
  <a:themeElements>
    <a:clrScheme name="AnalogousFromLightSeedLeftStep">
      <a:dk1>
        <a:srgbClr val="000000"/>
      </a:dk1>
      <a:lt1>
        <a:srgbClr val="FFFFFF"/>
      </a:lt1>
      <a:dk2>
        <a:srgbClr val="41243E"/>
      </a:dk2>
      <a:lt2>
        <a:srgbClr val="E2E6E8"/>
      </a:lt2>
      <a:accent1>
        <a:srgbClr val="C39983"/>
      </a:accent1>
      <a:accent2>
        <a:srgbClr val="BF7A7F"/>
      </a:accent2>
      <a:accent3>
        <a:srgbClr val="CB92AE"/>
      </a:accent3>
      <a:accent4>
        <a:srgbClr val="BF7AB9"/>
      </a:accent4>
      <a:accent5>
        <a:srgbClr val="B892CB"/>
      </a:accent5>
      <a:accent6>
        <a:srgbClr val="8B7ABF"/>
      </a:accent6>
      <a:hlink>
        <a:srgbClr val="5B879D"/>
      </a:hlink>
      <a:folHlink>
        <a:srgbClr val="7F7F7F"/>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TM02900722[[fn=Ion Boardroom]]</Template>
  <TotalTime>0</TotalTime>
  <Words>4702</Words>
  <Application>WPS Presentation</Application>
  <PresentationFormat>Layar Lebar</PresentationFormat>
  <Paragraphs>85</Paragraphs>
  <Slides>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9</vt:i4>
      </vt:variant>
    </vt:vector>
  </HeadingPairs>
  <TitlesOfParts>
    <vt:vector size="18" baseType="lpstr">
      <vt:lpstr>Arial</vt:lpstr>
      <vt:lpstr>SimSun</vt:lpstr>
      <vt:lpstr>Wingdings</vt:lpstr>
      <vt:lpstr>Bembo</vt:lpstr>
      <vt:lpstr>Segoe Print</vt:lpstr>
      <vt:lpstr>Microsoft YaHei</vt:lpstr>
      <vt:lpstr>Arial Unicode MS</vt:lpstr>
      <vt:lpstr>Calibri</vt:lpstr>
      <vt:lpstr>AdornVTI</vt:lpstr>
      <vt:lpstr>Uninformed service</vt:lpstr>
      <vt:lpstr>Prosedur Penangganan Barang Tamu Yang Pindah Kamar</vt:lpstr>
      <vt:lpstr>PowerPoint 演示文稿</vt:lpstr>
      <vt:lpstr>PowerPoint 演示文稿</vt:lpstr>
      <vt:lpstr>PowerPoint 演示文稿</vt:lpstr>
      <vt:lpstr>Penangganan Tamu Yang Berangkat</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yuni yusminar</cp:lastModifiedBy>
  <cp:revision>2</cp:revision>
  <dcterms:created xsi:type="dcterms:W3CDTF">2024-09-19T05:04:00Z</dcterms:created>
  <dcterms:modified xsi:type="dcterms:W3CDTF">2024-09-20T14:15:21Z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CDC16752319641E28249E02F42C03D78_12</vt:lpwstr>
  </property>
  <property fmtid="{D5CDD505-2E9C-101B-9397-08002B2CF9AE}" pid="3" name="KSOProductBuildVer">
    <vt:lpwstr>1033-12.2.0.18283</vt:lpwstr>
  </property>
</Properties>
</file>