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6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EE6F5D-80A8-4B9B-ACC7-A0FF4F629017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8892606A-D4EB-4294-98B7-F857C8A83803}">
      <dgm:prSet phldrT="[Text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 </a:t>
          </a:r>
          <a:r>
            <a:rPr lang="id-ID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faktor-faktor yang </a:t>
          </a:r>
          <a:r>
            <a:rPr lang="en-US" sz="24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mempengaruhi</a:t>
          </a:r>
          <a:r>
            <a:rPr 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kemampuan</a:t>
          </a:r>
          <a:r>
            <a:rPr 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beradaptasi</a:t>
          </a:r>
          <a:r>
            <a:rPr 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4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terhadap</a:t>
          </a:r>
          <a:r>
            <a:rPr 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perubahan</a:t>
          </a:r>
          <a:r>
            <a:rPr 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penggunaan</a:t>
          </a:r>
          <a:r>
            <a:rPr 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teknologi</a:t>
          </a:r>
          <a:r>
            <a:rPr 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?</a:t>
          </a:r>
        </a:p>
        <a:p>
          <a:endParaRPr lang="en-US" sz="2400" b="1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2.Bagaimana </a:t>
          </a:r>
          <a:r>
            <a:rPr lang="en-US" sz="24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tanggapan</a:t>
          </a:r>
          <a:r>
            <a:rPr 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saudara</a:t>
          </a:r>
          <a:r>
            <a:rPr 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4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terkait</a:t>
          </a:r>
          <a:r>
            <a:rPr 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4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penanganan</a:t>
          </a:r>
          <a:r>
            <a:rPr 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4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keamanan</a:t>
          </a:r>
          <a:r>
            <a:rPr 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data yang </a:t>
          </a:r>
          <a:r>
            <a:rPr lang="en-US" sz="24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dibutuhkan</a:t>
          </a:r>
          <a:r>
            <a:rPr 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dalam</a:t>
          </a:r>
          <a:r>
            <a:rPr 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menyikapi</a:t>
          </a:r>
          <a:r>
            <a:rPr 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perkemb</a:t>
          </a:r>
          <a:r>
            <a:rPr 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4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Teknologi</a:t>
          </a:r>
          <a:endParaRPr lang="en-US" sz="2400" b="1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sz="2400" b="1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 </a:t>
          </a:r>
          <a:r>
            <a:rPr lang="en-US" sz="24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Sertakan</a:t>
          </a:r>
          <a:r>
            <a:rPr 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minimal 5 </a:t>
          </a:r>
          <a:r>
            <a:rPr lang="en-US" sz="24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jurnal</a:t>
          </a:r>
          <a:r>
            <a:rPr 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pendukung</a:t>
          </a:r>
          <a:endParaRPr lang="en-US" sz="2400" b="1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sz="2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74BE96-DF76-4CB3-830A-C2D29CB8EB56}" type="parTrans" cxnId="{2740329A-9834-4E9B-8A63-5348D10E8B39}">
      <dgm:prSet/>
      <dgm:spPr/>
      <dgm:t>
        <a:bodyPr/>
        <a:lstStyle/>
        <a:p>
          <a:endParaRPr lang="en-US"/>
        </a:p>
      </dgm:t>
    </dgm:pt>
    <dgm:pt modelId="{A4E94A9A-F0E7-432B-8C6B-1F90D3DE429C}" type="sibTrans" cxnId="{2740329A-9834-4E9B-8A63-5348D10E8B39}">
      <dgm:prSet/>
      <dgm:spPr/>
      <dgm:t>
        <a:bodyPr/>
        <a:lstStyle/>
        <a:p>
          <a:endParaRPr lang="en-US"/>
        </a:p>
      </dgm:t>
    </dgm:pt>
    <dgm:pt modelId="{25DF507B-9C7D-4D99-B26E-2355CCFCC9F7}" type="pres">
      <dgm:prSet presAssocID="{16EE6F5D-80A8-4B9B-ACC7-A0FF4F629017}" presName="compositeShape" presStyleCnt="0">
        <dgm:presLayoutVars>
          <dgm:dir/>
          <dgm:resizeHandles/>
        </dgm:presLayoutVars>
      </dgm:prSet>
      <dgm:spPr/>
    </dgm:pt>
    <dgm:pt modelId="{C89C985A-932C-4CB4-B619-38458D351009}" type="pres">
      <dgm:prSet presAssocID="{16EE6F5D-80A8-4B9B-ACC7-A0FF4F629017}" presName="pyramid" presStyleLbl="node1" presStyleIdx="0" presStyleCnt="1" custScaleX="89079" custLinFactNeighborX="-25497" custLinFactNeighborY="-2520"/>
      <dgm:spPr>
        <a:solidFill>
          <a:schemeClr val="accent1"/>
        </a:solidFill>
      </dgm:spPr>
    </dgm:pt>
    <dgm:pt modelId="{90F4A3A5-49FB-4BE7-81DB-C6CFFADD44AE}" type="pres">
      <dgm:prSet presAssocID="{16EE6F5D-80A8-4B9B-ACC7-A0FF4F629017}" presName="theList" presStyleCnt="0"/>
      <dgm:spPr/>
    </dgm:pt>
    <dgm:pt modelId="{9FDE0FFF-F599-4EF5-8895-109CB2118881}" type="pres">
      <dgm:prSet presAssocID="{8892606A-D4EB-4294-98B7-F857C8A83803}" presName="aNode" presStyleLbl="fgAcc1" presStyleIdx="0" presStyleCnt="1" custScaleX="245524" custScaleY="136158" custLinFactY="-1251" custLinFactNeighborX="1677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0F1568-668D-4313-8A27-4D22D1753C42}" type="pres">
      <dgm:prSet presAssocID="{8892606A-D4EB-4294-98B7-F857C8A83803}" presName="aSpace" presStyleCnt="0"/>
      <dgm:spPr/>
    </dgm:pt>
  </dgm:ptLst>
  <dgm:cxnLst>
    <dgm:cxn modelId="{2740329A-9834-4E9B-8A63-5348D10E8B39}" srcId="{16EE6F5D-80A8-4B9B-ACC7-A0FF4F629017}" destId="{8892606A-D4EB-4294-98B7-F857C8A83803}" srcOrd="0" destOrd="0" parTransId="{9374BE96-DF76-4CB3-830A-C2D29CB8EB56}" sibTransId="{A4E94A9A-F0E7-432B-8C6B-1F90D3DE429C}"/>
    <dgm:cxn modelId="{8A8EBB87-87DF-4F80-889D-E680ADD993F1}" type="presOf" srcId="{16EE6F5D-80A8-4B9B-ACC7-A0FF4F629017}" destId="{25DF507B-9C7D-4D99-B26E-2355CCFCC9F7}" srcOrd="0" destOrd="0" presId="urn:microsoft.com/office/officeart/2005/8/layout/pyramid2"/>
    <dgm:cxn modelId="{CCA60E6A-9CDD-4844-9F33-5E43A8096AB0}" type="presOf" srcId="{8892606A-D4EB-4294-98B7-F857C8A83803}" destId="{9FDE0FFF-F599-4EF5-8895-109CB2118881}" srcOrd="0" destOrd="0" presId="urn:microsoft.com/office/officeart/2005/8/layout/pyramid2"/>
    <dgm:cxn modelId="{66902B0F-230D-4621-A2B7-40A7498CCB2B}" type="presParOf" srcId="{25DF507B-9C7D-4D99-B26E-2355CCFCC9F7}" destId="{C89C985A-932C-4CB4-B619-38458D351009}" srcOrd="0" destOrd="0" presId="urn:microsoft.com/office/officeart/2005/8/layout/pyramid2"/>
    <dgm:cxn modelId="{0339B42A-C645-4453-B867-EE9CFE135B8C}" type="presParOf" srcId="{25DF507B-9C7D-4D99-B26E-2355CCFCC9F7}" destId="{90F4A3A5-49FB-4BE7-81DB-C6CFFADD44AE}" srcOrd="1" destOrd="0" presId="urn:microsoft.com/office/officeart/2005/8/layout/pyramid2"/>
    <dgm:cxn modelId="{0FE7B7EB-766E-4DCE-A1AE-5060F4BFD3B5}" type="presParOf" srcId="{90F4A3A5-49FB-4BE7-81DB-C6CFFADD44AE}" destId="{9FDE0FFF-F599-4EF5-8895-109CB2118881}" srcOrd="0" destOrd="0" presId="urn:microsoft.com/office/officeart/2005/8/layout/pyramid2"/>
    <dgm:cxn modelId="{83632F9D-134A-4F60-9BB5-1E256239C6F1}" type="presParOf" srcId="{90F4A3A5-49FB-4BE7-81DB-C6CFFADD44AE}" destId="{350F1568-668D-4313-8A27-4D22D1753C42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9C985A-932C-4CB4-B619-38458D351009}">
      <dsp:nvSpPr>
        <dsp:cNvPr id="0" name=""/>
        <dsp:cNvSpPr/>
      </dsp:nvSpPr>
      <dsp:spPr>
        <a:xfrm>
          <a:off x="0" y="0"/>
          <a:ext cx="4236730" cy="4756150"/>
        </a:xfrm>
        <a:prstGeom prst="triangl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DE0FFF-F599-4EF5-8895-109CB2118881}">
      <dsp:nvSpPr>
        <dsp:cNvPr id="0" name=""/>
        <dsp:cNvSpPr/>
      </dsp:nvSpPr>
      <dsp:spPr>
        <a:xfrm>
          <a:off x="1295414" y="126370"/>
          <a:ext cx="7590368" cy="3480784"/>
        </a:xfrm>
        <a:prstGeom prst="round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 </a:t>
          </a:r>
          <a:r>
            <a:rPr lang="id-ID" sz="2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faktor-faktor yang </a:t>
          </a:r>
          <a:r>
            <a:rPr lang="en-US" sz="24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mempengaruhi</a:t>
          </a:r>
          <a:r>
            <a:rPr lang="en-US" sz="2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kemampuan</a:t>
          </a:r>
          <a:r>
            <a:rPr lang="en-US" sz="2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beradaptasi</a:t>
          </a:r>
          <a:r>
            <a:rPr lang="en-US" sz="2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4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terhadap</a:t>
          </a:r>
          <a:r>
            <a:rPr lang="en-US" sz="2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perubahan</a:t>
          </a:r>
          <a:r>
            <a:rPr lang="en-US" sz="2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penggunaan</a:t>
          </a:r>
          <a:r>
            <a:rPr lang="en-US" sz="2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teknologi</a:t>
          </a:r>
          <a:r>
            <a:rPr lang="en-US" sz="2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?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2.Bagaimana </a:t>
          </a:r>
          <a:r>
            <a:rPr lang="en-US" sz="24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tanggapan</a:t>
          </a:r>
          <a:r>
            <a:rPr lang="en-US" sz="2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saudara</a:t>
          </a:r>
          <a:r>
            <a:rPr lang="en-US" sz="2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4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terkait</a:t>
          </a:r>
          <a:r>
            <a:rPr lang="en-US" sz="2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4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penanganan</a:t>
          </a:r>
          <a:r>
            <a:rPr lang="en-US" sz="2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4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keamanan</a:t>
          </a:r>
          <a:r>
            <a:rPr lang="en-US" sz="2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data yang </a:t>
          </a:r>
          <a:r>
            <a:rPr lang="en-US" sz="24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dibutuhkan</a:t>
          </a:r>
          <a:r>
            <a:rPr lang="en-US" sz="2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dalam</a:t>
          </a:r>
          <a:r>
            <a:rPr lang="en-US" sz="2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menyikapi</a:t>
          </a:r>
          <a:r>
            <a:rPr lang="en-US" sz="2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perkemb</a:t>
          </a:r>
          <a:r>
            <a:rPr lang="en-US" sz="2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4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Teknologi</a:t>
          </a:r>
          <a:endParaRPr lang="en-US" sz="2400" b="1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 </a:t>
          </a:r>
          <a:r>
            <a:rPr lang="en-US" sz="24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Sertakan</a:t>
          </a:r>
          <a:r>
            <a:rPr lang="en-US" sz="2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minimal 5 </a:t>
          </a:r>
          <a:r>
            <a:rPr lang="en-US" sz="24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jurnal</a:t>
          </a:r>
          <a:r>
            <a:rPr lang="en-US" sz="2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pendukung</a:t>
          </a:r>
          <a:endParaRPr lang="en-US" sz="2400" b="1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65332" y="296288"/>
        <a:ext cx="7250532" cy="3140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D1A2-0D24-4301-8D6B-0B768DD9F6C8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73AA-9068-40DA-9F06-FDBAE64CD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79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D1A2-0D24-4301-8D6B-0B768DD9F6C8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73AA-9068-40DA-9F06-FDBAE64CD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82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D1A2-0D24-4301-8D6B-0B768DD9F6C8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73AA-9068-40DA-9F06-FDBAE64CD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01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D1A2-0D24-4301-8D6B-0B768DD9F6C8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73AA-9068-40DA-9F06-FDBAE64CD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69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D1A2-0D24-4301-8D6B-0B768DD9F6C8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73AA-9068-40DA-9F06-FDBAE64CD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739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D1A2-0D24-4301-8D6B-0B768DD9F6C8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73AA-9068-40DA-9F06-FDBAE64CD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41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D1A2-0D24-4301-8D6B-0B768DD9F6C8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73AA-9068-40DA-9F06-FDBAE64CD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75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D1A2-0D24-4301-8D6B-0B768DD9F6C8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73AA-9068-40DA-9F06-FDBAE64CD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721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D1A2-0D24-4301-8D6B-0B768DD9F6C8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73AA-9068-40DA-9F06-FDBAE64CD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22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D1A2-0D24-4301-8D6B-0B768DD9F6C8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73AA-9068-40DA-9F06-FDBAE64CD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358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D1A2-0D24-4301-8D6B-0B768DD9F6C8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73AA-9068-40DA-9F06-FDBAE64CD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08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4D1A2-0D24-4301-8D6B-0B768DD9F6C8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73AA-9068-40DA-9F06-FDBAE64CD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79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7799"/>
            <a:ext cx="8229600" cy="750401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DAMPAK PENGGUNAAN TEKNOLOGI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084" t="13470" r="13084" b="7401"/>
          <a:stretch/>
        </p:blipFill>
        <p:spPr>
          <a:xfrm>
            <a:off x="381000" y="1429238"/>
            <a:ext cx="8458200" cy="474296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4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4764" y="92333"/>
            <a:ext cx="6557963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5"/>
              </a:spcBef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PERUBAHAN KEBUTUHAN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sz="half" idx="2"/>
          </p:nvPr>
        </p:nvSpPr>
        <p:spPr>
          <a:xfrm>
            <a:off x="100328" y="2282459"/>
            <a:ext cx="3187212" cy="142398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 dirty="0"/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50" dirty="0"/>
          </a:p>
          <a:p>
            <a:pPr marL="0" marR="363855" indent="0" algn="just">
              <a:lnSpc>
                <a:spcPct val="100000"/>
              </a:lnSpc>
              <a:buNone/>
            </a:pPr>
            <a:r>
              <a:rPr lang="id-ID" sz="1600" b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id-ID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ebutuhan penyesuaian terhadap </a:t>
            </a:r>
            <a:r>
              <a:rPr lang="id-ID" sz="1600" b="1" dirty="0">
                <a:latin typeface="Arial" panose="020B0604020202020204" pitchFamily="34" charset="0"/>
                <a:cs typeface="Arial" panose="020B0604020202020204" pitchFamily="34" charset="0"/>
              </a:rPr>
              <a:t>pengelolaan </a:t>
            </a:r>
            <a:r>
              <a:rPr lang="id-ID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IT resouces </a:t>
            </a:r>
            <a:r>
              <a:rPr lang="id-ID" sz="1600" b="1" dirty="0">
                <a:latin typeface="Arial" panose="020B0604020202020204" pitchFamily="34" charset="0"/>
                <a:cs typeface="Arial" panose="020B0604020202020204" pitchFamily="34" charset="0"/>
              </a:rPr>
              <a:t>pada perguruan tinggi</a:t>
            </a:r>
            <a:endParaRPr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5"/>
          <p:cNvSpPr txBox="1">
            <a:spLocks noGrp="1"/>
          </p:cNvSpPr>
          <p:nvPr>
            <p:ph sz="half" idx="2"/>
          </p:nvPr>
        </p:nvSpPr>
        <p:spPr>
          <a:xfrm>
            <a:off x="748968" y="1129484"/>
            <a:ext cx="2590800" cy="75148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id-ID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Kebutuhan dukungan infrastruktur TI</a:t>
            </a:r>
            <a:endParaRPr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"/>
              </a:spcBef>
              <a:buNone/>
            </a:pPr>
            <a:r>
              <a:rPr lang="id-ID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ang</a:t>
            </a:r>
            <a:r>
              <a:rPr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memadai</a:t>
            </a:r>
            <a:endParaRPr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5"/>
          <p:cNvSpPr txBox="1">
            <a:spLocks noGrp="1"/>
          </p:cNvSpPr>
          <p:nvPr>
            <p:ph sz="half" idx="2"/>
          </p:nvPr>
        </p:nvSpPr>
        <p:spPr>
          <a:xfrm>
            <a:off x="6781800" y="1770637"/>
            <a:ext cx="2199959" cy="149015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id-ID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Kebutuhan  terhadap penyesuaian kompetensi lulusan </a:t>
            </a:r>
            <a:r>
              <a:rPr lang="id-ID" sz="1600" b="1" dirty="0">
                <a:latin typeface="Arial" panose="020B0604020202020204" pitchFamily="34" charset="0"/>
                <a:cs typeface="Arial" panose="020B0604020202020204" pitchFamily="34" charset="0"/>
              </a:rPr>
              <a:t>untuk memenuhi tuntutan kebutuhan </a:t>
            </a:r>
            <a:r>
              <a:rPr lang="id-ID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industri</a:t>
            </a:r>
            <a:endParaRPr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5833" t="12945" r="5001" b="45553"/>
          <a:stretch/>
        </p:blipFill>
        <p:spPr>
          <a:xfrm>
            <a:off x="3577819" y="1330331"/>
            <a:ext cx="2837356" cy="19042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39768" y="3768741"/>
            <a:ext cx="5543551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id-ID" sz="1600" b="1" dirty="0">
                <a:latin typeface="Arial" panose="020B0604020202020204" pitchFamily="34" charset="0"/>
                <a:cs typeface="Arial" panose="020B0604020202020204" pitchFamily="34" charset="0"/>
              </a:rPr>
              <a:t>Perguruan tinggi perlu menyikapi </a:t>
            </a:r>
            <a:r>
              <a:rPr lang="id-ID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id-ID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id-ID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eradaptasi, melakukan penyesuaian-penyesuaian  untuk menjaga keberlangsungan fungsi pengelolaan Ti  yang efektif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d-ID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9867" y="5051472"/>
            <a:ext cx="4572000" cy="13234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lvl="0" algn="just"/>
            <a:r>
              <a:rPr lang="id-ID" sz="1600" b="1" dirty="0">
                <a:latin typeface="Arial" panose="020B0604020202020204" pitchFamily="34" charset="0"/>
                <a:cs typeface="Arial" panose="020B0604020202020204" pitchFamily="34" charset="0"/>
              </a:rPr>
              <a:t>Tanpa manajemen yang tepat, perubahan dapat mengakibatkan rendahnya produktivitas, efisiensi, dan ketidak berlanjutan universitas [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Turban et al., </a:t>
            </a:r>
            <a:r>
              <a:rPr lang="id-ID" sz="16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r>
              <a:rPr lang="id-ID" sz="1600" b="1" dirty="0">
                <a:latin typeface="Arial" panose="020B0604020202020204" pitchFamily="34" charset="0"/>
                <a:cs typeface="Arial" panose="020B0604020202020204" pitchFamily="34" charset="0"/>
              </a:rPr>
              <a:t>]. Dumas, (2013)].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99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552" y="1600200"/>
            <a:ext cx="8147248" cy="4525963"/>
          </a:xfrm>
        </p:spPr>
        <p:txBody>
          <a:bodyPr/>
          <a:lstStyle/>
          <a:p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dampak</a:t>
            </a:r>
            <a:r>
              <a:rPr lang="en-US" dirty="0" smtClean="0"/>
              <a:t> </a:t>
            </a:r>
            <a:r>
              <a:rPr lang="en-US" dirty="0" err="1" smtClean="0"/>
              <a:t>ditimbulkan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endParaRPr lang="en-US" dirty="0" smtClean="0"/>
          </a:p>
          <a:p>
            <a:r>
              <a:rPr lang="en-US" dirty="0" err="1" smtClean="0"/>
              <a:t>Dampak</a:t>
            </a:r>
            <a:r>
              <a:rPr lang="en-US" dirty="0" smtClean="0"/>
              <a:t> </a:t>
            </a:r>
            <a:r>
              <a:rPr lang="en-US" dirty="0" err="1" smtClean="0"/>
              <a:t>Positif</a:t>
            </a:r>
            <a:r>
              <a:rPr lang="en-US" dirty="0" smtClean="0"/>
              <a:t> ?</a:t>
            </a:r>
          </a:p>
          <a:p>
            <a:r>
              <a:rPr lang="en-US" dirty="0" err="1" smtClean="0"/>
              <a:t>Dampak</a:t>
            </a:r>
            <a:r>
              <a:rPr lang="en-US" dirty="0" smtClean="0"/>
              <a:t> </a:t>
            </a:r>
            <a:r>
              <a:rPr lang="en-US" dirty="0" err="1" smtClean="0"/>
              <a:t>Negatif</a:t>
            </a:r>
            <a:r>
              <a:rPr lang="en-US" dirty="0" smtClean="0"/>
              <a:t>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69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858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Bahan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Telaah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6479472"/>
              </p:ext>
            </p:extLst>
          </p:nvPr>
        </p:nvGraphicFramePr>
        <p:xfrm>
          <a:off x="0" y="1508920"/>
          <a:ext cx="9144000" cy="4756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l="60000" t="17391" r="5834" b="44071"/>
          <a:stretch/>
        </p:blipFill>
        <p:spPr>
          <a:xfrm>
            <a:off x="7568894" y="4876800"/>
            <a:ext cx="1584631" cy="137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25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126</Words>
  <Application>Microsoft Office PowerPoint</Application>
  <PresentationFormat>On-screen Show (4:3)</PresentationFormat>
  <Paragraphs>20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DAMPAK PENGGUNAAN TEKNOLOGI</vt:lpstr>
      <vt:lpstr>PERUBAHAN KEBUTUHAN</vt:lpstr>
      <vt:lpstr>PowerPoint Presentation</vt:lpstr>
      <vt:lpstr>Bahan Telaah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Wasilah</dc:creator>
  <cp:lastModifiedBy>Wasilah</cp:lastModifiedBy>
  <cp:revision>7</cp:revision>
  <dcterms:created xsi:type="dcterms:W3CDTF">2023-06-16T17:37:54Z</dcterms:created>
  <dcterms:modified xsi:type="dcterms:W3CDTF">2023-12-22T15:27:59Z</dcterms:modified>
</cp:coreProperties>
</file>