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99" r:id="rId3"/>
    <p:sldId id="308" r:id="rId4"/>
    <p:sldId id="352" r:id="rId5"/>
    <p:sldId id="354" r:id="rId6"/>
    <p:sldId id="355" r:id="rId7"/>
    <p:sldId id="353" r:id="rId8"/>
    <p:sldId id="304" r:id="rId9"/>
    <p:sldId id="338" r:id="rId10"/>
    <p:sldId id="347" r:id="rId11"/>
    <p:sldId id="351" r:id="rId12"/>
    <p:sldId id="337" r:id="rId13"/>
  </p:sldIdLst>
  <p:sldSz cx="9144000" cy="6858000" type="screen4x3"/>
  <p:notesSz cx="7045325" cy="9345613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68" d="100"/>
          <a:sy n="68" d="100"/>
        </p:scale>
        <p:origin x="142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f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204864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11</a:t>
            </a:r>
          </a:p>
          <a:p>
            <a:pPr algn="ctr"/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TINDAK PIDANA DI BIDANG </a:t>
            </a:r>
            <a:r>
              <a:rPr lang="it-IT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DI BIDANG INVESTASI DAN PASAR MODAL</a:t>
            </a:r>
            <a:endParaRPr 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9590DD6-6396-47AF-8942-B3BB4EF7B96A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-35496" y="4437112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Dewi </a:t>
            </a:r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Noviyanti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, S.H., M.H.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C7B418C1-7BF8-CCBE-025C-7FA57F1194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8820472" cy="5400600"/>
          </a:xfrm>
        </p:spPr>
        <p:txBody>
          <a:bodyPr/>
          <a:lstStyle/>
          <a:p>
            <a:endParaRPr lang="en-ID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FE55CFD-A253-DA40-FACB-97B8EBF9BE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5377" y="889466"/>
            <a:ext cx="2619375" cy="174307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0BFC18DC-EBEB-3680-704B-EF792454F91E}"/>
              </a:ext>
            </a:extLst>
          </p:cNvPr>
          <p:cNvSpPr/>
          <p:nvPr/>
        </p:nvSpPr>
        <p:spPr>
          <a:xfrm>
            <a:off x="-34280" y="900481"/>
            <a:ext cx="6235378" cy="87233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Jenis-Jenis</a:t>
            </a:r>
            <a:r>
              <a:rPr lang="en-US" dirty="0"/>
              <a:t> </a:t>
            </a:r>
            <a:r>
              <a:rPr lang="en-US" dirty="0" err="1"/>
              <a:t>Tindak</a:t>
            </a:r>
            <a:r>
              <a:rPr lang="en-US" dirty="0"/>
              <a:t> </a:t>
            </a:r>
            <a:r>
              <a:rPr lang="en-US" dirty="0" err="1"/>
              <a:t>Pidana</a:t>
            </a:r>
            <a:r>
              <a:rPr lang="en-US" dirty="0"/>
              <a:t> Pasar Modal </a:t>
            </a:r>
            <a:endParaRPr lang="en-ID" dirty="0"/>
          </a:p>
        </p:txBody>
      </p:sp>
      <p:sp>
        <p:nvSpPr>
          <p:cNvPr id="6" name="Arrow: Down 5">
            <a:extLst>
              <a:ext uri="{FF2B5EF4-FFF2-40B4-BE49-F238E27FC236}">
                <a16:creationId xmlns:a16="http://schemas.microsoft.com/office/drawing/2014/main" id="{6C88BE20-3ED8-BC3B-2BE5-30791CBE007A}"/>
              </a:ext>
            </a:extLst>
          </p:cNvPr>
          <p:cNvSpPr/>
          <p:nvPr/>
        </p:nvSpPr>
        <p:spPr>
          <a:xfrm>
            <a:off x="3995936" y="1700808"/>
            <a:ext cx="792088" cy="720080"/>
          </a:xfrm>
          <a:prstGeom prst="downArrow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7CBDDB2-2028-51FD-D705-96341E38FF47}"/>
              </a:ext>
            </a:extLst>
          </p:cNvPr>
          <p:cNvSpPr/>
          <p:nvPr/>
        </p:nvSpPr>
        <p:spPr>
          <a:xfrm>
            <a:off x="-10195" y="2780929"/>
            <a:ext cx="8531224" cy="374441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1. </a:t>
            </a:r>
            <a:r>
              <a:rPr lang="en-US" dirty="0" err="1"/>
              <a:t>Penipuan</a:t>
            </a:r>
            <a:r>
              <a:rPr lang="en-US" dirty="0"/>
              <a:t> (fraud) :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tindakan</a:t>
            </a:r>
            <a:r>
              <a:rPr lang="en-ID" dirty="0"/>
              <a:t> yang paling </a:t>
            </a:r>
            <a:r>
              <a:rPr lang="en-ID" dirty="0" err="1"/>
              <a:t>umum</a:t>
            </a:r>
            <a:r>
              <a:rPr lang="en-ID" dirty="0"/>
              <a:t> </a:t>
            </a:r>
            <a:r>
              <a:rPr lang="en-ID" dirty="0" err="1"/>
              <a:t>terjadi</a:t>
            </a:r>
            <a:r>
              <a:rPr lang="en-ID" dirty="0"/>
              <a:t> di pasar modal. </a:t>
            </a:r>
            <a:r>
              <a:rPr lang="en-ID" dirty="0" err="1"/>
              <a:t>Pelaku</a:t>
            </a:r>
            <a:r>
              <a:rPr lang="en-ID" dirty="0"/>
              <a:t> </a:t>
            </a:r>
            <a:r>
              <a:rPr lang="en-ID" dirty="0" err="1"/>
              <a:t>penipuan</a:t>
            </a:r>
            <a:r>
              <a:rPr lang="en-ID" dirty="0"/>
              <a:t> </a:t>
            </a:r>
            <a:r>
              <a:rPr lang="en-ID" dirty="0" err="1"/>
              <a:t>biasanya</a:t>
            </a:r>
            <a:r>
              <a:rPr lang="en-ID" dirty="0"/>
              <a:t> </a:t>
            </a:r>
            <a:r>
              <a:rPr lang="en-ID" dirty="0" err="1"/>
              <a:t>menggunakan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yang salah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menyesatkan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menarik</a:t>
            </a:r>
            <a:r>
              <a:rPr lang="en-ID" dirty="0"/>
              <a:t> investor agar </a:t>
            </a:r>
            <a:r>
              <a:rPr lang="en-ID" dirty="0" err="1"/>
              <a:t>membeli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menjual</a:t>
            </a:r>
            <a:r>
              <a:rPr lang="en-ID" dirty="0"/>
              <a:t> </a:t>
            </a:r>
            <a:r>
              <a:rPr lang="en-ID" dirty="0" err="1"/>
              <a:t>efek</a:t>
            </a:r>
            <a:r>
              <a:rPr lang="en-ID" dirty="0"/>
              <a:t> </a:t>
            </a:r>
            <a:r>
              <a:rPr lang="en-ID" dirty="0" err="1"/>
              <a:t>tertentu</a:t>
            </a:r>
            <a:r>
              <a:rPr lang="en-ID" dirty="0"/>
              <a:t>. </a:t>
            </a:r>
            <a:r>
              <a:rPr lang="en-ID" dirty="0" err="1"/>
              <a:t>Beberapa</a:t>
            </a:r>
            <a:r>
              <a:rPr lang="en-ID" dirty="0"/>
              <a:t> </a:t>
            </a:r>
            <a:r>
              <a:rPr lang="en-ID" dirty="0" err="1"/>
              <a:t>bentuk</a:t>
            </a:r>
            <a:r>
              <a:rPr lang="en-ID" dirty="0"/>
              <a:t> </a:t>
            </a:r>
            <a:r>
              <a:rPr lang="en-ID" dirty="0" err="1"/>
              <a:t>penipuan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lain: </a:t>
            </a:r>
            <a:r>
              <a:rPr lang="en-ID" dirty="0" err="1"/>
              <a:t>Investasi</a:t>
            </a:r>
            <a:r>
              <a:rPr lang="en-ID" dirty="0"/>
              <a:t> </a:t>
            </a:r>
            <a:r>
              <a:rPr lang="en-ID" dirty="0" err="1"/>
              <a:t>bodong</a:t>
            </a:r>
            <a:r>
              <a:rPr lang="en-ID" dirty="0"/>
              <a:t>, </a:t>
            </a:r>
            <a:r>
              <a:rPr lang="en-ID" dirty="0" err="1"/>
              <a:t>penjualan</a:t>
            </a:r>
            <a:r>
              <a:rPr lang="en-ID" dirty="0"/>
              <a:t> </a:t>
            </a:r>
            <a:r>
              <a:rPr lang="en-ID" dirty="0" err="1"/>
              <a:t>efek</a:t>
            </a:r>
            <a:r>
              <a:rPr lang="en-ID" dirty="0"/>
              <a:t> </a:t>
            </a:r>
            <a:r>
              <a:rPr lang="en-ID" dirty="0" err="1"/>
              <a:t>tanpa</a:t>
            </a:r>
            <a:r>
              <a:rPr lang="en-ID" dirty="0"/>
              <a:t> </a:t>
            </a:r>
            <a:r>
              <a:rPr lang="en-ID" dirty="0" err="1"/>
              <a:t>izin</a:t>
            </a:r>
            <a:r>
              <a:rPr lang="en-ID" dirty="0"/>
              <a:t>. </a:t>
            </a:r>
            <a:endParaRPr lang="en-US" dirty="0"/>
          </a:p>
          <a:p>
            <a:pPr algn="just"/>
            <a:r>
              <a:rPr lang="en-US" dirty="0"/>
              <a:t>2. </a:t>
            </a:r>
            <a:r>
              <a:rPr lang="en-US" dirty="0" err="1"/>
              <a:t>Manipulasi</a:t>
            </a:r>
            <a:r>
              <a:rPr lang="en-US" dirty="0"/>
              <a:t> pasar: </a:t>
            </a:r>
            <a:r>
              <a:rPr lang="en-ID" dirty="0" err="1">
                <a:latin typeface="Calibri" panose="020F0502020204030204" pitchFamily="34" charset="0"/>
                <a:cs typeface="Times New Roman" panose="02020603050405020304" pitchFamily="18" charset="0"/>
              </a:rPr>
              <a:t>Kejahatan</a:t>
            </a:r>
            <a:r>
              <a:rPr lang="en-ID" dirty="0">
                <a:latin typeface="Calibri" panose="020F0502020204030204" pitchFamily="34" charset="0"/>
                <a:cs typeface="Times New Roman" panose="02020603050405020304" pitchFamily="18" charset="0"/>
              </a:rPr>
              <a:t> di pasar modal yang </a:t>
            </a:r>
            <a:r>
              <a:rPr lang="en-ID" dirty="0" err="1">
                <a:latin typeface="Calibri" panose="020F0502020204030204" pitchFamily="34" charset="0"/>
                <a:cs typeface="Times New Roman" panose="02020603050405020304" pitchFamily="18" charset="0"/>
              </a:rPr>
              <a:t>mengakibatkan</a:t>
            </a:r>
            <a:r>
              <a:rPr lang="en-ID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Times New Roman" panose="02020603050405020304" pitchFamily="18" charset="0"/>
              </a:rPr>
              <a:t>kerugian</a:t>
            </a:r>
            <a:r>
              <a:rPr lang="en-ID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Times New Roman" panose="02020603050405020304" pitchFamily="18" charset="0"/>
              </a:rPr>
              <a:t>bagi</a:t>
            </a:r>
            <a:r>
              <a:rPr lang="en-ID" dirty="0">
                <a:latin typeface="Calibri" panose="020F0502020204030204" pitchFamily="34" charset="0"/>
                <a:cs typeface="Times New Roman" panose="02020603050405020304" pitchFamily="18" charset="0"/>
              </a:rPr>
              <a:t> para investor (</a:t>
            </a:r>
            <a:r>
              <a:rPr lang="en-ID" dirty="0" err="1">
                <a:latin typeface="Calibri" panose="020F0502020204030204" pitchFamily="34" charset="0"/>
                <a:cs typeface="Times New Roman" panose="02020603050405020304" pitchFamily="18" charset="0"/>
              </a:rPr>
              <a:t>pemilik</a:t>
            </a:r>
            <a:r>
              <a:rPr lang="en-ID" dirty="0">
                <a:latin typeface="Calibri" panose="020F0502020204030204" pitchFamily="34" charset="0"/>
                <a:cs typeface="Times New Roman" panose="02020603050405020304" pitchFamily="18" charset="0"/>
              </a:rPr>
              <a:t> modal) </a:t>
            </a:r>
            <a:r>
              <a:rPr lang="en-ID" dirty="0" err="1">
                <a:latin typeface="Calibri" panose="020F0502020204030204" pitchFamily="34" charset="0"/>
                <a:cs typeface="Times New Roman" panose="02020603050405020304" pitchFamily="18" charset="0"/>
              </a:rPr>
              <a:t>tetapi</a:t>
            </a:r>
            <a:r>
              <a:rPr lang="en-ID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ID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Times New Roman" panose="02020603050405020304" pitchFamily="18" charset="0"/>
              </a:rPr>
              <a:t>menutup</a:t>
            </a:r>
            <a:r>
              <a:rPr lang="en-ID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Times New Roman" panose="02020603050405020304" pitchFamily="18" charset="0"/>
              </a:rPr>
              <a:t>kemungkinan</a:t>
            </a:r>
            <a:r>
              <a:rPr lang="en-ID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Times New Roman" panose="02020603050405020304" pitchFamily="18" charset="0"/>
              </a:rPr>
              <a:t>memperoleh</a:t>
            </a:r>
            <a:r>
              <a:rPr lang="en-ID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Times New Roman" panose="02020603050405020304" pitchFamily="18" charset="0"/>
              </a:rPr>
              <a:t>keuntungan</a:t>
            </a:r>
            <a:r>
              <a:rPr lang="en-ID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Times New Roman" panose="02020603050405020304" pitchFamily="18" charset="0"/>
              </a:rPr>
              <a:t>bagi</a:t>
            </a:r>
            <a:r>
              <a:rPr lang="en-ID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Times New Roman" panose="02020603050405020304" pitchFamily="18" charset="0"/>
              </a:rPr>
              <a:t>si</a:t>
            </a:r>
            <a:r>
              <a:rPr lang="en-ID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Times New Roman" panose="02020603050405020304" pitchFamily="18" charset="0"/>
              </a:rPr>
              <a:t>pelaku</a:t>
            </a:r>
            <a:r>
              <a:rPr lang="en-ID" dirty="0">
                <a:latin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ID" dirty="0">
                <a:latin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Insider Trading :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merupakan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tindakan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perdagangan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efek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berdasarkan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informasi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belum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dipublikasikan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bersifat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material. </a:t>
            </a:r>
          </a:p>
          <a:p>
            <a:pPr algn="just"/>
            <a:r>
              <a:rPr lang="en-ID" dirty="0">
                <a:latin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Perlindungan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Investor: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dalah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upaya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untuk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melindungi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kepentingan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dan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hak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investor yang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berpartisipasi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dalam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pasar modal. 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Perlindungan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dilakukan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melalui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cara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regulasi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,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pengawasa</a:t>
            </a:r>
            <a:r>
              <a:rPr lang="en-ID" dirty="0" err="1">
                <a:solidFill>
                  <a:srgbClr val="001D35"/>
                </a:solidFill>
                <a:latin typeface="Google Sans"/>
              </a:rPr>
              <a:t>n</a:t>
            </a:r>
            <a:r>
              <a:rPr lang="en-ID" dirty="0">
                <a:solidFill>
                  <a:srgbClr val="001D35"/>
                </a:solidFill>
                <a:latin typeface="Google Sans"/>
              </a:rPr>
              <a:t>, dan </a:t>
            </a:r>
            <a:r>
              <a:rPr lang="en-ID" dirty="0" err="1">
                <a:solidFill>
                  <a:srgbClr val="001D35"/>
                </a:solidFill>
                <a:latin typeface="Google Sans"/>
              </a:rPr>
              <a:t>perlindungan</a:t>
            </a:r>
            <a:r>
              <a:rPr lang="en-ID" dirty="0">
                <a:solidFill>
                  <a:srgbClr val="001D35"/>
                </a:solidFill>
                <a:latin typeface="Google Sans"/>
              </a:rPr>
              <a:t> modal .</a:t>
            </a:r>
            <a:endParaRPr lang="en-ID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381871091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79619872-A251-1DB6-877A-F33037B7A8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836712"/>
            <a:ext cx="8424936" cy="5472608"/>
          </a:xfrm>
        </p:spPr>
        <p:txBody>
          <a:bodyPr>
            <a:normAutofit/>
          </a:bodyPr>
          <a:lstStyle/>
          <a:p>
            <a:pPr algn="just"/>
            <a:r>
              <a:rPr lang="en-ID" sz="19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Sanksi</a:t>
            </a:r>
            <a:r>
              <a:rPr lang="en-ID" sz="19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9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Administratif</a:t>
            </a:r>
            <a:r>
              <a:rPr lang="en-ID" sz="19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9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Pidana</a:t>
            </a:r>
            <a:endParaRPr lang="en-ID" sz="1900" kern="1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/>
            <a:r>
              <a:rPr lang="en-ID" sz="19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ID" sz="19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Sanksi</a:t>
            </a:r>
            <a:r>
              <a:rPr lang="en-ID" sz="19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9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Administratif</a:t>
            </a:r>
            <a:r>
              <a:rPr lang="en-ID" sz="19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457200" indent="-457200" algn="just">
              <a:buFont typeface="+mj-lt"/>
              <a:buAutoNum type="alphaLcPeriod"/>
            </a:pPr>
            <a:r>
              <a:rPr lang="en-ID" sz="19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peringatan</a:t>
            </a:r>
            <a:r>
              <a:rPr lang="en-ID" sz="19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9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tertulis</a:t>
            </a:r>
            <a:r>
              <a:rPr lang="en-ID" sz="19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900" dirty="0">
                <a:solidFill>
                  <a:schemeClr val="tx1"/>
                </a:solidFill>
              </a:rPr>
              <a:t> </a:t>
            </a:r>
            <a:r>
              <a:rPr lang="en-ID" sz="19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Diberikan</a:t>
            </a:r>
            <a:r>
              <a:rPr lang="en-ID" sz="19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9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kepada</a:t>
            </a:r>
            <a:r>
              <a:rPr lang="en-ID" sz="19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9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pelaku</a:t>
            </a:r>
            <a:r>
              <a:rPr lang="en-ID" sz="19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9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melanggar</a:t>
            </a:r>
            <a:r>
              <a:rPr lang="en-ID" sz="19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9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peraturan</a:t>
            </a:r>
            <a:r>
              <a:rPr lang="en-ID" sz="19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9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ringan</a:t>
            </a:r>
            <a:r>
              <a:rPr lang="en-ID" sz="19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 indent="-457200" algn="just">
              <a:buFont typeface="+mj-lt"/>
              <a:buAutoNum type="alphaLcPeriod"/>
            </a:pPr>
            <a:r>
              <a:rPr lang="en-ID" sz="1900" kern="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Denda</a:t>
            </a:r>
            <a:r>
              <a:rPr lang="en-ID" sz="19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:  </a:t>
            </a:r>
            <a:r>
              <a:rPr lang="en-ID" sz="19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Pembayaran</a:t>
            </a:r>
            <a:r>
              <a:rPr lang="en-ID" sz="19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9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sejumlah</a:t>
            </a:r>
            <a:r>
              <a:rPr lang="en-ID" sz="19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uang </a:t>
            </a:r>
            <a:r>
              <a:rPr lang="en-ID" sz="19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sebagai</a:t>
            </a:r>
            <a:r>
              <a:rPr lang="en-ID" sz="19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9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konsekuensi</a:t>
            </a:r>
            <a:r>
              <a:rPr lang="en-ID" sz="19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9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pelanggaran</a:t>
            </a:r>
            <a:endParaRPr lang="en-ID" sz="1900" kern="1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 indent="-457200" algn="just">
              <a:buFont typeface="+mj-lt"/>
              <a:buAutoNum type="alphaLcPeriod"/>
            </a:pPr>
            <a:r>
              <a:rPr lang="en-ID" sz="19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ID" sz="1900" kern="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Pencabutan</a:t>
            </a:r>
            <a:r>
              <a:rPr lang="en-ID" sz="19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ID" sz="1900" kern="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izin</a:t>
            </a:r>
            <a:r>
              <a:rPr lang="en-ID" sz="19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: </a:t>
            </a:r>
            <a:r>
              <a:rPr lang="en-ID" sz="1900" dirty="0">
                <a:solidFill>
                  <a:schemeClr val="tx1"/>
                </a:solidFill>
              </a:rPr>
              <a:t> </a:t>
            </a:r>
            <a:r>
              <a:rPr lang="en-ID" sz="19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Pelaku</a:t>
            </a:r>
            <a:r>
              <a:rPr lang="en-ID" sz="19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9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ID" sz="19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9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lagi</a:t>
            </a:r>
            <a:r>
              <a:rPr lang="en-ID" sz="19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9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ID" sz="19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9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menjalankan</a:t>
            </a:r>
            <a:r>
              <a:rPr lang="en-ID" sz="19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9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aktivitas</a:t>
            </a:r>
            <a:r>
              <a:rPr lang="en-ID" sz="19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pasar modal.</a:t>
            </a:r>
          </a:p>
          <a:p>
            <a:pPr algn="just"/>
            <a:endParaRPr lang="en-ID" sz="1900" kern="1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/>
            <a:r>
              <a:rPr lang="en-ID" sz="19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ID" sz="19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Sanksi</a:t>
            </a:r>
            <a:r>
              <a:rPr lang="en-ID" sz="19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9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Pidana</a:t>
            </a:r>
            <a:r>
              <a:rPr lang="en-ID" sz="19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</a:t>
            </a:r>
          </a:p>
          <a:p>
            <a:pPr marL="457200" indent="-457200" algn="just">
              <a:buFont typeface="+mj-lt"/>
              <a:buAutoNum type="alphaLcPeriod"/>
            </a:pPr>
            <a:r>
              <a:rPr lang="en-ID" sz="1900" kern="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Penjara</a:t>
            </a:r>
            <a:r>
              <a:rPr lang="en-ID" sz="19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: </a:t>
            </a:r>
            <a:r>
              <a:rPr lang="en-ID" sz="1900" dirty="0">
                <a:solidFill>
                  <a:schemeClr val="tx1"/>
                </a:solidFill>
              </a:rPr>
              <a:t> </a:t>
            </a:r>
            <a:r>
              <a:rPr lang="en-ID" sz="19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Hukuman</a:t>
            </a:r>
            <a:r>
              <a:rPr lang="en-ID" sz="19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9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penjara</a:t>
            </a:r>
            <a:r>
              <a:rPr lang="en-ID" sz="19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9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bagi</a:t>
            </a:r>
            <a:r>
              <a:rPr lang="en-ID" sz="19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9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pelaku</a:t>
            </a:r>
            <a:r>
              <a:rPr lang="en-ID" sz="19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9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melakukan</a:t>
            </a:r>
            <a:r>
              <a:rPr lang="en-ID" sz="19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9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tindak</a:t>
            </a:r>
            <a:r>
              <a:rPr lang="en-ID" sz="19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9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pidana</a:t>
            </a:r>
            <a:r>
              <a:rPr lang="en-ID" sz="19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9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berat</a:t>
            </a:r>
            <a:r>
              <a:rPr lang="en-ID" sz="19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9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seperti</a:t>
            </a:r>
            <a:r>
              <a:rPr lang="en-ID" sz="19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9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penipuan</a:t>
            </a:r>
            <a:r>
              <a:rPr lang="en-ID" sz="19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9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9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insider trading.</a:t>
            </a:r>
          </a:p>
          <a:p>
            <a:pPr algn="just"/>
            <a:r>
              <a:rPr lang="en-ID" sz="19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Contoh</a:t>
            </a:r>
            <a:r>
              <a:rPr lang="en-ID" sz="19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Pasal 104 UU Pasar Modal </a:t>
            </a:r>
            <a:r>
              <a:rPr lang="en-ID" sz="19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mengatur</a:t>
            </a:r>
            <a:r>
              <a:rPr lang="en-ID" sz="19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9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ancaman</a:t>
            </a:r>
            <a:r>
              <a:rPr lang="en-ID" sz="19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9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pidana</a:t>
            </a:r>
            <a:r>
              <a:rPr lang="en-ID" sz="19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9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maksimal</a:t>
            </a:r>
            <a:r>
              <a:rPr lang="en-ID" sz="19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10 </a:t>
            </a:r>
            <a:r>
              <a:rPr lang="en-ID" sz="19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tahun</a:t>
            </a:r>
            <a:r>
              <a:rPr lang="en-ID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</a:p>
          <a:p>
            <a:pPr marL="457200" indent="-457200" algn="just">
              <a:buAutoNum type="alphaLcPeriod" startAt="2"/>
            </a:pPr>
            <a:r>
              <a:rPr lang="en-ID" sz="1900" kern="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Denda</a:t>
            </a:r>
            <a:r>
              <a:rPr lang="en-ID" sz="19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: </a:t>
            </a:r>
            <a:r>
              <a:rPr lang="en-ID" sz="1900" dirty="0">
                <a:solidFill>
                  <a:schemeClr val="tx1"/>
                </a:solidFill>
              </a:rPr>
              <a:t> </a:t>
            </a:r>
            <a:r>
              <a:rPr lang="en-ID" sz="19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Besaran</a:t>
            </a:r>
            <a:r>
              <a:rPr lang="en-ID" sz="19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9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denda</a:t>
            </a:r>
            <a:r>
              <a:rPr lang="en-ID" sz="19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9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sesuai</a:t>
            </a:r>
            <a:r>
              <a:rPr lang="en-ID" sz="19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9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ketentuan</a:t>
            </a:r>
            <a:r>
              <a:rPr lang="en-ID" sz="19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UU Pasar Modal, </a:t>
            </a:r>
            <a:r>
              <a:rPr lang="en-ID" sz="19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seperti</a:t>
            </a:r>
            <a:r>
              <a:rPr lang="en-ID" sz="19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9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maksimal</a:t>
            </a:r>
            <a:r>
              <a:rPr lang="en-ID" sz="19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Rp15 </a:t>
            </a:r>
            <a:r>
              <a:rPr lang="en-ID" sz="19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miliar</a:t>
            </a:r>
            <a:r>
              <a:rPr lang="en-ID" sz="19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9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9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9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kasus</a:t>
            </a:r>
            <a:r>
              <a:rPr lang="en-ID" sz="19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9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tertentu</a:t>
            </a:r>
            <a:r>
              <a:rPr lang="en-ID" sz="19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 indent="-457200" algn="just">
              <a:buAutoNum type="alphaLcPeriod" startAt="2"/>
            </a:pPr>
            <a:r>
              <a:rPr lang="en-ID" sz="19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ID" sz="1900" kern="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Pencabutan</a:t>
            </a:r>
            <a:r>
              <a:rPr lang="en-ID" sz="19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ID" sz="1900" kern="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hak</a:t>
            </a:r>
            <a:r>
              <a:rPr lang="en-ID" sz="19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ID" sz="1900" kern="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sipil</a:t>
            </a:r>
            <a:r>
              <a:rPr lang="en-ID" sz="19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: </a:t>
            </a:r>
            <a:r>
              <a:rPr lang="en-ID" sz="19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Larangan</a:t>
            </a:r>
            <a:r>
              <a:rPr lang="en-ID" sz="19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9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9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9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terlibat</a:t>
            </a:r>
            <a:r>
              <a:rPr lang="en-ID" sz="19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9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19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9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aktivitas</a:t>
            </a:r>
            <a:r>
              <a:rPr lang="en-ID" sz="19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pasar modal di masa </a:t>
            </a:r>
            <a:r>
              <a:rPr lang="en-ID" sz="19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mendatang</a:t>
            </a:r>
            <a:endParaRPr lang="en-ID" sz="19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ID" sz="19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ID" sz="19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+mj-lt"/>
              <a:buAutoNum type="alphaLcPeriod"/>
            </a:pPr>
            <a:endParaRPr lang="en-ID" sz="19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ID" sz="1900" dirty="0"/>
          </a:p>
        </p:txBody>
      </p:sp>
    </p:spTree>
    <p:extLst>
      <p:ext uri="{BB962C8B-B14F-4D97-AF65-F5344CB8AC3E}">
        <p14:creationId xmlns:p14="http://schemas.microsoft.com/office/powerpoint/2010/main" val="3275065881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B450397-FDE3-8B4E-B45C-4EDCA95890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955948"/>
            <a:ext cx="8640960" cy="4946104"/>
          </a:xfrm>
        </p:spPr>
        <p:txBody>
          <a:bodyPr>
            <a:normAutofit/>
          </a:bodyPr>
          <a:lstStyle/>
          <a:p>
            <a:endParaRPr lang="en-US" sz="5000" dirty="0"/>
          </a:p>
          <a:p>
            <a:endParaRPr lang="en-US" sz="5000" dirty="0"/>
          </a:p>
          <a:p>
            <a:r>
              <a:rPr lang="en-US" sz="5000" dirty="0"/>
              <a:t>THANK YOU</a:t>
            </a:r>
            <a:endParaRPr lang="en-ID" sz="5000" dirty="0"/>
          </a:p>
        </p:txBody>
      </p:sp>
    </p:spTree>
    <p:extLst>
      <p:ext uri="{BB962C8B-B14F-4D97-AF65-F5344CB8AC3E}">
        <p14:creationId xmlns:p14="http://schemas.microsoft.com/office/powerpoint/2010/main" val="3158652231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89139" y="246037"/>
            <a:ext cx="8229600" cy="83919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Tindak</a:t>
            </a:r>
            <a:r>
              <a:rPr lang="en-US" sz="20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Pidana</a:t>
            </a:r>
            <a:r>
              <a:rPr lang="en-US" sz="20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di </a:t>
            </a:r>
            <a:r>
              <a:rPr lang="en-US" sz="20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Bidang</a:t>
            </a:r>
            <a:r>
              <a:rPr lang="en-US" sz="20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Investasi</a:t>
            </a:r>
            <a:r>
              <a:rPr lang="en-US" sz="20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dan </a:t>
            </a:r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Pasar Modal </a:t>
            </a:r>
            <a:endParaRPr lang="en-US" sz="2000" b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92A31B-C5BE-1FB3-BE9E-1B48C3350C3B}"/>
              </a:ext>
            </a:extLst>
          </p:cNvPr>
          <p:cNvSpPr/>
          <p:nvPr/>
        </p:nvSpPr>
        <p:spPr>
          <a:xfrm>
            <a:off x="129615" y="1786317"/>
            <a:ext cx="2088232" cy="93610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/>
              <a:t>Definisi</a:t>
            </a:r>
            <a:r>
              <a:rPr lang="en-US" b="1" dirty="0"/>
              <a:t> </a:t>
            </a:r>
            <a:r>
              <a:rPr lang="en-US" b="1" dirty="0" err="1"/>
              <a:t>Investasi</a:t>
            </a:r>
            <a:r>
              <a:rPr lang="en-US" b="1" dirty="0"/>
              <a:t> </a:t>
            </a:r>
            <a:endParaRPr lang="en-ID" b="1" dirty="0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37F33027-EF65-A69F-DA76-FC18FDEC84EC}"/>
              </a:ext>
            </a:extLst>
          </p:cNvPr>
          <p:cNvSpPr/>
          <p:nvPr/>
        </p:nvSpPr>
        <p:spPr>
          <a:xfrm>
            <a:off x="2394153" y="1934832"/>
            <a:ext cx="1296144" cy="756084"/>
          </a:xfrm>
          <a:prstGeom prst="rightArrow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C4EBF8D-EE78-9149-9627-CFD4176D6CD5}"/>
              </a:ext>
            </a:extLst>
          </p:cNvPr>
          <p:cNvSpPr/>
          <p:nvPr/>
        </p:nvSpPr>
        <p:spPr>
          <a:xfrm>
            <a:off x="3690297" y="1186187"/>
            <a:ext cx="5204639" cy="177476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Investasi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kegiatan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menanamkan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dana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aset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saat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harapan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mendapatkan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keuntungan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masa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bisa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berupa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membeli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saham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obligasi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properti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aset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lainnya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Tujuan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utama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investasi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meningkatkan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nilai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kekayaan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seiring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waktu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2D948D64-53BE-7507-313F-CF8DB7B3BE98}"/>
              </a:ext>
            </a:extLst>
          </p:cNvPr>
          <p:cNvSpPr/>
          <p:nvPr/>
        </p:nvSpPr>
        <p:spPr>
          <a:xfrm>
            <a:off x="6876256" y="2787980"/>
            <a:ext cx="481820" cy="756086"/>
          </a:xfrm>
          <a:prstGeom prst="downArrow">
            <a:avLst>
              <a:gd name="adj1" fmla="val 50000"/>
              <a:gd name="adj2" fmla="val 68248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611CC38-706C-E17E-9807-E4C124321056}"/>
              </a:ext>
            </a:extLst>
          </p:cNvPr>
          <p:cNvSpPr/>
          <p:nvPr/>
        </p:nvSpPr>
        <p:spPr>
          <a:xfrm>
            <a:off x="129616" y="3645024"/>
            <a:ext cx="8663734" cy="235204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Pertumbuhan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Kekayaan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Meningkatkan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nilai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aset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seiring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waktu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melalui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bunga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dividen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keuntungan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penjualan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aset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Melindungi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Nilai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Aset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Melindungi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nilai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aset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inflasi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penurunan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nilai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mata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uang.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Mencapai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Tujuan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Memenuhi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tujuan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jangka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pendek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maupun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jangka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panjang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seperti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membeli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rumah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pensiun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membiayai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pendidikan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anak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Diversifikasi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Risiko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Membagi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investasi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berbagai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jenis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aset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mengurangi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risiko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kerugian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jika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salah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satu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aset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mengalami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penurunan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nilai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283072" y="288722"/>
            <a:ext cx="8267624" cy="79208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Pasar Modal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D31B68A-E817-50A5-DE85-2C6A0D6712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26481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624E74-9331-B52F-6CF7-87FDFF67852E}"/>
              </a:ext>
            </a:extLst>
          </p:cNvPr>
          <p:cNvSpPr txBox="1"/>
          <p:nvPr/>
        </p:nvSpPr>
        <p:spPr>
          <a:xfrm>
            <a:off x="395536" y="1124744"/>
            <a:ext cx="7776864" cy="3994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endParaRPr lang="en-ID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1843982-0C85-C250-C10E-DB622D437AE2}"/>
              </a:ext>
            </a:extLst>
          </p:cNvPr>
          <p:cNvSpPr/>
          <p:nvPr/>
        </p:nvSpPr>
        <p:spPr>
          <a:xfrm>
            <a:off x="395536" y="1669001"/>
            <a:ext cx="8533281" cy="43626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Pasar modal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tempat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bertemunya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pihak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memiliki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kelebihan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dana (investor)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pihak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membutuhkan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dana (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emiten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r>
              <a:rPr lang="en-ID" sz="1800" b="1" kern="1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sini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berbagai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instrumen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seperti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saham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obligasi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dan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reksadana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diperdagangkan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b="1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Elemen-elemen</a:t>
            </a:r>
            <a:r>
              <a:rPr lang="en-ID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pasar modal :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Emiten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Perusahaan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entitas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menerbitkan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saham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obligasi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mendapatkan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dana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publik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Investor: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Individu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institusi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membeli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saham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obligasi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mendapatkan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keuntungan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ID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Lembaga </a:t>
            </a:r>
            <a:r>
              <a:rPr lang="en-ID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ID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Institusi</a:t>
            </a:r>
            <a:r>
              <a:rPr lang="en-ID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memfasilitasi</a:t>
            </a:r>
            <a:r>
              <a:rPr lang="en-ID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transaksi</a:t>
            </a:r>
            <a:r>
              <a:rPr lang="en-ID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pasar modal, </a:t>
            </a:r>
            <a:r>
              <a:rPr lang="en-ID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seperti</a:t>
            </a:r>
            <a:r>
              <a:rPr lang="en-ID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bursa </a:t>
            </a:r>
            <a:r>
              <a:rPr lang="en-ID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efek</a:t>
            </a:r>
            <a:r>
              <a:rPr lang="en-ID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bank </a:t>
            </a:r>
            <a:r>
              <a:rPr lang="en-ID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investasi</a:t>
            </a:r>
            <a:r>
              <a:rPr lang="en-ID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dan </a:t>
            </a:r>
            <a:r>
              <a:rPr lang="en-ID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manajer</a:t>
            </a:r>
            <a:r>
              <a:rPr lang="en-ID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investasi</a:t>
            </a:r>
            <a:endParaRPr lang="en-ID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82DEAEDD-0A02-4FF7-6784-D869BDD5EACD}"/>
              </a:ext>
            </a:extLst>
          </p:cNvPr>
          <p:cNvSpPr/>
          <p:nvPr/>
        </p:nvSpPr>
        <p:spPr>
          <a:xfrm>
            <a:off x="5940152" y="826375"/>
            <a:ext cx="720080" cy="648072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76356526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23B03AA-05A0-CCF0-F30C-EA95EBC117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1628800"/>
            <a:ext cx="8640960" cy="4010000"/>
          </a:xfrm>
        </p:spPr>
        <p:txBody>
          <a:bodyPr>
            <a:normAutofit/>
          </a:bodyPr>
          <a:lstStyle/>
          <a:p>
            <a:r>
              <a:rPr lang="en-ID" b="1" dirty="0" err="1">
                <a:solidFill>
                  <a:schemeClr val="tx1"/>
                </a:solidFill>
              </a:rPr>
              <a:t>Undang-Undang</a:t>
            </a:r>
            <a:r>
              <a:rPr lang="en-ID" b="1" dirty="0">
                <a:solidFill>
                  <a:schemeClr val="tx1"/>
                </a:solidFill>
              </a:rPr>
              <a:t> yang </a:t>
            </a:r>
            <a:r>
              <a:rPr lang="en-ID" b="1" dirty="0" err="1">
                <a:solidFill>
                  <a:schemeClr val="tx1"/>
                </a:solidFill>
              </a:rPr>
              <a:t>Berlaku</a:t>
            </a:r>
            <a:r>
              <a:rPr lang="en-ID" b="1" dirty="0">
                <a:solidFill>
                  <a:schemeClr val="tx1"/>
                </a:solidFill>
              </a:rPr>
              <a:t>: 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ID" dirty="0">
                <a:solidFill>
                  <a:schemeClr val="tx1"/>
                </a:solidFill>
              </a:rPr>
              <a:t>UU No. 8 </a:t>
            </a:r>
            <a:r>
              <a:rPr lang="en-ID" dirty="0" err="1">
                <a:solidFill>
                  <a:schemeClr val="tx1"/>
                </a:solidFill>
              </a:rPr>
              <a:t>Tahun</a:t>
            </a:r>
            <a:r>
              <a:rPr lang="en-ID" dirty="0">
                <a:solidFill>
                  <a:schemeClr val="tx1"/>
                </a:solidFill>
              </a:rPr>
              <a:t> 1995 </a:t>
            </a:r>
            <a:r>
              <a:rPr lang="en-ID" dirty="0" err="1">
                <a:solidFill>
                  <a:schemeClr val="tx1"/>
                </a:solidFill>
              </a:rPr>
              <a:t>tentang</a:t>
            </a:r>
            <a:r>
              <a:rPr lang="en-ID" dirty="0">
                <a:solidFill>
                  <a:schemeClr val="tx1"/>
                </a:solidFill>
              </a:rPr>
              <a:t> Pasar Modal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ID" dirty="0">
                <a:solidFill>
                  <a:schemeClr val="tx1"/>
                </a:solidFill>
              </a:rPr>
              <a:t>UU No. 21 </a:t>
            </a:r>
            <a:r>
              <a:rPr lang="en-ID" dirty="0" err="1">
                <a:solidFill>
                  <a:schemeClr val="tx1"/>
                </a:solidFill>
              </a:rPr>
              <a:t>Tahun</a:t>
            </a:r>
            <a:r>
              <a:rPr lang="en-ID" dirty="0">
                <a:solidFill>
                  <a:schemeClr val="tx1"/>
                </a:solidFill>
              </a:rPr>
              <a:t> 2011 </a:t>
            </a:r>
            <a:r>
              <a:rPr lang="en-ID" dirty="0" err="1">
                <a:solidFill>
                  <a:schemeClr val="tx1"/>
                </a:solidFill>
              </a:rPr>
              <a:t>tentang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Otoritas</a:t>
            </a:r>
            <a:r>
              <a:rPr lang="en-ID" dirty="0">
                <a:solidFill>
                  <a:schemeClr val="tx1"/>
                </a:solidFill>
              </a:rPr>
              <a:t> Jasa </a:t>
            </a:r>
            <a:r>
              <a:rPr lang="en-ID" dirty="0" err="1">
                <a:solidFill>
                  <a:schemeClr val="tx1"/>
                </a:solidFill>
              </a:rPr>
              <a:t>Keuangan</a:t>
            </a:r>
            <a:r>
              <a:rPr lang="en-ID" dirty="0">
                <a:solidFill>
                  <a:schemeClr val="tx1"/>
                </a:solidFill>
              </a:rPr>
              <a:t> (OJK)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ID" dirty="0">
                <a:solidFill>
                  <a:schemeClr val="tx1"/>
                </a:solidFill>
              </a:rPr>
              <a:t>KUHP (</a:t>
            </a:r>
            <a:r>
              <a:rPr lang="en-ID" dirty="0" err="1">
                <a:solidFill>
                  <a:schemeClr val="tx1"/>
                </a:solidFill>
              </a:rPr>
              <a:t>terkait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tindak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pidana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penipuan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penggelapan</a:t>
            </a:r>
            <a:r>
              <a:rPr lang="en-ID" dirty="0">
                <a:solidFill>
                  <a:schemeClr val="tx1"/>
                </a:solidFill>
              </a:rPr>
              <a:t>)</a:t>
            </a:r>
          </a:p>
          <a:p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6235647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E3F8AE7B-2C17-7AA1-2AA0-B875F6CF8B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692696"/>
            <a:ext cx="8856984" cy="5616624"/>
          </a:xfrm>
        </p:spPr>
        <p:txBody>
          <a:bodyPr/>
          <a:lstStyle/>
          <a:p>
            <a:pPr algn="l"/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Peran OJK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Pengawasan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Pasar Modal: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Regulasi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Membuat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peraturan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mengatur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pelaku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pasar modal.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Menetapkan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standar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transaksi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transparan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l"/>
            <a:r>
              <a:rPr lang="en-ID" sz="18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2.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Pengawasan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628650" lvl="1" indent="-171450" algn="l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914400" algn="l"/>
              </a:tabLst>
            </a:pP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Mengawasi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aktivitas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pelaku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pasar modal,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termasuk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emiten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broker, dan investor.</a:t>
            </a:r>
          </a:p>
          <a:p>
            <a:pPr marL="628650" lvl="1" indent="-171450" algn="l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914400" algn="l"/>
              </a:tabLst>
            </a:pP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Mengidentifikasi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indikasi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pelanggaran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seperti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insider trading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manipulasi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pasar</a:t>
            </a:r>
          </a:p>
          <a:p>
            <a:pPr lvl="1" algn="l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r>
              <a:rPr lang="en-ID" sz="18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3. 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Penegakan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Hukum:</a:t>
            </a:r>
            <a:endParaRPr lang="en-ID" sz="18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l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914400" algn="l"/>
              </a:tabLst>
            </a:pP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Melakukan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investigasi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atas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dugaan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pelanggaran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 algn="l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914400" algn="l"/>
              </a:tabLst>
            </a:pP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Berkoordinasi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Kepolisian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Kejaksaan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tindak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pidana</a:t>
            </a:r>
            <a:endParaRPr lang="en-ID" sz="18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l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r>
              <a:rPr lang="en-ID" sz="18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4.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Edukasi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Pencegahan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628650" lvl="1" indent="-171450" algn="l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914400" algn="l"/>
              </a:tabLst>
            </a:pP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Memberikan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literasi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masyarakat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agar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terhindar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investasi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bodong</a:t>
            </a:r>
            <a:endParaRPr lang="en-ID" sz="1800" kern="1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171450" algn="l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914400" algn="l"/>
              </a:tabLst>
            </a:pP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Membangun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sistem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pengawasan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berbasis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teknologi</a:t>
            </a:r>
            <a:endParaRPr lang="en-ID" sz="18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endParaRPr lang="en-ID" sz="18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ID" sz="1800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ID" sz="18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ID" sz="18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7450673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D0408B1D-EEF3-B281-7371-3AE230B58A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528" y="764704"/>
            <a:ext cx="8352928" cy="4874096"/>
          </a:xfrm>
        </p:spPr>
        <p:txBody>
          <a:bodyPr>
            <a:norm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sz="2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Proses </a:t>
            </a:r>
            <a:r>
              <a:rPr lang="en-ID" sz="20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Penyidikan</a:t>
            </a:r>
            <a:r>
              <a:rPr lang="en-ID" sz="2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20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Penuntutan</a:t>
            </a:r>
            <a:endParaRPr lang="en-ID" sz="20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Pengaduan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Temuan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Awal:</a:t>
            </a:r>
            <a:endParaRPr lang="en-ID" sz="16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Laporan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masyarakat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hasil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pengawasan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OJK.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Penyidikan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ID" sz="16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Dilakukan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oleh OJK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bersama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Kepolisian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Pengumpulan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bukti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transaksi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dan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saksi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ahli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Penuntutan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ID" sz="16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Dilimpahkan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Kejaksaan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dibawa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pengadilan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Tuntutan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berdasarkan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UU Pasar Modal dan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peraturan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terkait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Keputusan </a:t>
            </a: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Pengadilan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ID" sz="16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ID" sz="1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Menjatuhkan</a:t>
            </a:r>
            <a:r>
              <a:rPr lang="en-ID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vonis</a:t>
            </a:r>
            <a:r>
              <a:rPr lang="en-ID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berdasarkan</a:t>
            </a:r>
            <a:r>
              <a:rPr lang="en-ID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fakta</a:t>
            </a:r>
            <a:r>
              <a:rPr lang="en-ID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endParaRPr lang="en-ID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738328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6F653F8B-C4AE-B501-604B-5D37CA6E9F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504" y="521296"/>
            <a:ext cx="8712968" cy="5256584"/>
          </a:xfrm>
        </p:spPr>
        <p:txBody>
          <a:bodyPr/>
          <a:lstStyle/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en-US" dirty="0">
                <a:solidFill>
                  <a:schemeClr val="tx1"/>
                </a:solidFill>
              </a:rPr>
              <a:t>Ciri-Ciri </a:t>
            </a:r>
            <a:r>
              <a:rPr lang="en-US" dirty="0" err="1">
                <a:solidFill>
                  <a:schemeClr val="tx1"/>
                </a:solidFill>
              </a:rPr>
              <a:t>Investasi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Ilegal</a:t>
            </a:r>
            <a:r>
              <a:rPr lang="en-US" dirty="0">
                <a:solidFill>
                  <a:schemeClr val="tx1"/>
                </a:solidFill>
              </a:rPr>
              <a:t> :</a:t>
            </a:r>
          </a:p>
          <a:p>
            <a:pPr algn="just"/>
            <a:endParaRPr lang="en-ID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Janji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keuntungan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masuk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akal</a:t>
            </a:r>
            <a:r>
              <a:rPr lang="en-ID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memiliki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izin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resmi</a:t>
            </a:r>
            <a:r>
              <a:rPr lang="en-ID" dirty="0">
                <a:solidFill>
                  <a:schemeClr val="tx1"/>
                </a:solidFill>
              </a:rPr>
              <a:t> oleh OJK </a:t>
            </a:r>
          </a:p>
          <a:p>
            <a:pPr marL="514350" indent="-514350" algn="just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transparan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beresiko</a:t>
            </a:r>
            <a:r>
              <a:rPr lang="en-ID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Menggunakan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skema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perekrutan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i="1" dirty="0">
                <a:solidFill>
                  <a:schemeClr val="tx1"/>
                </a:solidFill>
              </a:rPr>
              <a:t>(member get member) </a:t>
            </a:r>
          </a:p>
        </p:txBody>
      </p:sp>
    </p:spTree>
    <p:extLst>
      <p:ext uri="{BB962C8B-B14F-4D97-AF65-F5344CB8AC3E}">
        <p14:creationId xmlns:p14="http://schemas.microsoft.com/office/powerpoint/2010/main" val="2470226781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C0981D48-D8DA-B42F-FAA5-518D29372A07}"/>
              </a:ext>
            </a:extLst>
          </p:cNvPr>
          <p:cNvSpPr txBox="1"/>
          <p:nvPr/>
        </p:nvSpPr>
        <p:spPr>
          <a:xfrm>
            <a:off x="144270" y="836712"/>
            <a:ext cx="8334164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Dasar Hukum </a:t>
            </a:r>
            <a:r>
              <a:rPr lang="en-US" sz="2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Industrial 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96CE668-432E-B1E1-FF5B-3604B4012969}"/>
              </a:ext>
            </a:extLst>
          </p:cNvPr>
          <p:cNvSpPr/>
          <p:nvPr/>
        </p:nvSpPr>
        <p:spPr>
          <a:xfrm>
            <a:off x="-9128" y="1916832"/>
            <a:ext cx="8640960" cy="410445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Fungsi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Pasar Modal: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Mobilisasi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Dana: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Memungkinkan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mengumpulkan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dana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ekspansi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bisnis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penelitian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pengembangan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proyek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lainnya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Alokasi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Sumber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Daya: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Membantu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mengalokasikan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dana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sektor-sektor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produktif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menjanjikan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Mendorong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Pertumbuhan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Ekonomi: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Memfasilitasi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pertumbuhan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ekonomi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menyediakan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akses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pendanaan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Meningkatkan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Efisiensi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Ekonomi: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Meningkatkan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efisiensi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alokasi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sumber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daya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melalui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mekanisme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pasar yang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transparan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Memberikan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Opsi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Investasi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Memberikan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berbagai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pilihan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investasi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bagi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investor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berbagai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profil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risiko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tujuan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endParaRPr lang="en-ID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7946216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6D0A09D4-557D-5E23-42BE-F19447373D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908720"/>
            <a:ext cx="8820472" cy="5184576"/>
          </a:xfrm>
        </p:spPr>
        <p:txBody>
          <a:bodyPr>
            <a:norm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Hubungan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Investasi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Pasar Modal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Investasi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pasar modal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saling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terkait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Investor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melakukan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investasi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membeli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instrumen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diperdagangkan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pasar modal. Pasar modal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menyediakan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platform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investor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membeli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menjual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aset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mereka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n-ID" sz="1800" kern="1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Investasi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tindakan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menanamkan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dana,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sedangkan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pasar modal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tempat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mana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investasi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itu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dilakukan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Tujuan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investasi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mencapai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keuntungan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finansial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sementara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pasar modal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berfungsi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sebagai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mekanisme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memfasilitasi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investasi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mengalokasikan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sumber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daya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n-ID" sz="18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7114314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3966</TotalTime>
  <Words>881</Words>
  <Application>Microsoft Office PowerPoint</Application>
  <PresentationFormat>On-screen Show (4:3)</PresentationFormat>
  <Paragraphs>86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Arial</vt:lpstr>
      <vt:lpstr>Calibri</vt:lpstr>
      <vt:lpstr>Cambria</vt:lpstr>
      <vt:lpstr>Courier New</vt:lpstr>
      <vt:lpstr>Google Sans</vt:lpstr>
      <vt:lpstr>Symbol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Lenovo</cp:lastModifiedBy>
  <cp:revision>510</cp:revision>
  <cp:lastPrinted>2017-08-29T02:54:51Z</cp:lastPrinted>
  <dcterms:created xsi:type="dcterms:W3CDTF">2010-04-18T12:06:30Z</dcterms:created>
  <dcterms:modified xsi:type="dcterms:W3CDTF">2024-12-11T07:59:25Z</dcterms:modified>
</cp:coreProperties>
</file>