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1" r:id="rId3"/>
    <p:sldId id="292" r:id="rId4"/>
    <p:sldId id="290" r:id="rId5"/>
    <p:sldId id="259" r:id="rId6"/>
    <p:sldId id="260" r:id="rId7"/>
    <p:sldId id="293" r:id="rId8"/>
    <p:sldId id="294" r:id="rId9"/>
    <p:sldId id="296" r:id="rId10"/>
    <p:sldId id="298" r:id="rId11"/>
    <p:sldId id="262" r:id="rId12"/>
    <p:sldId id="263" r:id="rId13"/>
    <p:sldId id="267" r:id="rId14"/>
    <p:sldId id="297" r:id="rId15"/>
    <p:sldId id="29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A260"/>
    <a:srgbClr val="3BD1AD"/>
    <a:srgbClr val="066C80"/>
    <a:srgbClr val="4BA527"/>
    <a:srgbClr val="177777"/>
    <a:srgbClr val="1D67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231E-1B54-410A-A640-E9DADCCC7F22}" type="datetimeFigureOut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4DB9-A199-4CF9-9E88-1816970024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382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231E-1B54-410A-A640-E9DADCCC7F22}" type="datetimeFigureOut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4DB9-A199-4CF9-9E88-1816970024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24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231E-1B54-410A-A640-E9DADCCC7F22}" type="datetimeFigureOut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4DB9-A199-4CF9-9E88-1816970024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229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231E-1B54-410A-A640-E9DADCCC7F22}" type="datetimeFigureOut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4DB9-A199-4CF9-9E88-1816970024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54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231E-1B54-410A-A640-E9DADCCC7F22}" type="datetimeFigureOut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4DB9-A199-4CF9-9E88-1816970024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173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231E-1B54-410A-A640-E9DADCCC7F22}" type="datetimeFigureOut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4DB9-A199-4CF9-9E88-1816970024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866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231E-1B54-410A-A640-E9DADCCC7F22}" type="datetimeFigureOut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4DB9-A199-4CF9-9E88-1816970024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903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231E-1B54-410A-A640-E9DADCCC7F22}" type="datetimeFigureOut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4DB9-A199-4CF9-9E88-1816970024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095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231E-1B54-410A-A640-E9DADCCC7F22}" type="datetimeFigureOut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4DB9-A199-4CF9-9E88-1816970024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499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231E-1B54-410A-A640-E9DADCCC7F22}" type="datetimeFigureOut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4DB9-A199-4CF9-9E88-1816970024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491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231E-1B54-410A-A640-E9DADCCC7F22}" type="datetimeFigureOut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14DB9-A199-4CF9-9E88-1816970024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766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4231E-1B54-410A-A640-E9DADCCC7F22}" type="datetimeFigureOut">
              <a:rPr lang="en-US" smtClean="0"/>
              <a:pPr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14DB9-A199-4CF9-9E88-1816970024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782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9611" y="1372061"/>
            <a:ext cx="3047066" cy="2552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9996" y="1417777"/>
            <a:ext cx="1230985" cy="1674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4563" y="1506429"/>
            <a:ext cx="4389103" cy="1526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020" y="738099"/>
            <a:ext cx="677926" cy="688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1180" y="3121990"/>
            <a:ext cx="639601" cy="649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9192" y="615207"/>
            <a:ext cx="623952" cy="6339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628272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000" b="1" dirty="0" smtClean="0">
                <a:solidFill>
                  <a:schemeClr val="bg1"/>
                </a:solidFill>
              </a:rPr>
              <a:t>TEKNIK LOBBY &amp; NEGOSIASI</a:t>
            </a:r>
            <a:endParaRPr lang="id-ID" sz="5000" dirty="0" smtClean="0">
              <a:solidFill>
                <a:schemeClr val="bg1"/>
              </a:solidFill>
            </a:endParaRPr>
          </a:p>
          <a:p>
            <a:pPr algn="ctr"/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3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37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0372" y="1724149"/>
            <a:ext cx="3262426" cy="3262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4886" y="1592784"/>
            <a:ext cx="1645491" cy="2886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2886" y="3607526"/>
            <a:ext cx="1889496" cy="1631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230" y="2777960"/>
            <a:ext cx="2590301" cy="2590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2960" y="3233064"/>
            <a:ext cx="1721130" cy="1721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4875" y="2070838"/>
            <a:ext cx="1078793" cy="999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7956" y="1608764"/>
            <a:ext cx="585569" cy="5455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1520" y="928469"/>
            <a:ext cx="57536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>
                <a:solidFill>
                  <a:schemeClr val="bg1"/>
                </a:solidFill>
              </a:rPr>
              <a:t>Dalam teknik Win Win Solution pihak lawan tidak dipandang sebagai kompetitor bisnis tetapi dipandang sebagai Mitra bisnis yang pada akhirnya akan memunculkan hubungan jangka panjang yang harmonis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7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7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40" dur="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48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67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9746" y="1694251"/>
            <a:ext cx="1160602" cy="1849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2984" y="610012"/>
            <a:ext cx="3386532" cy="2660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0223" y="2876843"/>
            <a:ext cx="832106" cy="316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3844" y="917862"/>
            <a:ext cx="2182692" cy="1271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0223" y="2072992"/>
            <a:ext cx="722962" cy="7229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2702" y="4178104"/>
            <a:ext cx="9945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>
                <a:solidFill>
                  <a:schemeClr val="bg1"/>
                </a:solidFill>
              </a:rPr>
              <a:t>Namun teknik win win solution tidak akan tercapai apabila kedua belah pihak terjadi konflik kepentingan yang berupaya menggunakan pendekatan negosiasi Win lose. 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1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955" y="1914273"/>
            <a:ext cx="2085568" cy="3328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6866" y="2592802"/>
            <a:ext cx="1661746" cy="1661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129" y="1458983"/>
            <a:ext cx="1358418" cy="113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847931" y="3687638"/>
            <a:ext cx="1358418" cy="11338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5212" y="689317"/>
            <a:ext cx="633046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</a:rPr>
              <a:t>Terdapat 4 pendekatan &amp; gaya negosiasi tergantung dari situasi yang dikelompokkan dalam kategori:</a:t>
            </a:r>
          </a:p>
          <a:p>
            <a:endParaRPr lang="id-ID" sz="3200" dirty="0" smtClean="0">
              <a:solidFill>
                <a:schemeClr val="bg1"/>
              </a:solidFill>
            </a:endParaRPr>
          </a:p>
          <a:p>
            <a:pPr lvl="0"/>
            <a:r>
              <a:rPr lang="id-ID" sz="3200" dirty="0" smtClean="0">
                <a:solidFill>
                  <a:schemeClr val="bg1"/>
                </a:solidFill>
                <a:sym typeface="Webdings"/>
              </a:rPr>
              <a:t></a:t>
            </a:r>
            <a:r>
              <a:rPr lang="id-ID" sz="3200" dirty="0" smtClean="0">
                <a:solidFill>
                  <a:schemeClr val="bg1"/>
                </a:solidFill>
              </a:rPr>
              <a:t>Kerja sama dengan kompetisi</a:t>
            </a:r>
          </a:p>
          <a:p>
            <a:pPr lvl="0">
              <a:buFont typeface="Webdings"/>
              <a:buChar char=""/>
            </a:pPr>
            <a:r>
              <a:rPr lang="id-ID" sz="3200" dirty="0" smtClean="0">
                <a:solidFill>
                  <a:schemeClr val="bg1"/>
                </a:solidFill>
              </a:rPr>
              <a:t>Kekuasaan dengan </a:t>
            </a:r>
          </a:p>
          <a:p>
            <a:pPr lvl="0"/>
            <a:r>
              <a:rPr lang="id-ID" sz="3200" dirty="0" smtClean="0">
                <a:solidFill>
                  <a:schemeClr val="bg1"/>
                </a:solidFill>
              </a:rPr>
              <a:t>     kepercayaan</a:t>
            </a:r>
          </a:p>
          <a:p>
            <a:pPr lvl="0">
              <a:buFont typeface="Webdings"/>
              <a:buChar char=""/>
            </a:pPr>
            <a:r>
              <a:rPr lang="id-ID" sz="3200" dirty="0" smtClean="0">
                <a:solidFill>
                  <a:schemeClr val="bg1"/>
                </a:solidFill>
              </a:rPr>
              <a:t>Distorsi komunikasi dengan </a:t>
            </a:r>
          </a:p>
          <a:p>
            <a:pPr lvl="0"/>
            <a:r>
              <a:rPr lang="id-ID" sz="3200" dirty="0" smtClean="0">
                <a:solidFill>
                  <a:schemeClr val="bg1"/>
                </a:solidFill>
              </a:rPr>
              <a:t>     keterbukaan</a:t>
            </a:r>
          </a:p>
          <a:p>
            <a:pPr lvl="0">
              <a:buFont typeface="Webdings"/>
              <a:buChar char=""/>
            </a:pPr>
            <a:r>
              <a:rPr lang="id-ID" sz="3200" dirty="0" smtClean="0">
                <a:solidFill>
                  <a:schemeClr val="bg1"/>
                </a:solidFill>
              </a:rPr>
              <a:t>Egoisme dengan kepentingan </a:t>
            </a:r>
          </a:p>
          <a:p>
            <a:pPr lvl="0"/>
            <a:r>
              <a:rPr lang="id-ID" sz="3200" dirty="0" smtClean="0">
                <a:solidFill>
                  <a:schemeClr val="bg1"/>
                </a:solidFill>
              </a:rPr>
              <a:t>     bersama</a:t>
            </a:r>
          </a:p>
          <a:p>
            <a:r>
              <a:rPr lang="id-ID" sz="3200" dirty="0" smtClean="0">
                <a:solidFill>
                  <a:schemeClr val="bg1"/>
                </a:solidFill>
              </a:rPr>
              <a:t> 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6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938" y="1910402"/>
            <a:ext cx="1208770" cy="871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2691" y="2447715"/>
            <a:ext cx="628124" cy="1216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753" y="1140692"/>
            <a:ext cx="1765651" cy="2690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8088" y="2584500"/>
            <a:ext cx="1144005" cy="84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1415" y="1717037"/>
            <a:ext cx="730678" cy="730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3233" y="1180483"/>
            <a:ext cx="224199" cy="1147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2613" y="586749"/>
            <a:ext cx="633930" cy="4516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5134" y="807990"/>
            <a:ext cx="435766" cy="4607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9542" y="1268760"/>
            <a:ext cx="679562" cy="590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219" y="2716460"/>
            <a:ext cx="1312820" cy="10527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3703" y="3022512"/>
            <a:ext cx="420681" cy="3859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06" y="3012674"/>
            <a:ext cx="554371" cy="5790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06768" y="4445391"/>
            <a:ext cx="94534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solidFill>
                  <a:schemeClr val="bg1"/>
                </a:solidFill>
              </a:rPr>
              <a:t>Apakah hubungan antara lobi dengan negosiasi dalam bisnis? 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6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0475" y="3463401"/>
            <a:ext cx="2001427" cy="3011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8826" y="4365041"/>
            <a:ext cx="1403370" cy="1854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1901" y="5089634"/>
            <a:ext cx="1119189" cy="1033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181" y="5089634"/>
            <a:ext cx="1375283" cy="1290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228" y="4481247"/>
            <a:ext cx="1034201" cy="970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6593" y="3081138"/>
            <a:ext cx="720836" cy="1444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619" y="4022779"/>
            <a:ext cx="377914" cy="3422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619" y="4433545"/>
            <a:ext cx="377914" cy="3422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6098" y="675249"/>
            <a:ext cx="11310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>
                <a:solidFill>
                  <a:schemeClr val="bg1"/>
                </a:solidFill>
              </a:rPr>
              <a:t>Kedua konsep tersebut sangat erat hubungannya dalam kehidupan sehari-hari. Keduanya merupakan bagian dari konsep komunikasi secara umum yang bertujuan untuk mempengaruhi menarik perhatian dan simpati kepada pihak lain.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4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4645" y="4801956"/>
            <a:ext cx="341920" cy="520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733" y="2940960"/>
            <a:ext cx="2832533" cy="2091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5261" y="1627237"/>
            <a:ext cx="5061475" cy="5061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6649" y="1915071"/>
            <a:ext cx="1758700" cy="1200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0261" y="3429000"/>
            <a:ext cx="1871476" cy="969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5668" y="4771091"/>
            <a:ext cx="2200660" cy="1353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8798" y="5362719"/>
            <a:ext cx="649225" cy="585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2758" y="3721845"/>
            <a:ext cx="984506" cy="984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303" y="1748835"/>
            <a:ext cx="1078994" cy="640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0039" y="1965375"/>
            <a:ext cx="829058" cy="685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7462" y="3171273"/>
            <a:ext cx="762002" cy="16306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6438" y="225083"/>
            <a:ext cx="11479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Keberhasilan Keduanya dapat dicapai dari 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proses komunikasi yang baik.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6424" y="435263"/>
            <a:ext cx="2832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54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 nodePh="1">
                                  <p:stCondLst>
                                    <p:cond delay="275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3194" y="1188367"/>
            <a:ext cx="2090723" cy="1877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441" y="1990813"/>
            <a:ext cx="2885117" cy="2489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379" y="2991192"/>
            <a:ext cx="1681239" cy="752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818" y="3565596"/>
            <a:ext cx="550480" cy="915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8024" y="823746"/>
            <a:ext cx="570994" cy="666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2247" y="1261494"/>
            <a:ext cx="1198735" cy="7510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582" y="1456324"/>
            <a:ext cx="844206" cy="724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52778">
            <a:off x="4496434" y="1036707"/>
            <a:ext cx="541218" cy="572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3964" y="880168"/>
            <a:ext cx="424904" cy="4249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247" y="1557004"/>
            <a:ext cx="424904" cy="4249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5485" y="924038"/>
            <a:ext cx="424904" cy="4249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816" y="1914435"/>
            <a:ext cx="424904" cy="4249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414" y="1650801"/>
            <a:ext cx="424904" cy="4249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2325" y="1136490"/>
            <a:ext cx="692217" cy="488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18179">
            <a:off x="4460613" y="1549590"/>
            <a:ext cx="749704" cy="4697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8914" y="1039927"/>
            <a:ext cx="424904" cy="42490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13539" y="5166512"/>
            <a:ext cx="722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b="1" dirty="0" smtClean="0">
                <a:solidFill>
                  <a:schemeClr val="bg1"/>
                </a:solidFill>
              </a:rPr>
              <a:t>TERIMA KASIH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02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3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2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0636" y="-80556"/>
            <a:ext cx="12232635" cy="6938555"/>
          </a:xfrm>
          <a:prstGeom prst="rect">
            <a:avLst/>
          </a:prstGeom>
          <a:solidFill>
            <a:srgbClr val="17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6058" y="1950605"/>
            <a:ext cx="3995936" cy="3096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048" y="4335419"/>
            <a:ext cx="1901956" cy="2127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4863" y="535370"/>
            <a:ext cx="1698326" cy="203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78" y="2701980"/>
            <a:ext cx="2151892" cy="1898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014" y="2469807"/>
            <a:ext cx="1974100" cy="18010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052" y="2149766"/>
            <a:ext cx="890018" cy="640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9819" y="2560731"/>
            <a:ext cx="673609" cy="539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421" y="3348445"/>
            <a:ext cx="716281" cy="6675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2448" y="3559345"/>
            <a:ext cx="957074" cy="762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669632">
            <a:off x="4850584" y="2017129"/>
            <a:ext cx="716281" cy="6675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48428">
            <a:off x="3356148" y="2462049"/>
            <a:ext cx="643160" cy="512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64105">
            <a:off x="2075899" y="3436986"/>
            <a:ext cx="843141" cy="6752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220273">
            <a:off x="4805288" y="3911438"/>
            <a:ext cx="716281" cy="6675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57420">
            <a:off x="3575020" y="4413319"/>
            <a:ext cx="537777" cy="4307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04186" y="2133600"/>
            <a:ext cx="4881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1" dirty="0" smtClean="0">
                <a:solidFill>
                  <a:schemeClr val="bg1"/>
                </a:solidFill>
              </a:rPr>
              <a:t>Teknik Lobby Bisnis yang Baik &amp; Benar</a:t>
            </a:r>
            <a:endParaRPr lang="id-ID" sz="6000" dirty="0" smtClean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63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1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1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1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8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6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4749" y="412291"/>
            <a:ext cx="1002794" cy="999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0246" y="5558371"/>
            <a:ext cx="968536" cy="926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21" y="5584873"/>
            <a:ext cx="945964" cy="92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916" y="356961"/>
            <a:ext cx="1091072" cy="10883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8879" y="4818009"/>
            <a:ext cx="2911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9483" y="829994"/>
            <a:ext cx="101287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>
                <a:solidFill>
                  <a:schemeClr val="bg1"/>
                </a:solidFill>
              </a:rPr>
              <a:t>Lobby dibagi 3, yaitu </a:t>
            </a:r>
          </a:p>
          <a:p>
            <a:pPr algn="ctr">
              <a:lnSpc>
                <a:spcPct val="50000"/>
              </a:lnSpc>
            </a:pPr>
            <a:endParaRPr lang="id-ID" sz="3600" dirty="0" smtClean="0">
              <a:solidFill>
                <a:schemeClr val="bg1"/>
              </a:solidFill>
            </a:endParaRPr>
          </a:p>
          <a:p>
            <a:pPr lvl="0"/>
            <a:r>
              <a:rPr lang="id-ID" sz="3600" dirty="0" smtClean="0">
                <a:solidFill>
                  <a:schemeClr val="bg1"/>
                </a:solidFill>
              </a:rPr>
              <a:t>1. Lobby tradisional yang menggunakan pelobi untuk </a:t>
            </a:r>
          </a:p>
          <a:p>
            <a:pPr lvl="0"/>
            <a:r>
              <a:rPr lang="id-ID" sz="3600" dirty="0" smtClean="0">
                <a:solidFill>
                  <a:schemeClr val="bg1"/>
                </a:solidFill>
              </a:rPr>
              <a:t>     mendekati pengambil keputusan</a:t>
            </a:r>
          </a:p>
          <a:p>
            <a:pPr lvl="0"/>
            <a:r>
              <a:rPr lang="id-ID" sz="3600" dirty="0" smtClean="0">
                <a:solidFill>
                  <a:schemeClr val="bg1"/>
                </a:solidFill>
              </a:rPr>
              <a:t>2. Lobby akar rumput menggunakan masyarakat  </a:t>
            </a:r>
          </a:p>
          <a:p>
            <a:pPr lvl="0"/>
            <a:r>
              <a:rPr lang="id-ID" sz="3600" dirty="0" smtClean="0">
                <a:solidFill>
                  <a:schemeClr val="bg1"/>
                </a:solidFill>
              </a:rPr>
              <a:t>     untuk mempengaruhi pengambilan keputusan</a:t>
            </a:r>
          </a:p>
          <a:p>
            <a:r>
              <a:rPr lang="id-ID" sz="3600" dirty="0" smtClean="0">
                <a:solidFill>
                  <a:schemeClr val="bg1"/>
                </a:solidFill>
              </a:rPr>
              <a:t>3. Political action committe, yaitu komite yang </a:t>
            </a:r>
          </a:p>
          <a:p>
            <a:r>
              <a:rPr lang="id-ID" sz="3600" dirty="0" smtClean="0">
                <a:solidFill>
                  <a:schemeClr val="bg1"/>
                </a:solidFill>
              </a:rPr>
              <a:t>    dibentuk perusahaan supaya wakilnya dapat duduk </a:t>
            </a:r>
          </a:p>
          <a:p>
            <a:r>
              <a:rPr lang="id-ID" sz="3600" dirty="0" smtClean="0">
                <a:solidFill>
                  <a:schemeClr val="bg1"/>
                </a:solidFill>
              </a:rPr>
              <a:t>    di parlemen atau pemerintah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0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 nodePh="1">
                                  <p:stCondLst>
                                    <p:cond delay="575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6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005" y="747659"/>
            <a:ext cx="1811547" cy="837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138" y="4859403"/>
            <a:ext cx="1069145" cy="1115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4099" y="326473"/>
            <a:ext cx="1981801" cy="1082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42766" y="510284"/>
            <a:ext cx="1553355" cy="848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196" y="197274"/>
            <a:ext cx="2380891" cy="11007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6849" y="2084095"/>
            <a:ext cx="4234871" cy="4212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2015" y="4488182"/>
            <a:ext cx="4883502" cy="11291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7792" y="2827607"/>
            <a:ext cx="50702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dirty="0" smtClean="0">
                <a:solidFill>
                  <a:schemeClr val="bg1"/>
                </a:solidFill>
              </a:rPr>
              <a:t>Beberapa teknik loby dalam bisnis, </a:t>
            </a:r>
          </a:p>
          <a:p>
            <a:r>
              <a:rPr lang="id-ID" sz="4400" dirty="0" smtClean="0">
                <a:solidFill>
                  <a:schemeClr val="bg1"/>
                </a:solidFill>
              </a:rPr>
              <a:t>antara lain: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90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04167E-6 7.40741E-7 L 0.01445 0.524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620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6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0973" y="412291"/>
            <a:ext cx="1364385" cy="1360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3466" y="675249"/>
            <a:ext cx="1131585" cy="11330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9145" y="2067951"/>
            <a:ext cx="106211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3600" dirty="0" smtClean="0">
                <a:solidFill>
                  <a:schemeClr val="bg1"/>
                </a:solidFill>
                <a:sym typeface="Webdings"/>
              </a:rPr>
              <a:t>K</a:t>
            </a:r>
            <a:r>
              <a:rPr lang="id-ID" sz="3600" dirty="0" smtClean="0">
                <a:solidFill>
                  <a:schemeClr val="bg1"/>
                </a:solidFill>
              </a:rPr>
              <a:t>ondisi atau keadaan saat itu</a:t>
            </a:r>
          </a:p>
          <a:p>
            <a:pPr lvl="0"/>
            <a:r>
              <a:rPr lang="id-ID" sz="3600" dirty="0" smtClean="0">
                <a:solidFill>
                  <a:schemeClr val="bg1"/>
                </a:solidFill>
                <a:sym typeface="Webdings"/>
              </a:rPr>
              <a:t></a:t>
            </a:r>
            <a:r>
              <a:rPr lang="id-ID" sz="3600" dirty="0" smtClean="0">
                <a:solidFill>
                  <a:schemeClr val="bg1"/>
                </a:solidFill>
              </a:rPr>
              <a:t>Menentukan partner dan kompetitor bisnis</a:t>
            </a:r>
          </a:p>
          <a:p>
            <a:pPr lvl="0">
              <a:buFont typeface="Webdings"/>
              <a:buChar char=""/>
            </a:pPr>
            <a:r>
              <a:rPr lang="id-ID" sz="3600" dirty="0" smtClean="0">
                <a:solidFill>
                  <a:schemeClr val="bg1"/>
                </a:solidFill>
              </a:rPr>
              <a:t>Mengidentifikasi kelompok kecil yang akan  </a:t>
            </a:r>
          </a:p>
          <a:p>
            <a:pPr lvl="0"/>
            <a:r>
              <a:rPr lang="id-ID" sz="3600" dirty="0" smtClean="0">
                <a:solidFill>
                  <a:schemeClr val="bg1"/>
                </a:solidFill>
              </a:rPr>
              <a:t>     menentukan iklim opini</a:t>
            </a:r>
          </a:p>
          <a:p>
            <a:pPr lvl="0"/>
            <a:r>
              <a:rPr lang="id-ID" sz="3600" dirty="0" smtClean="0">
                <a:solidFill>
                  <a:schemeClr val="bg1"/>
                </a:solidFill>
                <a:sym typeface="Webdings"/>
              </a:rPr>
              <a:t> </a:t>
            </a:r>
            <a:r>
              <a:rPr lang="id-ID" sz="3600" dirty="0" smtClean="0">
                <a:solidFill>
                  <a:schemeClr val="bg1"/>
                </a:solidFill>
              </a:rPr>
              <a:t>Membentuk koalisi atau partner bisnis</a:t>
            </a:r>
          </a:p>
          <a:p>
            <a:pPr lvl="0"/>
            <a:r>
              <a:rPr lang="id-ID" sz="3600" dirty="0" smtClean="0">
                <a:solidFill>
                  <a:schemeClr val="bg1"/>
                </a:solidFill>
                <a:sym typeface="Webdings"/>
              </a:rPr>
              <a:t> </a:t>
            </a:r>
            <a:r>
              <a:rPr lang="id-ID" sz="3600" dirty="0" smtClean="0">
                <a:solidFill>
                  <a:schemeClr val="bg1"/>
                </a:solidFill>
              </a:rPr>
              <a:t>Menetapkan tujuan bisnis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0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D1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810" y="1045894"/>
            <a:ext cx="682753" cy="365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3909" y="783904"/>
            <a:ext cx="489048" cy="261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433" y="2265118"/>
            <a:ext cx="1066802" cy="1060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4082" y="1243742"/>
            <a:ext cx="3268749" cy="1838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454" y="1139427"/>
            <a:ext cx="1709670" cy="1702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1834" y="1739463"/>
            <a:ext cx="619140" cy="6156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3218" y="3713870"/>
            <a:ext cx="121122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3200" dirty="0" smtClean="0">
                <a:solidFill>
                  <a:schemeClr val="bg1"/>
                </a:solidFill>
                <a:sym typeface="Webdings"/>
              </a:rPr>
              <a:t> </a:t>
            </a:r>
            <a:r>
              <a:rPr lang="id-ID" sz="3200" dirty="0" smtClean="0">
                <a:solidFill>
                  <a:schemeClr val="bg1"/>
                </a:solidFill>
              </a:rPr>
              <a:t>Menganalisis dan merumuskan penyebab masalah dalam bisnis</a:t>
            </a:r>
          </a:p>
          <a:p>
            <a:pPr lvl="0"/>
            <a:r>
              <a:rPr lang="id-ID" sz="3200" dirty="0" smtClean="0">
                <a:solidFill>
                  <a:schemeClr val="bg1"/>
                </a:solidFill>
                <a:sym typeface="Webdings"/>
              </a:rPr>
              <a:t> </a:t>
            </a:r>
            <a:r>
              <a:rPr lang="id-ID" sz="3200" dirty="0" smtClean="0">
                <a:solidFill>
                  <a:schemeClr val="bg1"/>
                </a:solidFill>
              </a:rPr>
              <a:t>Menganalisis berbagai macam segmen pasar</a:t>
            </a:r>
          </a:p>
          <a:p>
            <a:pPr lvl="0"/>
            <a:r>
              <a:rPr lang="id-ID" sz="3200" dirty="0" smtClean="0">
                <a:solidFill>
                  <a:schemeClr val="bg1"/>
                </a:solidFill>
                <a:sym typeface="Webdings"/>
              </a:rPr>
              <a:t> </a:t>
            </a:r>
            <a:r>
              <a:rPr lang="id-ID" sz="3200" dirty="0" smtClean="0">
                <a:solidFill>
                  <a:schemeClr val="bg1"/>
                </a:solidFill>
              </a:rPr>
              <a:t>Memperhitungkan media, termasuk media sosial dan media massa</a:t>
            </a:r>
          </a:p>
          <a:p>
            <a:pPr lvl="0"/>
            <a:r>
              <a:rPr lang="id-ID" sz="3200" dirty="0" smtClean="0">
                <a:solidFill>
                  <a:schemeClr val="bg1"/>
                </a:solidFill>
                <a:sym typeface="Webdings"/>
              </a:rPr>
              <a:t> </a:t>
            </a:r>
            <a:r>
              <a:rPr lang="id-ID" sz="3200" dirty="0" smtClean="0">
                <a:solidFill>
                  <a:schemeClr val="bg1"/>
                </a:solidFill>
              </a:rPr>
              <a:t>Mengembangkan kasus</a:t>
            </a:r>
          </a:p>
          <a:p>
            <a:pPr lvl="0"/>
            <a:r>
              <a:rPr lang="id-ID" sz="3200" dirty="0" smtClean="0">
                <a:solidFill>
                  <a:schemeClr val="bg1"/>
                </a:solidFill>
                <a:sym typeface="Webdings"/>
              </a:rPr>
              <a:t> </a:t>
            </a:r>
            <a:r>
              <a:rPr lang="id-ID" sz="3200" dirty="0" smtClean="0">
                <a:solidFill>
                  <a:schemeClr val="bg1"/>
                </a:solidFill>
              </a:rPr>
              <a:t>Menjaga fleksibilitas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10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7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29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6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9233" y="3779364"/>
            <a:ext cx="1308923" cy="130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536" y="2714242"/>
            <a:ext cx="1536195" cy="2252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7731" y="2185257"/>
            <a:ext cx="1249683" cy="1594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9658" y="4642872"/>
            <a:ext cx="1136906" cy="1136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092" y="4300298"/>
            <a:ext cx="1194818" cy="11948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8603" y="2025748"/>
            <a:ext cx="61194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solidFill>
                  <a:schemeClr val="bg1"/>
                </a:solidFill>
              </a:rPr>
              <a:t>Teknik Negosiasi </a:t>
            </a:r>
          </a:p>
          <a:p>
            <a:r>
              <a:rPr lang="id-ID" sz="6000" b="1" dirty="0" smtClean="0">
                <a:solidFill>
                  <a:schemeClr val="bg1"/>
                </a:solidFill>
              </a:rPr>
              <a:t>Bisnis yang </a:t>
            </a:r>
          </a:p>
          <a:p>
            <a:r>
              <a:rPr lang="id-ID" sz="6000" b="1" dirty="0" smtClean="0">
                <a:solidFill>
                  <a:schemeClr val="bg1"/>
                </a:solidFill>
              </a:rPr>
              <a:t>Baik dan Benar</a:t>
            </a:r>
          </a:p>
          <a:p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0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3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679" y="1630704"/>
            <a:ext cx="5656038" cy="3130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510" y="2979904"/>
            <a:ext cx="2184174" cy="2184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3377" y="1407771"/>
            <a:ext cx="2029682" cy="2029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112" y="2975417"/>
            <a:ext cx="2162347" cy="2162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4737" y="2474041"/>
            <a:ext cx="1516750" cy="1258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388" y="1652930"/>
            <a:ext cx="569977" cy="569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0470" y="3868660"/>
            <a:ext cx="569977" cy="5699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8071" y="1867364"/>
            <a:ext cx="569977" cy="5699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855" y="3583671"/>
            <a:ext cx="569977" cy="5699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16393" y="1167618"/>
            <a:ext cx="54301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bg1"/>
                </a:solidFill>
              </a:rPr>
              <a:t>Dalam melaksanakan teknik negosiasi ada 4 pendekatan yang harus dilakukan oleh pelaku bisnis, yaitu: </a:t>
            </a:r>
          </a:p>
          <a:p>
            <a:endParaRPr lang="id-ID" sz="3200" dirty="0" smtClean="0">
              <a:solidFill>
                <a:schemeClr val="bg1"/>
              </a:solidFill>
            </a:endParaRPr>
          </a:p>
          <a:p>
            <a:r>
              <a:rPr lang="id-ID" sz="3200" dirty="0" smtClean="0">
                <a:solidFill>
                  <a:schemeClr val="bg1"/>
                </a:solidFill>
              </a:rPr>
              <a:t>	- bergaining</a:t>
            </a:r>
          </a:p>
          <a:p>
            <a:r>
              <a:rPr lang="id-ID" sz="3200" dirty="0" smtClean="0">
                <a:solidFill>
                  <a:schemeClr val="bg1"/>
                </a:solidFill>
              </a:rPr>
              <a:t>	- kompromi</a:t>
            </a:r>
          </a:p>
          <a:p>
            <a:r>
              <a:rPr lang="id-ID" sz="3200" dirty="0" smtClean="0">
                <a:solidFill>
                  <a:schemeClr val="bg1"/>
                </a:solidFill>
              </a:rPr>
              <a:t>	- win-lose </a:t>
            </a:r>
          </a:p>
          <a:p>
            <a:r>
              <a:rPr lang="id-ID" sz="3200" dirty="0" smtClean="0">
                <a:solidFill>
                  <a:schemeClr val="bg1"/>
                </a:solidFill>
              </a:rPr>
              <a:t>	- win-win solution.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67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2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30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38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16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6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4473" y="547289"/>
            <a:ext cx="3514351" cy="2913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6916" y="3784166"/>
            <a:ext cx="1539243" cy="271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3081" y="808571"/>
            <a:ext cx="1563627" cy="1490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9806" y="1630090"/>
            <a:ext cx="2737110" cy="25969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385" y="4684542"/>
            <a:ext cx="11155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>
                <a:solidFill>
                  <a:schemeClr val="bg1"/>
                </a:solidFill>
              </a:rPr>
              <a:t>Teknik yang paling efektif adalah win win Solution dimana kedua belah pihak memperoleh manfaat yang sama.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0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305</Words>
  <Application>Microsoft Office PowerPoint</Application>
  <PresentationFormat>Custom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Lumsden</dc:creator>
  <cp:lastModifiedBy>user</cp:lastModifiedBy>
  <cp:revision>225</cp:revision>
  <dcterms:created xsi:type="dcterms:W3CDTF">2016-10-02T17:56:50Z</dcterms:created>
  <dcterms:modified xsi:type="dcterms:W3CDTF">2020-12-27T09:09:45Z</dcterms:modified>
</cp:coreProperties>
</file>