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36" y="36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8B9C2-91C2-4054-951F-7BF99F3AC0F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32CCE-DFDE-4C15-AB3D-C0704CE8CC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256" y="860146"/>
            <a:ext cx="829818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800" spc="-5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542" y="5049704"/>
            <a:ext cx="8298180" cy="12954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 algn="ctr">
              <a:buNone/>
              <a:defRPr sz="2640"/>
            </a:lvl2pPr>
            <a:lvl3pPr marL="1005840" indent="0" algn="ctr">
              <a:buNone/>
              <a:defRPr sz="2640"/>
            </a:lvl3pPr>
            <a:lvl4pPr marL="1508760" indent="0" algn="ctr">
              <a:buNone/>
              <a:defRPr sz="2200"/>
            </a:lvl4pPr>
            <a:lvl5pPr marL="2011680" indent="0" algn="ctr">
              <a:buNone/>
              <a:defRPr sz="2200"/>
            </a:lvl5pPr>
            <a:lvl6pPr marL="2514600" indent="0" algn="ctr">
              <a:buNone/>
              <a:defRPr sz="2200"/>
            </a:lvl6pPr>
            <a:lvl7pPr marL="3017520" indent="0" algn="ctr">
              <a:buNone/>
              <a:defRPr sz="2200"/>
            </a:lvl7pPr>
            <a:lvl8pPr marL="3520440" indent="0" algn="ctr">
              <a:buNone/>
              <a:defRPr sz="2200"/>
            </a:lvl8pPr>
            <a:lvl9pPr marL="4023360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7178891"/>
            <a:ext cx="10058401" cy="7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30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51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4" y="7178892"/>
            <a:ext cx="10058388" cy="72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67276"/>
            <a:ext cx="2168843" cy="6527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67276"/>
            <a:ext cx="6380798" cy="652788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373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18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860146"/>
            <a:ext cx="8298180" cy="40416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5046878"/>
            <a:ext cx="8298180" cy="12954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640" cap="all" spc="220" baseline="0">
                <a:solidFill>
                  <a:schemeClr val="tx2"/>
                </a:solidFill>
                <a:latin typeface="+mj-lt"/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96318" y="4922520"/>
            <a:ext cx="814730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" y="7178891"/>
            <a:ext cx="10058401" cy="7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056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256" y="2091832"/>
            <a:ext cx="4073652" cy="4559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9784" y="2091833"/>
            <a:ext cx="4073652" cy="45598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66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926645"/>
            <a:ext cx="4073652" cy="3828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9784" y="2092192"/>
            <a:ext cx="4073652" cy="83445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2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784" y="2926645"/>
            <a:ext cx="4073652" cy="3828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71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759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1" y="7254240"/>
            <a:ext cx="10055781" cy="5181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4" y="7178892"/>
            <a:ext cx="10055781" cy="72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402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341902" cy="7772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33058" y="0"/>
            <a:ext cx="52807" cy="777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673607"/>
            <a:ext cx="2640330" cy="2590800"/>
          </a:xfrm>
        </p:spPr>
        <p:txBody>
          <a:bodyPr anchor="b">
            <a:norm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495" y="829056"/>
            <a:ext cx="5356098" cy="5958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190" y="3316224"/>
            <a:ext cx="2640330" cy="382967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4048" y="7321092"/>
            <a:ext cx="2160271" cy="413808"/>
          </a:xfrm>
        </p:spPr>
        <p:txBody>
          <a:bodyPr/>
          <a:lstStyle>
            <a:lvl1pPr algn="l">
              <a:defRPr/>
            </a:lvl1pPr>
          </a:lstStyle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0495" y="7321092"/>
            <a:ext cx="3834765" cy="41380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1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613400"/>
            <a:ext cx="10055781" cy="215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5570420"/>
            <a:ext cx="10055781" cy="725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256" y="5751576"/>
            <a:ext cx="8343757" cy="932688"/>
          </a:xfrm>
        </p:spPr>
        <p:txBody>
          <a:bodyPr tIns="0" bIns="0" anchor="b">
            <a:noAutofit/>
          </a:bodyPr>
          <a:lstStyle>
            <a:lvl1pPr>
              <a:defRPr sz="396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0058388" cy="5570419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6" y="6694627"/>
            <a:ext cx="8348472" cy="67360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60"/>
              </a:spcAft>
              <a:buNone/>
              <a:defRPr sz="1650">
                <a:solidFill>
                  <a:srgbClr val="FFFFFF"/>
                </a:solidFill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78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254240"/>
            <a:ext cx="10058401" cy="51816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7178891"/>
            <a:ext cx="10058401" cy="74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256" y="324819"/>
            <a:ext cx="8298180" cy="1644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5" y="2091832"/>
            <a:ext cx="8298181" cy="45598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258" y="7321092"/>
            <a:ext cx="203962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rgbClr val="FFFFFF"/>
                </a:solidFill>
              </a:defRPr>
            </a:lvl1pPr>
          </a:lstStyle>
          <a:p>
            <a:fld id="{5988523B-E035-4CAE-A96A-58211FC229D1}" type="datetimeFigureOut">
              <a:rPr lang="en-US" smtClean="0"/>
              <a:pPr/>
              <a:t>10/24/2021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104" y="7321092"/>
            <a:ext cx="3978813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7879" y="7321092"/>
            <a:ext cx="1082421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5">
                <a:solidFill>
                  <a:srgbClr val="FFFFFF"/>
                </a:solidFill>
              </a:defRPr>
            </a:lvl1pPr>
          </a:lstStyle>
          <a:p>
            <a:fld id="{2C7DFF54-6BA4-4515-87CA-28703F844993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984664" y="1969558"/>
            <a:ext cx="82227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0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1005840" rtl="0" eaLnBrk="1" latinLnBrk="0" hangingPunct="1">
        <a:lnSpc>
          <a:spcPct val="85000"/>
        </a:lnSpc>
        <a:spcBef>
          <a:spcPct val="0"/>
        </a:spcBef>
        <a:buNone/>
        <a:defRPr sz="5280" kern="1200" spc="-5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00584" indent="-100584" algn="l" defTabSz="1005840" rtl="0" eaLnBrk="1" latinLnBrk="0" hangingPunct="1">
        <a:lnSpc>
          <a:spcPct val="90000"/>
        </a:lnSpc>
        <a:spcBef>
          <a:spcPts val="1320"/>
        </a:spcBef>
        <a:spcAft>
          <a:spcPts val="22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22453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9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23621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4789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25957" indent="-201168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1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3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5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70000" indent="-251460" algn="l" defTabSz="1005840" rtl="0" eaLnBrk="1" latinLnBrk="0" hangingPunct="1">
        <a:lnSpc>
          <a:spcPct val="90000"/>
        </a:lnSpc>
        <a:spcBef>
          <a:spcPts val="220"/>
        </a:spcBef>
        <a:spcAft>
          <a:spcPts val="440"/>
        </a:spcAft>
        <a:buClr>
          <a:schemeClr val="accent1"/>
        </a:buClr>
        <a:buFont typeface="Calibri" pitchFamily="34" charset="0"/>
        <a:buChar char="◦"/>
        <a:defRPr sz="15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2971800"/>
            <a:ext cx="4310475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CA" sz="3900" b="1" dirty="0">
                <a:solidFill>
                  <a:srgbClr val="000000"/>
                </a:solidFill>
                <a:latin typeface="Verdana"/>
                <a:cs typeface="Verdana"/>
              </a:rPr>
              <a:t>REPRESENTASI</a:t>
            </a:r>
            <a:br>
              <a:rPr lang="en-CA" sz="3900" b="1" dirty="0">
                <a:solidFill>
                  <a:srgbClr val="000000"/>
                </a:solidFill>
                <a:latin typeface="Times New Roman"/>
              </a:rPr>
            </a:br>
            <a:r>
              <a:rPr lang="en-CA" sz="3900" b="1" dirty="0">
                <a:solidFill>
                  <a:srgbClr val="000000"/>
                </a:solidFill>
                <a:latin typeface="Verdana"/>
                <a:cs typeface="Verdana"/>
              </a:rPr>
              <a:t>PENGETAHUAN</a:t>
            </a:r>
            <a:endParaRPr lang="en-CA" sz="39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927100" y="876300"/>
            <a:ext cx="91313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898">
                <a:solidFill>
                  <a:srgbClr val="000000"/>
                </a:solidFill>
                <a:latin typeface="Verdana"/>
                <a:cs typeface="Verdana"/>
              </a:rPr>
              <a:t>• Langkah-langkah untuk mengubah suatu kalimat (konversi)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898" spc="-10">
                <a:solidFill>
                  <a:srgbClr val="000000"/>
                </a:solidFill>
                <a:latin typeface="Verdana"/>
                <a:cs typeface="Verdana"/>
              </a:rPr>
              <a:t>	ke bentuk CNF :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70000" y="1917700"/>
            <a:ext cx="4329775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buFont typeface="Arial" pitchFamily="34" charset="0"/>
              <a:buChar char="•"/>
            </a:pP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d-ID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Hilangkan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implikasi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&amp;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ekuivalensi</a:t>
            </a:r>
            <a:endParaRPr lang="en-CA" sz="1898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23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3700" y="2286000"/>
            <a:ext cx="3105337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- </a:t>
            </a:r>
            <a:r>
              <a:rPr lang="en-CA" sz="1898" spc="-10" dirty="0">
                <a:solidFill>
                  <a:srgbClr val="000000"/>
                </a:solidFill>
                <a:latin typeface="Arial Unicode MS"/>
                <a:cs typeface="Arial Unicode MS"/>
              </a:rPr>
              <a:t>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x 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  <a:sym typeface="Wingdings" pitchFamily="2" charset="2"/>
              </a:rPr>
              <a:t>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y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menjadi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¬ </a:t>
            </a:r>
            <a:r>
              <a:rPr lang="en-CA" sz="1898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x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y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>
              <a:lnSpc>
                <a:spcPts val="23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2654300"/>
            <a:ext cx="4590359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-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x ↔</a:t>
            </a:r>
            <a:r>
              <a:rPr lang="en-CA" sz="1898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y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me</a:t>
            </a:r>
            <a:r>
              <a:rPr lang="en-CA" sz="1898" spc="-10" dirty="0" err="1">
                <a:solidFill>
                  <a:srgbClr val="000000"/>
                </a:solidFill>
                <a:latin typeface="Cambria"/>
                <a:cs typeface="Cambria"/>
              </a:rPr>
              <a:t>n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jadi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(¬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x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y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Λ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(¬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y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x) </a:t>
            </a:r>
            <a:endParaRPr lang="en-CA" sz="1898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23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3022600"/>
            <a:ext cx="7073411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buFont typeface="Arial" pitchFamily="34" charset="0"/>
              <a:buChar char="•"/>
            </a:pP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d-ID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Kurangi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lingkup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semua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negasi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menjadi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satu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negasi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saja</a:t>
            </a:r>
            <a:endParaRPr lang="en-CA" sz="1898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23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76400" y="3390900"/>
            <a:ext cx="8382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898">
                <a:solidFill>
                  <a:srgbClr val="000000"/>
                </a:solidFill>
                <a:latin typeface="Verdana"/>
                <a:cs typeface="Verdana"/>
              </a:rPr>
              <a:t>- ¬ (¬ x) menjadi x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76400" y="3746500"/>
            <a:ext cx="3892732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-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¬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(x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y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menjadi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(¬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x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Λ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¬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  <a:endParaRPr lang="en-CA" sz="1898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23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76400" y="4114800"/>
            <a:ext cx="3971600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-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¬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(x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Λ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)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menjadi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(¬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x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¬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  <a:endParaRPr lang="en-CA" sz="1898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23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4419600"/>
            <a:ext cx="6155403" cy="109036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buFont typeface="Arial" pitchFamily="34" charset="0"/>
              <a:buChar char="•"/>
              <a:tabLst>
                <a:tab pos="355600" algn="l"/>
              </a:tabLst>
            </a:pPr>
            <a:r>
              <a:rPr lang="id-ID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Gunakan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aturan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assosiatif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dan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distributif</a:t>
            </a:r>
            <a:r>
              <a:rPr lang="en-CA" sz="1898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dirty="0" err="1">
                <a:solidFill>
                  <a:srgbClr val="000000"/>
                </a:solidFill>
                <a:latin typeface="Verdana"/>
                <a:cs typeface="Verdana"/>
              </a:rPr>
              <a:t>untuk</a:t>
            </a:r>
            <a:br>
              <a:rPr lang="en-CA" sz="1997" dirty="0">
                <a:solidFill>
                  <a:srgbClr val="000000"/>
                </a:solidFill>
                <a:latin typeface="Times New Roman"/>
              </a:rPr>
            </a:b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	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mengkonversi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menjadi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conjuction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of disjunction</a:t>
            </a:r>
          </a:p>
          <a:p>
            <a:pPr>
              <a:lnSpc>
                <a:spcPts val="29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76400" y="5207000"/>
            <a:ext cx="5478103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-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Assosia</a:t>
            </a:r>
            <a:r>
              <a:rPr lang="en-CA" sz="1898" spc="-10" dirty="0" err="1">
                <a:solidFill>
                  <a:srgbClr val="000000"/>
                </a:solidFill>
                <a:latin typeface="Cambria"/>
                <a:cs typeface="Cambria"/>
              </a:rPr>
              <a:t>t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if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>
                <a:solidFill>
                  <a:srgbClr val="000000"/>
                </a:solidFill>
                <a:latin typeface="Cambria"/>
                <a:cs typeface="Cambria"/>
              </a:rPr>
              <a:t>: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(A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B)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C menjadi A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( B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C)</a:t>
            </a:r>
            <a:endParaRPr lang="en-CA" sz="1898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23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5511800"/>
            <a:ext cx="6843220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400106">
              <a:lnSpc>
                <a:spcPts val="2900"/>
              </a:lnSpc>
              <a:buFont typeface="Arial" pitchFamily="34" charset="0"/>
              <a:buChar char="•"/>
            </a:pP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-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Dis</a:t>
            </a:r>
            <a:r>
              <a:rPr lang="en-CA" sz="1898" spc="-10" dirty="0" err="1">
                <a:solidFill>
                  <a:srgbClr val="000000"/>
                </a:solidFill>
                <a:latin typeface="Cambria"/>
                <a:cs typeface="Cambria"/>
              </a:rPr>
              <a:t>t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ribu</a:t>
            </a:r>
            <a:r>
              <a:rPr lang="en-CA" sz="1898" spc="-10" dirty="0" err="1">
                <a:solidFill>
                  <a:srgbClr val="000000"/>
                </a:solidFill>
                <a:latin typeface="Cambria"/>
                <a:cs typeface="Cambria"/>
              </a:rPr>
              <a:t>t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if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:</a:t>
            </a:r>
            <a:r>
              <a:rPr lang="en-CA" sz="1898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(A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Λ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B) </a:t>
            </a:r>
            <a:r>
              <a:rPr lang="el-GR" sz="1898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1898" spc="-10" dirty="0">
                <a:solidFill>
                  <a:srgbClr val="000000"/>
                </a:solidFill>
                <a:latin typeface="Verdana"/>
                <a:cs typeface="Verdana"/>
              </a:rPr>
              <a:t> C menjadi (</a:t>
            </a:r>
            <a:r>
              <a:rPr lang="id-ID" sz="2000" spc="-10" dirty="0">
                <a:solidFill>
                  <a:srgbClr val="000000"/>
                </a:solidFill>
                <a:latin typeface="Verdana"/>
                <a:cs typeface="Verdana"/>
              </a:rPr>
              <a:t>A </a:t>
            </a:r>
            <a:r>
              <a:rPr lang="el-GR" sz="2000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2000" spc="-10" dirty="0">
                <a:solidFill>
                  <a:srgbClr val="000000"/>
                </a:solidFill>
                <a:latin typeface="Verdana"/>
                <a:cs typeface="Verdana"/>
              </a:rPr>
              <a:t> C) </a:t>
            </a:r>
            <a:r>
              <a:rPr lang="el-GR" sz="2000" spc="-10" dirty="0">
                <a:solidFill>
                  <a:srgbClr val="000000"/>
                </a:solidFill>
                <a:latin typeface="Verdana"/>
                <a:cs typeface="Verdana"/>
              </a:rPr>
              <a:t>Λ</a:t>
            </a:r>
            <a:r>
              <a:rPr lang="id-ID" sz="2000" spc="-10" dirty="0">
                <a:solidFill>
                  <a:srgbClr val="000000"/>
                </a:solidFill>
                <a:latin typeface="Verdana"/>
                <a:cs typeface="Verdana"/>
              </a:rPr>
              <a:t> ( B </a:t>
            </a:r>
            <a:r>
              <a:rPr lang="el-GR" sz="2000" spc="-1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2000" spc="-10" dirty="0">
                <a:solidFill>
                  <a:srgbClr val="000000"/>
                </a:solidFill>
                <a:latin typeface="Verdana"/>
                <a:cs typeface="Verdana"/>
              </a:rPr>
              <a:t> C) </a:t>
            </a:r>
            <a:br>
              <a:rPr lang="en-CA" sz="1997" dirty="0">
                <a:solidFill>
                  <a:srgbClr val="000000"/>
                </a:solidFill>
                <a:latin typeface="Times New Roman"/>
              </a:rPr>
            </a:b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Buat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satu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kalimat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terpisah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untuk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tiap-tiap</a:t>
            </a:r>
            <a:r>
              <a:rPr lang="en-CA" sz="1898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898" spc="-10" dirty="0" err="1">
                <a:solidFill>
                  <a:srgbClr val="000000"/>
                </a:solidFill>
                <a:latin typeface="Verdana"/>
                <a:cs typeface="Verdana"/>
              </a:rPr>
              <a:t>konjungsi</a:t>
            </a:r>
            <a:endParaRPr lang="en-CA" sz="1898" spc="-10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29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10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850900" y="660400"/>
            <a:ext cx="9207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2" b="1">
                <a:solidFill>
                  <a:srgbClr val="000000"/>
                </a:solidFill>
                <a:latin typeface="Verdana Bold"/>
                <a:cs typeface="Verdana Bold"/>
              </a:rPr>
              <a:t>Contoh :</a:t>
            </a:r>
          </a:p>
          <a:p>
            <a:pPr>
              <a:lnSpc>
                <a:spcPts val="184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0900" y="939800"/>
            <a:ext cx="9207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28">
                <a:solidFill>
                  <a:srgbClr val="000000"/>
                </a:solidFill>
                <a:latin typeface="Verdana"/>
                <a:cs typeface="Verdana"/>
              </a:rPr>
              <a:t>•   Diketahui basis pengetahuan (fakta-fakta yang bernilai benar) sebagai berikut :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8100" y="1193800"/>
            <a:ext cx="8750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38" b="1" spc="-10">
                <a:solidFill>
                  <a:srgbClr val="000000"/>
                </a:solidFill>
                <a:latin typeface="Verdana Bold"/>
                <a:cs typeface="Verdana Bold"/>
              </a:rPr>
              <a:t>1. P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8100" y="1447800"/>
            <a:ext cx="8750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38" b="1" spc="-10">
                <a:solidFill>
                  <a:srgbClr val="000000"/>
                </a:solidFill>
                <a:latin typeface="Verdana Bold"/>
                <a:cs typeface="Verdana Bold"/>
              </a:rPr>
              <a:t> Q) Æ </a:t>
            </a:r>
            <a:r>
              <a:rPr lang="en-CA" sz="1328" spc="-10">
                <a:solidFill>
                  <a:srgbClr val="000000"/>
                </a:solidFill>
                <a:latin typeface="Cambria"/>
                <a:cs typeface="Cambria"/>
              </a:rPr>
              <a:t>R</a:t>
            </a:r>
            <a:r>
              <a:rPr lang="en-CA" sz="1338" b="1" spc="-10">
                <a:solidFill>
                  <a:srgbClr val="000000"/>
                </a:solidFill>
                <a:latin typeface="Verdana Bold"/>
                <a:cs typeface="Verdana Bold"/>
              </a:rPr>
              <a:t>ר2. </a:t>
            </a:r>
            <a:r>
              <a:rPr lang="en-CA" sz="1328" spc="-10">
                <a:solidFill>
                  <a:srgbClr val="000000"/>
                </a:solidFill>
                <a:latin typeface="Arial Unicode MS"/>
                <a:cs typeface="Arial Unicode MS"/>
              </a:rPr>
              <a:t>(</a:t>
            </a:r>
            <a:r>
              <a:rPr lang="en-CA" sz="1338" b="1" spc="-10">
                <a:solidFill>
                  <a:srgbClr val="000000"/>
                </a:solidFill>
                <a:latin typeface="Verdana Bold"/>
                <a:cs typeface="Verdana Bold"/>
              </a:rPr>
              <a:t>P 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8100" y="1714500"/>
            <a:ext cx="8750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38" b="1" spc="-10">
                <a:solidFill>
                  <a:srgbClr val="000000"/>
                </a:solidFill>
                <a:latin typeface="Verdana Bold"/>
                <a:cs typeface="Verdana Bold"/>
              </a:rPr>
              <a:t> T) Æ </a:t>
            </a:r>
            <a:r>
              <a:rPr lang="en-CA" sz="1328" spc="-10">
                <a:solidFill>
                  <a:srgbClr val="000000"/>
                </a:solidFill>
                <a:latin typeface="Cambria"/>
                <a:cs typeface="Cambria"/>
              </a:rPr>
              <a:t>Q</a:t>
            </a:r>
            <a:r>
              <a:rPr lang="en-CA" sz="1338" b="1" spc="-10">
                <a:solidFill>
                  <a:srgbClr val="000000"/>
                </a:solidFill>
                <a:latin typeface="Verdana Bold"/>
                <a:cs typeface="Verdana Bold"/>
              </a:rPr>
              <a:t>ש3. </a:t>
            </a:r>
            <a:r>
              <a:rPr lang="en-CA" sz="1328" spc="-10">
                <a:solidFill>
                  <a:srgbClr val="000000"/>
                </a:solidFill>
                <a:latin typeface="Arial Unicode MS"/>
                <a:cs typeface="Arial Unicode MS"/>
              </a:rPr>
              <a:t>(</a:t>
            </a:r>
            <a:r>
              <a:rPr lang="en-CA" sz="1338" b="1" spc="-10">
                <a:solidFill>
                  <a:srgbClr val="000000"/>
                </a:solidFill>
                <a:latin typeface="Verdana Bold"/>
                <a:cs typeface="Verdana Bold"/>
              </a:rPr>
              <a:t>S 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8100" y="1968500"/>
            <a:ext cx="8750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38" b="1" spc="-10">
                <a:solidFill>
                  <a:srgbClr val="000000"/>
                </a:solidFill>
                <a:latin typeface="Verdana Bold"/>
                <a:cs typeface="Verdana Bold"/>
              </a:rPr>
              <a:t>4. T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0900" y="2222500"/>
            <a:ext cx="92075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28">
                <a:solidFill>
                  <a:srgbClr val="000000"/>
                </a:solidFill>
                <a:latin typeface="Verdana"/>
                <a:cs typeface="Verdana"/>
              </a:rPr>
              <a:t>•   Tentukan kebenaran R.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0900" y="2476500"/>
            <a:ext cx="9207500" cy="55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CA" sz="1328">
                <a:solidFill>
                  <a:srgbClr val="000000"/>
                </a:solidFill>
                <a:latin typeface="Verdana"/>
                <a:cs typeface="Verdana"/>
              </a:rPr>
              <a:t>•   Untuk membuktikan kebenaran R dengan menggunakan resolusi,maka ubah</a:t>
            </a:r>
            <a:r>
              <a:rPr lang="en-CA" sz="1521">
                <a:solidFill>
                  <a:srgbClr val="000000"/>
                </a:solidFill>
                <a:latin typeface="Verdana"/>
                <a:cs typeface="Verdana"/>
              </a:rPr>
              <a:t> dulu</a:t>
            </a:r>
            <a:br>
              <a:rPr lang="en-CA" sz="1602">
                <a:solidFill>
                  <a:srgbClr val="000000"/>
                </a:solidFill>
                <a:latin typeface="Times New Roman"/>
              </a:rPr>
            </a:br>
            <a:r>
              <a:rPr lang="en-CA" sz="1602">
                <a:solidFill>
                  <a:srgbClr val="000000"/>
                </a:solidFill>
                <a:latin typeface="Verdana"/>
                <a:cs typeface="Verdana"/>
              </a:rPr>
              <a:t>	menjadi bentuk CNF.</a:t>
            </a:r>
          </a:p>
          <a:p>
            <a:pPr>
              <a:lnSpc>
                <a:spcPts val="1900"/>
              </a:lnSpc>
            </a:pPr>
            <a:endParaRPr lang="en-CA" sz="16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13800" y="6743700"/>
            <a:ext cx="12446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11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1003300" y="876300"/>
            <a:ext cx="9055100" cy="170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30"/>
              </a:lnSpc>
              <a:tabLst>
                <a:tab pos="342900" algn="l"/>
                <a:tab pos="342900" algn="l"/>
                <a:tab pos="342900" algn="l"/>
              </a:tabLst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• Kemudian kita tambahkan kontradiksi pada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	tujuannya, R menjadi ¬ R sehingga fakta-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	fakta (dalam bentuk CNF) dapat disusun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	menjadi :</a:t>
            </a:r>
          </a:p>
          <a:p>
            <a:pPr>
              <a:lnSpc>
                <a:spcPts val="313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5400" y="2552700"/>
            <a:ext cx="8763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1. P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" y="3009900"/>
            <a:ext cx="1257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2. ¬ P</a:t>
            </a:r>
          </a:p>
          <a:p>
            <a:pPr>
              <a:lnSpc>
                <a:spcPts val="299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743200" y="3009900"/>
            <a:ext cx="152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¬ Q   R</a:t>
            </a:r>
          </a:p>
          <a:p>
            <a:pPr>
              <a:lnSpc>
                <a:spcPts val="299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295400" y="3505200"/>
            <a:ext cx="8763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3. ¬ S   Q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5400" y="3975100"/>
            <a:ext cx="8763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4. ¬ T  Q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95400" y="4457700"/>
            <a:ext cx="8763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5. T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95400" y="4927600"/>
            <a:ext cx="8763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6. ¬ R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03300" y="5410200"/>
            <a:ext cx="90551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• Sehingga resolusi dapat dilakukan untuk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6200" y="5803900"/>
            <a:ext cx="8712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membuktikan kebenaran R, sebagai berikut :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12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850900" y="673100"/>
            <a:ext cx="92075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9398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Contoh bila diterapkan dalam kalimat :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P : Ani anak yang cerdas</a:t>
            </a:r>
          </a:p>
          <a:p>
            <a:pPr>
              <a:lnSpc>
                <a:spcPts val="29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90700" y="1473200"/>
            <a:ext cx="8267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Q : Ani rajin belajar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90700" y="1765300"/>
            <a:ext cx="8267700" cy="1155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R : Ani akan menjadi juara kelas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S : Ani makannya banyak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T : Ani istirahatnya cukup</a:t>
            </a:r>
          </a:p>
          <a:p>
            <a:pPr>
              <a:lnSpc>
                <a:spcPts val="29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2870200"/>
            <a:ext cx="92075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9398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Kalimat yang terbentuk :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Ani anak yang cerdas</a:t>
            </a:r>
          </a:p>
          <a:p>
            <a:pPr>
              <a:lnSpc>
                <a:spcPts val="29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93800" y="3657600"/>
            <a:ext cx="88646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01200">
              <a:lnSpc>
                <a:spcPts val="24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Jika ani anak yang cerdas dan ani rajin belajar, maka ani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akan menjadi juara kelas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93800" y="4318000"/>
            <a:ext cx="88646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01200">
              <a:lnSpc>
                <a:spcPts val="24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Jika ani makannya banyak atau ani istirahatnya cukup,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maka ani rajin belajar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90700" y="5003800"/>
            <a:ext cx="8267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Ani istirahatnya cukup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0900" y="5372100"/>
            <a:ext cx="9207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Setelah dilakukan konversi ke bentuk CNF, didapat :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50900" y="5613400"/>
            <a:ext cx="92075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  <a:tabLst>
                <a:tab pos="342900" algn="l"/>
              </a:tabLst>
            </a:pP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•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Fakta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ke-2 :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Ani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tidak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cerdas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atau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ani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tidak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rajin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belajar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atau</a:t>
            </a:r>
            <a:br>
              <a:rPr lang="en-CA" sz="1997" dirty="0">
                <a:solidFill>
                  <a:srgbClr val="000000"/>
                </a:solidFill>
                <a:latin typeface="Times New Roman"/>
              </a:rPr>
            </a:b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	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ani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akan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menjadi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juara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kelas</a:t>
            </a:r>
            <a:endParaRPr lang="en-CA" sz="1997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35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13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74700" y="876300"/>
            <a:ext cx="92837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CA" sz="2202">
                <a:solidFill>
                  <a:srgbClr val="000000"/>
                </a:solidFill>
                <a:latin typeface="Verdana"/>
                <a:cs typeface="Verdana"/>
              </a:rPr>
              <a:t>• Fakta ke-3 : Ani tidak makan banyak atau ani rajin</a:t>
            </a:r>
            <a:br>
              <a:rPr lang="en-CA" sz="2202">
                <a:solidFill>
                  <a:srgbClr val="000000"/>
                </a:solidFill>
                <a:latin typeface="Times New Roman"/>
              </a:rPr>
            </a:br>
            <a:r>
              <a:rPr lang="en-CA" sz="2202">
                <a:solidFill>
                  <a:srgbClr val="000000"/>
                </a:solidFill>
                <a:latin typeface="Verdana"/>
                <a:cs typeface="Verdana"/>
              </a:rPr>
              <a:t>	belajar</a:t>
            </a:r>
          </a:p>
          <a:p>
            <a:pPr>
              <a:lnSpc>
                <a:spcPts val="2600"/>
              </a:lnSpc>
            </a:pPr>
            <a:endParaRPr lang="en-CA" sz="22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625600"/>
            <a:ext cx="92837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CA" sz="2202">
                <a:solidFill>
                  <a:srgbClr val="000000"/>
                </a:solidFill>
                <a:latin typeface="Verdana"/>
                <a:cs typeface="Verdana"/>
              </a:rPr>
              <a:t>• Fakta ke-4 : Ani tidak cukup istirahat atau ani rajin</a:t>
            </a:r>
            <a:br>
              <a:rPr lang="en-CA" sz="2202">
                <a:solidFill>
                  <a:srgbClr val="000000"/>
                </a:solidFill>
                <a:latin typeface="Times New Roman"/>
              </a:rPr>
            </a:br>
            <a:r>
              <a:rPr lang="en-CA" sz="2202">
                <a:solidFill>
                  <a:srgbClr val="000000"/>
                </a:solidFill>
                <a:latin typeface="Verdana"/>
                <a:cs typeface="Verdana"/>
              </a:rPr>
              <a:t>	belajar</a:t>
            </a:r>
          </a:p>
          <a:p>
            <a:pPr>
              <a:lnSpc>
                <a:spcPts val="2600"/>
              </a:lnSpc>
            </a:pPr>
            <a:endParaRPr lang="en-CA" sz="22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13800" y="6743700"/>
            <a:ext cx="12446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14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990600" y="711200"/>
            <a:ext cx="9067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3.1.2 Logika Predikat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5748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Representasi Fakta Sederhana Misal diketahui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1930400"/>
            <a:ext cx="8712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fakta-fakta sebagai berikut : Andi adalah seorang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laki-laki : A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54200" y="2743200"/>
            <a:ext cx="8204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Ali adalah seorang laki-laki : B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54200" y="3111500"/>
            <a:ext cx="8204200" cy="1397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5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Amir adalah seorang laki-laki : C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Anto adalah seorang laki-laki : D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Agus adalah seorang laki-laki : E</a:t>
            </a:r>
          </a:p>
          <a:p>
            <a:pPr>
              <a:lnSpc>
                <a:spcPts val="345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483100"/>
            <a:ext cx="9055100" cy="194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  <a:tab pos="342900" algn="l"/>
                <a:tab pos="342900" algn="l"/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Jika kelima fakta tersebut dinyatakan dengan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menggunakan proposisi, maka akan terjadi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pemborosan, dimana beberapa pernyataan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dengan predikat yang sama akan dibuat dalam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proposisi yang berbeda.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15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003300" y="8890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Logika predikat digunakan untuk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6200" y="12573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merepresentasikan hal-hal yang tidak dapat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1612900"/>
            <a:ext cx="8712200" cy="229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8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direpresentasikan dengan menggunakan logika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proposisi. Pada logika predikat kita dapat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merepresentasikan fakta-fakta sebagai suatu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pernyataan yang disebut dengan </a:t>
            </a: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wff (well -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formed formula). Logika predikat merupakan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dasar bagi bahasa AI seperti bahasa</a:t>
            </a:r>
          </a:p>
          <a:p>
            <a:pPr>
              <a:lnSpc>
                <a:spcPts val="288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3797300"/>
            <a:ext cx="8712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pemrograman PROLOG Pada contoh diatas, dapat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dituliskan :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832100" y="4622800"/>
            <a:ext cx="7226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laki-laki(x)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20800" y="5054600"/>
            <a:ext cx="8737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dimana x adalah variabel yang disubstitusikan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6200" y="5410200"/>
            <a:ext cx="8712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dengan Andi, Ali, Amir, Anto, Agus, dan laki-laki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yang lain.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16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003300" y="800100"/>
            <a:ext cx="90551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  <a:tab pos="342900" algn="l"/>
              </a:tabLst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• Dalam logika predikat, suatu proposisi atau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	premis dibagi menjadi 2 bagian, yaitu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	argumen (objek) dan predikat (keterangan).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070100"/>
            <a:ext cx="9055100" cy="170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  <a:tab pos="342900" algn="l"/>
                <a:tab pos="342900" algn="l"/>
              </a:tabLst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• Argumen adalah individu atau objek yang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	membuat keterangan. Predikat adalah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	keterangan yang membuat argumen dan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	predikat.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746500"/>
            <a:ext cx="90551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• Contoh :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4216400"/>
            <a:ext cx="7994689" cy="10772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1.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Jika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besok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tidak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hujan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, Tommy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pergi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ke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gunung</a:t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	¬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cuaca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hujan,besok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  <a:r>
              <a:rPr lang="id-ID" sz="2400" dirty="0">
                <a:solidFill>
                  <a:srgbClr val="000000"/>
                </a:solidFill>
                <a:latin typeface="Arial Unicode MS"/>
                <a:cs typeface="Arial Unicode MS"/>
                <a:sym typeface="Wingdings" pitchFamily="2" charset="2"/>
              </a:rPr>
              <a:t>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pergi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tommy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,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gunung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)</a:t>
            </a:r>
          </a:p>
          <a:p>
            <a:pPr>
              <a:lnSpc>
                <a:spcPts val="28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50038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2. Diana adalah nenek dari ibu Amir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nenek(Diana,ibu(Amir))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58166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3. Mahasiswa berada di dalam kelas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didalam(mahasiswa,kelas)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17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1003300" y="9525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Dari contoh diatas dapat dijabarkan sebagai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berikut :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6200" y="1752600"/>
            <a:ext cx="8712200" cy="1168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5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di dalam = predikat (keterangan)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mahasiswa = argumen (objek)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kelas = argumen (objek)</a:t>
            </a:r>
          </a:p>
          <a:p>
            <a:pPr>
              <a:lnSpc>
                <a:spcPts val="295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5400" y="2870200"/>
            <a:ext cx="87630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302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4. Johan suka Maria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suka(johan,maria)</a:t>
            </a:r>
          </a:p>
          <a:p>
            <a:pPr>
              <a:lnSpc>
                <a:spcPts val="28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3594100"/>
            <a:ext cx="87122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2794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5. Pintu terbuka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Buka(pintu)</a:t>
            </a:r>
          </a:p>
          <a:p>
            <a:pPr>
              <a:lnSpc>
                <a:spcPts val="29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4330700"/>
            <a:ext cx="87122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2794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6. Johan suka Maria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Ramon suka Maria</a:t>
            </a:r>
          </a:p>
          <a:p>
            <a:pPr>
              <a:lnSpc>
                <a:spcPts val="29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51181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Misal : Johan = x, Maria = y, Ramon = z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5486400"/>
            <a:ext cx="6081793" cy="58990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suka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z,y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)</a:t>
            </a:r>
            <a:r>
              <a:rPr lang="id-ID" sz="1997" dirty="0">
                <a:solidFill>
                  <a:srgbClr val="000000"/>
                </a:solidFill>
                <a:latin typeface="Verdana"/>
                <a:cs typeface="Verdana"/>
                <a:sym typeface="Wingdings" pitchFamily="2" charset="2"/>
              </a:rPr>
              <a:t>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tida</a:t>
            </a:r>
            <a:r>
              <a:rPr lang="en-CA" sz="1997" dirty="0" err="1">
                <a:solidFill>
                  <a:srgbClr val="000000"/>
                </a:solidFill>
                <a:latin typeface="Cambria"/>
                <a:cs typeface="Cambria"/>
              </a:rPr>
              <a:t>k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suka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x,z</a:t>
            </a:r>
            <a:r>
              <a:rPr lang="id-ID" sz="1997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  <a:r>
              <a:rPr lang="en-CA" sz="1997" dirty="0" err="1">
                <a:solidFill>
                  <a:srgbClr val="000000"/>
                </a:solidFill>
                <a:latin typeface="Arial Unicode MS"/>
                <a:cs typeface="Arial Unicode MS"/>
              </a:rPr>
              <a:t>M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aka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: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suka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x,y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</a:p>
          <a:p>
            <a:pPr>
              <a:lnSpc>
                <a:spcPts val="23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" y="5842000"/>
            <a:ext cx="9055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Dibaca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: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Jika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Johan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suka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Maria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dan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Ramon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suka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Maria,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maka</a:t>
            </a:r>
            <a:br>
              <a:rPr lang="en-CA" sz="1997" dirty="0">
                <a:solidFill>
                  <a:srgbClr val="000000"/>
                </a:solidFill>
                <a:latin typeface="Times New Roman"/>
              </a:rPr>
            </a:b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	Johan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tidak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1997" dirty="0" err="1">
                <a:solidFill>
                  <a:srgbClr val="000000"/>
                </a:solidFill>
                <a:latin typeface="Verdana"/>
                <a:cs typeface="Verdana"/>
              </a:rPr>
              <a:t>suka</a:t>
            </a:r>
            <a:r>
              <a:rPr lang="en-CA" sz="1997" dirty="0">
                <a:solidFill>
                  <a:srgbClr val="000000"/>
                </a:solidFill>
                <a:latin typeface="Verdana"/>
                <a:cs typeface="Verdana"/>
              </a:rPr>
              <a:t> Ramon</a:t>
            </a:r>
          </a:p>
          <a:p>
            <a:pPr>
              <a:lnSpc>
                <a:spcPts val="2400"/>
              </a:lnSpc>
            </a:pPr>
            <a:endParaRPr lang="en-CA" sz="1997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18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003300" y="889000"/>
            <a:ext cx="9055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Misal terdapat pernyataan sebagai berikut :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843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1. Andi adalah seorang mahasiswa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18288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2. Andi masuk jurusan Elektro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22733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3. Setiap mahasiswa elektro pasti mahasiswa teknik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27051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4. Kalkulus adalah matakuliah yang sulit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31369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5. Setiap mahasiswa teknik pasti akan suka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kalkulus atau akan membencinya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39370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6. Setiap mahasiswa pasti akan suka terhadap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suatu matakuliah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" y="4737100"/>
            <a:ext cx="9055100" cy="1206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7. Mahasiswa yang tidak pernah hadir pada kuliah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matakuliah sulit, maka mereka pasti tidak suka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terhadap matakuliah tersebut.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03300" y="59055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8. Andi tidak pernah hadir kuliah matakuliah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kalkulus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19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990600" y="673100"/>
            <a:ext cx="90678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397">
                <a:solidFill>
                  <a:srgbClr val="000000"/>
                </a:solidFill>
                <a:latin typeface="Verdana"/>
                <a:cs typeface="Verdana"/>
              </a:rPr>
              <a:t>Pendahuluan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562100"/>
            <a:ext cx="91313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Dua bagian dasar sistem kecerdasan buatan (menurut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Turban) :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7300" y="2235200"/>
            <a:ext cx="88011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  <a:tab pos="3429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-  Basis pengetahuan : Berisi fakta tentang objek-objek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dalam domain yang dipilih dan hubungan diantara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domain-domain tersebut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7300" y="3225800"/>
            <a:ext cx="8801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-  Inference Engine : Merupakan sekumpulan prosedur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00200" y="3517900"/>
            <a:ext cx="84582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yang digunakan untuk menguji basis pengetahuan dalam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menjawab suatu pertanyaan,menyelesaikan masalah,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atau membuat keputusan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7100" y="4495800"/>
            <a:ext cx="9131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Basis pengetahuan berisi struktur data yang dapat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4800600"/>
            <a:ext cx="8788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dimanipulasi oleh suatu sistem inferensi yang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5105400"/>
            <a:ext cx="87884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menggunakan pencarian dan teknik pencocokan pola pada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basis pengetahuan yang bermanfaat untuk menjawab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pertanyaan, menggambarkan kesimpulan atau bentuk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lainnya sebagai suatu fungsi kecerdasan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28100" y="6946900"/>
            <a:ext cx="1130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</a:t>
            </a:r>
          </a:p>
          <a:p>
            <a:pPr>
              <a:lnSpc>
                <a:spcPts val="119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0"/>
            <a:ext cx="10058400" cy="77597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1003300" y="723900"/>
            <a:ext cx="90551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• Kedelapan pernyataan diatas dapat dibawa ke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	bentuk logika predikat dengan menggunakan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6200" y="1524000"/>
            <a:ext cx="5687454" cy="76944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4965700" algn="l"/>
                <a:tab pos="5511800" algn="l"/>
              </a:tabLst>
            </a:pPr>
            <a:r>
              <a:rPr lang="en-CA" sz="2597" dirty="0">
                <a:solidFill>
                  <a:srgbClr val="000000"/>
                </a:solidFill>
                <a:latin typeface="Verdana"/>
                <a:cs typeface="Verdana"/>
              </a:rPr>
              <a:t>operator-operator : </a:t>
            </a:r>
            <a:r>
              <a:rPr lang="id-ID" sz="2597" dirty="0">
                <a:solidFill>
                  <a:srgbClr val="000000"/>
                </a:solidFill>
                <a:latin typeface="Arial Unicode MS"/>
                <a:cs typeface="Arial Unicode MS"/>
                <a:sym typeface="Wingdings" pitchFamily="2" charset="2"/>
              </a:rPr>
              <a:t></a:t>
            </a:r>
            <a:r>
              <a:rPr lang="en-CA" sz="2597" dirty="0">
                <a:solidFill>
                  <a:srgbClr val="000000"/>
                </a:solidFill>
                <a:latin typeface="Verdana"/>
                <a:cs typeface="Verdana"/>
              </a:rPr>
              <a:t> , ¬ ,	,	,</a:t>
            </a:r>
          </a:p>
          <a:p>
            <a:pPr>
              <a:lnSpc>
                <a:spcPts val="2990"/>
              </a:lnSpc>
            </a:pPr>
            <a:endParaRPr lang="en-CA" sz="259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1917700"/>
            <a:ext cx="6045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  <a:tabLst>
                <a:tab pos="1676400" algn="l"/>
              </a:tabLst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setiap),	(terdapat), sbb :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60500" y="2400300"/>
            <a:ext cx="593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279">
                <a:solidFill>
                  <a:srgbClr val="000000"/>
                </a:solidFill>
                <a:latin typeface="Verdana"/>
                <a:cs typeface="Verdana"/>
              </a:rPr>
              <a:t>1. mahasiswa(Andi)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60500" y="2832100"/>
            <a:ext cx="593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279">
                <a:solidFill>
                  <a:srgbClr val="000000"/>
                </a:solidFill>
                <a:latin typeface="Verdana"/>
                <a:cs typeface="Verdana"/>
              </a:rPr>
              <a:t>2. elektro(Andi)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60500" y="3263900"/>
            <a:ext cx="4343177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</a:rPr>
              <a:t>3.    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x </a:t>
            </a:r>
            <a:r>
              <a:rPr lang="en-CA" sz="2279" spc="-10" dirty="0">
                <a:solidFill>
                  <a:srgbClr val="000000"/>
                </a:solidFill>
                <a:latin typeface="Cambria"/>
                <a:cs typeface="Cambria"/>
              </a:rPr>
              <a:t>: 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elektro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(x) </a:t>
            </a: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  <a:sym typeface="Wingdings" pitchFamily="2" charset="2"/>
              </a:rPr>
              <a:t>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te</a:t>
            </a:r>
            <a:r>
              <a:rPr lang="en-CA" sz="2279" spc="-10" dirty="0" err="1">
                <a:solidFill>
                  <a:srgbClr val="000000"/>
                </a:solidFill>
                <a:latin typeface="Arial Unicode MS"/>
                <a:cs typeface="Arial Unicode MS"/>
              </a:rPr>
              <a:t>k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nik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(x)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0500" y="3708400"/>
            <a:ext cx="593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279" dirty="0">
                <a:solidFill>
                  <a:srgbClr val="000000"/>
                </a:solidFill>
                <a:latin typeface="Verdana"/>
                <a:cs typeface="Verdana"/>
              </a:rPr>
              <a:t>4. </a:t>
            </a:r>
            <a:r>
              <a:rPr lang="en-CA" sz="2279" dirty="0" err="1">
                <a:solidFill>
                  <a:srgbClr val="000000"/>
                </a:solidFill>
                <a:latin typeface="Verdana"/>
                <a:cs typeface="Verdana"/>
              </a:rPr>
              <a:t>sulit</a:t>
            </a:r>
            <a:r>
              <a:rPr lang="en-CA" sz="2279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279" dirty="0" err="1">
                <a:solidFill>
                  <a:srgbClr val="000000"/>
                </a:solidFill>
                <a:latin typeface="Verdana"/>
                <a:cs typeface="Verdana"/>
              </a:rPr>
              <a:t>kalkulus</a:t>
            </a:r>
            <a:r>
              <a:rPr lang="en-CA" sz="2279" dirty="0">
                <a:solidFill>
                  <a:srgbClr val="000000"/>
                </a:solidFill>
                <a:latin typeface="Verdana"/>
                <a:cs typeface="Verdana"/>
              </a:rPr>
              <a:t>)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60500" y="4127500"/>
            <a:ext cx="5603457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</a:rPr>
              <a:t>5.   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x</a:t>
            </a:r>
            <a:r>
              <a:rPr lang="en-CA" sz="2279" spc="-10" dirty="0">
                <a:solidFill>
                  <a:srgbClr val="000000"/>
                </a:solidFill>
                <a:latin typeface="Cambria"/>
                <a:cs typeface="Cambria"/>
              </a:rPr>
              <a:t> :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teknik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(x)</a:t>
            </a: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  <a:sym typeface="Wingdings" pitchFamily="2" charset="2"/>
              </a:rPr>
              <a:t>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lang="en-CA" sz="2279" spc="-10" dirty="0" err="1">
                <a:solidFill>
                  <a:srgbClr val="000000"/>
                </a:solidFill>
                <a:latin typeface="Arial Unicode MS"/>
                <a:cs typeface="Arial Unicode MS"/>
              </a:rPr>
              <a:t>u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ka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x,kalkulus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)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l-GR" sz="240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2279" dirty="0">
                <a:solidFill>
                  <a:srgbClr val="000000"/>
                </a:solidFill>
                <a:latin typeface="Verdana"/>
                <a:cs typeface="Verdana"/>
              </a:rPr>
              <a:t>	</a:t>
            </a:r>
            <a:r>
              <a:rPr lang="en-CA" sz="2279" dirty="0" err="1">
                <a:solidFill>
                  <a:srgbClr val="000000"/>
                </a:solidFill>
                <a:latin typeface="Verdana"/>
                <a:cs typeface="Verdana"/>
              </a:rPr>
              <a:t>benci</a:t>
            </a:r>
            <a:r>
              <a:rPr lang="en-CA" sz="2279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279" dirty="0" err="1">
                <a:solidFill>
                  <a:srgbClr val="000000"/>
                </a:solidFill>
                <a:latin typeface="Verdana"/>
                <a:cs typeface="Verdana"/>
              </a:rPr>
              <a:t>x,kalkulus</a:t>
            </a:r>
            <a:r>
              <a:rPr lang="en-CA" sz="2279" dirty="0">
                <a:solidFill>
                  <a:srgbClr val="000000"/>
                </a:solidFill>
                <a:latin typeface="Verdana"/>
                <a:cs typeface="Verdana"/>
              </a:rPr>
              <a:t>)</a:t>
            </a:r>
          </a:p>
          <a:p>
            <a:pPr>
              <a:lnSpc>
                <a:spcPts val="292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60500" y="4953000"/>
            <a:ext cx="2917145" cy="7053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</a:rPr>
              <a:t>6.  x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279" spc="-10" dirty="0">
                <a:solidFill>
                  <a:srgbClr val="000000"/>
                </a:solidFill>
                <a:latin typeface="Cambria"/>
                <a:cs typeface="Cambria"/>
              </a:rPr>
              <a:t>: </a:t>
            </a:r>
            <a:r>
              <a:rPr lang="el-GR" sz="2279" spc="-10" dirty="0">
                <a:solidFill>
                  <a:srgbClr val="000000"/>
                </a:solidFill>
                <a:latin typeface="Cambria"/>
                <a:cs typeface="Cambria"/>
              </a:rPr>
              <a:t>϶</a:t>
            </a:r>
            <a:r>
              <a:rPr lang="id-ID" sz="2279" spc="-10" dirty="0">
                <a:solidFill>
                  <a:srgbClr val="000000"/>
                </a:solidFill>
                <a:latin typeface="Cambria"/>
                <a:cs typeface="Cambria"/>
              </a:rPr>
              <a:t> y : 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suka</a:t>
            </a:r>
            <a:r>
              <a:rPr lang="en-CA" sz="2279" spc="-10" dirty="0">
                <a:solidFill>
                  <a:srgbClr val="000000"/>
                </a:solidFill>
                <a:latin typeface="Cambria"/>
                <a:cs typeface="Cambria"/>
              </a:rPr>
              <a:t>(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x,y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60500" y="5384800"/>
            <a:ext cx="6217087" cy="111569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457200" algn="l"/>
              </a:tabLst>
            </a:pP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</a:rPr>
              <a:t>7.   X :   y : 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mahasiswa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279" spc="-10" dirty="0">
                <a:solidFill>
                  <a:srgbClr val="000000"/>
                </a:solidFill>
                <a:latin typeface="Cambria"/>
                <a:cs typeface="Cambria"/>
              </a:rPr>
              <a:t>x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l-GR" sz="2279" spc="-10" dirty="0">
                <a:solidFill>
                  <a:srgbClr val="000000"/>
                </a:solidFill>
                <a:latin typeface="Verdana"/>
                <a:cs typeface="Verdana"/>
              </a:rPr>
              <a:t>Λ</a:t>
            </a: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279" spc="-10" dirty="0" err="1">
                <a:solidFill>
                  <a:srgbClr val="000000"/>
                </a:solidFill>
                <a:latin typeface="Cambria"/>
                <a:cs typeface="Cambria"/>
              </a:rPr>
              <a:t>su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lit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279" spc="-10" dirty="0">
                <a:solidFill>
                  <a:srgbClr val="000000"/>
                </a:solidFill>
                <a:latin typeface="Cambria"/>
                <a:cs typeface="Cambria"/>
              </a:rPr>
              <a:t>y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) </a:t>
            </a:r>
            <a:r>
              <a:rPr lang="el-GR" sz="2279" spc="-10" dirty="0">
                <a:solidFill>
                  <a:srgbClr val="000000"/>
                </a:solidFill>
                <a:latin typeface="Verdana"/>
                <a:cs typeface="Verdana"/>
              </a:rPr>
              <a:t>Λ</a:t>
            </a: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y : </a:t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	¬</a:t>
            </a: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</a:rPr>
              <a:t>( 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hadir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x,y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)</a:t>
            </a:r>
            <a:r>
              <a:rPr lang="id-ID" sz="2279" spc="-10" dirty="0">
                <a:solidFill>
                  <a:srgbClr val="000000"/>
                </a:solidFill>
                <a:latin typeface="Verdana"/>
                <a:cs typeface="Verdana"/>
                <a:sym typeface="Wingdings" pitchFamily="2" charset="2"/>
              </a:rPr>
              <a:t>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 ¬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suka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279" spc="-10" dirty="0" err="1">
                <a:solidFill>
                  <a:srgbClr val="000000"/>
                </a:solidFill>
                <a:latin typeface="Verdana"/>
                <a:cs typeface="Verdana"/>
              </a:rPr>
              <a:t>x,y</a:t>
            </a:r>
            <a:r>
              <a:rPr lang="en-CA" sz="2279" spc="-10" dirty="0">
                <a:solidFill>
                  <a:srgbClr val="000000"/>
                </a:solidFill>
                <a:latin typeface="Verdana"/>
                <a:cs typeface="Verdana"/>
              </a:rPr>
              <a:t>)</a:t>
            </a:r>
          </a:p>
          <a:p>
            <a:pPr>
              <a:lnSpc>
                <a:spcPts val="287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60500" y="6197600"/>
            <a:ext cx="593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279">
                <a:solidFill>
                  <a:srgbClr val="000000"/>
                </a:solidFill>
                <a:latin typeface="Verdana"/>
                <a:cs typeface="Verdana"/>
              </a:rPr>
              <a:t>8. ¬hadir(Andi,kalkulus)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416800" y="1524000"/>
            <a:ext cx="25273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597" dirty="0">
                <a:solidFill>
                  <a:srgbClr val="000000"/>
                </a:solidFill>
                <a:latin typeface="Verdana"/>
                <a:cs typeface="Verdana"/>
              </a:rPr>
              <a:t>(</a:t>
            </a:r>
            <a:r>
              <a:rPr lang="en-CA" sz="2597" dirty="0" err="1">
                <a:solidFill>
                  <a:srgbClr val="000000"/>
                </a:solidFill>
                <a:latin typeface="Verdana"/>
                <a:cs typeface="Verdana"/>
              </a:rPr>
              <a:t>untuk</a:t>
            </a:r>
            <a:endParaRPr lang="en-CA" sz="2597" dirty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lnSpc>
                <a:spcPts val="2990"/>
              </a:lnSpc>
            </a:pPr>
            <a:endParaRPr lang="en-CA" sz="2597" dirty="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13800" y="6743700"/>
            <a:ext cx="1130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20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70190" t="33610" r="28589" b="64355"/>
          <a:stretch>
            <a:fillRect/>
          </a:stretch>
        </p:blipFill>
        <p:spPr bwMode="auto">
          <a:xfrm>
            <a:off x="1885928" y="3261116"/>
            <a:ext cx="214314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 l="70190" t="33610" r="28589" b="64355"/>
          <a:stretch>
            <a:fillRect/>
          </a:stretch>
        </p:blipFill>
        <p:spPr bwMode="auto">
          <a:xfrm>
            <a:off x="1814490" y="4171952"/>
            <a:ext cx="214314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 l="70190" t="33610" r="28589" b="64355"/>
          <a:stretch>
            <a:fillRect/>
          </a:stretch>
        </p:blipFill>
        <p:spPr bwMode="auto">
          <a:xfrm>
            <a:off x="1743052" y="4957770"/>
            <a:ext cx="214314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 l="70190" t="33610" r="28589" b="64355"/>
          <a:stretch>
            <a:fillRect/>
          </a:stretch>
        </p:blipFill>
        <p:spPr bwMode="auto">
          <a:xfrm>
            <a:off x="1743052" y="5386398"/>
            <a:ext cx="214314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 l="70190" t="33610" r="28589" b="64355"/>
          <a:stretch>
            <a:fillRect/>
          </a:stretch>
        </p:blipFill>
        <p:spPr bwMode="auto">
          <a:xfrm>
            <a:off x="2528870" y="5386398"/>
            <a:ext cx="214314" cy="26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927100" y="762000"/>
            <a:ext cx="91313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Andaikan kita akan menjawab pertanyaan :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“Apakah Andi suka matakuliah kalkulus?”</a:t>
            </a:r>
          </a:p>
          <a:p>
            <a:pPr>
              <a:lnSpc>
                <a:spcPts val="26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460500"/>
            <a:ext cx="9131300" cy="901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50"/>
              </a:lnSpc>
              <a:tabLst>
                <a:tab pos="342900" algn="l"/>
                <a:tab pos="342900" algn="l"/>
              </a:tabLst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Maka dari pernyataan ke-7 kita akan membuktikan bahwa Andi tidak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	suka dengan matakuliah kalkulus. Dengan menggunakan penalaran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	backward, bisa dibuktikan bahwa :</a:t>
            </a:r>
          </a:p>
          <a:p>
            <a:pPr>
              <a:lnSpc>
                <a:spcPts val="215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2349500"/>
            <a:ext cx="9131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¬ suka(Andi,kalkulus) Sebagai berikut :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5956300"/>
            <a:ext cx="9131300" cy="635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342900" algn="l"/>
              </a:tabLst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•  Dari penalaran tersebut dapat dibuktikan bahwa Andi tidak suka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	dengan matakuliah kalkulus.</a:t>
            </a:r>
          </a:p>
          <a:p>
            <a:pPr>
              <a:lnSpc>
                <a:spcPts val="22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21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990600" y="635000"/>
            <a:ext cx="9067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3.2 LIST dan TREE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409700"/>
            <a:ext cx="9131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List dan Tree merupakan struktur sederhana yang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digunakan dalam representasi hirarki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2159000"/>
            <a:ext cx="8788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pengetahuan.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2590800"/>
            <a:ext cx="9131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LIST Adalah daftar dari rangkaian materi yang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2946400"/>
            <a:ext cx="8788400" cy="194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terkait. Hal ini bisa merupakan suatu daftar (list)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nama orang yang anda kenal, barang-barang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yang akan dibeli dari toko Serba Ada, hal-hal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yang akan dikerjakan minggu ini, atau produk-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produk berbagai jenis barang dalam katalog, dll.</a:t>
            </a:r>
          </a:p>
          <a:p>
            <a:pPr>
              <a:lnSpc>
                <a:spcPts val="287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7100" y="4864100"/>
            <a:ext cx="9131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List biasanya digunakan untuk merepresentasikan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hirarki pengetahuan dimana objek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5575300"/>
            <a:ext cx="8788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dikelompokkan, dikategorikan atau digabungkan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sesuai dengan urutan atau hubungannya.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22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003300" y="952500"/>
            <a:ext cx="9055100" cy="182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• Objek dibagi dalam kelompok atau jenis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yang sama. Kemudian hubungan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ditampilkan dengan menghubungkan satu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sama lain.</a:t>
            </a:r>
          </a:p>
          <a:p>
            <a:pPr>
              <a:lnSpc>
                <a:spcPts val="3365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23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90600" y="571500"/>
            <a:ext cx="9067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POHON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422400"/>
            <a:ext cx="9055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• Struktur pohon adalah struktur grafik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1828800"/>
            <a:ext cx="8712200" cy="142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0">
              <a:lnSpc>
                <a:spcPts val="340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hirarki. Struktur ini merupakan cara yang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sederhana untuk menggambarkan list dan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hirarki pengetahuan lainnya.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24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990600" y="711200"/>
            <a:ext cx="9067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3.3 JARINGAN SEMANTIK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727200"/>
            <a:ext cx="90551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• Jaringan semantik merupakan gambaran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2120900"/>
            <a:ext cx="8712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pengetahuan grafis yang menunjukkan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2527300"/>
            <a:ext cx="87122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hubungan antar berbagai objek. Jaringan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2908300"/>
            <a:ext cx="8712200" cy="3289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25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semantik terdiri dari lingkaran-lingkaran yang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menunjukkan objek dan informasi tentang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objek-objek tersebut. Objek disini bisa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berupa benda atau peristiwa. Antara 2 objek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dihubungkan oleh arc yang menunjukkan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hubungan antar objek. Gambar berikut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menunjukkan representasi pengetahuan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menggunakan jaringan semantik</a:t>
            </a:r>
            <a:r>
              <a:rPr lang="en-CA" sz="2597">
                <a:solidFill>
                  <a:srgbClr val="00649A"/>
                </a:solidFill>
                <a:latin typeface="Verdana"/>
                <a:cs typeface="Verdana"/>
              </a:rPr>
              <a:t>.</a:t>
            </a:r>
          </a:p>
          <a:p>
            <a:pPr>
              <a:lnSpc>
                <a:spcPts val="3125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25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26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990600" y="635000"/>
            <a:ext cx="9067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3.3 FRAME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462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Frame merupakan kumpulan pengetahuan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1701800"/>
            <a:ext cx="8712200" cy="157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tentang suatu objek tertentu, peristiwa, lokasi,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situasi, dll. Frame memiliki slot yang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menggambarkan rincian (atribut) dan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karakteristik objek.</a:t>
            </a:r>
          </a:p>
          <a:p>
            <a:pPr>
              <a:lnSpc>
                <a:spcPts val="28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2512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Frame biasanya digunakan untuk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3606800"/>
            <a:ext cx="8712200" cy="1206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merepresentasikan pengetahuan yang didasarkan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pada karakteristik yang sudah dikenal, yang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merupakan pengalaman-pengalaman.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7879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Dengan menggunakan frame, sangat mudah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6200" y="51562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untuk membuat inferensi tentang objek,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46200" y="55118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peristiwa, atau situasi baru, karena frame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46200" y="5867400"/>
            <a:ext cx="87122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menyediakan basis pengetahuan yang ditarik dari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pengalaman.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27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28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90600" y="635000"/>
            <a:ext cx="9067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HIRARKI FRAME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46200"/>
            <a:ext cx="9055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• Kebanyakan sistem AI menggunakan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1752600"/>
            <a:ext cx="8712200" cy="445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1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kumpulan frame yang saling terkait satu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dengan lainnya bersama-sama.Gambar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berikut ini menunjukkan hirarki frame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kendaraan, terdiri dari 5 frame yaitu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frame kereta api, frame sampan, frame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mobil, frame pesawat, frame kapal.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Masing-masing frame masih dapat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dipecah lagi menjadi beberapa frame yang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rinci, misal frame mobil terdiri dari frame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penumpang mobil, frame truk, frame bis.</a:t>
            </a:r>
          </a:p>
          <a:p>
            <a:pPr>
              <a:lnSpc>
                <a:spcPts val="341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29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155700" y="889000"/>
            <a:ext cx="8902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• Karakteristik representasi pengetahuan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62100" y="1371600"/>
            <a:ext cx="84963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1.  Dapat diprogram dengan bahasa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70100" y="1765300"/>
            <a:ext cx="79883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komputer dan disimpan dalam memori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62100" y="2235200"/>
            <a:ext cx="84963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2. Fakta dan pengetahuan lain yang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70100" y="2628900"/>
            <a:ext cx="79883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terkandung didalamnya dapat digunakan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untuk melakukan penalaran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55700" y="3505200"/>
            <a:ext cx="8902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•  Dalam menyelesaikan masalah harus</a:t>
            </a:r>
          </a:p>
          <a:p>
            <a:pPr>
              <a:lnSpc>
                <a:spcPts val="299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700" y="3886200"/>
            <a:ext cx="8394700" cy="2489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6">
              <a:lnSpc>
                <a:spcPts val="312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dibutuhkan pengetahuan yang cukup dan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sistem juga harus memiliki kemampuan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untuk menalar. Basis pengetahuan dan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kemampuan untuk melakukan penalaran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merupakan bagian terpenting dari sistem</a:t>
            </a:r>
            <a:br>
              <a:rPr lang="en-CA" sz="2552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yang menggunakan kecerdasan bua</a:t>
            </a:r>
            <a:r>
              <a:rPr lang="en-CA" sz="2202">
                <a:solidFill>
                  <a:srgbClr val="000000"/>
                </a:solidFill>
                <a:latin typeface="Verdana"/>
                <a:cs typeface="Verdana"/>
              </a:rPr>
              <a:t>tan.</a:t>
            </a:r>
          </a:p>
          <a:p>
            <a:pPr>
              <a:lnSpc>
                <a:spcPts val="3120"/>
              </a:lnSpc>
            </a:pPr>
            <a:endParaRPr lang="en-CA" sz="255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28100" y="6743700"/>
            <a:ext cx="355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927100" y="4686300"/>
            <a:ext cx="9131300" cy="1993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5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Susunan hirarki dari frame mengijinkan pewarisan frame. Akar dari tree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terletak di puncak, dimana level tertinggi dari abstraksi disajikan.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Frame pada bagian dasar (bawah) disebut daun dari tree.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Hirarki mengijinkan pewarisan sifat-sifat. Setiap frame biasanya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mewarisi sifat-sifat dari frame dengan level yang lebih tinggi. Pewarisan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merupakan mekanisme untuk membentuk pengetahuan, yang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menyediakan nilai slot, dari frame ke frame.</a:t>
            </a:r>
          </a:p>
          <a:p>
            <a:pPr>
              <a:lnSpc>
                <a:spcPts val="216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56100" y="6743700"/>
            <a:ext cx="1587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TI-UG (Lily W.)</a:t>
            </a:r>
          </a:p>
          <a:p>
            <a:pPr>
              <a:lnSpc>
                <a:spcPts val="161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30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927100" y="1104900"/>
            <a:ext cx="91313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Didalam hirarki tsb, masing-masing frame dirinci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hubungannya seperti hubungan antara frame</a:t>
            </a:r>
            <a:br>
              <a:rPr lang="en-CA" sz="2597">
                <a:solidFill>
                  <a:srgbClr val="000000"/>
                </a:solidFill>
                <a:latin typeface="Times New Roman"/>
              </a:rPr>
            </a:br>
            <a:r>
              <a:rPr lang="en-CA" sz="2597">
                <a:solidFill>
                  <a:srgbClr val="000000"/>
                </a:solidFill>
                <a:latin typeface="Verdana"/>
                <a:cs typeface="Verdana"/>
              </a:rPr>
              <a:t>orangtua (parent frame) dan anak (child frame)</a:t>
            </a:r>
          </a:p>
          <a:p>
            <a:pPr>
              <a:lnSpc>
                <a:spcPts val="3100"/>
              </a:lnSpc>
            </a:pPr>
            <a:endParaRPr lang="en-CA" sz="25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356100" y="6743700"/>
            <a:ext cx="1587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TI-UG (Lily W.)</a:t>
            </a:r>
          </a:p>
          <a:p>
            <a:pPr>
              <a:lnSpc>
                <a:spcPts val="161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31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990600" y="825500"/>
            <a:ext cx="9067800" cy="1181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3.4. TABEL KEPUTUSAN (TABEL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KEPUTUSAN)</a:t>
            </a:r>
          </a:p>
          <a:p>
            <a:pPr>
              <a:lnSpc>
                <a:spcPts val="39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324100"/>
            <a:ext cx="90551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• Pengetahuan diorganisasikan dalam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format spreadsheet, menggunakan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baris dan kolom.</a:t>
            </a:r>
          </a:p>
          <a:p>
            <a:pPr>
              <a:lnSpc>
                <a:spcPts val="385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38989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• Tabel dibagi 2 bagian, pertama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4394200"/>
            <a:ext cx="8712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sebuah list dari atribut dibuat dan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4864100"/>
            <a:ext cx="87122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untuk setiap atribut semua nilai yang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mungkin ditampilkan. Kemudian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sebuah list kesimpulan dirumuskan</a:t>
            </a:r>
          </a:p>
          <a:p>
            <a:pPr>
              <a:lnSpc>
                <a:spcPts val="38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56100" y="6743700"/>
            <a:ext cx="1587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TI-UG (Lily W.)</a:t>
            </a:r>
          </a:p>
          <a:p>
            <a:pPr>
              <a:lnSpc>
                <a:spcPts val="161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32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003300" y="1028700"/>
            <a:ext cx="90551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Pengetahuan dalam tabel diperoleh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dari proses akuisisi pengetahuan.</a:t>
            </a:r>
          </a:p>
          <a:p>
            <a:pPr>
              <a:lnSpc>
                <a:spcPts val="38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33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90600" y="711200"/>
            <a:ext cx="9067800" cy="1181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3.5. POHON KEPUTUSAN</a:t>
            </a:r>
            <a:br>
              <a:rPr lang="en-CA" sz="3600">
                <a:solidFill>
                  <a:srgbClr val="000000"/>
                </a:solidFill>
                <a:latin typeface="Times New Roman"/>
              </a:rPr>
            </a:b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(DECISION TREE</a:t>
            </a:r>
            <a:r>
              <a:rPr lang="en-CA" sz="3610" b="1">
                <a:solidFill>
                  <a:srgbClr val="00649A"/>
                </a:solidFill>
                <a:latin typeface="Verdana Bold"/>
                <a:cs typeface="Verdana Bold"/>
              </a:rPr>
              <a:t>)</a:t>
            </a:r>
          </a:p>
          <a:p>
            <a:pPr>
              <a:lnSpc>
                <a:spcPts val="380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095500"/>
            <a:ext cx="90551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• Keuntungan utama representasi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pengetahuan dengan pohon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keputusan adalah dapat</a:t>
            </a:r>
          </a:p>
          <a:p>
            <a:pPr>
              <a:lnSpc>
                <a:spcPts val="385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3556000"/>
            <a:ext cx="8712200" cy="210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3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menyederhanakan proses akuisisi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pengetahuan dan dapat dengan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mudah dikonversikan ke bentuk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aturan (rule)</a:t>
            </a:r>
          </a:p>
          <a:p>
            <a:pPr>
              <a:lnSpc>
                <a:spcPts val="383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34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35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990600" y="711200"/>
            <a:ext cx="9067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3.6. NASKAH (SCRIPT)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574800"/>
            <a:ext cx="90551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• Script adalah skema representasi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1993900"/>
            <a:ext cx="8712200" cy="482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pengetahuan yang sama dengan frame,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yaitu merepresentasikan pengetahuan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berdasarkan karakteristik yang sudah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dikenal sebagai pengalaman-pengalaman.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Perbedaannya, frame menggambarkan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objek, sedangkan script menggambarkan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urutan peristiwa. Dalam menggambarkan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urutan peristiwa, script menggunakan slot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yang berisi informasi tentang orang,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objek, dan tindakan-tindakan yang terjadi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dalam suatu peristiwa.</a:t>
            </a:r>
          </a:p>
          <a:p>
            <a:pPr>
              <a:lnSpc>
                <a:spcPts val="336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36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003300" y="965200"/>
            <a:ext cx="9055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Elemen script meliputi 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397000"/>
            <a:ext cx="9055100" cy="1206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1. Kondisi input, yaitu kondisi yang harus dipenuhi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sebelum terjadi atau berlaku suatu peristiwa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dalam script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03300" y="25781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2. Track, yaitu variasi yang mungkin terjadi dalam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suatu script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33655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3. Prop, berisi objek-objek pendukung yang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digunakan selama peristiwa terjadi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03300" y="41656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4. Role, yaitu peran yang dimainkan oleh seseorang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dalam peristiwa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49784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5. Scene, yaitu adegan yang dimainkan yang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menjadi bagian dari suatu peristiwa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03300" y="57785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6. Hasil, yaitu kondisi yang ada setelah urutan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peristiwa dalam script terjadi.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7376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37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850900" y="876300"/>
            <a:ext cx="9207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Berikut ini adalah contoh script kejadian yang ada di “Ujian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Akhir”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93800" y="1498600"/>
            <a:ext cx="88646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Jalur (track) : ujian tertulis matakuliah Kecerdasan Buatan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Role (peran) : mahasiswa, pengawas</a:t>
            </a:r>
          </a:p>
          <a:p>
            <a:pPr>
              <a:lnSpc>
                <a:spcPts val="26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93800" y="2159000"/>
            <a:ext cx="88646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Prop (pendukung) : lembar soal, lembar jawab, presensi, pena, dll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Kondisi input : mahasiswa terdaftar untuk mengikuti ujian</a:t>
            </a:r>
          </a:p>
          <a:p>
            <a:pPr>
              <a:lnSpc>
                <a:spcPts val="26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0900" y="2870200"/>
            <a:ext cx="9207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Adegan (scene) -1 : Persiapan pengawas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93800" y="3263900"/>
            <a:ext cx="886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menyiapkan lembar soal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93800" y="3594100"/>
            <a:ext cx="886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menyiapkan lembar jawab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93800" y="3924300"/>
            <a:ext cx="886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menyiapkan lembar presensi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50900" y="4267200"/>
            <a:ext cx="9207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Adegan-2 : Mahasiswa masuk ruangan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93800" y="4660900"/>
            <a:ext cx="886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mempersilahkan mahasiswa masuk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93800" y="4991100"/>
            <a:ext cx="886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membagikan lembar soal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93800" y="5321300"/>
            <a:ext cx="886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membagikan lembar jawab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93800" y="5651500"/>
            <a:ext cx="886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memimpin doa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0900" y="5981700"/>
            <a:ext cx="9207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Adegan - 3 : Mahasiswa mengerjakan soal ujian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93800" y="6337300"/>
            <a:ext cx="8864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menuliskan identitas di lembar jawab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38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346200" y="8890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menandatangai lembar jawab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6200" y="12192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mengerjakan soal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15494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mengecek jawaban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3300" y="18796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Adegan - 4 : Mahasiswa telah selesai ujian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22733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mempersilahkan mahasiswa keluar ruangan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6200" y="26035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mengumpulkan kembali lembar jawab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6200" y="29337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keluar ruangan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3300" y="32766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Adegan - 5 : Mahasiswa mengemasi lembar jawab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46200" y="36576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mengurutkan lembar jawab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6200" y="40005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mengecek lembar jawab dan presensi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346200" y="43307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Pengawas meninggalkan ruangan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03300" y="4660900"/>
            <a:ext cx="90551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Hasil :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46200" y="50546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merasa senang dan lega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46200" y="53848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merasa kecewa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46200" y="57150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pusing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46200" y="60452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memaki - maki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46200" y="6375400"/>
            <a:ext cx="871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Verdana"/>
                <a:cs typeface="Verdana"/>
              </a:rPr>
              <a:t>- Mahasiswa sangat bersyukur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39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990600" y="749300"/>
            <a:ext cx="9067800" cy="812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407" b="1">
                <a:solidFill>
                  <a:srgbClr val="000000"/>
                </a:solidFill>
                <a:latin typeface="Verdana Bold"/>
                <a:cs typeface="Verdana Bold"/>
              </a:rPr>
              <a:t>3.1. LOGIKA</a:t>
            </a:r>
          </a:p>
          <a:p>
            <a:pPr>
              <a:lnSpc>
                <a:spcPts val="5060"/>
              </a:lnSpc>
            </a:pPr>
            <a:endParaRPr lang="en-CA" sz="43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638300"/>
            <a:ext cx="9055100" cy="340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  <a:tabLst>
                <a:tab pos="342900" algn="l"/>
                <a:tab pos="342900" algn="l"/>
                <a:tab pos="342900" algn="l"/>
                <a:tab pos="342900" algn="l"/>
                <a:tab pos="342900" algn="l"/>
                <a:tab pos="342900" algn="l"/>
                <a:tab pos="342900" algn="l"/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Logika adalah bentuk representasi pengetahuan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yang paling tua. Proses logika adalah proses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membentuk kesimpulan atau menarik suatu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inferensi berdasarkan fakta yang telah ada. Input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dari proses logika berupa premis atau fakta-fakta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yang diakui kebenarannya sehingga dengan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melakukan penalaran pada proses logika dapat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dibentuk suatu inferensi atau kesimpulan yang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benar juga.</a:t>
            </a:r>
          </a:p>
          <a:p>
            <a:pPr>
              <a:lnSpc>
                <a:spcPts val="287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28100" y="6743700"/>
            <a:ext cx="355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4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181100" y="825500"/>
            <a:ext cx="8877300" cy="1054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1252">
              <a:lnSpc>
                <a:spcPts val="3400"/>
              </a:lnSpc>
            </a:pPr>
            <a:r>
              <a:rPr lang="en-CA" sz="3207" b="1">
                <a:solidFill>
                  <a:srgbClr val="000000"/>
                </a:solidFill>
                <a:latin typeface="Verdana Bold"/>
                <a:cs typeface="Verdana Bold"/>
              </a:rPr>
              <a:t>3.7 SISTEM PRODUKSI (ATURAN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207" b="1">
                <a:solidFill>
                  <a:srgbClr val="000000"/>
                </a:solidFill>
                <a:latin typeface="Verdana Bold"/>
                <a:cs typeface="Verdana Bold"/>
              </a:rPr>
              <a:t>PRODUKSI/PRODUCTION RULES)</a:t>
            </a:r>
          </a:p>
          <a:p>
            <a:pPr>
              <a:lnSpc>
                <a:spcPts val="34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2095500"/>
            <a:ext cx="9055100" cy="1206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Representasi pengetahuan dengan sistem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produksi berupa aplikasi aturan (rule) yang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berupa :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3251200"/>
            <a:ext cx="87884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1. Antecedent, yaitu bagian yang mengekspresikan situasi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atau premis (pernyataan berawalan IF)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3937000"/>
            <a:ext cx="8788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2. Konsekuen, yaitu bagian yang menyatakan suatu</a:t>
            </a:r>
          </a:p>
          <a:p>
            <a:pPr>
              <a:lnSpc>
                <a:spcPts val="23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12900" y="4229100"/>
            <a:ext cx="84455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tindakan tertentu atau konklusi yang diterapkan jika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suatu situasi atau premis bernilai benar (pernyataan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berawalan THEN)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03300" y="52324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Konsekuensi atau konklusi yang dinyatakan pada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bagian THEN baru dinyatakan benar, jika bagian</a:t>
            </a:r>
          </a:p>
          <a:p>
            <a:pPr>
              <a:lnSpc>
                <a:spcPts val="28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40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117600" y="660400"/>
            <a:ext cx="89408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5334">
              <a:lnSpc>
                <a:spcPts val="330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IF pada sistem tersebut juga benar atau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sesuai dengan aturan tertentu.</a:t>
            </a:r>
          </a:p>
          <a:p>
            <a:pPr>
              <a:lnSpc>
                <a:spcPts val="33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74700" y="1600200"/>
            <a:ext cx="9283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• Contoh :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04900" y="2120900"/>
            <a:ext cx="8953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IF lalulintas pagi ini padat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4900" y="2628900"/>
            <a:ext cx="8953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THEN saya naik sepeda motor saja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4700" y="3136900"/>
            <a:ext cx="9283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• Aturan dapat ditulis dalam beberapa bentuk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4900" y="3644900"/>
            <a:ext cx="8953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1. IF premis THEN kesimpulan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47800" y="4140200"/>
            <a:ext cx="86106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7733">
              <a:lnSpc>
                <a:spcPts val="340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Jika pendapatan tinggi MAKA pajak yang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harus dibayar juga tinggi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900" y="5105400"/>
            <a:ext cx="8953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2. Kesimpulan IF premis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47800" y="5600700"/>
            <a:ext cx="8610600" cy="977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57733">
              <a:lnSpc>
                <a:spcPts val="330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Pajak yang harus dibayar tinggi JIKA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pendapatan tinggi</a:t>
            </a:r>
          </a:p>
          <a:p>
            <a:pPr>
              <a:lnSpc>
                <a:spcPts val="33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41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231900" y="9652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3. Inclusion of ELSE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76400" y="1460500"/>
            <a:ext cx="8382000" cy="182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2773">
              <a:lnSpc>
                <a:spcPts val="3365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IF pendapatan tinggi OR pengeluaran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tinggi, THEN pajak yang harus dibayar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tinggi ELSE pajak yang harus dibayar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rendah</a:t>
            </a:r>
          </a:p>
          <a:p>
            <a:pPr>
              <a:lnSpc>
                <a:spcPts val="3365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31900" y="3276600"/>
            <a:ext cx="8826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4. Aturan yang lebih kompleks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14500" y="3784600"/>
            <a:ext cx="8343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IF rating kredit tinggi AND gaji lebih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76400" y="4216400"/>
            <a:ext cx="8382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besar dari $30,000 OR aset lebih dari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76400" y="4622800"/>
            <a:ext cx="8382000" cy="182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$75,000 AND sejarah pembayaran tidak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miskin THEN pinjaman diatas $ 10,000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disetujui dan daftar pinjaman masuk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kategori “B”</a:t>
            </a:r>
          </a:p>
          <a:p>
            <a:pPr>
              <a:lnSpc>
                <a:spcPts val="3365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42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800100"/>
            <a:ext cx="9055100" cy="1409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5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• Apabila pengetahuan direpresentasikan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dengan aturan, maka ada 2 metode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penalaran yang dapat digunakan :</a:t>
            </a:r>
          </a:p>
          <a:p>
            <a:pPr>
              <a:lnSpc>
                <a:spcPts val="335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33500" y="2171700"/>
            <a:ext cx="8724900" cy="226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75"/>
              </a:lnSpc>
              <a:tabLst>
                <a:tab pos="520700" algn="l"/>
                <a:tab pos="520700" algn="l"/>
                <a:tab pos="520700" algn="l"/>
                <a:tab pos="520700" algn="l"/>
              </a:tabLst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1. Forward Reasoning (penalaran maju)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Pelacakan dimulai dari keadaan awal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(informasi atau fakta yang ada) dan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kemudian dicoba untuk mencocokkan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dengan tujuan yang diharapkan</a:t>
            </a:r>
          </a:p>
          <a:p>
            <a:pPr>
              <a:lnSpc>
                <a:spcPts val="3375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33500" y="4406900"/>
            <a:ext cx="872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2. Backward Reasoning (penalaran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54200" y="4813300"/>
            <a:ext cx="8204200" cy="1828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0">
              <a:lnSpc>
                <a:spcPts val="3365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mundur) Penalaran dimulai dari tujuan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atau hipotesa, baru dicocokkan dengan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keadaan awal atau fakta-fakta yang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ada.</a:t>
            </a:r>
          </a:p>
          <a:p>
            <a:pPr>
              <a:lnSpc>
                <a:spcPts val="3365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13800" y="6743700"/>
            <a:ext cx="469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43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850900" y="800100"/>
            <a:ext cx="9207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• Ada beberapa faktor yang mempengaruhi pemilihan backward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atau forward dalam memilih metode penalaran :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81100" y="1473200"/>
            <a:ext cx="88773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  <a:tab pos="342900" algn="l"/>
                <a:tab pos="342900" algn="l"/>
                <a:tab pos="3429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-  banyaknya keadaan awal dan tujuan. Jika jumlah keadaan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awal lebih kecil daripada tujuan, maka digunakan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penalaran forward. Sebaliknya jika jumlah tujuan lebih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banyak daripada keadaan awal, maka dipilih penalaran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backward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1100" y="3060700"/>
            <a:ext cx="8877300" cy="1003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  <a:tab pos="3429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-  rata-rata jumlah node yang dapat diraih langsung dari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suatu node. Lebih baik dipilih yang jumlah node tiap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cabangnya lebih sedikit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1100" y="4038600"/>
            <a:ext cx="88773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  <a:tab pos="342900" algn="l"/>
                <a:tab pos="3429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-  apakah program butuh menanyai user untuk melakukan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justifikasi terhadap proses penalaran? Jika ya, maka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alangkah baiknya jika dipilih arah yang lebih memudahkan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user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1100" y="5308600"/>
            <a:ext cx="8877300" cy="1308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342900" algn="l"/>
                <a:tab pos="342900" algn="l"/>
                <a:tab pos="342900" algn="l"/>
              </a:tabLst>
            </a:pP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-  bentuk kejadian yang akan memicu penyelesaian masalah.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Jika kejadian itu berupa fakta baru, maka lebih baik dipilih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penalaran forward. Namun jika kejadian itu berupa query,</a:t>
            </a:r>
            <a:br>
              <a:rPr lang="en-CA" sz="1997">
                <a:solidFill>
                  <a:srgbClr val="000000"/>
                </a:solidFill>
                <a:latin typeface="Times New Roman"/>
              </a:rPr>
            </a:br>
            <a:r>
              <a:rPr lang="en-CA" sz="1997">
                <a:solidFill>
                  <a:srgbClr val="000000"/>
                </a:solidFill>
                <a:latin typeface="Verdana"/>
                <a:cs typeface="Verdana"/>
              </a:rPr>
              <a:t>	maka lebih baik digunakan penalaran backward.</a:t>
            </a:r>
          </a:p>
          <a:p>
            <a:pPr>
              <a:lnSpc>
                <a:spcPts val="2400"/>
              </a:lnSpc>
            </a:pPr>
            <a:endParaRPr lang="en-CA" sz="199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813800" y="6743700"/>
            <a:ext cx="12446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44</a:t>
            </a:r>
          </a:p>
          <a:p>
            <a:pPr>
              <a:lnSpc>
                <a:spcPts val="1610"/>
              </a:lnSpc>
            </a:pPr>
            <a:endParaRPr lang="en-CA" sz="139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003300" y="8128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• Ada 2 penalaran yang dapat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6200" y="1308100"/>
            <a:ext cx="87122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dilakukan untuk mendapat konklusi :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33500" y="1879600"/>
            <a:ext cx="8724900" cy="161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50"/>
              </a:lnSpc>
              <a:tabLst>
                <a:tab pos="520700" algn="l"/>
                <a:tab pos="520700" algn="l"/>
              </a:tabLst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1. Penalaran deduktif : dimulai dari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	prinsip umum untuk mendapatkan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	konklusi yang lebih khusus.</a:t>
            </a:r>
          </a:p>
          <a:p>
            <a:pPr>
              <a:lnSpc>
                <a:spcPts val="385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16100" y="3454400"/>
            <a:ext cx="82423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Contoh :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92300" y="4038600"/>
            <a:ext cx="8166100" cy="99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2489200" algn="l"/>
              </a:tabLst>
            </a:pPr>
            <a:r>
              <a:rPr lang="en-CA" sz="2410" b="1">
                <a:solidFill>
                  <a:srgbClr val="000000"/>
                </a:solidFill>
                <a:latin typeface="Verdana Bold"/>
                <a:cs typeface="Verdana Bold"/>
              </a:rPr>
              <a:t>Premis mayor </a:t>
            </a: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: Jika hujan turun saya tidak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akan berangkat kuliah</a:t>
            </a:r>
          </a:p>
          <a:p>
            <a:pPr>
              <a:lnSpc>
                <a:spcPts val="37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92300" y="5029200"/>
            <a:ext cx="8166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>
                <a:solidFill>
                  <a:srgbClr val="000000"/>
                </a:solidFill>
                <a:latin typeface="Verdana Bold"/>
                <a:cs typeface="Verdana Bold"/>
              </a:rPr>
              <a:t>Premis minor </a:t>
            </a: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: Hari ini hujan turun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92300" y="5410200"/>
            <a:ext cx="8166100" cy="952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1625600" algn="l"/>
              </a:tabLst>
            </a:pPr>
            <a:r>
              <a:rPr lang="en-CA" sz="2410" b="1">
                <a:solidFill>
                  <a:srgbClr val="000000"/>
                </a:solidFill>
                <a:latin typeface="Verdana Bold"/>
                <a:cs typeface="Verdana Bold"/>
              </a:rPr>
              <a:t>Konklusi</a:t>
            </a: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 : Hari ini saya tidak akan berangkat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kuliah</a:t>
            </a:r>
          </a:p>
          <a:p>
            <a:pPr>
              <a:lnSpc>
                <a:spcPts val="34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28100" y="6743700"/>
            <a:ext cx="355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5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03300" y="927100"/>
            <a:ext cx="9055100" cy="148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  <a:tabLst>
                <a:tab pos="508000" algn="l"/>
                <a:tab pos="508000" algn="l"/>
              </a:tabLst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2. </a:t>
            </a: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Penalaran induktif : dimulai dari fakta-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fakta khusus untuk mendapatkan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kesimpulan umum. Contoh :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74800" y="2286000"/>
            <a:ext cx="84836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  <a:tabLst>
                <a:tab pos="2311400" algn="l"/>
              </a:tabLst>
            </a:pPr>
            <a:r>
              <a:rPr lang="en-CA" sz="2812" b="1">
                <a:solidFill>
                  <a:srgbClr val="000000"/>
                </a:solidFill>
                <a:latin typeface="Verdana Bold"/>
                <a:cs typeface="Verdana Bold"/>
              </a:rPr>
              <a:t>Premis -1</a:t>
            </a: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 : Aljabar adalah pelajaran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yang sulit</a:t>
            </a:r>
          </a:p>
          <a:p>
            <a:pPr>
              <a:lnSpc>
                <a:spcPts val="41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98600" y="3340100"/>
            <a:ext cx="85598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2387600" algn="l"/>
              </a:tabLst>
            </a:pPr>
            <a:r>
              <a:rPr lang="en-CA" sz="2812" b="1">
                <a:solidFill>
                  <a:srgbClr val="000000"/>
                </a:solidFill>
                <a:latin typeface="Verdana Bold"/>
                <a:cs typeface="Verdana Bold"/>
              </a:rPr>
              <a:t>Premis -2</a:t>
            </a: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 : Geometri adalah pelajaran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yang sulit</a:t>
            </a:r>
          </a:p>
          <a:p>
            <a:pPr>
              <a:lnSpc>
                <a:spcPts val="40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98600" y="4343400"/>
            <a:ext cx="85598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  <a:tabLst>
                <a:tab pos="2387600" algn="l"/>
              </a:tabLst>
            </a:pPr>
            <a:r>
              <a:rPr lang="en-CA" sz="2812" b="1">
                <a:solidFill>
                  <a:srgbClr val="000000"/>
                </a:solidFill>
                <a:latin typeface="Verdana Bold"/>
                <a:cs typeface="Verdana Bold"/>
              </a:rPr>
              <a:t>Premis -3</a:t>
            </a: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 : Kalkulus adalah pelajaran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yang sulit</a:t>
            </a:r>
          </a:p>
          <a:p>
            <a:pPr>
              <a:lnSpc>
                <a:spcPts val="41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8600" y="5384800"/>
            <a:ext cx="8559800" cy="1117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00"/>
              </a:lnSpc>
              <a:tabLst>
                <a:tab pos="2260600" algn="l"/>
              </a:tabLst>
            </a:pPr>
            <a:r>
              <a:rPr lang="en-CA" sz="2812" b="1">
                <a:solidFill>
                  <a:srgbClr val="000000"/>
                </a:solidFill>
                <a:latin typeface="Verdana Bold"/>
                <a:cs typeface="Verdana Bold"/>
              </a:rPr>
              <a:t>Konklusi</a:t>
            </a: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 : Matematika adalah pelajaran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	yang sulit</a:t>
            </a:r>
          </a:p>
          <a:p>
            <a:pPr>
              <a:lnSpc>
                <a:spcPts val="40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28100" y="6743700"/>
            <a:ext cx="355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6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003300" y="889000"/>
            <a:ext cx="90551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• Munculnya premis baru bisa</a:t>
            </a:r>
          </a:p>
          <a:p>
            <a:pPr>
              <a:lnSpc>
                <a:spcPts val="368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46200" y="1358900"/>
            <a:ext cx="8712200" cy="1130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mengakibatkan gugurnya konklusi</a:t>
            </a:r>
            <a:br>
              <a:rPr lang="en-CA" sz="3197">
                <a:solidFill>
                  <a:srgbClr val="000000"/>
                </a:solidFill>
                <a:latin typeface="Times New Roman"/>
              </a:rPr>
            </a:br>
            <a:r>
              <a:rPr lang="en-CA" sz="3197">
                <a:solidFill>
                  <a:srgbClr val="000000"/>
                </a:solidFill>
                <a:latin typeface="Verdana"/>
                <a:cs typeface="Verdana"/>
              </a:rPr>
              <a:t>yang sudah diperoleh, misal :</a:t>
            </a:r>
          </a:p>
          <a:p>
            <a:pPr>
              <a:lnSpc>
                <a:spcPts val="3900"/>
              </a:lnSpc>
            </a:pPr>
            <a:endParaRPr lang="en-CA" sz="319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2489200"/>
            <a:ext cx="8712200" cy="143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85344">
              <a:lnSpc>
                <a:spcPts val="3400"/>
              </a:lnSpc>
            </a:pPr>
            <a:r>
              <a:rPr lang="en-CA" sz="2812" b="1">
                <a:solidFill>
                  <a:srgbClr val="000000"/>
                </a:solidFill>
                <a:latin typeface="Verdana Bold"/>
                <a:cs typeface="Verdana Bold"/>
              </a:rPr>
              <a:t>Premis -4</a:t>
            </a: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 : Kinematika adalah pelajaran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yang sulit Premis tersebut menyebabkan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12" b="1">
                <a:solidFill>
                  <a:srgbClr val="000000"/>
                </a:solidFill>
                <a:latin typeface="Verdana Bold"/>
                <a:cs typeface="Verdana Bold"/>
              </a:rPr>
              <a:t>konklusi </a:t>
            </a: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: “Matematika adalah pelajaran</a:t>
            </a:r>
          </a:p>
          <a:p>
            <a:pPr>
              <a:lnSpc>
                <a:spcPts val="340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78200" y="3873500"/>
            <a:ext cx="6680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yang sulit”</a:t>
            </a:r>
          </a:p>
          <a:p>
            <a:pPr>
              <a:lnSpc>
                <a:spcPts val="322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4381500"/>
            <a:ext cx="8712200" cy="2260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2774">
              <a:lnSpc>
                <a:spcPts val="3375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menjadi salah, karena Kinematika bukan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merupakan bagian dari Matematika,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sehingga bila menggunakan penalaran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induktif sangat dimungkinkan adanya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ketidakpastian.</a:t>
            </a:r>
          </a:p>
          <a:p>
            <a:pPr>
              <a:lnSpc>
                <a:spcPts val="3375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28100" y="6743700"/>
            <a:ext cx="355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7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990600" y="558800"/>
            <a:ext cx="9067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40"/>
              </a:lnSpc>
            </a:pPr>
            <a:r>
              <a:rPr lang="en-CA" sz="3610" b="1">
                <a:solidFill>
                  <a:srgbClr val="000000"/>
                </a:solidFill>
                <a:latin typeface="Verdana Bold"/>
                <a:cs typeface="Verdana Bold"/>
              </a:rPr>
              <a:t>3.1.1 Logika Proposisi</a:t>
            </a:r>
          </a:p>
          <a:p>
            <a:pPr>
              <a:lnSpc>
                <a:spcPts val="4140"/>
              </a:lnSpc>
            </a:pPr>
            <a:endParaRPr lang="en-CA" sz="36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1409700"/>
            <a:ext cx="9055100" cy="2692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• Proposisi adalah suatu pernyataan yang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dapat bernilai Benar atau Salah. Simbol-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simbol seperti P dan Q menunjukkan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proposisi. Dua atau lebih proposisi dapat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digabungkan dengan menggunakan</a:t>
            </a:r>
            <a:br>
              <a:rPr lang="en-CA" sz="2802">
                <a:solidFill>
                  <a:srgbClr val="000000"/>
                </a:solidFill>
                <a:latin typeface="Times New Roman"/>
              </a:rPr>
            </a:br>
            <a:r>
              <a:rPr lang="en-CA" sz="2802">
                <a:solidFill>
                  <a:srgbClr val="000000"/>
                </a:solidFill>
                <a:latin typeface="Verdana"/>
                <a:cs typeface="Verdana"/>
              </a:rPr>
              <a:t>operator logika :</a:t>
            </a:r>
          </a:p>
          <a:p>
            <a:pPr>
              <a:lnSpc>
                <a:spcPts val="3360"/>
              </a:lnSpc>
            </a:pPr>
            <a:endParaRPr lang="en-CA" sz="28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4114800"/>
            <a:ext cx="3687613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a.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Konj</a:t>
            </a:r>
            <a:r>
              <a:rPr lang="en-CA" sz="2400" dirty="0" err="1">
                <a:solidFill>
                  <a:srgbClr val="000000"/>
                </a:solidFill>
                <a:latin typeface="Cambria"/>
                <a:cs typeface="Cambria"/>
              </a:rPr>
              <a:t>u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ngsi</a:t>
            </a:r>
            <a:r>
              <a:rPr lang="id-ID" sz="2400" dirty="0">
                <a:solidFill>
                  <a:srgbClr val="000000"/>
                </a:solidFill>
                <a:latin typeface="Verdana"/>
                <a:cs typeface="Verdana"/>
              </a:rPr>
              <a:t> : </a:t>
            </a:r>
            <a:r>
              <a:rPr lang="el-GR" sz="2400" dirty="0">
                <a:solidFill>
                  <a:srgbClr val="000000"/>
                </a:solidFill>
                <a:latin typeface="Verdana"/>
                <a:cs typeface="Verdana"/>
              </a:rPr>
              <a:t>Λ</a:t>
            </a:r>
            <a:r>
              <a:rPr lang="id-ID" sz="2400" dirty="0">
                <a:solidFill>
                  <a:srgbClr val="000000"/>
                </a:solidFill>
                <a:latin typeface="Verdana"/>
                <a:cs typeface="Verdana"/>
              </a:rPr>
              <a:t> (and)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 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4559300"/>
            <a:ext cx="3377720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b.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Disju</a:t>
            </a:r>
            <a:r>
              <a:rPr lang="en-CA" sz="2400" dirty="0" err="1">
                <a:solidFill>
                  <a:srgbClr val="000000"/>
                </a:solidFill>
                <a:latin typeface="Cambria"/>
                <a:cs typeface="Cambria"/>
              </a:rPr>
              <a:t>n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gsi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d-ID" sz="2400" dirty="0">
                <a:solidFill>
                  <a:srgbClr val="000000"/>
                </a:solidFill>
                <a:latin typeface="Verdana"/>
                <a:cs typeface="Verdana"/>
              </a:rPr>
              <a:t> : </a:t>
            </a:r>
            <a:r>
              <a:rPr lang="el-GR" sz="2400" dirty="0">
                <a:solidFill>
                  <a:srgbClr val="000000"/>
                </a:solidFill>
                <a:latin typeface="Verdana"/>
                <a:cs typeface="Verdana"/>
              </a:rPr>
              <a:t>ν</a:t>
            </a:r>
            <a:r>
              <a:rPr lang="id-ID" sz="2400" dirty="0">
                <a:solidFill>
                  <a:srgbClr val="000000"/>
                </a:solidFill>
                <a:latin typeface="Verdana"/>
                <a:cs typeface="Verdana"/>
              </a:rPr>
              <a:t> (or) 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46200" y="50038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c. Negasi : ¬ (not)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46200" y="5435600"/>
            <a:ext cx="3760645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d. </a:t>
            </a:r>
            <a:r>
              <a:rPr lang="en-CA" sz="2400" dirty="0" err="1">
                <a:solidFill>
                  <a:srgbClr val="000000"/>
                </a:solidFill>
                <a:latin typeface="Verdana"/>
                <a:cs typeface="Verdana"/>
              </a:rPr>
              <a:t>Implikasi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:</a:t>
            </a:r>
            <a:r>
              <a:rPr lang="id-ID" sz="2400" dirty="0">
                <a:solidFill>
                  <a:srgbClr val="000000"/>
                </a:solidFill>
                <a:latin typeface="Verdana"/>
                <a:cs typeface="Verdana"/>
                <a:sym typeface="Wingdings" pitchFamily="2" charset="2"/>
              </a:rPr>
              <a:t></a:t>
            </a:r>
            <a:r>
              <a:rPr lang="en-CA" sz="2400" dirty="0">
                <a:solidFill>
                  <a:srgbClr val="000000"/>
                </a:solidFill>
                <a:latin typeface="Verdana"/>
                <a:cs typeface="Verdana"/>
              </a:rPr>
              <a:t> (if then)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6200" y="58801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e. Ekuivalensi : </a:t>
            </a:r>
            <a:r>
              <a:rPr lang="en-CA" sz="2400">
                <a:solidFill>
                  <a:srgbClr val="000000"/>
                </a:solidFill>
                <a:latin typeface="Arial"/>
                <a:cs typeface="Arial"/>
              </a:rPr>
              <a:t>↔</a:t>
            </a: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 (if and only if)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928100" y="6743700"/>
            <a:ext cx="355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8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597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03300" y="2933700"/>
            <a:ext cx="90551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Untuk melakukan inferensi pada logika proposisi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dapat dilakukan dengan menggunakan resolusi.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03300" y="3733800"/>
            <a:ext cx="9055100" cy="157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  <a:tab pos="342900" algn="l"/>
                <a:tab pos="342900" algn="l"/>
              </a:tabLst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• Resolusi adalah suatu aturan untuk melakukan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inferensi yang dapat berjalan secara efisien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	dalam suatu bentuk khusus yaitu</a:t>
            </a: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 conjunctive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 i="1">
                <a:solidFill>
                  <a:srgbClr val="000000"/>
                </a:solidFill>
                <a:latin typeface="Verdana Italic"/>
                <a:cs typeface="Verdana Italic"/>
              </a:rPr>
              <a:t>	normal form (CNF), ciri - cirinya :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46200" y="52832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- setiap kalimat merupakan disjungsi literal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46200" y="5727700"/>
            <a:ext cx="8712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Verdana"/>
                <a:cs typeface="Verdana"/>
              </a:rPr>
              <a:t>- semua kalimat terkonjungsi secara implisit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928100" y="6743700"/>
            <a:ext cx="3556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7">
                <a:solidFill>
                  <a:srgbClr val="00649A"/>
                </a:solidFill>
                <a:latin typeface="Verdana"/>
                <a:cs typeface="Verdana"/>
              </a:rPr>
              <a:t>9</a:t>
            </a:r>
          </a:p>
          <a:p>
            <a:pPr>
              <a:lnSpc>
                <a:spcPts val="1610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</TotalTime>
  <Words>3229</Words>
  <Application>Microsoft Office PowerPoint</Application>
  <PresentationFormat>Custom</PresentationFormat>
  <Paragraphs>294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Unicode MS</vt:lpstr>
      <vt:lpstr>Calibri</vt:lpstr>
      <vt:lpstr>Calibri Light</vt:lpstr>
      <vt:lpstr>Cambria</vt:lpstr>
      <vt:lpstr>Times New Roman</vt:lpstr>
      <vt:lpstr>Verdana</vt:lpstr>
      <vt:lpstr>Verdana Bold</vt:lpstr>
      <vt:lpstr>Verdana Italic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A2E_Engine</dc:creator>
  <cp:lastModifiedBy>Nurjoko Nurjoko</cp:lastModifiedBy>
  <cp:revision>10</cp:revision>
  <dcterms:created xsi:type="dcterms:W3CDTF">2014-03-09T17:22:12Z</dcterms:created>
  <dcterms:modified xsi:type="dcterms:W3CDTF">2021-10-24T12:42:58Z</dcterms:modified>
</cp:coreProperties>
</file>