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99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00" r:id="rId14"/>
  </p:sldIdLst>
  <p:sldSz cx="9144000" cy="6858000" type="screen4x3"/>
  <p:notesSz cx="7045325" cy="9345613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7576" autoAdjust="0"/>
  </p:normalViewPr>
  <p:slideViewPr>
    <p:cSldViewPr>
      <p:cViewPr varScale="1">
        <p:scale>
          <a:sx n="49" d="100"/>
          <a:sy n="49" d="100"/>
        </p:scale>
        <p:origin x="1732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-68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7AEA68-33F5-8805-C178-F9D6288CD9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FD3722-071A-D2FE-2EC8-55CF528AA0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D2E109-80A3-725D-69A7-7BA8184E0D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20AB23-1F7F-AD8B-84DD-AE07491B293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820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6786A8-8E48-0787-0697-C0BB73C21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ABD2F5-EF47-9CE5-728F-29069AAECD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D6AC55-33DF-6322-0FD6-57B72F4489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1EA24E-9100-1670-0EBD-8AF095EA227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1103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50B1C9-C162-A68F-2844-6A4FEE2ED3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9C30DA-B9C0-019E-2C6E-92E1B5F331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3A715D-1195-C76C-52CE-E32A2AEECA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C88C9E-7AC7-A7BA-E56F-BC7B08EF69A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3998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/>
              <a:t>Dalam industri Desain Komunikasi Visual (DKV), sebuah proyek desain jarang sekali diselesaikan sendirian. Hampir setiap proyek melibatkan kolaborasi dengan berbagai pihak eksternal.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690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E334CA-852E-4E5B-BBB8-1DA2964A33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BD20F4-680E-9D97-F249-D8F09A7783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E6A5DF-CA49-AD18-BDD9-75202B7B35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id-ID" b="1" dirty="0"/>
              <a:t>Contoh Jasa:</a:t>
            </a:r>
            <a:r>
              <a:rPr lang="id-ID" dirty="0"/>
              <a:t> Desain logo, branding, desain grafis, desain web, ilustrasi, animasi, desain kemasan, kampanye iklan, dll.</a:t>
            </a:r>
          </a:p>
          <a:p>
            <a:r>
              <a:rPr lang="id-ID" b="1" dirty="0"/>
              <a:t>Peran Utama:</a:t>
            </a:r>
            <a:r>
              <a:rPr lang="id-ID" dirty="0"/>
              <a:t> Kreator konsep, perencana strategi visual, pengelola proyek dari sisi desain, dan penghubung utama dengan klien.</a:t>
            </a:r>
          </a:p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56E46B-D226-6030-3A9B-6ECA772A0DD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2095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328F6-D1E8-1F3D-9FB4-1800FB686D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BB47BB-0C37-B1AF-E85F-4F5758A720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7FB651-AFF1-4CDA-5C12-5D9C017E69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id-ID" b="1" dirty="0"/>
              <a:t>Contoh Vendor dalam DKV:</a:t>
            </a:r>
            <a:endParaRPr lang="id-ID" dirty="0"/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Percetakan:</a:t>
            </a:r>
            <a:r>
              <a:rPr lang="id-ID" dirty="0"/>
              <a:t> Untuk mencetak brosur, poster, kemasan, kartu nama, dll.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Produsen Papan Reklame/Signage:</a:t>
            </a:r>
            <a:r>
              <a:rPr lang="id-ID" dirty="0"/>
              <a:t> Untuk memproduksi dan memasang media luar ruang.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Perusahaan Konveksi/Merchandise:</a:t>
            </a:r>
            <a:r>
              <a:rPr lang="id-ID" dirty="0"/>
              <a:t> Untuk memproduksi seragam, kaos, atau merchandise dengan desain khusus.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Pengembang Web/Aplikasi (jika agen desain tidak memiliki tim internal):</a:t>
            </a:r>
            <a:r>
              <a:rPr lang="id-ID" dirty="0"/>
              <a:t> Untuk mengimplementasikan desain UI/UX menjadi situs web atau aplikasi fungsional.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Videografer/Fotografer:</a:t>
            </a:r>
            <a:r>
              <a:rPr lang="id-ID" dirty="0"/>
              <a:t> Untuk produksi konten visual yang akan digunakan dalam desain.</a:t>
            </a:r>
          </a:p>
          <a:p>
            <a:r>
              <a:rPr lang="id-ID" b="1" dirty="0"/>
              <a:t>Peran Utama:</a:t>
            </a:r>
            <a:r>
              <a:rPr lang="id-ID" dirty="0"/>
              <a:t> Merealisasikan desain menjadi bentuk fisik atau digital, memastikan kualitas produksi sesuai standar desain.</a:t>
            </a:r>
          </a:p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8E474D-43B2-B575-9695-4FE91F5F0F2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3741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87D57C-20F0-6CE5-EF3B-9FC5A2BBB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3C6F04-4780-3477-B481-5A0F38D14F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539D71-A9BF-EDDA-CB34-4C16E44F72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id-ID" b="1" dirty="0"/>
              <a:t>Contoh Supplier dalam DKV:</a:t>
            </a:r>
            <a:endParaRPr lang="id-ID" dirty="0"/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Pemasok Kertas:</a:t>
            </a:r>
            <a:r>
              <a:rPr lang="id-ID" dirty="0"/>
              <a:t> Untuk percetakan.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Pemasok Tinta/Pewarna:</a:t>
            </a:r>
            <a:r>
              <a:rPr lang="id-ID" dirty="0"/>
              <a:t> Untuk percetakan atau produksi.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Pemasok Bahan Akrilik/Logam:</a:t>
            </a:r>
            <a:r>
              <a:rPr lang="id-ID" dirty="0"/>
              <a:t> Untuk produsen papan reklame.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Pemasok Kain:</a:t>
            </a:r>
            <a:r>
              <a:rPr lang="id-ID" dirty="0"/>
              <a:t> Untuk perusahaan konveksi.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Pemasok Software/Font/Stock Photo (langsung ke agen desain):</a:t>
            </a:r>
            <a:r>
              <a:rPr lang="id-ID" dirty="0"/>
              <a:t> Meskipun digital, ini adalah "bahan baku" yang dibeli untuk proses desain.</a:t>
            </a:r>
          </a:p>
          <a:p>
            <a:r>
              <a:rPr lang="id-ID" b="1" dirty="0"/>
              <a:t>Peran Utama:</a:t>
            </a:r>
            <a:r>
              <a:rPr lang="id-ID" dirty="0"/>
              <a:t> Menyediakan bahan berkualitas tinggi tepat waktu dan dengan harga yang kompetitif.</a:t>
            </a:r>
          </a:p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F8BB0C-539F-CBCD-640E-121CA70E1DD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2964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C0453D-46D0-770E-DEF6-D7AF68B23F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7E2C9E-A486-719C-C398-6ADEF06375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C1858A-EBFA-DD04-5921-442EAF4A90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6B40A0-730A-2C35-9174-B26DF585E23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9650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E443D9-5715-5A8B-3CF9-D383883AC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F6C03E-2A42-3E90-42F6-3F9C8E6EB6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B44A26-C8DD-D688-4BEE-454297F931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603E36-558E-A289-FB58-D23244DDA46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8176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DA1003-598B-4CD6-6423-6ADCF46861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44A72A-410B-33E7-3837-96B832AB5E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D6D8E7-202E-EE4C-AD63-799609013C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448E4E-9744-EDBA-9D05-E557CA184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207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098FC5-A2EB-DA2D-4497-53F40E4EA8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625F50-48D1-F9A2-4627-2BADD6D18E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C4D324-ECB8-56ED-1CD1-01A5C5FC87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39B8B8-5EA8-348C-E70B-0AAB2A04970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309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DHP23201 - Pengantar Manajemen</a:t>
            </a:r>
            <a:r>
              <a:rPr lang="en-US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 – Nia </a:t>
            </a:r>
            <a:r>
              <a:rPr lang="en-US" sz="1100" b="0" i="0" dirty="0" err="1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Lefiani</a:t>
            </a:r>
            <a:endParaRPr lang="en-US" sz="1100" b="0" i="0" dirty="0">
              <a:solidFill>
                <a:srgbClr val="333333"/>
              </a:solidFill>
              <a:effectLst/>
              <a:latin typeface="Poppins" panose="00000500000000000000" pitchFamily="2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DHP23201 - Pengantar Manajemen</a:t>
            </a:r>
            <a:r>
              <a:rPr lang="en-US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 – Nia </a:t>
            </a:r>
            <a:r>
              <a:rPr lang="en-US" sz="1100" b="0" i="0" dirty="0" err="1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Lefiani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DHP23201 - Pengantar Manajemen</a:t>
            </a:r>
            <a:r>
              <a:rPr lang="en-US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 – Nia </a:t>
            </a:r>
            <a:r>
              <a:rPr lang="en-US" sz="1100" b="0" i="0" dirty="0" err="1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Lefiani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Pengantar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Manajemen</a:t>
            </a:r>
            <a:endParaRPr lang="en-US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10</a:t>
            </a: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E3B01E-1BCB-FEA4-01E4-31662460C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E270AF3-022E-34BE-9E80-2C12B99EB52B}"/>
              </a:ext>
            </a:extLst>
          </p:cNvPr>
          <p:cNvSpPr txBox="1">
            <a:spLocks/>
          </p:cNvSpPr>
          <p:nvPr/>
        </p:nvSpPr>
        <p:spPr>
          <a:xfrm>
            <a:off x="457200" y="620688"/>
            <a:ext cx="8435280" cy="5505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3.2. Vendor (Pelaksana Produksi)</a:t>
            </a:r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Tanggung Jawab: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Memahami spesifikasi desain dari agen desain.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 penawaran harga dan jadwal produksi yang realistis.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 proses produksi sesuai standar kualitas yang disepakati.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29916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EF127-03FB-2D3A-A470-4C97D3D5A6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A679D43-A42F-B3D2-DCF9-38AC5EF6C56F}"/>
              </a:ext>
            </a:extLst>
          </p:cNvPr>
          <p:cNvSpPr txBox="1">
            <a:spLocks/>
          </p:cNvSpPr>
          <p:nvPr/>
        </p:nvSpPr>
        <p:spPr>
          <a:xfrm>
            <a:off x="457200" y="620688"/>
            <a:ext cx="8435280" cy="5505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Mengelola pembelian bahan baku dari supplier (jika tidak disediakan oleh agen desain).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 quality control internal terhadap produk yang dihasilkan.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Menginformasikan agen desain tentang potensi masalah atau keterlambatan.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Mengirimkan produk jadi tepat waktu.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1631314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516C73-FA82-682A-5CAD-8FD48B7070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D251341-7B9F-EBF7-2AAF-082F9E8453D7}"/>
              </a:ext>
            </a:extLst>
          </p:cNvPr>
          <p:cNvSpPr txBox="1">
            <a:spLocks/>
          </p:cNvSpPr>
          <p:nvPr/>
        </p:nvSpPr>
        <p:spPr>
          <a:xfrm>
            <a:off x="457200" y="620688"/>
            <a:ext cx="8435280" cy="5505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3.3. Supplier (Penyedia Bahan Baku)</a:t>
            </a:r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Tanggung Jawab: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Menyediakan bahan baku atau komponen sesuai spesifikasi yang diminta (oleh vendor atau agen desain).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Memastikan kualitas bahan baku.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Mengirimkan bahan baku tepat waktu.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 informasi tentang ketersediaan stok atau alternatif bahan.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907460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Hubungan Kerja antara Agen-agen Desain, Vendor, dan Supplier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Memahami dan mengelola hubungan kerja dengan pihak-pihak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berikut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terutama vendor dan supplier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 keterampilan manajemen yang krusial bagi seorang desainer. Hubungan yang baik akan memastikan proyek berjalan lancar, hasil berkualitas, dan efisiensi biaya serta waktu. 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645A32-012D-2626-58F2-DEDAD6D8A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97BCE5E-E97C-0065-8239-9CAC01942AB4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Definisi Agen Desain, Vendor, dan Supplier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DEDD8A4-564C-C609-2813-60069ABE3BD7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4906888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1.1. Agen Desain </a:t>
            </a:r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 entitas (perusahaan, studio, atau desainer lepas) yang menyediakan jasa desain kepada klien. Agen desain bertanggung jawab untuk menerjemahkan kebutuhan klien menjadi solusi visual yang kreatif dan efektif.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5EA9F1-1246-0CB2-65AB-A0869D72F9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072" y="2564904"/>
            <a:ext cx="3750014" cy="222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822264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6C6FB4-61FE-8638-4C1D-6BAA5766E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529BA92-B719-A4E9-A68C-CD88F47C99AA}"/>
              </a:ext>
            </a:extLst>
          </p:cNvPr>
          <p:cNvSpPr txBox="1">
            <a:spLocks/>
          </p:cNvSpPr>
          <p:nvPr/>
        </p:nvSpPr>
        <p:spPr>
          <a:xfrm>
            <a:off x="457200" y="775245"/>
            <a:ext cx="4038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lnSpc>
                <a:spcPct val="90000"/>
              </a:lnSpc>
              <a:buFont typeface="Arial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algn="l">
              <a:lnSpc>
                <a:spcPct val="90000"/>
              </a:lnSpc>
            </a:pPr>
            <a:r>
              <a:rPr lang="en-US" sz="2400" b="1" dirty="0">
                <a:solidFill>
                  <a:schemeClr val="tx1"/>
                </a:solidFill>
              </a:rPr>
              <a:t>1.2. Vendor</a:t>
            </a:r>
          </a:p>
          <a:p>
            <a:pPr marL="342900" indent="-342900" algn="l">
              <a:lnSpc>
                <a:spcPct val="90000"/>
              </a:lnSpc>
              <a:buFont typeface="Arial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</a:rPr>
              <a:t>Pihak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atau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perusahaan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menyediakan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jasa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atau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produk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telah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jadi</a:t>
            </a:r>
            <a:r>
              <a:rPr lang="en-US" sz="2400" dirty="0">
                <a:solidFill>
                  <a:schemeClr val="tx1"/>
                </a:solidFill>
              </a:rPr>
              <a:t> (</a:t>
            </a:r>
            <a:r>
              <a:rPr lang="en-US" sz="2400" dirty="0" err="1">
                <a:solidFill>
                  <a:schemeClr val="tx1"/>
                </a:solidFill>
              </a:rPr>
              <a:t>atau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hampir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jadi</a:t>
            </a:r>
            <a:r>
              <a:rPr lang="en-US" sz="2400" dirty="0">
                <a:solidFill>
                  <a:schemeClr val="tx1"/>
                </a:solidFill>
              </a:rPr>
              <a:t>) yang </a:t>
            </a:r>
            <a:r>
              <a:rPr lang="en-US" sz="2400" dirty="0" err="1">
                <a:solidFill>
                  <a:schemeClr val="tx1"/>
                </a:solidFill>
              </a:rPr>
              <a:t>dibutuhkan</a:t>
            </a:r>
            <a:r>
              <a:rPr lang="en-US" sz="2400" dirty="0">
                <a:solidFill>
                  <a:schemeClr val="tx1"/>
                </a:solidFill>
              </a:rPr>
              <a:t> oleh </a:t>
            </a:r>
            <a:r>
              <a:rPr lang="en-US" sz="2400" dirty="0" err="1">
                <a:solidFill>
                  <a:schemeClr val="tx1"/>
                </a:solidFill>
              </a:rPr>
              <a:t>agen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desain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untuk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merealisasikan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desainnya</a:t>
            </a:r>
            <a:r>
              <a:rPr lang="en-US" sz="2400" dirty="0">
                <a:solidFill>
                  <a:schemeClr val="tx1"/>
                </a:solidFill>
              </a:rPr>
              <a:t>. Vendor </a:t>
            </a:r>
            <a:r>
              <a:rPr lang="en-US" sz="2400" dirty="0" err="1">
                <a:solidFill>
                  <a:schemeClr val="tx1"/>
                </a:solidFill>
              </a:rPr>
              <a:t>biasanya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memiliki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keahlian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khusus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dalam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produksi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atau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implementasi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FFE12-45DA-F75A-E486-58B75ECD39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1614620"/>
            <a:ext cx="4038600" cy="28472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83716901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AC9C47-2361-64C8-292E-22B6EDDBC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97D2A58-F1B9-8910-D39B-CDEEC8F1FFD7}"/>
              </a:ext>
            </a:extLst>
          </p:cNvPr>
          <p:cNvSpPr txBox="1">
            <a:spLocks/>
          </p:cNvSpPr>
          <p:nvPr/>
        </p:nvSpPr>
        <p:spPr>
          <a:xfrm>
            <a:off x="457200" y="775245"/>
            <a:ext cx="83632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lnSpc>
                <a:spcPct val="90000"/>
              </a:lnSpc>
              <a:buFont typeface="Arial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algn="l">
              <a:lnSpc>
                <a:spcPct val="90000"/>
              </a:lnSpc>
            </a:pPr>
            <a:r>
              <a:rPr lang="en-US" sz="2400" b="1" dirty="0">
                <a:solidFill>
                  <a:schemeClr val="tx1"/>
                </a:solidFill>
              </a:rPr>
              <a:t>1.3. Supplier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lnSpc>
                <a:spcPct val="90000"/>
              </a:lnSpc>
              <a:buFont typeface="Arial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</a:rPr>
              <a:t>Pihak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atau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perusahaan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menyediakan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bahan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baku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komponen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atau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barang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mentah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diperlukan</a:t>
            </a:r>
            <a:r>
              <a:rPr lang="en-US" sz="2400" dirty="0">
                <a:solidFill>
                  <a:schemeClr val="tx1"/>
                </a:solidFill>
              </a:rPr>
              <a:t> oleh vendor (</a:t>
            </a:r>
            <a:r>
              <a:rPr lang="en-US" sz="2400" dirty="0" err="1">
                <a:solidFill>
                  <a:schemeClr val="tx1"/>
                </a:solidFill>
              </a:rPr>
              <a:t>atau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kadang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langsung</a:t>
            </a:r>
            <a:r>
              <a:rPr lang="en-US" sz="2400" dirty="0">
                <a:solidFill>
                  <a:schemeClr val="tx1"/>
                </a:solidFill>
              </a:rPr>
              <a:t> oleh </a:t>
            </a:r>
            <a:r>
              <a:rPr lang="en-US" sz="2400" dirty="0" err="1">
                <a:solidFill>
                  <a:schemeClr val="tx1"/>
                </a:solidFill>
              </a:rPr>
              <a:t>agen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desain</a:t>
            </a:r>
            <a:r>
              <a:rPr lang="en-US" sz="2400" dirty="0">
                <a:solidFill>
                  <a:schemeClr val="tx1"/>
                </a:solidFill>
              </a:rPr>
              <a:t>) </a:t>
            </a:r>
            <a:r>
              <a:rPr lang="en-US" sz="2400" dirty="0" err="1">
                <a:solidFill>
                  <a:schemeClr val="tx1"/>
                </a:solidFill>
              </a:rPr>
              <a:t>untuk</a:t>
            </a:r>
            <a:r>
              <a:rPr lang="en-US" sz="2400" dirty="0">
                <a:solidFill>
                  <a:schemeClr val="tx1"/>
                </a:solidFill>
              </a:rPr>
              <a:t> proses </a:t>
            </a:r>
            <a:r>
              <a:rPr lang="en-US" sz="2400" dirty="0" err="1">
                <a:solidFill>
                  <a:schemeClr val="tx1"/>
                </a:solidFill>
              </a:rPr>
              <a:t>produksi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4B593C2-1166-D451-A3FF-DC93F52254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0114" y="3000549"/>
            <a:ext cx="4543772" cy="3071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568914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867A5D-7920-A6AA-1C6C-C4D04A3BFF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F7784DF-2A7C-832A-EF83-7503F5863AC3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Pentingnya Kolaborasi yang Efektif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F3F39C7-D560-3B61-6B1C-7111AE8A799D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43528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 kerja yang harmonis dan efektif antara agen desain, vendor, dan supplier sangat penting karena: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Kualitas Hasil Akhir: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Desain terbaik sekalipun tidak akan berarti tanpa eksekusi produksi yang berkualitas. Vendor dan supplier yang baik memastikan desain terwujud sesuai visi.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Efisiensi Waktu dan Biaya: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Komunikasi yang jelas dan koordinasi yang baik mengurangi kesalahan, pengerjaan ulang, dan penundaan, yang pada akhirnya menghemat waktu dan biaya proyek.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8952941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52F169-5DDD-2D01-8288-863C32C89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DED1416-8B56-6B3B-DA4B-0A74ABF26791}"/>
              </a:ext>
            </a:extLst>
          </p:cNvPr>
          <p:cNvSpPr txBox="1">
            <a:spLocks/>
          </p:cNvSpPr>
          <p:nvPr/>
        </p:nvSpPr>
        <p:spPr>
          <a:xfrm>
            <a:off x="457200" y="620688"/>
            <a:ext cx="8435280" cy="5505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rabicPeriod" startAt="3"/>
            </a:pPr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Reputasi Agen Desain: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Hasil proyek yang sukses dan proses yang mulus akan meningkatkan reputasi agen desain di mata klien.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rabicPeriod" startAt="3"/>
            </a:pPr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Inovasi dan Solusi Baru: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Vendor dan supplier yang berpengalaman seringkali dapat menawarkan solusi produksi inovatif atau bahan baru yang dapat meningkatkan kualitas atau efisiensi desain.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rabicPeriod" startAt="3"/>
            </a:pPr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Manajemen Risiko: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 yang kuat dapat menjadi "bantalan" saat terjadi masalah tak terduga, memungkinkan penyelesaian yang lebih cepat dan efektif.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04562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DAB0D3-BAD2-A1E1-3657-2718FFFE8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6A78EA8-D5E4-0F68-62F9-56C90EB4D399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Peran dan Tanggung Jawab dalam Proyek Desain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F96432B-8835-9966-01C0-1492BB156FBB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43528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3.1. Agen Desain (Penanggung Jawab Utama Proyek)</a:t>
            </a:r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Tanggung Jawab: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Mengembangkan konsep dan strategi desain.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 artwork (desain final) yang siap produksi.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Memilih vendor dan supplier yang tepat berdasarkan kebutuhan proyek, anggaran, dan kualitas.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317291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95FBCE-6FC6-C136-5528-BA9525848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8AFDE69-DA80-3381-9194-9A155BADFAD5}"/>
              </a:ext>
            </a:extLst>
          </p:cNvPr>
          <p:cNvSpPr txBox="1">
            <a:spLocks/>
          </p:cNvSpPr>
          <p:nvPr/>
        </p:nvSpPr>
        <p:spPr>
          <a:xfrm>
            <a:off x="457200" y="620688"/>
            <a:ext cx="8435280" cy="5505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Menyediakan spesifikasi teknis yang jelas kepada vendor (misalnya, jenis kertas, ukuran, warna Pantone, format file).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Mengelola jadwal proyek dan memastikan koordinasi antar pihak.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 quality control (QC) terhadap hasil produksi.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 penghubung utama antara klien dan pihak produksi.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2501305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6692</TotalTime>
  <Words>811</Words>
  <Application>Microsoft Office PowerPoint</Application>
  <PresentationFormat>On-screen Show (4:3)</PresentationFormat>
  <Paragraphs>75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Cambria</vt:lpstr>
      <vt:lpstr>Poppins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Rionaldi Ali</cp:lastModifiedBy>
  <cp:revision>499</cp:revision>
  <cp:lastPrinted>2017-08-29T02:54:51Z</cp:lastPrinted>
  <dcterms:created xsi:type="dcterms:W3CDTF">2010-04-18T12:06:30Z</dcterms:created>
  <dcterms:modified xsi:type="dcterms:W3CDTF">2025-06-02T08:49:58Z</dcterms:modified>
</cp:coreProperties>
</file>