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2.xml" ContentType="application/vnd.openxmlformats-officedocument.drawingml.char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0"/>
  </p:notesMasterIdLst>
  <p:sldIdLst>
    <p:sldId id="375" r:id="rId2"/>
    <p:sldId id="295" r:id="rId3"/>
    <p:sldId id="296" r:id="rId4"/>
    <p:sldId id="297" r:id="rId5"/>
    <p:sldId id="294" r:id="rId6"/>
    <p:sldId id="298" r:id="rId7"/>
    <p:sldId id="299" r:id="rId8"/>
    <p:sldId id="300" r:id="rId9"/>
    <p:sldId id="302" r:id="rId10"/>
    <p:sldId id="303" r:id="rId11"/>
    <p:sldId id="309" r:id="rId12"/>
    <p:sldId id="366" r:id="rId13"/>
    <p:sldId id="305" r:id="rId14"/>
    <p:sldId id="306" r:id="rId15"/>
    <p:sldId id="376" r:id="rId16"/>
    <p:sldId id="307" r:id="rId17"/>
    <p:sldId id="367" r:id="rId18"/>
    <p:sldId id="308" r:id="rId19"/>
    <p:sldId id="312" r:id="rId20"/>
    <p:sldId id="313" r:id="rId21"/>
    <p:sldId id="316" r:id="rId22"/>
    <p:sldId id="317" r:id="rId23"/>
    <p:sldId id="318" r:id="rId24"/>
    <p:sldId id="319" r:id="rId25"/>
    <p:sldId id="370" r:id="rId26"/>
    <p:sldId id="321" r:id="rId27"/>
    <p:sldId id="322" r:id="rId28"/>
    <p:sldId id="323" r:id="rId29"/>
    <p:sldId id="324" r:id="rId30"/>
    <p:sldId id="325" r:id="rId31"/>
    <p:sldId id="377" r:id="rId32"/>
    <p:sldId id="326" r:id="rId33"/>
    <p:sldId id="327" r:id="rId34"/>
    <p:sldId id="371" r:id="rId35"/>
    <p:sldId id="328" r:id="rId36"/>
    <p:sldId id="329" r:id="rId37"/>
    <p:sldId id="332" r:id="rId38"/>
    <p:sldId id="333" r:id="rId39"/>
    <p:sldId id="334" r:id="rId40"/>
    <p:sldId id="335" r:id="rId41"/>
    <p:sldId id="336" r:id="rId42"/>
    <p:sldId id="338" r:id="rId43"/>
    <p:sldId id="339" r:id="rId44"/>
    <p:sldId id="340" r:id="rId45"/>
    <p:sldId id="341" r:id="rId46"/>
    <p:sldId id="342" r:id="rId47"/>
    <p:sldId id="343" r:id="rId48"/>
    <p:sldId id="344" r:id="rId49"/>
    <p:sldId id="350" r:id="rId50"/>
    <p:sldId id="351" r:id="rId51"/>
    <p:sldId id="352" r:id="rId52"/>
    <p:sldId id="353" r:id="rId53"/>
    <p:sldId id="372" r:id="rId54"/>
    <p:sldId id="360" r:id="rId55"/>
    <p:sldId id="361" r:id="rId56"/>
    <p:sldId id="362" r:id="rId57"/>
    <p:sldId id="363" r:id="rId58"/>
    <p:sldId id="364" r:id="rId59"/>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8000"/>
    <a:srgbClr val="24BDB2"/>
    <a:srgbClr val="3D9A3A"/>
    <a:srgbClr val="8AAAD3"/>
    <a:srgbClr val="3F5B2E"/>
    <a:srgbClr val="D9F8FF"/>
    <a:srgbClr val="92D3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226" autoAdjust="0"/>
    <p:restoredTop sz="97907" autoAdjust="0"/>
  </p:normalViewPr>
  <p:slideViewPr>
    <p:cSldViewPr snapToGrid="0" snapToObjects="1">
      <p:cViewPr>
        <p:scale>
          <a:sx n="70" d="100"/>
          <a:sy n="70" d="100"/>
        </p:scale>
        <p:origin x="-1680" y="-96"/>
      </p:cViewPr>
      <p:guideLst>
        <p:guide orient="horz" pos="2144"/>
        <p:guide pos="2888"/>
      </p:guideLst>
    </p:cSldViewPr>
  </p:slideViewPr>
  <p:notesTextViewPr>
    <p:cViewPr>
      <p:scale>
        <a:sx n="100" d="100"/>
        <a:sy n="100" d="100"/>
      </p:scale>
      <p:origin x="0" y="0"/>
    </p:cViewPr>
  </p:notesTextViewPr>
  <p:sorterViewPr>
    <p:cViewPr>
      <p:scale>
        <a:sx n="150" d="100"/>
        <a:sy n="150" d="100"/>
      </p:scale>
      <p:origin x="0" y="153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E:\Penelitian\Seven%20Tools\Contoh%20Data%20Analisis.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d-ID"/>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Sheet2!$D$2</c:f>
              <c:strCache>
                <c:ptCount val="1"/>
                <c:pt idx="0">
                  <c:v>Tingkat Kerusakan (%)</c:v>
                </c:pt>
              </c:strCache>
            </c:strRef>
          </c:tx>
          <c:spPr>
            <a:ln w="28575">
              <a:noFill/>
            </a:ln>
          </c:spPr>
          <c:marker>
            <c:symbol val="diamond"/>
            <c:size val="12"/>
            <c:spPr>
              <a:solidFill>
                <a:schemeClr val="accent2">
                  <a:lumMod val="50000"/>
                </a:schemeClr>
              </a:solidFill>
            </c:spPr>
          </c:marker>
          <c:trendline>
            <c:trendlineType val="linear"/>
            <c:dispRSqr val="0"/>
            <c:dispEq val="0"/>
          </c:trendline>
          <c:xVal>
            <c:numRef>
              <c:f>Sheet2!$C$3:$C$32</c:f>
              <c:numCache>
                <c:formatCode>General</c:formatCode>
                <c:ptCount val="30"/>
                <c:pt idx="0">
                  <c:v>5</c:v>
                </c:pt>
                <c:pt idx="1">
                  <c:v>4</c:v>
                </c:pt>
                <c:pt idx="2">
                  <c:v>6</c:v>
                </c:pt>
                <c:pt idx="3">
                  <c:v>1</c:v>
                </c:pt>
                <c:pt idx="4">
                  <c:v>2</c:v>
                </c:pt>
                <c:pt idx="5">
                  <c:v>5</c:v>
                </c:pt>
                <c:pt idx="6">
                  <c:v>4</c:v>
                </c:pt>
                <c:pt idx="7">
                  <c:v>3</c:v>
                </c:pt>
                <c:pt idx="8">
                  <c:v>2</c:v>
                </c:pt>
                <c:pt idx="9">
                  <c:v>1</c:v>
                </c:pt>
                <c:pt idx="10">
                  <c:v>2</c:v>
                </c:pt>
                <c:pt idx="11">
                  <c:v>2</c:v>
                </c:pt>
                <c:pt idx="12">
                  <c:v>3</c:v>
                </c:pt>
                <c:pt idx="13">
                  <c:v>4</c:v>
                </c:pt>
                <c:pt idx="14">
                  <c:v>5</c:v>
                </c:pt>
                <c:pt idx="15">
                  <c:v>6</c:v>
                </c:pt>
                <c:pt idx="16">
                  <c:v>1</c:v>
                </c:pt>
                <c:pt idx="17">
                  <c:v>2</c:v>
                </c:pt>
                <c:pt idx="18">
                  <c:v>3</c:v>
                </c:pt>
                <c:pt idx="19">
                  <c:v>4</c:v>
                </c:pt>
                <c:pt idx="20">
                  <c:v>1</c:v>
                </c:pt>
                <c:pt idx="21">
                  <c:v>2</c:v>
                </c:pt>
                <c:pt idx="22">
                  <c:v>1</c:v>
                </c:pt>
                <c:pt idx="23">
                  <c:v>2</c:v>
                </c:pt>
                <c:pt idx="24">
                  <c:v>3</c:v>
                </c:pt>
                <c:pt idx="25">
                  <c:v>3</c:v>
                </c:pt>
                <c:pt idx="26">
                  <c:v>4</c:v>
                </c:pt>
                <c:pt idx="27">
                  <c:v>5</c:v>
                </c:pt>
                <c:pt idx="28">
                  <c:v>3</c:v>
                </c:pt>
                <c:pt idx="29">
                  <c:v>5</c:v>
                </c:pt>
              </c:numCache>
            </c:numRef>
          </c:xVal>
          <c:yVal>
            <c:numRef>
              <c:f>Sheet2!$D$3:$D$32</c:f>
              <c:numCache>
                <c:formatCode>General</c:formatCode>
                <c:ptCount val="30"/>
                <c:pt idx="0">
                  <c:v>4.5</c:v>
                </c:pt>
                <c:pt idx="1">
                  <c:v>3.8</c:v>
                </c:pt>
                <c:pt idx="2">
                  <c:v>4.4000000000000004</c:v>
                </c:pt>
                <c:pt idx="3">
                  <c:v>1.4</c:v>
                </c:pt>
                <c:pt idx="4">
                  <c:v>1.2</c:v>
                </c:pt>
                <c:pt idx="5">
                  <c:v>3.3</c:v>
                </c:pt>
                <c:pt idx="6">
                  <c:v>4.2</c:v>
                </c:pt>
                <c:pt idx="7">
                  <c:v>2.1</c:v>
                </c:pt>
                <c:pt idx="8">
                  <c:v>2</c:v>
                </c:pt>
                <c:pt idx="9">
                  <c:v>1.4</c:v>
                </c:pt>
                <c:pt idx="10">
                  <c:v>1.8</c:v>
                </c:pt>
                <c:pt idx="11">
                  <c:v>2.2000000000000002</c:v>
                </c:pt>
                <c:pt idx="12">
                  <c:v>2.8</c:v>
                </c:pt>
                <c:pt idx="13">
                  <c:v>4.0999999999999996</c:v>
                </c:pt>
                <c:pt idx="14">
                  <c:v>4.4000000000000004</c:v>
                </c:pt>
                <c:pt idx="15">
                  <c:v>5.6</c:v>
                </c:pt>
                <c:pt idx="16">
                  <c:v>1.2</c:v>
                </c:pt>
                <c:pt idx="17">
                  <c:v>1.5</c:v>
                </c:pt>
                <c:pt idx="18">
                  <c:v>3.2</c:v>
                </c:pt>
                <c:pt idx="19">
                  <c:v>4.3</c:v>
                </c:pt>
                <c:pt idx="20">
                  <c:v>0.7</c:v>
                </c:pt>
                <c:pt idx="21">
                  <c:v>2.1</c:v>
                </c:pt>
                <c:pt idx="22">
                  <c:v>2</c:v>
                </c:pt>
                <c:pt idx="23">
                  <c:v>2.2999999999999998</c:v>
                </c:pt>
                <c:pt idx="24">
                  <c:v>3.3</c:v>
                </c:pt>
                <c:pt idx="25">
                  <c:v>3.8</c:v>
                </c:pt>
                <c:pt idx="26">
                  <c:v>3.7</c:v>
                </c:pt>
                <c:pt idx="27">
                  <c:v>5</c:v>
                </c:pt>
                <c:pt idx="28">
                  <c:v>3.3</c:v>
                </c:pt>
                <c:pt idx="29">
                  <c:v>5.0999999999999996</c:v>
                </c:pt>
              </c:numCache>
            </c:numRef>
          </c:yVal>
          <c:smooth val="0"/>
        </c:ser>
        <c:dLbls>
          <c:showLegendKey val="0"/>
          <c:showVal val="0"/>
          <c:showCatName val="0"/>
          <c:showSerName val="0"/>
          <c:showPercent val="0"/>
          <c:showBubbleSize val="0"/>
        </c:dLbls>
        <c:axId val="378245120"/>
        <c:axId val="378247040"/>
      </c:scatterChart>
      <c:valAx>
        <c:axId val="378245120"/>
        <c:scaling>
          <c:orientation val="minMax"/>
        </c:scaling>
        <c:delete val="0"/>
        <c:axPos val="b"/>
        <c:majorGridlines/>
        <c:minorGridlines/>
        <c:title>
          <c:tx>
            <c:rich>
              <a:bodyPr/>
              <a:lstStyle/>
              <a:p>
                <a:pPr>
                  <a:defRPr/>
                </a:pPr>
                <a:r>
                  <a:rPr lang="en-US"/>
                  <a:t>Tingkat Absensi (Orang)</a:t>
                </a:r>
                <a:endParaRPr lang="id-ID"/>
              </a:p>
            </c:rich>
          </c:tx>
          <c:overlay val="0"/>
        </c:title>
        <c:numFmt formatCode="General" sourceLinked="1"/>
        <c:majorTickMark val="out"/>
        <c:minorTickMark val="none"/>
        <c:tickLblPos val="nextTo"/>
        <c:crossAx val="378247040"/>
        <c:crosses val="autoZero"/>
        <c:crossBetween val="midCat"/>
      </c:valAx>
      <c:valAx>
        <c:axId val="378247040"/>
        <c:scaling>
          <c:orientation val="minMax"/>
        </c:scaling>
        <c:delete val="0"/>
        <c:axPos val="l"/>
        <c:majorGridlines/>
        <c:minorGridlines/>
        <c:title>
          <c:tx>
            <c:rich>
              <a:bodyPr/>
              <a:lstStyle/>
              <a:p>
                <a:pPr>
                  <a:defRPr/>
                </a:pPr>
                <a:r>
                  <a:rPr lang="en-US"/>
                  <a:t>Tingkat Kerusakan (%)</a:t>
                </a:r>
              </a:p>
            </c:rich>
          </c:tx>
          <c:overlay val="0"/>
        </c:title>
        <c:numFmt formatCode="#,##0.0" sourceLinked="0"/>
        <c:majorTickMark val="out"/>
        <c:minorTickMark val="none"/>
        <c:tickLblPos val="nextTo"/>
        <c:crossAx val="378245120"/>
        <c:crosses val="autoZero"/>
        <c:crossBetween val="midCat"/>
      </c:valAx>
    </c:plotArea>
    <c:plotVisOnly val="1"/>
    <c:dispBlanksAs val="gap"/>
    <c:showDLblsOverMax val="0"/>
  </c:chart>
  <c:spPr>
    <a:solidFill>
      <a:schemeClr val="accent1">
        <a:lumMod val="20000"/>
        <a:lumOff val="80000"/>
      </a:schemeClr>
    </a:solidFill>
  </c:spPr>
  <c:txPr>
    <a:bodyPr/>
    <a:lstStyle/>
    <a:p>
      <a:pPr>
        <a:defRPr sz="2000"/>
      </a:pPr>
      <a:endParaRPr lang="id-ID"/>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d-ID"/>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0"/>
    <c:plotArea>
      <c:layout>
        <c:manualLayout>
          <c:layoutTarget val="inner"/>
          <c:xMode val="edge"/>
          <c:yMode val="edge"/>
          <c:x val="7.1032186459489458E-2"/>
          <c:y val="3.4257748776508973E-2"/>
          <c:w val="0.91786903440621537"/>
          <c:h val="0.86126276785860667"/>
        </c:manualLayout>
      </c:layout>
      <c:barChart>
        <c:barDir val="col"/>
        <c:grouping val="clustered"/>
        <c:varyColors val="0"/>
        <c:ser>
          <c:idx val="0"/>
          <c:order val="0"/>
          <c:invertIfNegative val="0"/>
          <c:dPt>
            <c:idx val="0"/>
            <c:invertIfNegative val="0"/>
            <c:bubble3D val="0"/>
            <c:spPr>
              <a:solidFill>
                <a:schemeClr val="accent2">
                  <a:lumMod val="75000"/>
                </a:schemeClr>
              </a:solidFill>
            </c:spPr>
          </c:dPt>
          <c:dPt>
            <c:idx val="1"/>
            <c:invertIfNegative val="0"/>
            <c:bubble3D val="0"/>
            <c:spPr>
              <a:solidFill>
                <a:srgbClr val="C00000"/>
              </a:solidFill>
            </c:spPr>
          </c:dPt>
          <c:dPt>
            <c:idx val="2"/>
            <c:invertIfNegative val="0"/>
            <c:bubble3D val="0"/>
            <c:spPr>
              <a:solidFill>
                <a:schemeClr val="accent1">
                  <a:lumMod val="75000"/>
                </a:schemeClr>
              </a:solidFill>
            </c:spPr>
          </c:dPt>
          <c:dPt>
            <c:idx val="3"/>
            <c:invertIfNegative val="0"/>
            <c:bubble3D val="0"/>
            <c:spPr>
              <a:solidFill>
                <a:srgbClr val="FFC000"/>
              </a:solidFill>
            </c:spPr>
          </c:dPt>
          <c:dPt>
            <c:idx val="4"/>
            <c:invertIfNegative val="0"/>
            <c:bubble3D val="0"/>
            <c:spPr>
              <a:solidFill>
                <a:schemeClr val="accent3">
                  <a:lumMod val="75000"/>
                </a:schemeClr>
              </a:solidFill>
            </c:spPr>
          </c:dPt>
          <c:dPt>
            <c:idx val="6"/>
            <c:invertIfNegative val="0"/>
            <c:bubble3D val="0"/>
            <c:spPr>
              <a:solidFill>
                <a:schemeClr val="accent4">
                  <a:lumMod val="75000"/>
                </a:schemeClr>
              </a:solidFill>
            </c:spPr>
          </c:dPt>
          <c:cat>
            <c:strRef>
              <c:f>'CS Week Data for Pareto'!$D$4:$D$13</c:f>
              <c:strCache>
                <c:ptCount val="10"/>
                <c:pt idx="0">
                  <c:v>Cacat 6</c:v>
                </c:pt>
                <c:pt idx="1">
                  <c:v>Cacat 1</c:v>
                </c:pt>
                <c:pt idx="2">
                  <c:v>Cacat 9</c:v>
                </c:pt>
                <c:pt idx="3">
                  <c:v>Cacat 2</c:v>
                </c:pt>
                <c:pt idx="4">
                  <c:v>Cacat 4</c:v>
                </c:pt>
                <c:pt idx="5">
                  <c:v>Cacat 8</c:v>
                </c:pt>
                <c:pt idx="6">
                  <c:v>Cacat 7</c:v>
                </c:pt>
                <c:pt idx="7">
                  <c:v>Cacat 3</c:v>
                </c:pt>
                <c:pt idx="8">
                  <c:v>Cacat 5</c:v>
                </c:pt>
                <c:pt idx="9">
                  <c:v>Cacat 10</c:v>
                </c:pt>
              </c:strCache>
            </c:strRef>
          </c:cat>
          <c:val>
            <c:numRef>
              <c:f>'CS Week Data for Pareto'!$E$4:$E$13</c:f>
              <c:numCache>
                <c:formatCode>General</c:formatCode>
                <c:ptCount val="10"/>
                <c:pt idx="0">
                  <c:v>25</c:v>
                </c:pt>
                <c:pt idx="1">
                  <c:v>15</c:v>
                </c:pt>
                <c:pt idx="2">
                  <c:v>11</c:v>
                </c:pt>
                <c:pt idx="3">
                  <c:v>10</c:v>
                </c:pt>
                <c:pt idx="4">
                  <c:v>8</c:v>
                </c:pt>
                <c:pt idx="5">
                  <c:v>7</c:v>
                </c:pt>
                <c:pt idx="6">
                  <c:v>6</c:v>
                </c:pt>
                <c:pt idx="7">
                  <c:v>5</c:v>
                </c:pt>
                <c:pt idx="8">
                  <c:v>4</c:v>
                </c:pt>
                <c:pt idx="9">
                  <c:v>3</c:v>
                </c:pt>
              </c:numCache>
            </c:numRef>
          </c:val>
        </c:ser>
        <c:dLbls>
          <c:showLegendKey val="0"/>
          <c:showVal val="1"/>
          <c:showCatName val="0"/>
          <c:showSerName val="0"/>
          <c:showPercent val="0"/>
          <c:showBubbleSize val="0"/>
        </c:dLbls>
        <c:gapWidth val="150"/>
        <c:axId val="378776576"/>
        <c:axId val="378786560"/>
      </c:barChart>
      <c:catAx>
        <c:axId val="378776576"/>
        <c:scaling>
          <c:orientation val="minMax"/>
        </c:scaling>
        <c:delete val="0"/>
        <c:axPos val="b"/>
        <c:numFmt formatCode="General" sourceLinked="1"/>
        <c:majorTickMark val="out"/>
        <c:minorTickMark val="none"/>
        <c:tickLblPos val="nextTo"/>
        <c:txPr>
          <a:bodyPr rot="0" vert="horz"/>
          <a:lstStyle/>
          <a:p>
            <a:pPr>
              <a:defRPr/>
            </a:pPr>
            <a:endParaRPr lang="id-ID"/>
          </a:p>
        </c:txPr>
        <c:crossAx val="378786560"/>
        <c:crosses val="autoZero"/>
        <c:auto val="1"/>
        <c:lblAlgn val="ctr"/>
        <c:lblOffset val="100"/>
        <c:tickLblSkip val="1"/>
        <c:tickMarkSkip val="1"/>
        <c:noMultiLvlLbl val="0"/>
      </c:catAx>
      <c:valAx>
        <c:axId val="378786560"/>
        <c:scaling>
          <c:orientation val="minMax"/>
        </c:scaling>
        <c:delete val="0"/>
        <c:axPos val="l"/>
        <c:majorGridlines/>
        <c:numFmt formatCode="General" sourceLinked="1"/>
        <c:majorTickMark val="out"/>
        <c:minorTickMark val="none"/>
        <c:tickLblPos val="nextTo"/>
        <c:txPr>
          <a:bodyPr rot="0" vert="horz"/>
          <a:lstStyle/>
          <a:p>
            <a:pPr>
              <a:defRPr/>
            </a:pPr>
            <a:endParaRPr lang="id-ID"/>
          </a:p>
        </c:txPr>
        <c:crossAx val="378776576"/>
        <c:crosses val="autoZero"/>
        <c:crossBetween val="between"/>
      </c:valAx>
    </c:plotArea>
    <c:plotVisOnly val="1"/>
    <c:dispBlanksAs val="gap"/>
    <c:showDLblsOverMax val="0"/>
  </c:chart>
  <c:spPr>
    <a:solidFill>
      <a:schemeClr val="bg2"/>
    </a:solidFill>
  </c:spPr>
  <c:txPr>
    <a:bodyPr/>
    <a:lstStyle/>
    <a:p>
      <a:pPr>
        <a:defRPr sz="1600"/>
      </a:pPr>
      <a:endParaRPr lang="id-ID"/>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DAFF74F3-0646-4447-ABC5-0618BFCB0D49}" type="datetimeFigureOut">
              <a:rPr lang="en-US"/>
              <a:pPr>
                <a:defRPr/>
              </a:pPr>
              <a:t>5/8/2021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noProof="0" smtClean="0"/>
              <a:t>Click to edit Master text styles</a:t>
            </a:r>
          </a:p>
          <a:p>
            <a:pPr lvl="1"/>
            <a:r>
              <a:rPr lang="en-AU" noProof="0" smtClean="0"/>
              <a:t>Second level</a:t>
            </a:r>
          </a:p>
          <a:p>
            <a:pPr lvl="2"/>
            <a:r>
              <a:rPr lang="en-AU" noProof="0" smtClean="0"/>
              <a:t>Third level</a:t>
            </a:r>
          </a:p>
          <a:p>
            <a:pPr lvl="3"/>
            <a:r>
              <a:rPr lang="en-AU" noProof="0" smtClean="0"/>
              <a:t>Fourth level</a:t>
            </a:r>
          </a:p>
          <a:p>
            <a:pPr lvl="4"/>
            <a:r>
              <a:rPr lang="en-AU"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F6BAF443-70E6-4C72-98BF-26990A50DED6}" type="slidenum">
              <a:rPr lang="en-US"/>
              <a:pPr>
                <a:defRPr/>
              </a:pPr>
              <a:t>‹#›</a:t>
            </a:fld>
            <a:endParaRPr lang="en-US" dirty="0"/>
          </a:p>
        </p:txBody>
      </p:sp>
    </p:spTree>
    <p:extLst>
      <p:ext uri="{BB962C8B-B14F-4D97-AF65-F5344CB8AC3E}">
        <p14:creationId xmlns:p14="http://schemas.microsoft.com/office/powerpoint/2010/main" val="374204725"/>
      </p:ext>
    </p:extLst>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d-ID" altLang="id-ID"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D7205248-0A8C-4931-9A52-11A9B2811C36}" type="slidenum">
              <a:rPr lang="en-AU" altLang="id-ID"/>
              <a:pPr fontAlgn="base">
                <a:spcBef>
                  <a:spcPct val="0"/>
                </a:spcBef>
                <a:spcAft>
                  <a:spcPct val="0"/>
                </a:spcAft>
              </a:pPr>
              <a:t>23</a:t>
            </a:fld>
            <a:endParaRPr lang="en-AU" altLang="id-ID"/>
          </a:p>
        </p:txBody>
      </p:sp>
      <p:sp>
        <p:nvSpPr>
          <p:cNvPr id="552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9D2651F5-E82C-4C82-A3C9-E8E029E9D2E1}" type="slidenum">
              <a:rPr lang="en-AU" altLang="id-ID"/>
              <a:pPr fontAlgn="base">
                <a:spcBef>
                  <a:spcPct val="0"/>
                </a:spcBef>
                <a:spcAft>
                  <a:spcPct val="0"/>
                </a:spcAft>
              </a:pPr>
              <a:t>29</a:t>
            </a:fld>
            <a:endParaRPr lang="en-AU" altLang="id-ID"/>
          </a:p>
        </p:txBody>
      </p:sp>
      <p:sp>
        <p:nvSpPr>
          <p:cNvPr id="645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6095C717-6137-405A-BAA0-845C7A2AF217}" type="slidenum">
              <a:rPr lang="en-AU" altLang="id-ID"/>
              <a:pPr fontAlgn="base">
                <a:spcBef>
                  <a:spcPct val="0"/>
                </a:spcBef>
                <a:spcAft>
                  <a:spcPct val="0"/>
                </a:spcAft>
              </a:pPr>
              <a:t>30</a:t>
            </a:fld>
            <a:endParaRPr lang="en-AU" altLang="id-ID"/>
          </a:p>
        </p:txBody>
      </p:sp>
      <p:sp>
        <p:nvSpPr>
          <p:cNvPr id="6656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6095C717-6137-405A-BAA0-845C7A2AF217}" type="slidenum">
              <a:rPr lang="en-AU" altLang="id-ID"/>
              <a:pPr fontAlgn="base">
                <a:spcBef>
                  <a:spcPct val="0"/>
                </a:spcBef>
                <a:spcAft>
                  <a:spcPct val="0"/>
                </a:spcAft>
              </a:pPr>
              <a:t>31</a:t>
            </a:fld>
            <a:endParaRPr lang="en-AU" altLang="id-ID"/>
          </a:p>
        </p:txBody>
      </p:sp>
      <p:sp>
        <p:nvSpPr>
          <p:cNvPr id="6656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5A62A84C-748C-4EE4-9A7B-49A98B646161}" type="slidenum">
              <a:rPr lang="en-AU" altLang="id-ID"/>
              <a:pPr fontAlgn="base">
                <a:spcBef>
                  <a:spcPct val="0"/>
                </a:spcBef>
                <a:spcAft>
                  <a:spcPct val="0"/>
                </a:spcAft>
              </a:pPr>
              <a:t>32</a:t>
            </a:fld>
            <a:endParaRPr lang="en-AU" altLang="id-ID"/>
          </a:p>
        </p:txBody>
      </p:sp>
      <p:sp>
        <p:nvSpPr>
          <p:cNvPr id="686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EF544C95-8B0A-40A4-935B-7770FAFCE490}" type="slidenum">
              <a:rPr lang="en-AU" altLang="id-ID"/>
              <a:pPr fontAlgn="base">
                <a:spcBef>
                  <a:spcPct val="0"/>
                </a:spcBef>
                <a:spcAft>
                  <a:spcPct val="0"/>
                </a:spcAft>
              </a:pPr>
              <a:t>33</a:t>
            </a:fld>
            <a:endParaRPr lang="en-AU" altLang="id-ID"/>
          </a:p>
        </p:txBody>
      </p:sp>
      <p:sp>
        <p:nvSpPr>
          <p:cNvPr id="706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EE15ECEA-B3E1-48AE-B1A7-B04060405E8F}" type="slidenum">
              <a:rPr lang="en-AU" altLang="id-ID"/>
              <a:pPr fontAlgn="base">
                <a:spcBef>
                  <a:spcPct val="0"/>
                </a:spcBef>
                <a:spcAft>
                  <a:spcPct val="0"/>
                </a:spcAft>
              </a:pPr>
              <a:t>35</a:t>
            </a:fld>
            <a:endParaRPr lang="en-AU" altLang="id-ID"/>
          </a:p>
        </p:txBody>
      </p:sp>
      <p:sp>
        <p:nvSpPr>
          <p:cNvPr id="737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843B5CA8-F430-4C5A-9307-057DEFAF71C4}" type="slidenum">
              <a:rPr lang="en-AU" altLang="id-ID"/>
              <a:pPr fontAlgn="base">
                <a:spcBef>
                  <a:spcPct val="0"/>
                </a:spcBef>
                <a:spcAft>
                  <a:spcPct val="0"/>
                </a:spcAft>
              </a:pPr>
              <a:t>36</a:t>
            </a:fld>
            <a:endParaRPr lang="en-AU" altLang="id-ID"/>
          </a:p>
        </p:txBody>
      </p:sp>
      <p:sp>
        <p:nvSpPr>
          <p:cNvPr id="757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377D36EF-B28C-4D24-BFD1-60DC6BC4264C}" type="slidenum">
              <a:rPr lang="en-AU" altLang="id-ID"/>
              <a:pPr fontAlgn="base">
                <a:spcBef>
                  <a:spcPct val="0"/>
                </a:spcBef>
                <a:spcAft>
                  <a:spcPct val="0"/>
                </a:spcAft>
              </a:pPr>
              <a:t>37</a:t>
            </a:fld>
            <a:endParaRPr lang="en-AU" altLang="id-ID"/>
          </a:p>
        </p:txBody>
      </p:sp>
      <p:sp>
        <p:nvSpPr>
          <p:cNvPr id="7782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2DB6A723-6DC8-4ABF-9B9C-5290D6BCDDB8}" type="slidenum">
              <a:rPr lang="en-AU" altLang="id-ID"/>
              <a:pPr fontAlgn="base">
                <a:spcBef>
                  <a:spcPct val="0"/>
                </a:spcBef>
                <a:spcAft>
                  <a:spcPct val="0"/>
                </a:spcAft>
              </a:pPr>
              <a:t>38</a:t>
            </a:fld>
            <a:endParaRPr lang="en-AU" altLang="id-ID"/>
          </a:p>
        </p:txBody>
      </p:sp>
      <p:sp>
        <p:nvSpPr>
          <p:cNvPr id="79874"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numCol="1" anchor="t" anchorCtr="0" compatLnSpc="1">
            <a:prstTxWarp prst="textNoShape">
              <a:avLst/>
            </a:prstTxWarp>
          </a:bodyPr>
          <a:lstStyle/>
          <a:p>
            <a:pPr>
              <a:spcBef>
                <a:spcPct val="0"/>
              </a:spcBef>
            </a:pPr>
            <a:endParaRPr lang="id-ID" altLang="id-ID" smtClean="0"/>
          </a:p>
        </p:txBody>
      </p:sp>
      <p:sp>
        <p:nvSpPr>
          <p:cNvPr id="79875" name="Rectangle 3"/>
          <p:cNvSpPr>
            <a:spLocks noGrp="1" noRot="1" noChangeAspect="1" noChangeArrowheads="1" noTextEdit="1"/>
          </p:cNvSpPr>
          <p:nvPr>
            <p:ph type="sldImg"/>
          </p:nvPr>
        </p:nvSpPr>
        <p:spPr bwMode="auto">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D0A218FC-3914-4B1B-A0CF-9A4B423A6316}" type="slidenum">
              <a:rPr lang="en-AU" altLang="id-ID"/>
              <a:pPr fontAlgn="base">
                <a:spcBef>
                  <a:spcPct val="0"/>
                </a:spcBef>
                <a:spcAft>
                  <a:spcPct val="0"/>
                </a:spcAft>
              </a:pPr>
              <a:t>3</a:t>
            </a:fld>
            <a:endParaRPr lang="en-AU" altLang="id-ID"/>
          </a:p>
        </p:txBody>
      </p:sp>
      <p:sp>
        <p:nvSpPr>
          <p:cNvPr id="245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BCD666A8-FD20-4E68-9ED6-903C9C6A0841}" type="slidenum">
              <a:rPr lang="en-AU" altLang="id-ID"/>
              <a:pPr fontAlgn="base">
                <a:spcBef>
                  <a:spcPct val="0"/>
                </a:spcBef>
                <a:spcAft>
                  <a:spcPct val="0"/>
                </a:spcAft>
              </a:pPr>
              <a:t>39</a:t>
            </a:fld>
            <a:endParaRPr lang="en-AU" altLang="id-ID"/>
          </a:p>
        </p:txBody>
      </p:sp>
      <p:sp>
        <p:nvSpPr>
          <p:cNvPr id="8192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A5DF94EB-76BC-4F2F-B071-6F9D902B9E84}" type="slidenum">
              <a:rPr lang="en-AU" altLang="id-ID"/>
              <a:pPr fontAlgn="base">
                <a:spcBef>
                  <a:spcPct val="0"/>
                </a:spcBef>
                <a:spcAft>
                  <a:spcPct val="0"/>
                </a:spcAft>
              </a:pPr>
              <a:t>41</a:t>
            </a:fld>
            <a:endParaRPr lang="en-AU" altLang="id-ID"/>
          </a:p>
        </p:txBody>
      </p:sp>
      <p:sp>
        <p:nvSpPr>
          <p:cNvPr id="849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4D7B4122-7961-43CF-BE28-433EC60967C5}" type="slidenum">
              <a:rPr lang="en-AU" altLang="id-ID"/>
              <a:pPr fontAlgn="base">
                <a:spcBef>
                  <a:spcPct val="0"/>
                </a:spcBef>
                <a:spcAft>
                  <a:spcPct val="0"/>
                </a:spcAft>
              </a:pPr>
              <a:t>42</a:t>
            </a:fld>
            <a:endParaRPr lang="en-AU" altLang="id-ID"/>
          </a:p>
        </p:txBody>
      </p:sp>
      <p:sp>
        <p:nvSpPr>
          <p:cNvPr id="8909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6EF4DFEC-3CFE-4EF5-8CF5-A138958480FF}" type="slidenum">
              <a:rPr lang="en-AU" altLang="id-ID"/>
              <a:pPr fontAlgn="base">
                <a:spcBef>
                  <a:spcPct val="0"/>
                </a:spcBef>
                <a:spcAft>
                  <a:spcPct val="0"/>
                </a:spcAft>
              </a:pPr>
              <a:t>43</a:t>
            </a:fld>
            <a:endParaRPr lang="en-AU" altLang="id-ID"/>
          </a:p>
        </p:txBody>
      </p:sp>
      <p:sp>
        <p:nvSpPr>
          <p:cNvPr id="9113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275A5CB1-60E6-4FB7-B19C-8C63B3B9D3D0}" type="slidenum">
              <a:rPr lang="en-AU" altLang="id-ID"/>
              <a:pPr fontAlgn="base">
                <a:spcBef>
                  <a:spcPct val="0"/>
                </a:spcBef>
                <a:spcAft>
                  <a:spcPct val="0"/>
                </a:spcAft>
              </a:pPr>
              <a:t>44</a:t>
            </a:fld>
            <a:endParaRPr lang="en-AU" altLang="id-ID"/>
          </a:p>
        </p:txBody>
      </p:sp>
      <p:sp>
        <p:nvSpPr>
          <p:cNvPr id="931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C2BD35DB-3594-4D99-BA11-027CBAEE11CD}" type="slidenum">
              <a:rPr lang="en-AU" altLang="id-ID"/>
              <a:pPr fontAlgn="base">
                <a:spcBef>
                  <a:spcPct val="0"/>
                </a:spcBef>
                <a:spcAft>
                  <a:spcPct val="0"/>
                </a:spcAft>
              </a:pPr>
              <a:t>45</a:t>
            </a:fld>
            <a:endParaRPr lang="en-AU" altLang="id-ID"/>
          </a:p>
        </p:txBody>
      </p:sp>
      <p:sp>
        <p:nvSpPr>
          <p:cNvPr id="952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F1C6EDBB-ABF9-4A0E-AA82-985DC8768CC4}" type="slidenum">
              <a:rPr lang="en-AU" altLang="id-ID"/>
              <a:pPr fontAlgn="base">
                <a:spcBef>
                  <a:spcPct val="0"/>
                </a:spcBef>
                <a:spcAft>
                  <a:spcPct val="0"/>
                </a:spcAft>
              </a:pPr>
              <a:t>46</a:t>
            </a:fld>
            <a:endParaRPr lang="en-AU" altLang="id-ID"/>
          </a:p>
        </p:txBody>
      </p:sp>
      <p:sp>
        <p:nvSpPr>
          <p:cNvPr id="9728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4B429F6D-6D8D-4D62-AC49-8A3AF388027A}" type="slidenum">
              <a:rPr lang="en-AU" altLang="id-ID"/>
              <a:pPr fontAlgn="base">
                <a:spcBef>
                  <a:spcPct val="0"/>
                </a:spcBef>
                <a:spcAft>
                  <a:spcPct val="0"/>
                </a:spcAft>
              </a:pPr>
              <a:t>47</a:t>
            </a:fld>
            <a:endParaRPr lang="en-AU" altLang="id-ID"/>
          </a:p>
        </p:txBody>
      </p:sp>
      <p:sp>
        <p:nvSpPr>
          <p:cNvPr id="993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7124C06B-BF86-4717-9468-8CFAEDA9CBA5}" type="slidenum">
              <a:rPr lang="en-AU" altLang="id-ID"/>
              <a:pPr fontAlgn="base">
                <a:spcBef>
                  <a:spcPct val="0"/>
                </a:spcBef>
                <a:spcAft>
                  <a:spcPct val="0"/>
                </a:spcAft>
              </a:pPr>
              <a:t>48</a:t>
            </a:fld>
            <a:endParaRPr lang="en-AU" altLang="id-ID"/>
          </a:p>
        </p:txBody>
      </p:sp>
      <p:sp>
        <p:nvSpPr>
          <p:cNvPr id="1013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45183D39-1192-46CF-82F7-587402E2B654}" type="slidenum">
              <a:rPr lang="en-AU" altLang="id-ID"/>
              <a:pPr fontAlgn="base">
                <a:spcBef>
                  <a:spcPct val="0"/>
                </a:spcBef>
                <a:spcAft>
                  <a:spcPct val="0"/>
                </a:spcAft>
              </a:pPr>
              <a:t>49</a:t>
            </a:fld>
            <a:endParaRPr lang="en-AU" altLang="id-ID"/>
          </a:p>
        </p:txBody>
      </p:sp>
      <p:sp>
        <p:nvSpPr>
          <p:cNvPr id="1105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9E7A9553-BD29-4690-8502-DD88B0D4E8F7}" type="slidenum">
              <a:rPr lang="en-AU" altLang="id-ID"/>
              <a:pPr fontAlgn="base">
                <a:spcBef>
                  <a:spcPct val="0"/>
                </a:spcBef>
                <a:spcAft>
                  <a:spcPct val="0"/>
                </a:spcAft>
              </a:pPr>
              <a:t>9</a:t>
            </a:fld>
            <a:endParaRPr lang="en-AU" altLang="id-ID"/>
          </a:p>
        </p:txBody>
      </p:sp>
      <p:sp>
        <p:nvSpPr>
          <p:cNvPr id="3174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028D1866-B349-4F2C-8586-F90D9C8A2175}" type="slidenum">
              <a:rPr lang="en-AU" altLang="id-ID"/>
              <a:pPr fontAlgn="base">
                <a:spcBef>
                  <a:spcPct val="0"/>
                </a:spcBef>
                <a:spcAft>
                  <a:spcPct val="0"/>
                </a:spcAft>
              </a:pPr>
              <a:t>50</a:t>
            </a:fld>
            <a:endParaRPr lang="en-AU" altLang="id-ID"/>
          </a:p>
        </p:txBody>
      </p:sp>
      <p:sp>
        <p:nvSpPr>
          <p:cNvPr id="1126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B8946CDD-0F96-417D-BB3F-D0095E89E608}" type="slidenum">
              <a:rPr lang="en-AU" altLang="id-ID"/>
              <a:pPr fontAlgn="base">
                <a:spcBef>
                  <a:spcPct val="0"/>
                </a:spcBef>
                <a:spcAft>
                  <a:spcPct val="0"/>
                </a:spcAft>
              </a:pPr>
              <a:t>54</a:t>
            </a:fld>
            <a:endParaRPr lang="en-AU" altLang="id-ID"/>
          </a:p>
        </p:txBody>
      </p:sp>
      <p:sp>
        <p:nvSpPr>
          <p:cNvPr id="1249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BBA799DB-F12F-47EA-B6CB-F1C259D22C89}" type="slidenum">
              <a:rPr lang="en-AU" altLang="id-ID"/>
              <a:pPr fontAlgn="base">
                <a:spcBef>
                  <a:spcPct val="0"/>
                </a:spcBef>
                <a:spcAft>
                  <a:spcPct val="0"/>
                </a:spcAft>
              </a:pPr>
              <a:t>11</a:t>
            </a:fld>
            <a:endParaRPr lang="en-AU" altLang="id-ID"/>
          </a:p>
        </p:txBody>
      </p:sp>
      <p:sp>
        <p:nvSpPr>
          <p:cNvPr id="3481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9D98B626-7920-430C-8951-B4DFE2B5CC6C}" type="slidenum">
              <a:rPr lang="en-AU" altLang="id-ID"/>
              <a:pPr fontAlgn="base">
                <a:spcBef>
                  <a:spcPct val="0"/>
                </a:spcBef>
                <a:spcAft>
                  <a:spcPct val="0"/>
                </a:spcAft>
              </a:pPr>
              <a:t>12</a:t>
            </a:fld>
            <a:endParaRPr lang="en-AU" altLang="id-ID"/>
          </a:p>
        </p:txBody>
      </p:sp>
      <p:sp>
        <p:nvSpPr>
          <p:cNvPr id="3686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E741B003-8618-43CE-8278-425391E65B4D}" type="slidenum">
              <a:rPr lang="en-AU" altLang="id-ID"/>
              <a:pPr fontAlgn="base">
                <a:spcBef>
                  <a:spcPct val="0"/>
                </a:spcBef>
                <a:spcAft>
                  <a:spcPct val="0"/>
                </a:spcAft>
              </a:pPr>
              <a:t>19</a:t>
            </a:fld>
            <a:endParaRPr lang="en-AU" altLang="id-ID"/>
          </a:p>
        </p:txBody>
      </p:sp>
      <p:sp>
        <p:nvSpPr>
          <p:cNvPr id="450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411C325A-6F71-4DEA-9A0F-AD1D7ED6A516}" type="slidenum">
              <a:rPr lang="en-AU" altLang="id-ID"/>
              <a:pPr fontAlgn="base">
                <a:spcBef>
                  <a:spcPct val="0"/>
                </a:spcBef>
                <a:spcAft>
                  <a:spcPct val="0"/>
                </a:spcAft>
              </a:pPr>
              <a:t>20</a:t>
            </a:fld>
            <a:endParaRPr lang="en-AU" altLang="id-ID"/>
          </a:p>
        </p:txBody>
      </p:sp>
      <p:sp>
        <p:nvSpPr>
          <p:cNvPr id="4710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2C14FA44-C5E9-4908-A55F-AE5909AA005C}" type="slidenum">
              <a:rPr lang="en-AU" altLang="id-ID"/>
              <a:pPr fontAlgn="base">
                <a:spcBef>
                  <a:spcPct val="0"/>
                </a:spcBef>
                <a:spcAft>
                  <a:spcPct val="0"/>
                </a:spcAft>
              </a:pPr>
              <a:t>21</a:t>
            </a:fld>
            <a:endParaRPr lang="en-AU" altLang="id-ID"/>
          </a:p>
        </p:txBody>
      </p:sp>
      <p:sp>
        <p:nvSpPr>
          <p:cNvPr id="512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fontAlgn="base">
              <a:spcBef>
                <a:spcPct val="0"/>
              </a:spcBef>
              <a:spcAft>
                <a:spcPct val="0"/>
              </a:spcAft>
            </a:pPr>
            <a:fld id="{EC74FECF-2AB6-440D-8929-135AD7F8F926}" type="slidenum">
              <a:rPr lang="en-AU" altLang="id-ID"/>
              <a:pPr fontAlgn="base">
                <a:spcBef>
                  <a:spcPct val="0"/>
                </a:spcBef>
                <a:spcAft>
                  <a:spcPct val="0"/>
                </a:spcAft>
              </a:pPr>
              <a:t>22</a:t>
            </a:fld>
            <a:endParaRPr lang="en-AU" altLang="id-ID"/>
          </a:p>
        </p:txBody>
      </p:sp>
      <p:sp>
        <p:nvSpPr>
          <p:cNvPr id="5325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id-ID"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4" name="TextBox 3"/>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6 - </a:t>
            </a:r>
            <a:fld id="{31C20CEF-3449-493D-A456-C6B66B83AAB7}"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5" name="TextBox 4"/>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2" name="Title 1"/>
          <p:cNvSpPr>
            <a:spLocks noGrp="1"/>
          </p:cNvSpPr>
          <p:nvPr>
            <p:ph type="ctrTitle"/>
          </p:nvPr>
        </p:nvSpPr>
        <p:spPr>
          <a:xfrm>
            <a:off x="685800" y="2130425"/>
            <a:ext cx="7772400" cy="1470025"/>
          </a:xfrm>
        </p:spPr>
        <p:txBody>
          <a:bodyPr/>
          <a:lstStyle/>
          <a:p>
            <a:r>
              <a:rPr lang="en-AU"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smtClean="0"/>
              <a:t>Click to edit Master subtitle style</a:t>
            </a:r>
            <a:endParaRPr lang="en-US"/>
          </a:p>
        </p:txBody>
      </p:sp>
      <p:sp>
        <p:nvSpPr>
          <p:cNvPr id="6" name="Footer Placeholder 4"/>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7" name="Slide Number Placeholder 5"/>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4D660098-4701-40B3-87BF-9B9FC870C297}" type="slidenum">
              <a:rPr lang="en-US"/>
              <a:pPr>
                <a:defRPr/>
              </a:pPr>
              <a:t>‹#›</a:t>
            </a:fld>
            <a:endParaRPr lang="en-US" dirty="0"/>
          </a:p>
        </p:txBody>
      </p:sp>
    </p:spTree>
    <p:extLst>
      <p:ext uri="{BB962C8B-B14F-4D97-AF65-F5344CB8AC3E}">
        <p14:creationId xmlns:p14="http://schemas.microsoft.com/office/powerpoint/2010/main" val="1120705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showMasterPhAnim="0" type="vertTx" preserve="1">
  <p:cSld name="Title and Vertical Text">
    <p:spTree>
      <p:nvGrpSpPr>
        <p:cNvPr id="1" name=""/>
        <p:cNvGrpSpPr/>
        <p:nvPr/>
      </p:nvGrpSpPr>
      <p:grpSpPr>
        <a:xfrm>
          <a:off x="0" y="0"/>
          <a:ext cx="0" cy="0"/>
          <a:chOff x="0" y="0"/>
          <a:chExt cx="0" cy="0"/>
        </a:xfrm>
      </p:grpSpPr>
      <p:sp>
        <p:nvSpPr>
          <p:cNvPr id="4" name="TextBox 3"/>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6 - </a:t>
            </a:r>
            <a:fld id="{221BA08B-AFCF-4A71-A3EE-2665BCCEA48F}"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5" name="TextBox 4"/>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2" name="Title 1"/>
          <p:cNvSpPr>
            <a:spLocks noGrp="1"/>
          </p:cNvSpPr>
          <p:nvPr>
            <p:ph type="title"/>
          </p:nvPr>
        </p:nvSpPr>
        <p:spPr/>
        <p:txBody>
          <a:bodyPr/>
          <a:lstStyle/>
          <a:p>
            <a:r>
              <a:rPr lang="en-AU"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6" name="Footer Placeholder 4"/>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7" name="Slide Number Placeholder 5"/>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E5A1F54-DEA2-4A7B-9A44-42C0CD173D0D}" type="slidenum">
              <a:rPr lang="en-US"/>
              <a:pPr>
                <a:defRPr/>
              </a:pPr>
              <a:t>‹#›</a:t>
            </a:fld>
            <a:endParaRPr lang="en-US" dirty="0"/>
          </a:p>
        </p:txBody>
      </p:sp>
    </p:spTree>
    <p:extLst>
      <p:ext uri="{BB962C8B-B14F-4D97-AF65-F5344CB8AC3E}">
        <p14:creationId xmlns:p14="http://schemas.microsoft.com/office/powerpoint/2010/main" val="3802594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showMasterPhAnim="0" type="vertTitleAndTx" preserve="1">
  <p:cSld name="Vertical Title and Text">
    <p:spTree>
      <p:nvGrpSpPr>
        <p:cNvPr id="1" name=""/>
        <p:cNvGrpSpPr/>
        <p:nvPr/>
      </p:nvGrpSpPr>
      <p:grpSpPr>
        <a:xfrm>
          <a:off x="0" y="0"/>
          <a:ext cx="0" cy="0"/>
          <a:chOff x="0" y="0"/>
          <a:chExt cx="0" cy="0"/>
        </a:xfrm>
      </p:grpSpPr>
      <p:sp>
        <p:nvSpPr>
          <p:cNvPr id="4" name="TextBox 3"/>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6 - </a:t>
            </a:r>
            <a:fld id="{ED741784-4194-4CA5-966C-2EC2962CE3E1}"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5" name="TextBox 4"/>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2" name="Vertical Title 1"/>
          <p:cNvSpPr>
            <a:spLocks noGrp="1"/>
          </p:cNvSpPr>
          <p:nvPr>
            <p:ph type="title" orient="vert"/>
          </p:nvPr>
        </p:nvSpPr>
        <p:spPr>
          <a:xfrm>
            <a:off x="6629400" y="274638"/>
            <a:ext cx="2057400" cy="5851525"/>
          </a:xfrm>
        </p:spPr>
        <p:txBody>
          <a:bodyPr vert="eaVert"/>
          <a:lstStyle/>
          <a:p>
            <a:r>
              <a:rPr lang="en-AU"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6" name="Footer Placeholder 4"/>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7" name="Slide Number Placeholder 5"/>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4588E9A3-7512-4293-B5B2-98F1DD74F74A}" type="slidenum">
              <a:rPr lang="en-US"/>
              <a:pPr>
                <a:defRPr/>
              </a:pPr>
              <a:t>‹#›</a:t>
            </a:fld>
            <a:endParaRPr lang="en-US" dirty="0"/>
          </a:p>
        </p:txBody>
      </p:sp>
    </p:spTree>
    <p:extLst>
      <p:ext uri="{BB962C8B-B14F-4D97-AF65-F5344CB8AC3E}">
        <p14:creationId xmlns:p14="http://schemas.microsoft.com/office/powerpoint/2010/main" val="745212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showMasterPhAnim="0" type="txAndClipArt">
  <p:cSld name="Title, Text and Clip Art">
    <p:spTree>
      <p:nvGrpSpPr>
        <p:cNvPr id="1" name=""/>
        <p:cNvGrpSpPr/>
        <p:nvPr/>
      </p:nvGrpSpPr>
      <p:grpSpPr>
        <a:xfrm>
          <a:off x="0" y="0"/>
          <a:ext cx="0" cy="0"/>
          <a:chOff x="0" y="0"/>
          <a:chExt cx="0" cy="0"/>
        </a:xfrm>
      </p:grpSpPr>
      <p:sp>
        <p:nvSpPr>
          <p:cNvPr id="5" name="TextBox 4"/>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6 - </a:t>
            </a:r>
            <a:fld id="{53934F95-2F1F-4DFF-A81B-485CF8A56838}"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6" name="TextBox 5"/>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2" name="Title 1"/>
          <p:cNvSpPr>
            <a:spLocks noGrp="1"/>
          </p:cNvSpPr>
          <p:nvPr>
            <p:ph type="title"/>
          </p:nvPr>
        </p:nvSpPr>
        <p:spPr>
          <a:xfrm>
            <a:off x="685800" y="434975"/>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177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17700"/>
            <a:ext cx="3810000" cy="4114800"/>
          </a:xfrm>
        </p:spPr>
        <p:txBody>
          <a:bodyPr rtlCol="0">
            <a:normAutofit/>
          </a:bodyPr>
          <a:lstStyle/>
          <a:p>
            <a:pPr lvl="0"/>
            <a:endParaRPr lang="en-US" noProof="0" dirty="0"/>
          </a:p>
        </p:txBody>
      </p:sp>
    </p:spTree>
    <p:extLst>
      <p:ext uri="{BB962C8B-B14F-4D97-AF65-F5344CB8AC3E}">
        <p14:creationId xmlns:p14="http://schemas.microsoft.com/office/powerpoint/2010/main" val="2704465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par>
                          <p:cTn id="8" fill="hold">
                            <p:stCondLst>
                              <p:cond delay="1500"/>
                            </p:stCondLst>
                            <p:childTnLst>
                              <p:par>
                                <p:cTn id="9" presetID="18" presetClass="entr" presetSubtype="6" fill="hold" grpId="0" nodeType="afterEffect" nodePh="1">
                                  <p:stCondLst>
                                    <p:cond delay="1000"/>
                                  </p:stCondLst>
                                  <p:endCondLst>
                                    <p:cond evt="begin" delay="0">
                                      <p:tn val="9"/>
                                    </p:cond>
                                  </p:endCondLst>
                                  <p:childTnLst>
                                    <p:set>
                                      <p:cBhvr>
                                        <p:cTn id="10" dur="1" fill="hold">
                                          <p:stCondLst>
                                            <p:cond delay="0"/>
                                          </p:stCondLst>
                                        </p:cTn>
                                        <p:tgtEl>
                                          <p:spTgt spid="4"/>
                                        </p:tgtEl>
                                        <p:attrNameLst>
                                          <p:attrName>style.visibility</p:attrName>
                                        </p:attrNameLst>
                                      </p:cBhvr>
                                      <p:to>
                                        <p:strVal val="visible"/>
                                      </p:to>
                                    </p:set>
                                    <p:animEffect transition="in" filter="strips(downRight)">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showMasterPhAnim="0" type="obj" preserve="1">
  <p:cSld name="Title and Content">
    <p:spTree>
      <p:nvGrpSpPr>
        <p:cNvPr id="1" name=""/>
        <p:cNvGrpSpPr/>
        <p:nvPr/>
      </p:nvGrpSpPr>
      <p:grpSpPr>
        <a:xfrm>
          <a:off x="0" y="0"/>
          <a:ext cx="0" cy="0"/>
          <a:chOff x="0" y="0"/>
          <a:chExt cx="0" cy="0"/>
        </a:xfrm>
      </p:grpSpPr>
      <p:sp>
        <p:nvSpPr>
          <p:cNvPr id="4" name="TextBox 3"/>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6 - </a:t>
            </a:r>
            <a:fld id="{A7FD294A-A380-4197-B793-65038E7FF026}"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5" name="TextBox 4"/>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idx="1"/>
          </p:nvPr>
        </p:nvSpPr>
        <p:spPr/>
        <p:txBody>
          <a:bodyPr/>
          <a:lstStyle>
            <a:lvl1pPr marL="342900" indent="-342900">
              <a:buClr>
                <a:schemeClr val="accent1"/>
              </a:buClr>
              <a:buFont typeface="Arial Unicode MS"/>
              <a:buChar char="▶"/>
              <a:defRPr/>
            </a:lvl1pPr>
            <a:lvl2pPr marL="742950" indent="-285750">
              <a:buClr>
                <a:schemeClr val="accent1"/>
              </a:buClr>
              <a:buFont typeface="Arial Unicode MS"/>
              <a:buChar char="▶"/>
              <a:defRPr/>
            </a:lvl2pPr>
            <a:lvl3pPr marL="1143000" indent="-228600">
              <a:buClr>
                <a:schemeClr val="accent1"/>
              </a:buClr>
              <a:buFont typeface="Arial Unicode MS"/>
              <a:buChar char="▶"/>
              <a:defRPr/>
            </a:lvl3pPr>
            <a:lvl4pPr marL="1600200" indent="-228600">
              <a:buClr>
                <a:schemeClr val="accent1"/>
              </a:buClr>
              <a:buFont typeface="Arial Unicode MS"/>
              <a:buChar char="▶"/>
              <a:defRPr/>
            </a:lvl4pPr>
            <a:lvl5pPr marL="2057400" indent="-228600">
              <a:buClr>
                <a:schemeClr val="accent1"/>
              </a:buClr>
              <a:buFont typeface="Arial Unicode MS"/>
              <a:buChar char="▶"/>
              <a:defRPr/>
            </a:lvl5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6" name="Footer Placeholder 4"/>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7" name="Slide Number Placeholder 5"/>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491DE197-3113-4D21-89DD-C36E62666230}" type="slidenum">
              <a:rPr lang="en-US"/>
              <a:pPr>
                <a:defRPr/>
              </a:pPr>
              <a:t>‹#›</a:t>
            </a:fld>
            <a:endParaRPr lang="en-US" dirty="0"/>
          </a:p>
        </p:txBody>
      </p:sp>
    </p:spTree>
    <p:extLst>
      <p:ext uri="{BB962C8B-B14F-4D97-AF65-F5344CB8AC3E}">
        <p14:creationId xmlns:p14="http://schemas.microsoft.com/office/powerpoint/2010/main" val="3522581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type="secHead" preserve="1">
  <p:cSld name="Section Header">
    <p:spTree>
      <p:nvGrpSpPr>
        <p:cNvPr id="1" name=""/>
        <p:cNvGrpSpPr/>
        <p:nvPr/>
      </p:nvGrpSpPr>
      <p:grpSpPr>
        <a:xfrm>
          <a:off x="0" y="0"/>
          <a:ext cx="0" cy="0"/>
          <a:chOff x="0" y="0"/>
          <a:chExt cx="0" cy="0"/>
        </a:xfrm>
      </p:grpSpPr>
      <p:sp>
        <p:nvSpPr>
          <p:cNvPr id="4" name="TextBox 3"/>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6 - </a:t>
            </a:r>
            <a:fld id="{2C7A02A4-72C7-43AB-A275-8DF6849DB274}"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5" name="TextBox 4"/>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smtClean="0"/>
              <a:t>Click to edit Master text styles</a:t>
            </a:r>
          </a:p>
        </p:txBody>
      </p:sp>
      <p:sp>
        <p:nvSpPr>
          <p:cNvPr id="6" name="Footer Placeholder 4"/>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7" name="Slide Number Placeholder 5"/>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28BED5CD-F676-491B-92BC-B31337BC261D}" type="slidenum">
              <a:rPr lang="en-US"/>
              <a:pPr>
                <a:defRPr/>
              </a:pPr>
              <a:t>‹#›</a:t>
            </a:fld>
            <a:endParaRPr lang="en-US" dirty="0"/>
          </a:p>
        </p:txBody>
      </p:sp>
    </p:spTree>
    <p:extLst>
      <p:ext uri="{BB962C8B-B14F-4D97-AF65-F5344CB8AC3E}">
        <p14:creationId xmlns:p14="http://schemas.microsoft.com/office/powerpoint/2010/main" val="2520188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showMasterPhAnim="0" type="twoObj" preserve="1">
  <p:cSld name="Two Content">
    <p:spTree>
      <p:nvGrpSpPr>
        <p:cNvPr id="1" name=""/>
        <p:cNvGrpSpPr/>
        <p:nvPr/>
      </p:nvGrpSpPr>
      <p:grpSpPr>
        <a:xfrm>
          <a:off x="0" y="0"/>
          <a:ext cx="0" cy="0"/>
          <a:chOff x="0" y="0"/>
          <a:chExt cx="0" cy="0"/>
        </a:xfrm>
      </p:grpSpPr>
      <p:sp>
        <p:nvSpPr>
          <p:cNvPr id="5" name="TextBox 4"/>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6 - </a:t>
            </a:r>
            <a:fld id="{03F5E400-E6B2-4228-9995-B93D651D5939}"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6" name="TextBox 5"/>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7" name="Footer Placeholder 5"/>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8" name="Slide Number Placeholder 6"/>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297C5FA7-D059-4D69-A388-353ECD078E6D}" type="slidenum">
              <a:rPr lang="en-US"/>
              <a:pPr>
                <a:defRPr/>
              </a:pPr>
              <a:t>‹#›</a:t>
            </a:fld>
            <a:endParaRPr lang="en-US" dirty="0"/>
          </a:p>
        </p:txBody>
      </p:sp>
    </p:spTree>
    <p:extLst>
      <p:ext uri="{BB962C8B-B14F-4D97-AF65-F5344CB8AC3E}">
        <p14:creationId xmlns:p14="http://schemas.microsoft.com/office/powerpoint/2010/main" val="1702538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par>
                          <p:cTn id="8" fill="hold">
                            <p:stCondLst>
                              <p:cond delay="1500"/>
                            </p:stCondLst>
                            <p:childTnLst>
                              <p:par>
                                <p:cTn id="9" presetID="18" presetClass="entr" presetSubtype="6" fill="hold" grpId="0" nodeType="afterEffect">
                                  <p:stCondLst>
                                    <p:cond delay="1000"/>
                                  </p:stCondLst>
                                  <p:childTnLst>
                                    <p:set>
                                      <p:cBhvr>
                                        <p:cTn id="10" dur="1" fill="hold">
                                          <p:stCondLst>
                                            <p:cond delay="0"/>
                                          </p:stCondLst>
                                        </p:cTn>
                                        <p:tgtEl>
                                          <p:spTgt spid="4"/>
                                        </p:tgtEl>
                                        <p:attrNameLst>
                                          <p:attrName>style.visibility</p:attrName>
                                        </p:attrNameLst>
                                      </p:cBhvr>
                                      <p:to>
                                        <p:strVal val="visible"/>
                                      </p:to>
                                    </p:set>
                                    <p:animEffect transition="in" filter="strips(downRight)">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showMasterPhAnim="0" type="twoTxTwoObj" preserve="1">
  <p:cSld name="Comparison">
    <p:spTree>
      <p:nvGrpSpPr>
        <p:cNvPr id="1" name=""/>
        <p:cNvGrpSpPr/>
        <p:nvPr/>
      </p:nvGrpSpPr>
      <p:grpSpPr>
        <a:xfrm>
          <a:off x="0" y="0"/>
          <a:ext cx="0" cy="0"/>
          <a:chOff x="0" y="0"/>
          <a:chExt cx="0" cy="0"/>
        </a:xfrm>
      </p:grpSpPr>
      <p:sp>
        <p:nvSpPr>
          <p:cNvPr id="7" name="TextBox 6"/>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6 - </a:t>
            </a:r>
            <a:fld id="{057CF3B4-E819-4163-8A70-20FF85A3977C}"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8" name="TextBox 7"/>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2" name="Title 1"/>
          <p:cNvSpPr>
            <a:spLocks noGrp="1"/>
          </p:cNvSpPr>
          <p:nvPr>
            <p:ph type="title"/>
          </p:nvPr>
        </p:nvSpPr>
        <p:spPr/>
        <p:txBody>
          <a:bodyPr/>
          <a:lstStyle>
            <a:lvl1pPr>
              <a:defRPr/>
            </a:lvl1pPr>
          </a:lstStyle>
          <a:p>
            <a:r>
              <a:rPr lang="en-AU"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9" name="Footer Placeholder 7"/>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10" name="Slide Number Placeholder 8"/>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2F17E68-5B4E-4597-9BC6-A12915C815DD}" type="slidenum">
              <a:rPr lang="en-US"/>
              <a:pPr>
                <a:defRPr/>
              </a:pPr>
              <a:t>‹#›</a:t>
            </a:fld>
            <a:endParaRPr lang="en-US" dirty="0"/>
          </a:p>
        </p:txBody>
      </p:sp>
    </p:spTree>
    <p:extLst>
      <p:ext uri="{BB962C8B-B14F-4D97-AF65-F5344CB8AC3E}">
        <p14:creationId xmlns:p14="http://schemas.microsoft.com/office/powerpoint/2010/main" val="3396034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par>
                          <p:cTn id="8" fill="hold">
                            <p:stCondLst>
                              <p:cond delay="1500"/>
                            </p:stCondLst>
                            <p:childTnLst>
                              <p:par>
                                <p:cTn id="9" presetID="18" presetClass="entr" presetSubtype="6" fill="hold" grpId="0" nodeType="afterEffect">
                                  <p:stCondLst>
                                    <p:cond delay="1000"/>
                                  </p:stCondLst>
                                  <p:childTnLst>
                                    <p:set>
                                      <p:cBhvr>
                                        <p:cTn id="10" dur="1" fill="hold">
                                          <p:stCondLst>
                                            <p:cond delay="0"/>
                                          </p:stCondLst>
                                        </p:cTn>
                                        <p:tgtEl>
                                          <p:spTgt spid="4"/>
                                        </p:tgtEl>
                                        <p:attrNameLst>
                                          <p:attrName>style.visibility</p:attrName>
                                        </p:attrNameLst>
                                      </p:cBhvr>
                                      <p:to>
                                        <p:strVal val="visible"/>
                                      </p:to>
                                    </p:set>
                                    <p:animEffect transition="in" filter="strips(downRight)">
                                      <p:cBhvr>
                                        <p:cTn id="11" dur="500"/>
                                        <p:tgtEl>
                                          <p:spTgt spid="4"/>
                                        </p:tgtEl>
                                      </p:cBhvr>
                                    </p:animEffect>
                                  </p:childTnLst>
                                </p:cTn>
                              </p:par>
                            </p:childTnLst>
                          </p:cTn>
                        </p:par>
                        <p:par>
                          <p:cTn id="12" fill="hold">
                            <p:stCondLst>
                              <p:cond delay="3000"/>
                            </p:stCondLst>
                            <p:childTnLst>
                              <p:par>
                                <p:cTn id="13" presetID="18" presetClass="entr" presetSubtype="6" fill="hold" grpId="0" nodeType="afterEffect">
                                  <p:stCondLst>
                                    <p:cond delay="1000"/>
                                  </p:stCondLst>
                                  <p:childTnLst>
                                    <p:set>
                                      <p:cBhvr>
                                        <p:cTn id="14" dur="1" fill="hold">
                                          <p:stCondLst>
                                            <p:cond delay="0"/>
                                          </p:stCondLst>
                                        </p:cTn>
                                        <p:tgtEl>
                                          <p:spTgt spid="5"/>
                                        </p:tgtEl>
                                        <p:attrNameLst>
                                          <p:attrName>style.visibility</p:attrName>
                                        </p:attrNameLst>
                                      </p:cBhvr>
                                      <p:to>
                                        <p:strVal val="visible"/>
                                      </p:to>
                                    </p:set>
                                    <p:animEffect transition="in" filter="strips(downRight)">
                                      <p:cBhvr>
                                        <p:cTn id="15" dur="500"/>
                                        <p:tgtEl>
                                          <p:spTgt spid="5"/>
                                        </p:tgtEl>
                                      </p:cBhvr>
                                    </p:animEffect>
                                  </p:childTnLst>
                                </p:cTn>
                              </p:par>
                            </p:childTnLst>
                          </p:cTn>
                        </p:par>
                        <p:par>
                          <p:cTn id="16" fill="hold">
                            <p:stCondLst>
                              <p:cond delay="4500"/>
                            </p:stCondLst>
                            <p:childTnLst>
                              <p:par>
                                <p:cTn id="17" presetID="18" presetClass="entr" presetSubtype="6" fill="hold" grpId="0" nodeType="afterEffect">
                                  <p:stCondLst>
                                    <p:cond delay="1000"/>
                                  </p:stCondLst>
                                  <p:childTnLst>
                                    <p:set>
                                      <p:cBhvr>
                                        <p:cTn id="18" dur="1" fill="hold">
                                          <p:stCondLst>
                                            <p:cond delay="0"/>
                                          </p:stCondLst>
                                        </p:cTn>
                                        <p:tgtEl>
                                          <p:spTgt spid="6"/>
                                        </p:tgtEl>
                                        <p:attrNameLst>
                                          <p:attrName>style.visibility</p:attrName>
                                        </p:attrNameLst>
                                      </p:cBhvr>
                                      <p:to>
                                        <p:strVal val="visible"/>
                                      </p:to>
                                    </p:set>
                                    <p:animEffect transition="in" filter="strips(downRight)">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P spid="5" grpId="0" autoUpdateAnimBg="0"/>
      <p:bldP spid="6" grpId="0" autoUpdateAnimBg="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showMasterPhAnim="0" type="titleOnly" preserve="1">
  <p:cSld name="Title Only">
    <p:spTree>
      <p:nvGrpSpPr>
        <p:cNvPr id="1" name=""/>
        <p:cNvGrpSpPr/>
        <p:nvPr/>
      </p:nvGrpSpPr>
      <p:grpSpPr>
        <a:xfrm>
          <a:off x="0" y="0"/>
          <a:ext cx="0" cy="0"/>
          <a:chOff x="0" y="0"/>
          <a:chExt cx="0" cy="0"/>
        </a:xfrm>
      </p:grpSpPr>
      <p:sp>
        <p:nvSpPr>
          <p:cNvPr id="3" name="TextBox 2"/>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6 - </a:t>
            </a:r>
            <a:fld id="{97876536-9284-4F3A-84AE-3ED8A95816E3}"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4" name="TextBox 3"/>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2" name="Title 1"/>
          <p:cNvSpPr>
            <a:spLocks noGrp="1"/>
          </p:cNvSpPr>
          <p:nvPr>
            <p:ph type="title"/>
          </p:nvPr>
        </p:nvSpPr>
        <p:spPr/>
        <p:txBody>
          <a:bodyPr/>
          <a:lstStyle/>
          <a:p>
            <a:r>
              <a:rPr lang="en-AU" smtClean="0"/>
              <a:t>Click to edit Master title style</a:t>
            </a:r>
            <a:endParaRPr lang="en-US"/>
          </a:p>
        </p:txBody>
      </p:sp>
      <p:sp>
        <p:nvSpPr>
          <p:cNvPr id="5" name="Footer Placeholder 3"/>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6" name="Slide Number Placeholder 4"/>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E00318D1-C304-4993-B9E5-6630333B8D40}" type="slidenum">
              <a:rPr lang="en-US"/>
              <a:pPr>
                <a:defRPr/>
              </a:pPr>
              <a:t>‹#›</a:t>
            </a:fld>
            <a:endParaRPr lang="en-US" dirty="0"/>
          </a:p>
        </p:txBody>
      </p:sp>
    </p:spTree>
    <p:extLst>
      <p:ext uri="{BB962C8B-B14F-4D97-AF65-F5344CB8AC3E}">
        <p14:creationId xmlns:p14="http://schemas.microsoft.com/office/powerpoint/2010/main" val="101272183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type="blank" preserve="1">
  <p:cSld name="Blank">
    <p:spTree>
      <p:nvGrpSpPr>
        <p:cNvPr id="1" name=""/>
        <p:cNvGrpSpPr/>
        <p:nvPr/>
      </p:nvGrpSpPr>
      <p:grpSpPr>
        <a:xfrm>
          <a:off x="0" y="0"/>
          <a:ext cx="0" cy="0"/>
          <a:chOff x="0" y="0"/>
          <a:chExt cx="0" cy="0"/>
        </a:xfrm>
      </p:grpSpPr>
      <p:sp>
        <p:nvSpPr>
          <p:cNvPr id="2" name="TextBox 1"/>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6 - </a:t>
            </a:r>
            <a:fld id="{2EC0902D-438D-431D-BC06-50332EB12A63}"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3" name="TextBox 2"/>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4" name="Footer Placeholder 2"/>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5" name="Slide Number Placeholder 3"/>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2047184-719A-41E1-AB39-221603BCBF82}" type="slidenum">
              <a:rPr lang="en-US"/>
              <a:pPr>
                <a:defRPr/>
              </a:pPr>
              <a:t>‹#›</a:t>
            </a:fld>
            <a:endParaRPr lang="en-US" dirty="0"/>
          </a:p>
        </p:txBody>
      </p:sp>
    </p:spTree>
    <p:extLst>
      <p:ext uri="{BB962C8B-B14F-4D97-AF65-F5344CB8AC3E}">
        <p14:creationId xmlns:p14="http://schemas.microsoft.com/office/powerpoint/2010/main" val="331899580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showMasterPhAnim="0" type="objTx" preserve="1">
  <p:cSld name="Content with Caption">
    <p:spTree>
      <p:nvGrpSpPr>
        <p:cNvPr id="1" name=""/>
        <p:cNvGrpSpPr/>
        <p:nvPr/>
      </p:nvGrpSpPr>
      <p:grpSpPr>
        <a:xfrm>
          <a:off x="0" y="0"/>
          <a:ext cx="0" cy="0"/>
          <a:chOff x="0" y="0"/>
          <a:chExt cx="0" cy="0"/>
        </a:xfrm>
      </p:grpSpPr>
      <p:sp>
        <p:nvSpPr>
          <p:cNvPr id="5" name="TextBox 4"/>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6 - </a:t>
            </a:r>
            <a:fld id="{7257F2DC-E898-47C2-B1E0-3ADCE38A481E}"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6" name="TextBox 5"/>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7" name="Footer Placeholder 5"/>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8" name="Slide Number Placeholder 6"/>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E74F53BA-C40D-4404-891A-79EEB2FE1EA0}" type="slidenum">
              <a:rPr lang="en-US"/>
              <a:pPr>
                <a:defRPr/>
              </a:pPr>
              <a:t>‹#›</a:t>
            </a:fld>
            <a:endParaRPr lang="en-US" dirty="0"/>
          </a:p>
        </p:txBody>
      </p:sp>
    </p:spTree>
    <p:extLst>
      <p:ext uri="{BB962C8B-B14F-4D97-AF65-F5344CB8AC3E}">
        <p14:creationId xmlns:p14="http://schemas.microsoft.com/office/powerpoint/2010/main" val="378891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par>
                          <p:cTn id="8" fill="hold">
                            <p:stCondLst>
                              <p:cond delay="1500"/>
                            </p:stCondLst>
                            <p:childTnLst>
                              <p:par>
                                <p:cTn id="9" presetID="18" presetClass="entr" presetSubtype="6" fill="hold" grpId="0" nodeType="afterEffect">
                                  <p:stCondLst>
                                    <p:cond delay="1000"/>
                                  </p:stCondLst>
                                  <p:childTnLst>
                                    <p:set>
                                      <p:cBhvr>
                                        <p:cTn id="10" dur="1" fill="hold">
                                          <p:stCondLst>
                                            <p:cond delay="0"/>
                                          </p:stCondLst>
                                        </p:cTn>
                                        <p:tgtEl>
                                          <p:spTgt spid="4"/>
                                        </p:tgtEl>
                                        <p:attrNameLst>
                                          <p:attrName>style.visibility</p:attrName>
                                        </p:attrNameLst>
                                      </p:cBhvr>
                                      <p:to>
                                        <p:strVal val="visible"/>
                                      </p:to>
                                    </p:set>
                                    <p:animEffect transition="in" filter="strips(downRight)">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showMasterPhAnim="0" type="picTx" preserve="1">
  <p:cSld name="Picture with Caption">
    <p:spTree>
      <p:nvGrpSpPr>
        <p:cNvPr id="1" name=""/>
        <p:cNvGrpSpPr/>
        <p:nvPr/>
      </p:nvGrpSpPr>
      <p:grpSpPr>
        <a:xfrm>
          <a:off x="0" y="0"/>
          <a:ext cx="0" cy="0"/>
          <a:chOff x="0" y="0"/>
          <a:chExt cx="0" cy="0"/>
        </a:xfrm>
      </p:grpSpPr>
      <p:sp>
        <p:nvSpPr>
          <p:cNvPr id="5" name="TextBox 4"/>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6 - </a:t>
            </a:r>
            <a:fld id="{CA7512A9-9DC2-46A2-866C-13A91D76F22A}"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
        <p:nvSpPr>
          <p:cNvPr id="6" name="TextBox 5"/>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7" name="Footer Placeholder 5"/>
          <p:cNvSpPr>
            <a:spLocks noGrp="1"/>
          </p:cNvSpPr>
          <p:nvPr>
            <p:ph type="ftr" sz="quarter" idx="10"/>
          </p:nvPr>
        </p:nvSpPr>
        <p:spPr>
          <a:xfrm>
            <a:off x="3124200" y="6356350"/>
            <a:ext cx="2895600" cy="365125"/>
          </a:xfrm>
          <a:prstGeom prst="rect">
            <a:avLst/>
          </a:prstGeom>
        </p:spPr>
        <p:txBody>
          <a:bodyPr/>
          <a:lstStyle>
            <a:lvl1pPr fontAlgn="auto">
              <a:spcBef>
                <a:spcPts val="0"/>
              </a:spcBef>
              <a:spcAft>
                <a:spcPts val="0"/>
              </a:spcAft>
              <a:defRPr dirty="0">
                <a:latin typeface="+mn-lt"/>
                <a:cs typeface="+mn-cs"/>
              </a:defRPr>
            </a:lvl1pPr>
          </a:lstStyle>
          <a:p>
            <a:pPr>
              <a:defRPr/>
            </a:pPr>
            <a:endParaRPr lang="en-US"/>
          </a:p>
        </p:txBody>
      </p:sp>
      <p:sp>
        <p:nvSpPr>
          <p:cNvPr id="8" name="Slide Number Placeholder 6"/>
          <p:cNvSpPr>
            <a:spLocks noGrp="1"/>
          </p:cNvSpPr>
          <p:nvPr>
            <p:ph type="sldNum" sz="quarter" idx="11"/>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CF44C45D-7FB6-4B46-9C23-B54506B48FF0}" type="slidenum">
              <a:rPr lang="en-US"/>
              <a:pPr>
                <a:defRPr/>
              </a:pPr>
              <a:t>‹#›</a:t>
            </a:fld>
            <a:endParaRPr lang="en-US" dirty="0"/>
          </a:p>
        </p:txBody>
      </p:sp>
    </p:spTree>
    <p:extLst>
      <p:ext uri="{BB962C8B-B14F-4D97-AF65-F5344CB8AC3E}">
        <p14:creationId xmlns:p14="http://schemas.microsoft.com/office/powerpoint/2010/main" val="1292674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nodePh="1">
                                  <p:stCondLst>
                                    <p:cond delay="100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par>
                          <p:cTn id="8" fill="hold">
                            <p:stCondLst>
                              <p:cond delay="1500"/>
                            </p:stCondLst>
                            <p:childTnLst>
                              <p:par>
                                <p:cTn id="9" presetID="18" presetClass="entr" presetSubtype="6" fill="hold" grpId="0" nodeType="afterEffect">
                                  <p:stCondLst>
                                    <p:cond delay="1000"/>
                                  </p:stCondLst>
                                  <p:childTnLst>
                                    <p:set>
                                      <p:cBhvr>
                                        <p:cTn id="10" dur="1" fill="hold">
                                          <p:stCondLst>
                                            <p:cond delay="0"/>
                                          </p:stCondLst>
                                        </p:cTn>
                                        <p:tgtEl>
                                          <p:spTgt spid="4"/>
                                        </p:tgtEl>
                                        <p:attrNameLst>
                                          <p:attrName>style.visibility</p:attrName>
                                        </p:attrNameLst>
                                      </p:cBhvr>
                                      <p:to>
                                        <p:strVal val="visible"/>
                                      </p:to>
                                    </p:set>
                                    <p:animEffect transition="in" filter="strips(downRight)">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extLst>
              <a:ext uri="{BEBA8EAE-BF5A-486C-A8C5-ECC9F3942E4B}">
                <a14:imgProps xmlns:a14="http://schemas.microsoft.com/office/drawing/2010/main">
                  <a14:imgLayer r:embed="rId15">
                    <a14:imgEffect>
                      <a14:artisticPlasticWrap/>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AU" altLang="id-ID" smtClean="0"/>
              <a:t>Click to edit Master title style</a:t>
            </a:r>
            <a:endParaRPr lang="en-US" altLang="id-ID" smtClean="0"/>
          </a:p>
        </p:txBody>
      </p:sp>
      <p:sp>
        <p:nvSpPr>
          <p:cNvPr id="3"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AU" altLang="id-ID" smtClean="0"/>
              <a:t>Click to edit Master text styles</a:t>
            </a:r>
          </a:p>
          <a:p>
            <a:pPr lvl="1"/>
            <a:r>
              <a:rPr lang="en-AU" altLang="id-ID" smtClean="0"/>
              <a:t>Second level</a:t>
            </a:r>
          </a:p>
          <a:p>
            <a:pPr lvl="2"/>
            <a:r>
              <a:rPr lang="en-AU" altLang="id-ID" smtClean="0"/>
              <a:t>Third level</a:t>
            </a:r>
          </a:p>
          <a:p>
            <a:pPr lvl="3"/>
            <a:r>
              <a:rPr lang="en-AU" altLang="id-ID" smtClean="0"/>
              <a:t>Fourth level</a:t>
            </a:r>
          </a:p>
          <a:p>
            <a:pPr lvl="4"/>
            <a:r>
              <a:rPr lang="en-AU" altLang="id-ID" smtClean="0"/>
              <a:t>Fifth level</a:t>
            </a:r>
            <a:endParaRPr lang="en-US" altLang="id-ID" smtClean="0"/>
          </a:p>
        </p:txBody>
      </p:sp>
      <p:sp>
        <p:nvSpPr>
          <p:cNvPr id="8" name="TextBox 7"/>
          <p:cNvSpPr txBox="1"/>
          <p:nvPr userDrawn="1"/>
        </p:nvSpPr>
        <p:spPr>
          <a:xfrm>
            <a:off x="457200" y="6384925"/>
            <a:ext cx="2333625" cy="274638"/>
          </a:xfrm>
          <a:prstGeom prst="rect">
            <a:avLst/>
          </a:prstGeom>
          <a:noFill/>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200">
                <a:solidFill>
                  <a:srgbClr val="A6A6A6"/>
                </a:solidFill>
                <a:latin typeface="Arial" pitchFamily="34" charset="0"/>
              </a:rPr>
              <a:t>© 2014 Pearson Education, Inc.</a:t>
            </a:r>
            <a:endParaRPr lang="en-US" altLang="id-ID" sz="1200">
              <a:solidFill>
                <a:srgbClr val="A6A6A6"/>
              </a:solidFill>
              <a:latin typeface="Arial" pitchFamily="34" charset="0"/>
            </a:endParaRPr>
          </a:p>
        </p:txBody>
      </p:sp>
      <p:sp>
        <p:nvSpPr>
          <p:cNvPr id="9" name="TextBox 8"/>
          <p:cNvSpPr txBox="1"/>
          <p:nvPr userDrawn="1"/>
        </p:nvSpPr>
        <p:spPr>
          <a:xfrm>
            <a:off x="7975600" y="6384925"/>
            <a:ext cx="595313" cy="276225"/>
          </a:xfrm>
          <a:prstGeom prst="rect">
            <a:avLst/>
          </a:prstGeom>
          <a:noFill/>
        </p:spPr>
        <p:txBody>
          <a:bodyPr wrap="none">
            <a:spAutoFit/>
          </a:bodyPr>
          <a:lstStyle/>
          <a:p>
            <a:pPr fontAlgn="auto">
              <a:spcBef>
                <a:spcPts val="0"/>
              </a:spcBef>
              <a:spcAft>
                <a:spcPts val="0"/>
              </a:spcAft>
              <a:defRPr/>
            </a:pPr>
            <a:r>
              <a:rPr lang="en-US" sz="1200" dirty="0">
                <a:solidFill>
                  <a:srgbClr val="A6A6A6"/>
                </a:solidFill>
                <a:latin typeface="Arial"/>
                <a:cs typeface="Arial"/>
              </a:rPr>
              <a:t>6 - </a:t>
            </a:r>
            <a:fld id="{783E32DF-DC87-424A-8A02-E446D84691C6}" type="slidenum">
              <a:rPr lang="en-US" sz="1200">
                <a:solidFill>
                  <a:srgbClr val="A6A6A6"/>
                </a:solidFill>
                <a:latin typeface="Arial"/>
                <a:cs typeface="Arial"/>
              </a:rPr>
              <a:pPr fontAlgn="auto">
                <a:spcBef>
                  <a:spcPts val="0"/>
                </a:spcBef>
                <a:spcAft>
                  <a:spcPts val="0"/>
                </a:spcAft>
                <a:defRPr/>
              </a:pPr>
              <a:t>‹#›</a:t>
            </a:fld>
            <a:endParaRPr lang="en-US" sz="1200" dirty="0">
              <a:solidFill>
                <a:srgbClr val="A6A6A6"/>
              </a:solidFill>
              <a:latin typeface="Arial"/>
              <a:cs typeface="Aria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18" presetClass="entr" presetSubtype="6" fill="hold" nodeType="afterEffect">
                  <p:stCondLst>
                    <p:cond delay="1000"/>
                  </p:stCondLst>
                  <p:childTnLst>
                    <p:set>
                      <p:cBhvr>
                        <p:cTn dur="1" fill="hold">
                          <p:stCondLst>
                            <p:cond delay="0"/>
                          </p:stCondLst>
                        </p:cTn>
                        <p:tgtEl>
                          <p:spTgt spid="3"/>
                        </p:tgtEl>
                        <p:attrNameLst>
                          <p:attrName>style.visibility</p:attrName>
                        </p:attrNameLst>
                      </p:cBhvr>
                      <p:to>
                        <p:strVal val="visible"/>
                      </p:to>
                    </p:set>
                    <p:animEffect transition="in" filter="strips(downRight)">
                      <p:cBhvr>
                        <p:cTn dur="1000"/>
                        <p:tgtEl>
                          <p:spTgt spid="3"/>
                        </p:tgtEl>
                      </p:cBhvr>
                    </p:animEffect>
                  </p:childTnLst>
                </p:cTn>
              </p:par>
            </p:tnLst>
          </p:tmpl>
        </p:tmplLst>
      </p:bldP>
    </p:bldLst>
  </p:timing>
  <p:txStyles>
    <p:titleStyle>
      <a:lvl1pPr algn="ctr" defTabSz="457200" rtl="0" fontAlgn="base">
        <a:spcBef>
          <a:spcPct val="0"/>
        </a:spcBef>
        <a:spcAft>
          <a:spcPct val="0"/>
        </a:spcAft>
        <a:defRPr sz="4400" b="1" kern="1200">
          <a:solidFill>
            <a:schemeClr val="tx1"/>
          </a:solidFill>
          <a:latin typeface="Arial"/>
          <a:ea typeface="+mj-ea"/>
          <a:cs typeface="Arial"/>
        </a:defRPr>
      </a:lvl1pPr>
      <a:lvl2pPr algn="ctr" defTabSz="457200" rtl="0" fontAlgn="base">
        <a:spcBef>
          <a:spcPct val="0"/>
        </a:spcBef>
        <a:spcAft>
          <a:spcPct val="0"/>
        </a:spcAft>
        <a:defRPr sz="4400" b="1">
          <a:solidFill>
            <a:schemeClr val="tx1"/>
          </a:solidFill>
          <a:latin typeface="Arial" pitchFamily="34" charset="0"/>
          <a:cs typeface="Arial" pitchFamily="34" charset="0"/>
        </a:defRPr>
      </a:lvl2pPr>
      <a:lvl3pPr algn="ctr" defTabSz="457200" rtl="0" fontAlgn="base">
        <a:spcBef>
          <a:spcPct val="0"/>
        </a:spcBef>
        <a:spcAft>
          <a:spcPct val="0"/>
        </a:spcAft>
        <a:defRPr sz="4400" b="1">
          <a:solidFill>
            <a:schemeClr val="tx1"/>
          </a:solidFill>
          <a:latin typeface="Arial" pitchFamily="34" charset="0"/>
          <a:cs typeface="Arial" pitchFamily="34" charset="0"/>
        </a:defRPr>
      </a:lvl3pPr>
      <a:lvl4pPr algn="ctr" defTabSz="457200" rtl="0" fontAlgn="base">
        <a:spcBef>
          <a:spcPct val="0"/>
        </a:spcBef>
        <a:spcAft>
          <a:spcPct val="0"/>
        </a:spcAft>
        <a:defRPr sz="4400" b="1">
          <a:solidFill>
            <a:schemeClr val="tx1"/>
          </a:solidFill>
          <a:latin typeface="Arial" pitchFamily="34" charset="0"/>
          <a:cs typeface="Arial" pitchFamily="34" charset="0"/>
        </a:defRPr>
      </a:lvl4pPr>
      <a:lvl5pPr algn="ctr" defTabSz="457200" rtl="0" fontAlgn="base">
        <a:spcBef>
          <a:spcPct val="0"/>
        </a:spcBef>
        <a:spcAft>
          <a:spcPct val="0"/>
        </a:spcAft>
        <a:defRPr sz="4400" b="1">
          <a:solidFill>
            <a:schemeClr val="tx1"/>
          </a:solidFill>
          <a:latin typeface="Arial" pitchFamily="34" charset="0"/>
          <a:cs typeface="Arial" pitchFamily="34" charset="0"/>
        </a:defRPr>
      </a:lvl5pPr>
      <a:lvl6pPr marL="457200" algn="ctr" defTabSz="457200" rtl="0" fontAlgn="base">
        <a:spcBef>
          <a:spcPct val="0"/>
        </a:spcBef>
        <a:spcAft>
          <a:spcPct val="0"/>
        </a:spcAft>
        <a:defRPr sz="4400" b="1">
          <a:solidFill>
            <a:schemeClr val="tx1"/>
          </a:solidFill>
          <a:latin typeface="Arial" pitchFamily="34" charset="0"/>
          <a:cs typeface="Arial" pitchFamily="34" charset="0"/>
        </a:defRPr>
      </a:lvl6pPr>
      <a:lvl7pPr marL="914400" algn="ctr" defTabSz="457200" rtl="0" fontAlgn="base">
        <a:spcBef>
          <a:spcPct val="0"/>
        </a:spcBef>
        <a:spcAft>
          <a:spcPct val="0"/>
        </a:spcAft>
        <a:defRPr sz="4400" b="1">
          <a:solidFill>
            <a:schemeClr val="tx1"/>
          </a:solidFill>
          <a:latin typeface="Arial" pitchFamily="34" charset="0"/>
          <a:cs typeface="Arial" pitchFamily="34" charset="0"/>
        </a:defRPr>
      </a:lvl7pPr>
      <a:lvl8pPr marL="1371600" algn="ctr" defTabSz="457200" rtl="0" fontAlgn="base">
        <a:spcBef>
          <a:spcPct val="0"/>
        </a:spcBef>
        <a:spcAft>
          <a:spcPct val="0"/>
        </a:spcAft>
        <a:defRPr sz="4400" b="1">
          <a:solidFill>
            <a:schemeClr val="tx1"/>
          </a:solidFill>
          <a:latin typeface="Arial" pitchFamily="34" charset="0"/>
          <a:cs typeface="Arial" pitchFamily="34" charset="0"/>
        </a:defRPr>
      </a:lvl8pPr>
      <a:lvl9pPr marL="1828800" algn="ctr" defTabSz="457200" rtl="0" fontAlgn="base">
        <a:spcBef>
          <a:spcPct val="0"/>
        </a:spcBef>
        <a:spcAft>
          <a:spcPct val="0"/>
        </a:spcAft>
        <a:defRPr sz="4400" b="1">
          <a:solidFill>
            <a:schemeClr val="tx1"/>
          </a:solidFill>
          <a:latin typeface="Arial" pitchFamily="34" charset="0"/>
          <a:cs typeface="Arial" pitchFamily="34" charset="0"/>
        </a:defRPr>
      </a:lvl9pPr>
    </p:titleStyle>
    <p:bodyStyle>
      <a:lvl1pPr marL="342900" indent="-342900" algn="l" defTabSz="457200" rtl="0" fontAlgn="base">
        <a:lnSpc>
          <a:spcPct val="90000"/>
        </a:lnSpc>
        <a:spcBef>
          <a:spcPct val="0"/>
        </a:spcBef>
        <a:spcAft>
          <a:spcPts val="1200"/>
        </a:spcAft>
        <a:buClr>
          <a:schemeClr val="accent1"/>
        </a:buClr>
        <a:buFont typeface="Arial Unicode MS" pitchFamily="34" charset="-128"/>
        <a:buChar char="▶"/>
        <a:defRPr sz="3200" kern="1200">
          <a:solidFill>
            <a:schemeClr val="tx1"/>
          </a:solidFill>
          <a:latin typeface="Arial"/>
          <a:ea typeface="+mn-ea"/>
          <a:cs typeface="Arial"/>
        </a:defRPr>
      </a:lvl1pPr>
      <a:lvl2pPr marL="742950" indent="-285750" algn="l" defTabSz="457200" rtl="0" fontAlgn="base">
        <a:lnSpc>
          <a:spcPct val="90000"/>
        </a:lnSpc>
        <a:spcBef>
          <a:spcPct val="0"/>
        </a:spcBef>
        <a:spcAft>
          <a:spcPts val="1200"/>
        </a:spcAft>
        <a:buClr>
          <a:schemeClr val="accent1"/>
        </a:buClr>
        <a:buFont typeface="Arial Unicode MS" pitchFamily="34" charset="-128"/>
        <a:buChar char="▶"/>
        <a:defRPr sz="2800" kern="1200">
          <a:solidFill>
            <a:schemeClr val="tx1"/>
          </a:solidFill>
          <a:latin typeface="Arial"/>
          <a:ea typeface="+mn-ea"/>
          <a:cs typeface="Arial"/>
        </a:defRPr>
      </a:lvl2pPr>
      <a:lvl3pPr marL="1143000" indent="-228600" algn="l" defTabSz="457200" rtl="0" fontAlgn="base">
        <a:lnSpc>
          <a:spcPct val="90000"/>
        </a:lnSpc>
        <a:spcBef>
          <a:spcPct val="0"/>
        </a:spcBef>
        <a:spcAft>
          <a:spcPts val="1200"/>
        </a:spcAft>
        <a:buClr>
          <a:schemeClr val="accent1"/>
        </a:buClr>
        <a:buFont typeface="Arial Unicode MS" pitchFamily="34" charset="-128"/>
        <a:buChar char="▶"/>
        <a:defRPr sz="2400" kern="1200">
          <a:solidFill>
            <a:schemeClr val="tx1"/>
          </a:solidFill>
          <a:latin typeface="Arial"/>
          <a:ea typeface="+mn-ea"/>
          <a:cs typeface="Arial"/>
        </a:defRPr>
      </a:lvl3pPr>
      <a:lvl4pPr marL="1600200" indent="-228600" algn="l" defTabSz="457200" rtl="0" fontAlgn="base">
        <a:lnSpc>
          <a:spcPct val="90000"/>
        </a:lnSpc>
        <a:spcBef>
          <a:spcPct val="0"/>
        </a:spcBef>
        <a:spcAft>
          <a:spcPts val="1200"/>
        </a:spcAft>
        <a:buClr>
          <a:schemeClr val="accent1"/>
        </a:buClr>
        <a:buFont typeface="Arial Unicode MS" pitchFamily="34" charset="-128"/>
        <a:buChar char="▶"/>
        <a:defRPr sz="2000" kern="1200">
          <a:solidFill>
            <a:schemeClr val="tx1"/>
          </a:solidFill>
          <a:latin typeface="Arial"/>
          <a:ea typeface="+mn-ea"/>
          <a:cs typeface="Arial"/>
        </a:defRPr>
      </a:lvl4pPr>
      <a:lvl5pPr marL="2057400" indent="-228600" algn="l" defTabSz="457200" rtl="0" fontAlgn="base">
        <a:lnSpc>
          <a:spcPct val="90000"/>
        </a:lnSpc>
        <a:spcBef>
          <a:spcPct val="0"/>
        </a:spcBef>
        <a:spcAft>
          <a:spcPts val="1200"/>
        </a:spcAft>
        <a:buClr>
          <a:schemeClr val="accent1"/>
        </a:buClr>
        <a:buFont typeface="Arial Unicode MS" pitchFamily="34" charset="-128"/>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76338"/>
            <a:ext cx="9144000"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315" name="Title 2"/>
          <p:cNvSpPr>
            <a:spLocks noGrp="1"/>
          </p:cNvSpPr>
          <p:nvPr>
            <p:ph type="title"/>
          </p:nvPr>
        </p:nvSpPr>
        <p:spPr/>
        <p:txBody>
          <a:bodyPr/>
          <a:lstStyle/>
          <a:p>
            <a:pPr eaLnBrk="1" hangingPunct="1"/>
            <a:r>
              <a:rPr lang="en-US" altLang="id-ID" dirty="0" smtClean="0">
                <a:latin typeface="Arial" pitchFamily="34" charset="0"/>
                <a:cs typeface="Arial" pitchFamily="34" charset="0"/>
              </a:rPr>
              <a:t> </a:t>
            </a:r>
          </a:p>
        </p:txBody>
      </p:sp>
      <p:sp>
        <p:nvSpPr>
          <p:cNvPr id="39" name="TextBox 38"/>
          <p:cNvSpPr txBox="1"/>
          <p:nvPr/>
        </p:nvSpPr>
        <p:spPr>
          <a:xfrm>
            <a:off x="685800" y="1441450"/>
            <a:ext cx="612668" cy="1015663"/>
          </a:xfrm>
          <a:prstGeom prst="rect">
            <a:avLst/>
          </a:prstGeom>
          <a:noFill/>
        </p:spPr>
        <p:txBody>
          <a:bodyPr wrap="none">
            <a:spAutoFit/>
          </a:bodyPr>
          <a:lstStyle/>
          <a:p>
            <a:pPr fontAlgn="auto">
              <a:spcBef>
                <a:spcPts val="0"/>
              </a:spcBef>
              <a:spcAft>
                <a:spcPts val="0"/>
              </a:spcAft>
              <a:defRPr/>
            </a:pPr>
            <a:r>
              <a:rPr lang="en-US" sz="6000" dirty="0">
                <a:effectLst>
                  <a:outerShdw blurRad="38100" dist="38100" dir="2700000" algn="tl">
                    <a:srgbClr val="000000">
                      <a:alpha val="43137"/>
                    </a:srgbClr>
                  </a:outerShdw>
                </a:effectLst>
                <a:latin typeface="Arial"/>
                <a:cs typeface="Arial"/>
              </a:rPr>
              <a:t>4</a:t>
            </a:r>
          </a:p>
        </p:txBody>
      </p:sp>
      <p:sp>
        <p:nvSpPr>
          <p:cNvPr id="20" name="Rectangle 6"/>
          <p:cNvSpPr txBox="1">
            <a:spLocks noChangeArrowheads="1"/>
          </p:cNvSpPr>
          <p:nvPr/>
        </p:nvSpPr>
        <p:spPr>
          <a:xfrm>
            <a:off x="200025" y="5006975"/>
            <a:ext cx="6596063" cy="1468438"/>
          </a:xfrm>
          <a:prstGeom prst="rect">
            <a:avLst/>
          </a:prstGeom>
          <a:noFill/>
          <a:ln/>
        </p:spPr>
        <p:txBody>
          <a:bodyPr/>
          <a:lstStyle>
            <a:lvl1pPr marL="342900" indent="-342900" algn="l" defTabSz="457200" rtl="0" eaLnBrk="1" latinLnBrk="0" hangingPunct="1">
              <a:spcBef>
                <a:spcPct val="20000"/>
              </a:spcBef>
              <a:buFont typeface="Arial"/>
              <a:buChar char="•"/>
              <a:defRPr sz="3200" kern="1200">
                <a:solidFill>
                  <a:schemeClr val="tx1"/>
                </a:solidFill>
                <a:latin typeface="Times New Roman"/>
                <a:ea typeface="+mn-ea"/>
                <a:cs typeface="Times New Roman"/>
              </a:defRPr>
            </a:lvl1pPr>
            <a:lvl2pPr marL="742950" indent="-285750" algn="l" defTabSz="457200" rtl="0" eaLnBrk="1" latinLnBrk="0" hangingPunct="1">
              <a:spcBef>
                <a:spcPct val="20000"/>
              </a:spcBef>
              <a:buFont typeface="Arial"/>
              <a:buChar char="–"/>
              <a:defRPr sz="2800" kern="1200">
                <a:solidFill>
                  <a:schemeClr val="tx1"/>
                </a:solidFill>
                <a:latin typeface="Times New Roman"/>
                <a:ea typeface="+mn-ea"/>
                <a:cs typeface="Times New Roman"/>
              </a:defRPr>
            </a:lvl2pPr>
            <a:lvl3pPr marL="1143000" indent="-228600" algn="l" defTabSz="457200" rtl="0" eaLnBrk="1" latinLnBrk="0" hangingPunct="1">
              <a:spcBef>
                <a:spcPct val="20000"/>
              </a:spcBef>
              <a:buFont typeface="Arial"/>
              <a:buChar char="•"/>
              <a:defRPr sz="2400" kern="1200">
                <a:solidFill>
                  <a:schemeClr val="tx1"/>
                </a:solidFill>
                <a:latin typeface="Times New Roman"/>
                <a:ea typeface="+mn-ea"/>
                <a:cs typeface="Times New Roman"/>
              </a:defRPr>
            </a:lvl3pPr>
            <a:lvl4pPr marL="1600200" indent="-228600" algn="l" defTabSz="457200" rtl="0" eaLnBrk="1" latinLnBrk="0" hangingPunct="1">
              <a:spcBef>
                <a:spcPct val="20000"/>
              </a:spcBef>
              <a:buFont typeface="Arial"/>
              <a:buChar char="–"/>
              <a:defRPr sz="2000" kern="1200">
                <a:solidFill>
                  <a:schemeClr val="tx1"/>
                </a:solidFill>
                <a:latin typeface="Times New Roman"/>
                <a:ea typeface="+mn-ea"/>
                <a:cs typeface="Times New Roman"/>
              </a:defRPr>
            </a:lvl4pPr>
            <a:lvl5pPr marL="2057400" indent="-228600" algn="l" defTabSz="457200" rtl="0" eaLnBrk="1" latinLnBrk="0" hangingPunct="1">
              <a:spcBef>
                <a:spcPct val="20000"/>
              </a:spcBef>
              <a:buFont typeface="Arial"/>
              <a:buChar char="»"/>
              <a:defRPr sz="2000" kern="1200">
                <a:solidFill>
                  <a:schemeClr val="tx1"/>
                </a:solidFill>
                <a:latin typeface="Times New Roman"/>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0" fontAlgn="auto" hangingPunct="0">
              <a:spcBef>
                <a:spcPts val="0"/>
              </a:spcBef>
              <a:buFontTx/>
              <a:buNone/>
              <a:defRPr/>
            </a:pPr>
            <a:r>
              <a:rPr lang="en-US" sz="1400" b="1" dirty="0" smtClean="0">
                <a:solidFill>
                  <a:srgbClr val="333333"/>
                </a:solidFill>
                <a:latin typeface="Arial"/>
                <a:cs typeface="Arial"/>
              </a:rPr>
              <a:t>PowerPoint presentation to accompany </a:t>
            </a:r>
          </a:p>
          <a:p>
            <a:pPr eaLnBrk="0" fontAlgn="auto" hangingPunct="0">
              <a:spcBef>
                <a:spcPts val="0"/>
              </a:spcBef>
              <a:buFontTx/>
              <a:buNone/>
              <a:defRPr/>
            </a:pPr>
            <a:r>
              <a:rPr lang="en-US" sz="1400" b="1" dirty="0" err="1" smtClean="0">
                <a:solidFill>
                  <a:srgbClr val="333333"/>
                </a:solidFill>
                <a:latin typeface="Arial"/>
                <a:cs typeface="Arial"/>
              </a:rPr>
              <a:t>Heizer</a:t>
            </a:r>
            <a:r>
              <a:rPr lang="en-US" sz="1400" b="1" dirty="0" smtClean="0">
                <a:solidFill>
                  <a:srgbClr val="333333"/>
                </a:solidFill>
                <a:latin typeface="Arial"/>
                <a:cs typeface="Arial"/>
              </a:rPr>
              <a:t> and Render </a:t>
            </a:r>
          </a:p>
          <a:p>
            <a:pPr eaLnBrk="0" fontAlgn="auto" hangingPunct="0">
              <a:spcBef>
                <a:spcPts val="0"/>
              </a:spcBef>
              <a:buFontTx/>
              <a:buNone/>
              <a:defRPr/>
            </a:pPr>
            <a:r>
              <a:rPr lang="en-US" sz="1400" b="1" dirty="0" smtClean="0">
                <a:solidFill>
                  <a:srgbClr val="333333"/>
                </a:solidFill>
                <a:latin typeface="Arial"/>
                <a:cs typeface="Arial"/>
              </a:rPr>
              <a:t>Operations Management, Eleventh Edition</a:t>
            </a:r>
          </a:p>
          <a:p>
            <a:pPr eaLnBrk="0" fontAlgn="auto" hangingPunct="0">
              <a:spcBef>
                <a:spcPts val="0"/>
              </a:spcBef>
              <a:buFontTx/>
              <a:buNone/>
              <a:defRPr/>
            </a:pPr>
            <a:r>
              <a:rPr lang="en-US" sz="1400" b="1" dirty="0" smtClean="0">
                <a:solidFill>
                  <a:srgbClr val="333333"/>
                </a:solidFill>
                <a:latin typeface="Arial"/>
                <a:cs typeface="Arial"/>
              </a:rPr>
              <a:t>Principles of Operations Management, Ninth Edition</a:t>
            </a:r>
          </a:p>
          <a:p>
            <a:pPr eaLnBrk="0" fontAlgn="auto" hangingPunct="0">
              <a:spcBef>
                <a:spcPts val="0"/>
              </a:spcBef>
              <a:buFontTx/>
              <a:buNone/>
              <a:defRPr/>
            </a:pPr>
            <a:endParaRPr lang="en-US" sz="1400" b="1" dirty="0" smtClean="0">
              <a:solidFill>
                <a:srgbClr val="333333"/>
              </a:solidFill>
              <a:latin typeface="Arial"/>
              <a:cs typeface="Arial"/>
            </a:endParaRPr>
          </a:p>
          <a:p>
            <a:pPr marL="0" indent="0" fontAlgn="auto">
              <a:spcBef>
                <a:spcPts val="0"/>
              </a:spcBef>
              <a:buFont typeface="Arial"/>
              <a:buNone/>
              <a:defRPr/>
            </a:pPr>
            <a:r>
              <a:rPr lang="en-US" sz="1400" b="1" dirty="0" smtClean="0">
                <a:solidFill>
                  <a:schemeClr val="bg1">
                    <a:lumMod val="50000"/>
                  </a:schemeClr>
                </a:solidFill>
                <a:latin typeface="Arial"/>
                <a:cs typeface="Arial"/>
              </a:rPr>
              <a:t>PowerPoint slides by Jeff Heyl</a:t>
            </a:r>
            <a:endParaRPr lang="en-US" sz="1400" b="1" dirty="0">
              <a:solidFill>
                <a:schemeClr val="bg1">
                  <a:lumMod val="50000"/>
                </a:schemeClr>
              </a:solidFill>
              <a:latin typeface="Arial"/>
              <a:cs typeface="Arial"/>
            </a:endParaRPr>
          </a:p>
        </p:txBody>
      </p:sp>
      <p:sp>
        <p:nvSpPr>
          <p:cNvPr id="2" name="Rectangle 1"/>
          <p:cNvSpPr/>
          <p:nvPr/>
        </p:nvSpPr>
        <p:spPr>
          <a:xfrm>
            <a:off x="2868734" y="2999645"/>
            <a:ext cx="6077558" cy="1446550"/>
          </a:xfrm>
          <a:prstGeom prst="rect">
            <a:avLst/>
          </a:prstGeom>
        </p:spPr>
        <p:txBody>
          <a:bodyPr wrap="square">
            <a:spAutoFit/>
          </a:bodyPr>
          <a:lstStyle/>
          <a:p>
            <a:pPr algn="r"/>
            <a:r>
              <a:rPr lang="en-US" altLang="id-ID" sz="4400" b="1" dirty="0">
                <a:latin typeface="+mn-lt"/>
              </a:rPr>
              <a:t>Managing Quality and </a:t>
            </a:r>
            <a:endParaRPr lang="en-US" altLang="id-ID" sz="4400" b="1" dirty="0" smtClean="0">
              <a:latin typeface="+mn-lt"/>
            </a:endParaRPr>
          </a:p>
          <a:p>
            <a:pPr algn="r"/>
            <a:r>
              <a:rPr lang="en-US" altLang="id-ID" sz="4400" b="1" dirty="0" smtClean="0">
                <a:latin typeface="+mn-lt"/>
              </a:rPr>
              <a:t>Innovation</a:t>
            </a:r>
            <a:endParaRPr lang="en-US" altLang="id-ID" sz="4400" b="1" dirty="0">
              <a:latin typeface="+mn-lt"/>
            </a:endParaRPr>
          </a:p>
        </p:txBody>
      </p:sp>
    </p:spTree>
    <p:extLst>
      <p:ext uri="{BB962C8B-B14F-4D97-AF65-F5344CB8AC3E}">
        <p14:creationId xmlns:p14="http://schemas.microsoft.com/office/powerpoint/2010/main" val="1769311545"/>
      </p:ext>
    </p:extLst>
  </p:cSld>
  <p:clrMapOvr>
    <a:masterClrMapping/>
  </p:clrMapOvr>
  <p:transition spd="slow">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69" name="Rectangle 2"/>
          <p:cNvSpPr>
            <a:spLocks noGrp="1" noChangeArrowheads="1"/>
          </p:cNvSpPr>
          <p:nvPr>
            <p:ph type="title"/>
          </p:nvPr>
        </p:nvSpPr>
        <p:spPr>
          <a:xfrm>
            <a:off x="685800" y="175004"/>
            <a:ext cx="7772400" cy="914400"/>
          </a:xfrm>
          <a:solidFill>
            <a:schemeClr val="tx2">
              <a:lumMod val="20000"/>
              <a:lumOff val="80000"/>
            </a:schemeClr>
          </a:solidFill>
        </p:spPr>
        <p:txBody>
          <a:bodyPr/>
          <a:lstStyle/>
          <a:p>
            <a:r>
              <a:rPr lang="en-US" altLang="id-ID" dirty="0" smtClean="0">
                <a:latin typeface="Arial" pitchFamily="34" charset="0"/>
                <a:cs typeface="Arial" pitchFamily="34" charset="0"/>
              </a:rPr>
              <a:t>Baldrige Criteria</a:t>
            </a:r>
          </a:p>
        </p:txBody>
      </p:sp>
      <p:sp>
        <p:nvSpPr>
          <p:cNvPr id="41987" name="Rectangle 3"/>
          <p:cNvSpPr>
            <a:spLocks noChangeArrowheads="1"/>
          </p:cNvSpPr>
          <p:nvPr/>
        </p:nvSpPr>
        <p:spPr bwMode="auto">
          <a:xfrm>
            <a:off x="733425" y="1517937"/>
            <a:ext cx="491839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US" altLang="id-ID" sz="3200" dirty="0">
                <a:latin typeface="+mn-lt"/>
              </a:rPr>
              <a:t>Applicants are evaluated on:</a:t>
            </a:r>
          </a:p>
        </p:txBody>
      </p:sp>
      <p:graphicFrame>
        <p:nvGraphicFramePr>
          <p:cNvPr id="2" name="Table 1"/>
          <p:cNvGraphicFramePr>
            <a:graphicFrameLocks noGrp="1"/>
          </p:cNvGraphicFramePr>
          <p:nvPr>
            <p:extLst>
              <p:ext uri="{D42A27DB-BD31-4B8C-83A1-F6EECF244321}">
                <p14:modId xmlns:p14="http://schemas.microsoft.com/office/powerpoint/2010/main" val="2284371579"/>
              </p:ext>
            </p:extLst>
          </p:nvPr>
        </p:nvGraphicFramePr>
        <p:xfrm>
          <a:off x="1181100" y="2217738"/>
          <a:ext cx="6781800" cy="3475036"/>
        </p:xfrm>
        <a:graphic>
          <a:graphicData uri="http://schemas.openxmlformats.org/drawingml/2006/table">
            <a:tbl>
              <a:tblPr firstRow="1" bandRow="1">
                <a:tableStyleId>{6E25E649-3F16-4E02-A733-19D2CDBF48F0}</a:tableStyleId>
              </a:tblPr>
              <a:tblGrid>
                <a:gridCol w="5067300"/>
                <a:gridCol w="1714500"/>
              </a:tblGrid>
              <a:tr h="396276">
                <a:tc>
                  <a:txBody>
                    <a:bodyPr/>
                    <a:lstStyle/>
                    <a:p>
                      <a:r>
                        <a:rPr lang="en-AU" sz="2000" dirty="0" smtClean="0"/>
                        <a:t>CATEGORIES</a:t>
                      </a:r>
                      <a:endParaRPr lang="en-US" sz="2000" b="1" dirty="0">
                        <a:solidFill>
                          <a:srgbClr val="FFFFFF"/>
                        </a:solidFill>
                        <a:latin typeface="Arial"/>
                        <a:cs typeface="Arial"/>
                      </a:endParaRPr>
                    </a:p>
                  </a:txBody>
                  <a:tcPr marT="45724" marB="45724"/>
                </a:tc>
                <a:tc>
                  <a:txBody>
                    <a:bodyPr/>
                    <a:lstStyle/>
                    <a:p>
                      <a:pPr algn="ctr"/>
                      <a:r>
                        <a:rPr lang="en-US" sz="2000" dirty="0" smtClean="0"/>
                        <a:t>POINTS</a:t>
                      </a:r>
                      <a:endParaRPr lang="en-US" sz="2000" b="1" dirty="0">
                        <a:solidFill>
                          <a:srgbClr val="FFFFFF"/>
                        </a:solidFill>
                        <a:latin typeface="Arial"/>
                        <a:cs typeface="Arial"/>
                      </a:endParaRPr>
                    </a:p>
                  </a:txBody>
                  <a:tcPr marT="45724" marB="45724"/>
                </a:tc>
              </a:tr>
              <a:tr h="396276">
                <a:tc>
                  <a:txBody>
                    <a:bodyPr/>
                    <a:lstStyle/>
                    <a:p>
                      <a:r>
                        <a:rPr lang="en-AU" sz="2000" dirty="0" smtClean="0"/>
                        <a:t>Leadership</a:t>
                      </a:r>
                      <a:endParaRPr lang="en-US" sz="2000" dirty="0">
                        <a:latin typeface="Arial"/>
                        <a:cs typeface="Arial"/>
                      </a:endParaRPr>
                    </a:p>
                  </a:txBody>
                  <a:tcPr marT="45724" marB="45724"/>
                </a:tc>
                <a:tc>
                  <a:txBody>
                    <a:bodyPr/>
                    <a:lstStyle/>
                    <a:p>
                      <a:pPr algn="ctr"/>
                      <a:r>
                        <a:rPr lang="en-US" sz="2000" dirty="0" smtClean="0"/>
                        <a:t>120</a:t>
                      </a:r>
                      <a:endParaRPr lang="en-US" sz="2000" dirty="0">
                        <a:latin typeface="Arial"/>
                        <a:cs typeface="Arial"/>
                      </a:endParaRPr>
                    </a:p>
                  </a:txBody>
                  <a:tcPr marT="45724" marB="45724"/>
                </a:tc>
              </a:tr>
              <a:tr h="396276">
                <a:tc>
                  <a:txBody>
                    <a:bodyPr/>
                    <a:lstStyle/>
                    <a:p>
                      <a:r>
                        <a:rPr lang="en-AU" sz="2000" dirty="0" smtClean="0"/>
                        <a:t>Strategic Planning </a:t>
                      </a:r>
                      <a:endParaRPr lang="en-US" sz="2000" dirty="0">
                        <a:latin typeface="Arial"/>
                        <a:cs typeface="Arial"/>
                      </a:endParaRPr>
                    </a:p>
                  </a:txBody>
                  <a:tcPr marT="45724" marB="45724"/>
                </a:tc>
                <a:tc>
                  <a:txBody>
                    <a:bodyPr/>
                    <a:lstStyle/>
                    <a:p>
                      <a:pPr algn="ctr"/>
                      <a:r>
                        <a:rPr lang="en-US" sz="2000" dirty="0" smtClean="0"/>
                        <a:t>85</a:t>
                      </a:r>
                      <a:endParaRPr lang="en-US" sz="2000" dirty="0">
                        <a:latin typeface="Arial"/>
                        <a:cs typeface="Arial"/>
                      </a:endParaRPr>
                    </a:p>
                  </a:txBody>
                  <a:tcPr marT="45724" marB="45724"/>
                </a:tc>
              </a:tr>
              <a:tr h="396276">
                <a:tc>
                  <a:txBody>
                    <a:bodyPr/>
                    <a:lstStyle/>
                    <a:p>
                      <a:r>
                        <a:rPr lang="en-AU" sz="2000" dirty="0" smtClean="0"/>
                        <a:t>Customer Focus</a:t>
                      </a:r>
                      <a:endParaRPr lang="en-US" sz="2000" dirty="0">
                        <a:latin typeface="Arial"/>
                        <a:cs typeface="Arial"/>
                      </a:endParaRPr>
                    </a:p>
                  </a:txBody>
                  <a:tcPr marT="45724" marB="45724"/>
                </a:tc>
                <a:tc>
                  <a:txBody>
                    <a:bodyPr/>
                    <a:lstStyle/>
                    <a:p>
                      <a:pPr algn="ctr"/>
                      <a:r>
                        <a:rPr lang="en-US" sz="2000" dirty="0" smtClean="0"/>
                        <a:t>85</a:t>
                      </a:r>
                      <a:endParaRPr lang="en-US" sz="2000" dirty="0">
                        <a:latin typeface="Arial"/>
                        <a:cs typeface="Arial"/>
                      </a:endParaRPr>
                    </a:p>
                  </a:txBody>
                  <a:tcPr marT="45724" marB="45724"/>
                </a:tc>
              </a:tr>
              <a:tr h="701104">
                <a:tc>
                  <a:txBody>
                    <a:bodyPr/>
                    <a:lstStyle/>
                    <a:p>
                      <a:r>
                        <a:rPr lang="en-AU" sz="2000" dirty="0" smtClean="0"/>
                        <a:t>Measurement, Analysis, and Knowledge Management </a:t>
                      </a:r>
                      <a:endParaRPr lang="en-US" sz="2000" dirty="0">
                        <a:latin typeface="Arial"/>
                        <a:cs typeface="Arial"/>
                      </a:endParaRPr>
                    </a:p>
                  </a:txBody>
                  <a:tcPr marT="45724" marB="45724"/>
                </a:tc>
                <a:tc>
                  <a:txBody>
                    <a:bodyPr/>
                    <a:lstStyle/>
                    <a:p>
                      <a:pPr algn="ctr"/>
                      <a:r>
                        <a:rPr lang="en-US" sz="2000" dirty="0" smtClean="0"/>
                        <a:t>90</a:t>
                      </a:r>
                      <a:endParaRPr lang="en-US" sz="2000" dirty="0">
                        <a:latin typeface="Arial"/>
                        <a:cs typeface="Arial"/>
                      </a:endParaRPr>
                    </a:p>
                  </a:txBody>
                  <a:tcPr marT="45724" marB="45724"/>
                </a:tc>
              </a:tr>
              <a:tr h="396276">
                <a:tc>
                  <a:txBody>
                    <a:bodyPr/>
                    <a:lstStyle/>
                    <a:p>
                      <a:r>
                        <a:rPr lang="en-AU" sz="2000" dirty="0" smtClean="0"/>
                        <a:t>Workforce Focus</a:t>
                      </a:r>
                      <a:endParaRPr lang="en-US" sz="2000" dirty="0">
                        <a:latin typeface="Arial"/>
                        <a:cs typeface="Arial"/>
                      </a:endParaRPr>
                    </a:p>
                  </a:txBody>
                  <a:tcPr marT="45724" marB="45724"/>
                </a:tc>
                <a:tc>
                  <a:txBody>
                    <a:bodyPr/>
                    <a:lstStyle/>
                    <a:p>
                      <a:pPr algn="ctr"/>
                      <a:r>
                        <a:rPr lang="en-US" sz="2000" dirty="0" smtClean="0"/>
                        <a:t>85</a:t>
                      </a:r>
                      <a:endParaRPr lang="en-US" sz="2000" dirty="0">
                        <a:latin typeface="Arial"/>
                        <a:cs typeface="Arial"/>
                      </a:endParaRPr>
                    </a:p>
                  </a:txBody>
                  <a:tcPr marT="45724" marB="45724"/>
                </a:tc>
              </a:tr>
              <a:tr h="396276">
                <a:tc>
                  <a:txBody>
                    <a:bodyPr/>
                    <a:lstStyle/>
                    <a:p>
                      <a:r>
                        <a:rPr lang="en-AU" sz="2000" dirty="0" smtClean="0"/>
                        <a:t>Operations Focus</a:t>
                      </a:r>
                      <a:endParaRPr lang="en-US" sz="2000" dirty="0">
                        <a:latin typeface="Arial"/>
                        <a:cs typeface="Arial"/>
                      </a:endParaRPr>
                    </a:p>
                  </a:txBody>
                  <a:tcPr marT="45724" marB="45724"/>
                </a:tc>
                <a:tc>
                  <a:txBody>
                    <a:bodyPr/>
                    <a:lstStyle/>
                    <a:p>
                      <a:pPr algn="ctr"/>
                      <a:r>
                        <a:rPr lang="en-US" sz="2000" dirty="0" smtClean="0"/>
                        <a:t>85</a:t>
                      </a:r>
                      <a:endParaRPr lang="en-US" sz="2000" dirty="0">
                        <a:latin typeface="Arial"/>
                        <a:cs typeface="Arial"/>
                      </a:endParaRPr>
                    </a:p>
                  </a:txBody>
                  <a:tcPr marT="45724" marB="45724"/>
                </a:tc>
              </a:tr>
              <a:tr h="396276">
                <a:tc>
                  <a:txBody>
                    <a:bodyPr/>
                    <a:lstStyle/>
                    <a:p>
                      <a:r>
                        <a:rPr lang="en-AU" sz="2000" dirty="0" smtClean="0"/>
                        <a:t>Results</a:t>
                      </a:r>
                      <a:endParaRPr lang="en-US" sz="2000" dirty="0">
                        <a:latin typeface="Arial"/>
                        <a:cs typeface="Arial"/>
                      </a:endParaRPr>
                    </a:p>
                  </a:txBody>
                  <a:tcPr marT="45724" marB="45724"/>
                </a:tc>
                <a:tc>
                  <a:txBody>
                    <a:bodyPr/>
                    <a:lstStyle/>
                    <a:p>
                      <a:pPr algn="ctr"/>
                      <a:r>
                        <a:rPr lang="en-US" sz="2000" dirty="0" smtClean="0"/>
                        <a:t>450</a:t>
                      </a:r>
                      <a:endParaRPr lang="en-US" sz="2000" dirty="0">
                        <a:latin typeface="Arial"/>
                        <a:cs typeface="Arial"/>
                      </a:endParaRPr>
                    </a:p>
                  </a:txBody>
                  <a:tcPr marT="45724" marB="45724"/>
                </a:tc>
              </a:tr>
            </a:tbl>
          </a:graphicData>
        </a:graphic>
      </p:graphicFrame>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41987"/>
                                        </p:tgtEl>
                                        <p:attrNameLst>
                                          <p:attrName>style.visibility</p:attrName>
                                        </p:attrNameLst>
                                      </p:cBhvr>
                                      <p:to>
                                        <p:strVal val="visible"/>
                                      </p:to>
                                    </p:set>
                                    <p:animEffect transition="in" filter="wipe(left)">
                                      <p:cBhvr>
                                        <p:cTn id="7" dur="1000"/>
                                        <p:tgtEl>
                                          <p:spTgt spid="41987"/>
                                        </p:tgtEl>
                                      </p:cBhvr>
                                    </p:animEffect>
                                  </p:childTnLst>
                                </p:cTn>
                              </p:par>
                            </p:childTnLst>
                          </p:cTn>
                        </p:par>
                        <p:par>
                          <p:cTn id="8" fill="hold" nodeType="afterGroup">
                            <p:stCondLst>
                              <p:cond delay="2000"/>
                            </p:stCondLst>
                            <p:childTnLst>
                              <p:par>
                                <p:cTn id="9" presetID="23" presetClass="entr" presetSubtype="272" fill="hold" nodeType="afterEffect">
                                  <p:stCondLst>
                                    <p:cond delay="100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strVal val="2/3*#ppt_w"/>
                                          </p:val>
                                        </p:tav>
                                        <p:tav tm="100000">
                                          <p:val>
                                            <p:strVal val="#ppt_w"/>
                                          </p:val>
                                        </p:tav>
                                      </p:tavLst>
                                    </p:anim>
                                    <p:anim calcmode="lin" valueType="num">
                                      <p:cBhvr>
                                        <p:cTn id="12" dur="1000" fill="hold"/>
                                        <p:tgtEl>
                                          <p:spTgt spid="2"/>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685800" y="145576"/>
            <a:ext cx="7772400" cy="1244600"/>
          </a:xfrm>
          <a:solidFill>
            <a:schemeClr val="accent4">
              <a:lumMod val="75000"/>
            </a:schemeClr>
          </a:solidFill>
          <a:extLst/>
        </p:spPr>
        <p:txBody>
          <a:bodyPr rtlCol="0">
            <a:normAutofit fontScale="90000"/>
          </a:bodyPr>
          <a:lstStyle/>
          <a:p>
            <a:pPr fontAlgn="auto">
              <a:spcAft>
                <a:spcPts val="0"/>
              </a:spcAft>
              <a:defRPr/>
            </a:pPr>
            <a:r>
              <a:rPr lang="en-US" dirty="0" smtClean="0">
                <a:latin typeface="+mn-lt"/>
              </a:rPr>
              <a:t>ISO 9000 </a:t>
            </a:r>
            <a:br>
              <a:rPr lang="en-US" dirty="0" smtClean="0">
                <a:latin typeface="+mn-lt"/>
              </a:rPr>
            </a:br>
            <a:r>
              <a:rPr lang="en-US" dirty="0" smtClean="0">
                <a:latin typeface="+mn-lt"/>
              </a:rPr>
              <a:t>International </a:t>
            </a:r>
            <a:r>
              <a:rPr lang="en-US" dirty="0">
                <a:latin typeface="+mn-lt"/>
              </a:rPr>
              <a:t>Quality Standards</a:t>
            </a:r>
          </a:p>
        </p:txBody>
      </p:sp>
      <p:sp>
        <p:nvSpPr>
          <p:cNvPr id="48131" name="Rectangle 3"/>
          <p:cNvSpPr>
            <a:spLocks noChangeArrowheads="1"/>
          </p:cNvSpPr>
          <p:nvPr/>
        </p:nvSpPr>
        <p:spPr bwMode="auto">
          <a:xfrm>
            <a:off x="685800" y="2003425"/>
            <a:ext cx="7772400" cy="3422475"/>
          </a:xfrm>
          <a:prstGeom prst="rect">
            <a:avLst/>
          </a:prstGeom>
          <a:solidFill>
            <a:schemeClr val="bg1">
              <a:lumMod val="95000"/>
            </a:schemeClr>
          </a:solidFill>
          <a:ln>
            <a:noFill/>
          </a:ln>
        </p:spPr>
        <p:txBody>
          <a:bodyPr>
            <a:spAutoFit/>
          </a:bodyPr>
          <a:lstStyle>
            <a:lvl1pPr marL="533400" indent="-5334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90000"/>
              </a:lnSpc>
              <a:spcAft>
                <a:spcPts val="1200"/>
              </a:spcAft>
              <a:buClr>
                <a:srgbClr val="BF0922"/>
              </a:buClr>
              <a:buSzPct val="60000"/>
              <a:buFont typeface="Wingdings" panose="05000000000000000000" pitchFamily="2" charset="2"/>
              <a:buChar char="q"/>
            </a:pPr>
            <a:r>
              <a:rPr lang="en-US" altLang="id-ID" sz="2800" dirty="0">
                <a:latin typeface="+mn-lt"/>
              </a:rPr>
              <a:t>International recognition</a:t>
            </a:r>
          </a:p>
          <a:p>
            <a:pPr>
              <a:lnSpc>
                <a:spcPct val="90000"/>
              </a:lnSpc>
              <a:spcAft>
                <a:spcPts val="1200"/>
              </a:spcAft>
              <a:buClr>
                <a:srgbClr val="BF0922"/>
              </a:buClr>
              <a:buSzPct val="60000"/>
              <a:buFont typeface="Wingdings" panose="05000000000000000000" pitchFamily="2" charset="2"/>
              <a:buChar char="q"/>
            </a:pPr>
            <a:r>
              <a:rPr lang="en-US" altLang="id-ID" sz="2800" dirty="0">
                <a:latin typeface="+mn-lt"/>
              </a:rPr>
              <a:t>Encourages quality management procedures, detailed documentation, work instructions, and recordkeeping</a:t>
            </a:r>
          </a:p>
          <a:p>
            <a:pPr>
              <a:lnSpc>
                <a:spcPct val="90000"/>
              </a:lnSpc>
              <a:spcAft>
                <a:spcPts val="1200"/>
              </a:spcAft>
              <a:buClr>
                <a:srgbClr val="BF0922"/>
              </a:buClr>
              <a:buSzPct val="60000"/>
              <a:buFont typeface="Wingdings" panose="05000000000000000000" pitchFamily="2" charset="2"/>
              <a:buChar char="q"/>
            </a:pPr>
            <a:r>
              <a:rPr lang="en-US" altLang="id-ID" sz="2800" dirty="0">
                <a:latin typeface="+mn-lt"/>
              </a:rPr>
              <a:t>2009 revision emphasized </a:t>
            </a:r>
            <a:r>
              <a:rPr lang="en-US" altLang="id-ID" sz="2800" i="1" dirty="0">
                <a:latin typeface="+mn-lt"/>
              </a:rPr>
              <a:t>sustained </a:t>
            </a:r>
            <a:r>
              <a:rPr lang="en-US" altLang="id-ID" sz="2800" dirty="0">
                <a:latin typeface="+mn-lt"/>
              </a:rPr>
              <a:t>success</a:t>
            </a:r>
          </a:p>
          <a:p>
            <a:pPr>
              <a:lnSpc>
                <a:spcPct val="90000"/>
              </a:lnSpc>
              <a:spcAft>
                <a:spcPts val="1200"/>
              </a:spcAft>
              <a:buClr>
                <a:srgbClr val="BF0922"/>
              </a:buClr>
              <a:buSzPct val="60000"/>
              <a:buFont typeface="Wingdings" panose="05000000000000000000" pitchFamily="2" charset="2"/>
              <a:buChar char="q"/>
            </a:pPr>
            <a:r>
              <a:rPr lang="en-US" altLang="id-ID" sz="2800" dirty="0">
                <a:latin typeface="+mn-lt"/>
              </a:rPr>
              <a:t>Over one million certifications in 178 countries</a:t>
            </a:r>
          </a:p>
          <a:p>
            <a:pPr>
              <a:lnSpc>
                <a:spcPct val="90000"/>
              </a:lnSpc>
              <a:spcAft>
                <a:spcPts val="1200"/>
              </a:spcAft>
              <a:buClr>
                <a:srgbClr val="BF0922"/>
              </a:buClr>
              <a:buSzPct val="60000"/>
              <a:buFont typeface="Wingdings" panose="05000000000000000000" pitchFamily="2" charset="2"/>
              <a:buChar char="q"/>
            </a:pPr>
            <a:r>
              <a:rPr lang="en-US" altLang="id-ID" sz="2800" dirty="0">
                <a:latin typeface="+mn-lt"/>
              </a:rPr>
              <a:t>Critical for global business</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48131"/>
                                        </p:tgtEl>
                                        <p:attrNameLst>
                                          <p:attrName>style.visibility</p:attrName>
                                        </p:attrNameLst>
                                      </p:cBhvr>
                                      <p:to>
                                        <p:strVal val="visible"/>
                                      </p:to>
                                    </p:set>
                                    <p:animEffect transition="in" filter="strips(downRight)">
                                      <p:cBhvr>
                                        <p:cTn id="7" dur="1000"/>
                                        <p:tgtEl>
                                          <p:spTgt spid="48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1" name="Rectangle 3"/>
          <p:cNvSpPr>
            <a:spLocks noChangeArrowheads="1"/>
          </p:cNvSpPr>
          <p:nvPr/>
        </p:nvSpPr>
        <p:spPr bwMode="auto">
          <a:xfrm>
            <a:off x="873125" y="2155825"/>
            <a:ext cx="7375525" cy="3838575"/>
          </a:xfrm>
          <a:prstGeom prst="rect">
            <a:avLst/>
          </a:prstGeom>
          <a:solidFill>
            <a:schemeClr val="bg1">
              <a:lumMod val="95000"/>
            </a:schemeClr>
          </a:solidFill>
          <a:ln>
            <a:noFill/>
          </a:ln>
        </p:spPr>
        <p:txBody>
          <a:bodyPr>
            <a:spAutoFit/>
          </a:bodyPr>
          <a:lstStyle>
            <a:lvl1pPr marL="444500" indent="-444500">
              <a:defRPr>
                <a:solidFill>
                  <a:schemeClr val="tx1"/>
                </a:solidFill>
                <a:latin typeface="Calibri" pitchFamily="34" charset="0"/>
                <a:cs typeface="Arial" pitchFamily="34" charset="0"/>
              </a:defRPr>
            </a:lvl1pPr>
            <a:lvl2pPr marL="812800" indent="-35560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marL="0" indent="0">
              <a:lnSpc>
                <a:spcPct val="90000"/>
              </a:lnSpc>
              <a:spcAft>
                <a:spcPts val="1200"/>
              </a:spcAft>
              <a:buClr>
                <a:srgbClr val="BF0922"/>
              </a:buClr>
              <a:buSzPct val="60000"/>
            </a:pPr>
            <a:r>
              <a:rPr lang="en-US" altLang="id-ID" sz="2800" dirty="0">
                <a:latin typeface="+mn-lt"/>
              </a:rPr>
              <a:t>Management principles</a:t>
            </a:r>
          </a:p>
          <a:p>
            <a:pPr marL="457200" lvl="1">
              <a:lnSpc>
                <a:spcPct val="90000"/>
              </a:lnSpc>
              <a:spcAft>
                <a:spcPts val="600"/>
              </a:spcAft>
              <a:buClr>
                <a:srgbClr val="BF0922"/>
              </a:buClr>
              <a:buSzPct val="60000"/>
              <a:buFont typeface="Wingdings" panose="05000000000000000000" pitchFamily="2" charset="2"/>
              <a:buChar char="q"/>
            </a:pPr>
            <a:r>
              <a:rPr lang="en-US" altLang="id-ID" sz="2400" dirty="0">
                <a:latin typeface="+mn-lt"/>
              </a:rPr>
              <a:t>Top management leadership</a:t>
            </a:r>
          </a:p>
          <a:p>
            <a:pPr marL="457200" lvl="1">
              <a:lnSpc>
                <a:spcPct val="90000"/>
              </a:lnSpc>
              <a:spcAft>
                <a:spcPts val="600"/>
              </a:spcAft>
              <a:buClr>
                <a:srgbClr val="BF0922"/>
              </a:buClr>
              <a:buSzPct val="60000"/>
              <a:buFont typeface="Wingdings" panose="05000000000000000000" pitchFamily="2" charset="2"/>
              <a:buChar char="q"/>
            </a:pPr>
            <a:r>
              <a:rPr lang="en-US" altLang="id-ID" sz="2400" dirty="0">
                <a:latin typeface="+mn-lt"/>
              </a:rPr>
              <a:t>Customer satisfaction</a:t>
            </a:r>
          </a:p>
          <a:p>
            <a:pPr marL="457200" lvl="1">
              <a:lnSpc>
                <a:spcPct val="90000"/>
              </a:lnSpc>
              <a:spcAft>
                <a:spcPts val="600"/>
              </a:spcAft>
              <a:buClr>
                <a:srgbClr val="BF0922"/>
              </a:buClr>
              <a:buSzPct val="60000"/>
              <a:buFont typeface="Wingdings" panose="05000000000000000000" pitchFamily="2" charset="2"/>
              <a:buChar char="q"/>
            </a:pPr>
            <a:r>
              <a:rPr lang="en-US" altLang="id-ID" sz="2400" dirty="0">
                <a:latin typeface="+mn-lt"/>
              </a:rPr>
              <a:t>Continual improvement </a:t>
            </a:r>
          </a:p>
          <a:p>
            <a:pPr marL="457200" lvl="1">
              <a:lnSpc>
                <a:spcPct val="90000"/>
              </a:lnSpc>
              <a:spcAft>
                <a:spcPts val="600"/>
              </a:spcAft>
              <a:buClr>
                <a:srgbClr val="BF0922"/>
              </a:buClr>
              <a:buSzPct val="60000"/>
              <a:buFont typeface="Wingdings" panose="05000000000000000000" pitchFamily="2" charset="2"/>
              <a:buChar char="q"/>
            </a:pPr>
            <a:r>
              <a:rPr lang="en-US" altLang="id-ID" sz="2400" dirty="0">
                <a:latin typeface="+mn-lt"/>
              </a:rPr>
              <a:t>Involvement of people</a:t>
            </a:r>
          </a:p>
          <a:p>
            <a:pPr marL="457200" lvl="1">
              <a:lnSpc>
                <a:spcPct val="90000"/>
              </a:lnSpc>
              <a:spcAft>
                <a:spcPts val="600"/>
              </a:spcAft>
              <a:buClr>
                <a:srgbClr val="BF0922"/>
              </a:buClr>
              <a:buSzPct val="60000"/>
              <a:buFont typeface="Wingdings" panose="05000000000000000000" pitchFamily="2" charset="2"/>
              <a:buChar char="q"/>
            </a:pPr>
            <a:r>
              <a:rPr lang="en-US" altLang="id-ID" sz="2400" dirty="0">
                <a:latin typeface="+mn-lt"/>
              </a:rPr>
              <a:t>Process analysis</a:t>
            </a:r>
          </a:p>
          <a:p>
            <a:pPr marL="457200" lvl="1">
              <a:lnSpc>
                <a:spcPct val="90000"/>
              </a:lnSpc>
              <a:spcAft>
                <a:spcPts val="600"/>
              </a:spcAft>
              <a:buClr>
                <a:srgbClr val="BF0922"/>
              </a:buClr>
              <a:buSzPct val="60000"/>
              <a:buFont typeface="Wingdings" panose="05000000000000000000" pitchFamily="2" charset="2"/>
              <a:buChar char="q"/>
            </a:pPr>
            <a:r>
              <a:rPr lang="en-US" altLang="id-ID" sz="2400" dirty="0">
                <a:latin typeface="+mn-lt"/>
              </a:rPr>
              <a:t>Use of data-driven decision making</a:t>
            </a:r>
          </a:p>
          <a:p>
            <a:pPr marL="457200" lvl="1">
              <a:lnSpc>
                <a:spcPct val="90000"/>
              </a:lnSpc>
              <a:spcAft>
                <a:spcPts val="600"/>
              </a:spcAft>
              <a:buClr>
                <a:srgbClr val="BF0922"/>
              </a:buClr>
              <a:buSzPct val="60000"/>
              <a:buFont typeface="Wingdings" panose="05000000000000000000" pitchFamily="2" charset="2"/>
              <a:buChar char="q"/>
            </a:pPr>
            <a:r>
              <a:rPr lang="en-US" altLang="id-ID" sz="2400" dirty="0">
                <a:latin typeface="+mn-lt"/>
              </a:rPr>
              <a:t>A systems approach to management</a:t>
            </a:r>
          </a:p>
          <a:p>
            <a:pPr marL="457200" lvl="1">
              <a:lnSpc>
                <a:spcPct val="90000"/>
              </a:lnSpc>
              <a:spcAft>
                <a:spcPts val="600"/>
              </a:spcAft>
              <a:buClr>
                <a:srgbClr val="BF0922"/>
              </a:buClr>
              <a:buSzPct val="60000"/>
              <a:buFont typeface="Wingdings" panose="05000000000000000000" pitchFamily="2" charset="2"/>
              <a:buChar char="q"/>
            </a:pPr>
            <a:r>
              <a:rPr lang="en-US" altLang="id-ID" sz="2400" dirty="0">
                <a:latin typeface="+mn-lt"/>
              </a:rPr>
              <a:t>Mutually beneficial supplier relationships</a:t>
            </a:r>
          </a:p>
        </p:txBody>
      </p:sp>
      <p:sp>
        <p:nvSpPr>
          <p:cNvPr id="5" name="Rectangle 2"/>
          <p:cNvSpPr>
            <a:spLocks noGrp="1" noChangeArrowheads="1"/>
          </p:cNvSpPr>
          <p:nvPr>
            <p:ph type="title"/>
          </p:nvPr>
        </p:nvSpPr>
        <p:spPr>
          <a:xfrm>
            <a:off x="685800" y="145576"/>
            <a:ext cx="7772400" cy="1244600"/>
          </a:xfrm>
          <a:solidFill>
            <a:schemeClr val="accent4">
              <a:lumMod val="75000"/>
            </a:schemeClr>
          </a:solidFill>
          <a:extLst/>
        </p:spPr>
        <p:txBody>
          <a:bodyPr rtlCol="0">
            <a:normAutofit fontScale="90000"/>
          </a:bodyPr>
          <a:lstStyle/>
          <a:p>
            <a:pPr fontAlgn="auto">
              <a:spcAft>
                <a:spcPts val="0"/>
              </a:spcAft>
              <a:defRPr/>
            </a:pPr>
            <a:r>
              <a:rPr lang="en-US" dirty="0" smtClean="0">
                <a:latin typeface="+mn-lt"/>
              </a:rPr>
              <a:t>ISO 9000 </a:t>
            </a:r>
            <a:br>
              <a:rPr lang="en-US" dirty="0" smtClean="0">
                <a:latin typeface="+mn-lt"/>
              </a:rPr>
            </a:br>
            <a:r>
              <a:rPr lang="en-US" dirty="0" smtClean="0">
                <a:latin typeface="+mn-lt"/>
              </a:rPr>
              <a:t>International </a:t>
            </a:r>
            <a:r>
              <a:rPr lang="en-US" dirty="0">
                <a:latin typeface="+mn-lt"/>
              </a:rPr>
              <a:t>Quality Standards</a:t>
            </a:r>
          </a:p>
        </p:txBody>
      </p:sp>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48131"/>
                                        </p:tgtEl>
                                        <p:attrNameLst>
                                          <p:attrName>style.visibility</p:attrName>
                                        </p:attrNameLst>
                                      </p:cBhvr>
                                      <p:to>
                                        <p:strVal val="visible"/>
                                      </p:to>
                                    </p:set>
                                    <p:animEffect transition="in" filter="strips(downRight)">
                                      <p:cBhvr>
                                        <p:cTn id="7" dur="1000"/>
                                        <p:tgtEl>
                                          <p:spTgt spid="48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a:xfrm>
            <a:off x="685800" y="216611"/>
            <a:ext cx="7772400" cy="889000"/>
          </a:xfrm>
          <a:solidFill>
            <a:schemeClr val="accent3">
              <a:lumMod val="50000"/>
            </a:schemeClr>
          </a:solidFill>
        </p:spPr>
        <p:txBody>
          <a:bodyPr/>
          <a:lstStyle/>
          <a:p>
            <a:r>
              <a:rPr lang="en-US" altLang="id-ID" sz="4000" dirty="0" smtClean="0">
                <a:latin typeface="+mn-lt"/>
                <a:cs typeface="Arial" pitchFamily="34" charset="0"/>
              </a:rPr>
              <a:t>Costs of Quality</a:t>
            </a:r>
          </a:p>
        </p:txBody>
      </p:sp>
      <p:sp>
        <p:nvSpPr>
          <p:cNvPr id="44035" name="Rectangle 3"/>
          <p:cNvSpPr>
            <a:spLocks noChangeArrowheads="1"/>
          </p:cNvSpPr>
          <p:nvPr/>
        </p:nvSpPr>
        <p:spPr bwMode="auto">
          <a:xfrm>
            <a:off x="685800" y="1465263"/>
            <a:ext cx="7788275" cy="4228850"/>
          </a:xfrm>
          <a:prstGeom prst="rect">
            <a:avLst/>
          </a:prstGeom>
          <a:solidFill>
            <a:schemeClr val="accent6">
              <a:lumMod val="20000"/>
              <a:lumOff val="80000"/>
            </a:schemeClr>
          </a:solidFill>
          <a:ln>
            <a:noFill/>
          </a:ln>
        </p:spPr>
        <p:txBody>
          <a:bodyPr>
            <a:spAutoFit/>
          </a:bodyPr>
          <a:lstStyle>
            <a:lvl1pPr marL="444500" indent="-4445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marL="457200" indent="-457200">
              <a:lnSpc>
                <a:spcPct val="90000"/>
              </a:lnSpc>
              <a:spcAft>
                <a:spcPct val="40000"/>
              </a:spcAft>
              <a:buClr>
                <a:srgbClr val="BF0922"/>
              </a:buClr>
              <a:buSzPct val="60000"/>
              <a:buFont typeface="Wingdings" panose="05000000000000000000" pitchFamily="2" charset="2"/>
              <a:buChar char="q"/>
            </a:pPr>
            <a:r>
              <a:rPr lang="en-US" altLang="id-ID" sz="3200" i="1" dirty="0">
                <a:latin typeface="+mn-lt"/>
              </a:rPr>
              <a:t>Prevention costs </a:t>
            </a:r>
            <a:r>
              <a:rPr lang="en-US" altLang="id-ID" sz="3200" dirty="0">
                <a:latin typeface="+mn-lt"/>
              </a:rPr>
              <a:t>- reducing the potential for defects</a:t>
            </a:r>
          </a:p>
          <a:p>
            <a:pPr marL="457200" indent="-457200">
              <a:lnSpc>
                <a:spcPct val="90000"/>
              </a:lnSpc>
              <a:spcAft>
                <a:spcPct val="40000"/>
              </a:spcAft>
              <a:buClr>
                <a:srgbClr val="BF0922"/>
              </a:buClr>
              <a:buSzPct val="60000"/>
              <a:buFont typeface="Wingdings" panose="05000000000000000000" pitchFamily="2" charset="2"/>
              <a:buChar char="q"/>
            </a:pPr>
            <a:r>
              <a:rPr lang="en-US" altLang="id-ID" sz="3200" i="1" dirty="0">
                <a:latin typeface="+mn-lt"/>
              </a:rPr>
              <a:t>Appraisal costs </a:t>
            </a:r>
            <a:r>
              <a:rPr lang="en-US" altLang="id-ID" sz="3200" dirty="0">
                <a:latin typeface="+mn-lt"/>
              </a:rPr>
              <a:t>- evaluating products, parts, and services</a:t>
            </a:r>
          </a:p>
          <a:p>
            <a:pPr marL="457200" indent="-457200">
              <a:lnSpc>
                <a:spcPct val="90000"/>
              </a:lnSpc>
              <a:spcAft>
                <a:spcPct val="40000"/>
              </a:spcAft>
              <a:buClr>
                <a:srgbClr val="BF0922"/>
              </a:buClr>
              <a:buSzPct val="60000"/>
              <a:buFont typeface="Wingdings" panose="05000000000000000000" pitchFamily="2" charset="2"/>
              <a:buChar char="q"/>
            </a:pPr>
            <a:r>
              <a:rPr lang="en-US" altLang="id-ID" sz="3200" i="1" dirty="0">
                <a:latin typeface="+mn-lt"/>
              </a:rPr>
              <a:t>Internal failure costs </a:t>
            </a:r>
            <a:r>
              <a:rPr lang="en-US" altLang="id-ID" sz="3200" dirty="0">
                <a:latin typeface="+mn-lt"/>
              </a:rPr>
              <a:t>- producing defective parts or service before delivery</a:t>
            </a:r>
          </a:p>
          <a:p>
            <a:pPr marL="457200" indent="-457200">
              <a:lnSpc>
                <a:spcPct val="90000"/>
              </a:lnSpc>
              <a:spcAft>
                <a:spcPct val="40000"/>
              </a:spcAft>
              <a:buClr>
                <a:srgbClr val="BF0922"/>
              </a:buClr>
              <a:buSzPct val="60000"/>
              <a:buFont typeface="Wingdings" panose="05000000000000000000" pitchFamily="2" charset="2"/>
              <a:buChar char="q"/>
            </a:pPr>
            <a:r>
              <a:rPr lang="en-US" altLang="id-ID" sz="3200" i="1" dirty="0">
                <a:latin typeface="+mn-lt"/>
              </a:rPr>
              <a:t>External failure costs </a:t>
            </a:r>
            <a:r>
              <a:rPr lang="en-US" altLang="id-ID" sz="3200" dirty="0">
                <a:latin typeface="+mn-lt"/>
              </a:rPr>
              <a:t>- defects discovered  after delivery</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44035"/>
                                        </p:tgtEl>
                                        <p:attrNameLst>
                                          <p:attrName>style.visibility</p:attrName>
                                        </p:attrNameLst>
                                      </p:cBhvr>
                                      <p:to>
                                        <p:strVal val="visible"/>
                                      </p:to>
                                    </p:set>
                                    <p:animEffect transition="in" filter="strips(downRight)">
                                      <p:cBhvr>
                                        <p:cTn id="7" dur="1000"/>
                                        <p:tgtEl>
                                          <p:spTgt spid="44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5058" name="Group 2"/>
          <p:cNvGrpSpPr>
            <a:grpSpLocks/>
          </p:cNvGrpSpPr>
          <p:nvPr/>
        </p:nvGrpSpPr>
        <p:grpSpPr bwMode="auto">
          <a:xfrm>
            <a:off x="1773238" y="2082800"/>
            <a:ext cx="5580062" cy="2836863"/>
            <a:chOff x="1429" y="1328"/>
            <a:chExt cx="3515" cy="1787"/>
          </a:xfrm>
        </p:grpSpPr>
        <p:grpSp>
          <p:nvGrpSpPr>
            <p:cNvPr id="38930" name="Group 3"/>
            <p:cNvGrpSpPr>
              <a:grpSpLocks/>
            </p:cNvGrpSpPr>
            <p:nvPr/>
          </p:nvGrpSpPr>
          <p:grpSpPr bwMode="auto">
            <a:xfrm>
              <a:off x="1429" y="1328"/>
              <a:ext cx="3515" cy="1787"/>
              <a:chOff x="1429" y="1328"/>
              <a:chExt cx="3515" cy="1787"/>
            </a:xfrm>
          </p:grpSpPr>
          <p:sp>
            <p:nvSpPr>
              <p:cNvPr id="38932" name="Freeform 4"/>
              <p:cNvSpPr>
                <a:spLocks/>
              </p:cNvSpPr>
              <p:nvPr/>
            </p:nvSpPr>
            <p:spPr bwMode="auto">
              <a:xfrm>
                <a:off x="1438" y="1328"/>
                <a:ext cx="3501" cy="1579"/>
              </a:xfrm>
              <a:custGeom>
                <a:avLst/>
                <a:gdLst>
                  <a:gd name="T0" fmla="*/ 47 w 3501"/>
                  <a:gd name="T1" fmla="*/ 11 h 1579"/>
                  <a:gd name="T2" fmla="*/ 207 w 3501"/>
                  <a:gd name="T3" fmla="*/ 38 h 1579"/>
                  <a:gd name="T4" fmla="*/ 1291 w 3501"/>
                  <a:gd name="T5" fmla="*/ 242 h 1579"/>
                  <a:gd name="T6" fmla="*/ 2473 w 3501"/>
                  <a:gd name="T7" fmla="*/ 873 h 1579"/>
                  <a:gd name="T8" fmla="*/ 3167 w 3501"/>
                  <a:gd name="T9" fmla="*/ 1424 h 1579"/>
                  <a:gd name="T10" fmla="*/ 3501 w 3501"/>
                  <a:gd name="T11" fmla="*/ 1579 h 1579"/>
                  <a:gd name="T12" fmla="*/ 0 60000 65536"/>
                  <a:gd name="T13" fmla="*/ 0 60000 65536"/>
                  <a:gd name="T14" fmla="*/ 0 60000 65536"/>
                  <a:gd name="T15" fmla="*/ 0 60000 65536"/>
                  <a:gd name="T16" fmla="*/ 0 60000 65536"/>
                  <a:gd name="T17" fmla="*/ 0 60000 65536"/>
                  <a:gd name="T18" fmla="*/ 0 w 3501"/>
                  <a:gd name="T19" fmla="*/ 0 h 1579"/>
                  <a:gd name="T20" fmla="*/ 3501 w 3501"/>
                  <a:gd name="T21" fmla="*/ 1579 h 1579"/>
                </a:gdLst>
                <a:ahLst/>
                <a:cxnLst>
                  <a:cxn ang="T12">
                    <a:pos x="T0" y="T1"/>
                  </a:cxn>
                  <a:cxn ang="T13">
                    <a:pos x="T2" y="T3"/>
                  </a:cxn>
                  <a:cxn ang="T14">
                    <a:pos x="T4" y="T5"/>
                  </a:cxn>
                  <a:cxn ang="T15">
                    <a:pos x="T6" y="T7"/>
                  </a:cxn>
                  <a:cxn ang="T16">
                    <a:pos x="T8" y="T9"/>
                  </a:cxn>
                  <a:cxn ang="T17">
                    <a:pos x="T10" y="T11"/>
                  </a:cxn>
                </a:cxnLst>
                <a:rect l="T18" t="T19" r="T20" b="T21"/>
                <a:pathLst>
                  <a:path w="3501" h="1579">
                    <a:moveTo>
                      <a:pt x="47" y="11"/>
                    </a:moveTo>
                    <a:cubicBezTo>
                      <a:pt x="23" y="5"/>
                      <a:pt x="0" y="0"/>
                      <a:pt x="207" y="38"/>
                    </a:cubicBezTo>
                    <a:cubicBezTo>
                      <a:pt x="414" y="76"/>
                      <a:pt x="913" y="103"/>
                      <a:pt x="1291" y="242"/>
                    </a:cubicBezTo>
                    <a:cubicBezTo>
                      <a:pt x="1669" y="381"/>
                      <a:pt x="2160" y="676"/>
                      <a:pt x="2473" y="873"/>
                    </a:cubicBezTo>
                    <a:cubicBezTo>
                      <a:pt x="2786" y="1070"/>
                      <a:pt x="2996" y="1306"/>
                      <a:pt x="3167" y="1424"/>
                    </a:cubicBezTo>
                    <a:cubicBezTo>
                      <a:pt x="3338" y="1542"/>
                      <a:pt x="3432" y="1547"/>
                      <a:pt x="3501" y="1579"/>
                    </a:cubicBezTo>
                  </a:path>
                </a:pathLst>
              </a:custGeom>
              <a:noFill/>
              <a:ln w="101600" cmpd="sng">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id-ID"/>
              </a:p>
            </p:txBody>
          </p:sp>
          <p:sp>
            <p:nvSpPr>
              <p:cNvPr id="38933" name="Freeform 5"/>
              <p:cNvSpPr>
                <a:spLocks/>
              </p:cNvSpPr>
              <p:nvPr/>
            </p:nvSpPr>
            <p:spPr bwMode="auto">
              <a:xfrm>
                <a:off x="1429" y="1328"/>
                <a:ext cx="3515" cy="1787"/>
              </a:xfrm>
              <a:custGeom>
                <a:avLst/>
                <a:gdLst>
                  <a:gd name="T0" fmla="*/ 0 w 3515"/>
                  <a:gd name="T1" fmla="*/ 0 h 1787"/>
                  <a:gd name="T2" fmla="*/ 0 w 3515"/>
                  <a:gd name="T3" fmla="*/ 864 h 1787"/>
                  <a:gd name="T4" fmla="*/ 1280 w 3515"/>
                  <a:gd name="T5" fmla="*/ 1088 h 1787"/>
                  <a:gd name="T6" fmla="*/ 2587 w 3515"/>
                  <a:gd name="T7" fmla="*/ 1509 h 1787"/>
                  <a:gd name="T8" fmla="*/ 3376 w 3515"/>
                  <a:gd name="T9" fmla="*/ 1771 h 1787"/>
                  <a:gd name="T10" fmla="*/ 3515 w 3515"/>
                  <a:gd name="T11" fmla="*/ 1787 h 1787"/>
                  <a:gd name="T12" fmla="*/ 3515 w 3515"/>
                  <a:gd name="T13" fmla="*/ 1579 h 1787"/>
                  <a:gd name="T14" fmla="*/ 3371 w 3515"/>
                  <a:gd name="T15" fmla="*/ 1536 h 1787"/>
                  <a:gd name="T16" fmla="*/ 3286 w 3515"/>
                  <a:gd name="T17" fmla="*/ 1504 h 1787"/>
                  <a:gd name="T18" fmla="*/ 3083 w 3515"/>
                  <a:gd name="T19" fmla="*/ 1360 h 1787"/>
                  <a:gd name="T20" fmla="*/ 2886 w 3515"/>
                  <a:gd name="T21" fmla="*/ 1179 h 1787"/>
                  <a:gd name="T22" fmla="*/ 2710 w 3515"/>
                  <a:gd name="T23" fmla="*/ 1024 h 1787"/>
                  <a:gd name="T24" fmla="*/ 2395 w 3515"/>
                  <a:gd name="T25" fmla="*/ 821 h 1787"/>
                  <a:gd name="T26" fmla="*/ 2022 w 3515"/>
                  <a:gd name="T27" fmla="*/ 592 h 1787"/>
                  <a:gd name="T28" fmla="*/ 1654 w 3515"/>
                  <a:gd name="T29" fmla="*/ 395 h 1787"/>
                  <a:gd name="T30" fmla="*/ 1259 w 3515"/>
                  <a:gd name="T31" fmla="*/ 213 h 1787"/>
                  <a:gd name="T32" fmla="*/ 1062 w 3515"/>
                  <a:gd name="T33" fmla="*/ 171 h 1787"/>
                  <a:gd name="T34" fmla="*/ 736 w 3515"/>
                  <a:gd name="T35" fmla="*/ 107 h 1787"/>
                  <a:gd name="T36" fmla="*/ 379 w 3515"/>
                  <a:gd name="T37" fmla="*/ 48 h 1787"/>
                  <a:gd name="T38" fmla="*/ 203 w 3515"/>
                  <a:gd name="T39" fmla="*/ 32 h 1787"/>
                  <a:gd name="T40" fmla="*/ 0 w 3515"/>
                  <a:gd name="T41" fmla="*/ 0 h 178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515"/>
                  <a:gd name="T64" fmla="*/ 0 h 1787"/>
                  <a:gd name="T65" fmla="*/ 3515 w 3515"/>
                  <a:gd name="T66" fmla="*/ 1787 h 178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515" h="1787">
                    <a:moveTo>
                      <a:pt x="0" y="0"/>
                    </a:moveTo>
                    <a:lnTo>
                      <a:pt x="0" y="864"/>
                    </a:lnTo>
                    <a:lnTo>
                      <a:pt x="1280" y="1088"/>
                    </a:lnTo>
                    <a:lnTo>
                      <a:pt x="2587" y="1509"/>
                    </a:lnTo>
                    <a:lnTo>
                      <a:pt x="3376" y="1771"/>
                    </a:lnTo>
                    <a:lnTo>
                      <a:pt x="3515" y="1787"/>
                    </a:lnTo>
                    <a:lnTo>
                      <a:pt x="3515" y="1579"/>
                    </a:lnTo>
                    <a:lnTo>
                      <a:pt x="3371" y="1536"/>
                    </a:lnTo>
                    <a:lnTo>
                      <a:pt x="3286" y="1504"/>
                    </a:lnTo>
                    <a:lnTo>
                      <a:pt x="3083" y="1360"/>
                    </a:lnTo>
                    <a:lnTo>
                      <a:pt x="2886" y="1179"/>
                    </a:lnTo>
                    <a:lnTo>
                      <a:pt x="2710" y="1024"/>
                    </a:lnTo>
                    <a:lnTo>
                      <a:pt x="2395" y="821"/>
                    </a:lnTo>
                    <a:lnTo>
                      <a:pt x="2022" y="592"/>
                    </a:lnTo>
                    <a:lnTo>
                      <a:pt x="1654" y="395"/>
                    </a:lnTo>
                    <a:lnTo>
                      <a:pt x="1259" y="213"/>
                    </a:lnTo>
                    <a:lnTo>
                      <a:pt x="1062" y="171"/>
                    </a:lnTo>
                    <a:lnTo>
                      <a:pt x="736" y="107"/>
                    </a:lnTo>
                    <a:lnTo>
                      <a:pt x="379" y="48"/>
                    </a:lnTo>
                    <a:lnTo>
                      <a:pt x="203" y="32"/>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d-ID"/>
              </a:p>
            </p:txBody>
          </p:sp>
        </p:grpSp>
        <p:sp>
          <p:nvSpPr>
            <p:cNvPr id="38931" name="Text Box 6"/>
            <p:cNvSpPr txBox="1">
              <a:spLocks noChangeArrowheads="1"/>
            </p:cNvSpPr>
            <p:nvPr/>
          </p:nvSpPr>
          <p:spPr bwMode="auto">
            <a:xfrm>
              <a:off x="1712" y="1681"/>
              <a:ext cx="124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2000">
                  <a:solidFill>
                    <a:srgbClr val="FFFFFF"/>
                  </a:solidFill>
                  <a:latin typeface="Arial" pitchFamily="34" charset="0"/>
                </a:rPr>
                <a:t>External Failure</a:t>
              </a:r>
            </a:p>
          </p:txBody>
        </p:sp>
      </p:grpSp>
      <p:grpSp>
        <p:nvGrpSpPr>
          <p:cNvPr id="45063" name="Group 7"/>
          <p:cNvGrpSpPr>
            <a:grpSpLocks/>
          </p:cNvGrpSpPr>
          <p:nvPr/>
        </p:nvGrpSpPr>
        <p:grpSpPr bwMode="auto">
          <a:xfrm>
            <a:off x="1765300" y="3421063"/>
            <a:ext cx="5595938" cy="1930400"/>
            <a:chOff x="1424" y="2171"/>
            <a:chExt cx="3525" cy="1216"/>
          </a:xfrm>
        </p:grpSpPr>
        <p:grpSp>
          <p:nvGrpSpPr>
            <p:cNvPr id="38926" name="Group 8"/>
            <p:cNvGrpSpPr>
              <a:grpSpLocks/>
            </p:cNvGrpSpPr>
            <p:nvPr/>
          </p:nvGrpSpPr>
          <p:grpSpPr bwMode="auto">
            <a:xfrm>
              <a:off x="1424" y="2171"/>
              <a:ext cx="3525" cy="1216"/>
              <a:chOff x="1424" y="2171"/>
              <a:chExt cx="3525" cy="1216"/>
            </a:xfrm>
          </p:grpSpPr>
          <p:sp>
            <p:nvSpPr>
              <p:cNvPr id="45065" name="Freeform 9"/>
              <p:cNvSpPr>
                <a:spLocks/>
              </p:cNvSpPr>
              <p:nvPr/>
            </p:nvSpPr>
            <p:spPr bwMode="auto">
              <a:xfrm>
                <a:off x="1424" y="2171"/>
                <a:ext cx="3525" cy="1216"/>
              </a:xfrm>
              <a:custGeom>
                <a:avLst/>
                <a:gdLst>
                  <a:gd name="T0" fmla="*/ 0 w 3525"/>
                  <a:gd name="T1" fmla="*/ 0 h 1216"/>
                  <a:gd name="T2" fmla="*/ 0 w 3525"/>
                  <a:gd name="T3" fmla="*/ 837 h 1216"/>
                  <a:gd name="T4" fmla="*/ 1611 w 3525"/>
                  <a:gd name="T5" fmla="*/ 960 h 1216"/>
                  <a:gd name="T6" fmla="*/ 3040 w 3525"/>
                  <a:gd name="T7" fmla="*/ 1216 h 1216"/>
                  <a:gd name="T8" fmla="*/ 3525 w 3525"/>
                  <a:gd name="T9" fmla="*/ 1194 h 1216"/>
                  <a:gd name="T10" fmla="*/ 3525 w 3525"/>
                  <a:gd name="T11" fmla="*/ 928 h 1216"/>
                  <a:gd name="T12" fmla="*/ 3355 w 3525"/>
                  <a:gd name="T13" fmla="*/ 901 h 1216"/>
                  <a:gd name="T14" fmla="*/ 2907 w 3525"/>
                  <a:gd name="T15" fmla="*/ 736 h 1216"/>
                  <a:gd name="T16" fmla="*/ 2480 w 3525"/>
                  <a:gd name="T17" fmla="*/ 506 h 1216"/>
                  <a:gd name="T18" fmla="*/ 2096 w 3525"/>
                  <a:gd name="T19" fmla="*/ 336 h 1216"/>
                  <a:gd name="T20" fmla="*/ 1365 w 3525"/>
                  <a:gd name="T21" fmla="*/ 160 h 1216"/>
                  <a:gd name="T22" fmla="*/ 923 w 3525"/>
                  <a:gd name="T23" fmla="*/ 80 h 1216"/>
                  <a:gd name="T24" fmla="*/ 395 w 3525"/>
                  <a:gd name="T25" fmla="*/ 37 h 1216"/>
                  <a:gd name="T26" fmla="*/ 0 w 3525"/>
                  <a:gd name="T27" fmla="*/ 0 h 1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25" h="1216">
                    <a:moveTo>
                      <a:pt x="0" y="0"/>
                    </a:moveTo>
                    <a:lnTo>
                      <a:pt x="0" y="837"/>
                    </a:lnTo>
                    <a:lnTo>
                      <a:pt x="1611" y="960"/>
                    </a:lnTo>
                    <a:lnTo>
                      <a:pt x="3040" y="1216"/>
                    </a:lnTo>
                    <a:lnTo>
                      <a:pt x="3525" y="1194"/>
                    </a:lnTo>
                    <a:lnTo>
                      <a:pt x="3525" y="928"/>
                    </a:lnTo>
                    <a:lnTo>
                      <a:pt x="3355" y="901"/>
                    </a:lnTo>
                    <a:lnTo>
                      <a:pt x="2907" y="736"/>
                    </a:lnTo>
                    <a:lnTo>
                      <a:pt x="2480" y="506"/>
                    </a:lnTo>
                    <a:lnTo>
                      <a:pt x="2096" y="336"/>
                    </a:lnTo>
                    <a:lnTo>
                      <a:pt x="1365" y="160"/>
                    </a:lnTo>
                    <a:lnTo>
                      <a:pt x="923" y="80"/>
                    </a:lnTo>
                    <a:lnTo>
                      <a:pt x="395" y="37"/>
                    </a:lnTo>
                    <a:lnTo>
                      <a:pt x="0" y="0"/>
                    </a:lnTo>
                    <a:close/>
                  </a:path>
                </a:pathLst>
              </a:custGeom>
              <a:solidFill>
                <a:schemeClr val="accent6"/>
              </a:solidFill>
              <a:ln>
                <a:noFill/>
              </a:ln>
              <a:effectLst/>
              <a:extLst/>
            </p:spPr>
            <p:txBody>
              <a:bodyPr wrap="none" anchor="ctr"/>
              <a:lstStyle/>
              <a:p>
                <a:pPr fontAlgn="auto">
                  <a:spcBef>
                    <a:spcPts val="0"/>
                  </a:spcBef>
                  <a:spcAft>
                    <a:spcPts val="0"/>
                  </a:spcAft>
                  <a:defRPr/>
                </a:pPr>
                <a:endParaRPr lang="en-US" dirty="0">
                  <a:latin typeface="Arial"/>
                  <a:cs typeface="Arial"/>
                </a:endParaRPr>
              </a:p>
            </p:txBody>
          </p:sp>
          <p:sp>
            <p:nvSpPr>
              <p:cNvPr id="45066" name="Freeform 10"/>
              <p:cNvSpPr>
                <a:spLocks/>
              </p:cNvSpPr>
              <p:nvPr/>
            </p:nvSpPr>
            <p:spPr bwMode="auto">
              <a:xfrm>
                <a:off x="1438" y="2183"/>
                <a:ext cx="3501" cy="910"/>
              </a:xfrm>
              <a:custGeom>
                <a:avLst/>
                <a:gdLst>
                  <a:gd name="T0" fmla="*/ 0 w 3501"/>
                  <a:gd name="T1" fmla="*/ 0 h 910"/>
                  <a:gd name="T2" fmla="*/ 1076 w 3501"/>
                  <a:gd name="T3" fmla="*/ 98 h 910"/>
                  <a:gd name="T4" fmla="*/ 2160 w 3501"/>
                  <a:gd name="T5" fmla="*/ 374 h 910"/>
                  <a:gd name="T6" fmla="*/ 3005 w 3501"/>
                  <a:gd name="T7" fmla="*/ 774 h 910"/>
                  <a:gd name="T8" fmla="*/ 3357 w 3501"/>
                  <a:gd name="T9" fmla="*/ 884 h 910"/>
                  <a:gd name="T10" fmla="*/ 3501 w 3501"/>
                  <a:gd name="T11" fmla="*/ 910 h 910"/>
                </a:gdLst>
                <a:ahLst/>
                <a:cxnLst>
                  <a:cxn ang="0">
                    <a:pos x="T0" y="T1"/>
                  </a:cxn>
                  <a:cxn ang="0">
                    <a:pos x="T2" y="T3"/>
                  </a:cxn>
                  <a:cxn ang="0">
                    <a:pos x="T4" y="T5"/>
                  </a:cxn>
                  <a:cxn ang="0">
                    <a:pos x="T6" y="T7"/>
                  </a:cxn>
                  <a:cxn ang="0">
                    <a:pos x="T8" y="T9"/>
                  </a:cxn>
                  <a:cxn ang="0">
                    <a:pos x="T10" y="T11"/>
                  </a:cxn>
                </a:cxnLst>
                <a:rect l="0" t="0" r="r" b="b"/>
                <a:pathLst>
                  <a:path w="3501" h="910">
                    <a:moveTo>
                      <a:pt x="0" y="0"/>
                    </a:moveTo>
                    <a:cubicBezTo>
                      <a:pt x="358" y="18"/>
                      <a:pt x="716" y="36"/>
                      <a:pt x="1076" y="98"/>
                    </a:cubicBezTo>
                    <a:cubicBezTo>
                      <a:pt x="1436" y="160"/>
                      <a:pt x="1839" y="261"/>
                      <a:pt x="2160" y="374"/>
                    </a:cubicBezTo>
                    <a:cubicBezTo>
                      <a:pt x="2481" y="487"/>
                      <a:pt x="2806" y="689"/>
                      <a:pt x="3005" y="774"/>
                    </a:cubicBezTo>
                    <a:cubicBezTo>
                      <a:pt x="3204" y="859"/>
                      <a:pt x="3274" y="861"/>
                      <a:pt x="3357" y="884"/>
                    </a:cubicBezTo>
                    <a:cubicBezTo>
                      <a:pt x="3440" y="907"/>
                      <a:pt x="3471" y="905"/>
                      <a:pt x="3501" y="910"/>
                    </a:cubicBezTo>
                  </a:path>
                </a:pathLst>
              </a:custGeom>
              <a:noFill/>
              <a:ln w="101600" cmpd="sng">
                <a:solidFill>
                  <a:schemeClr val="accent6"/>
                </a:solidFill>
                <a:round/>
                <a:headEnd/>
                <a:tailEnd/>
              </a:ln>
              <a:effectLst/>
              <a:extLst/>
            </p:spPr>
            <p:txBody>
              <a:bodyPr wrap="none" anchor="ctr"/>
              <a:lstStyle/>
              <a:p>
                <a:pPr fontAlgn="auto">
                  <a:spcBef>
                    <a:spcPts val="0"/>
                  </a:spcBef>
                  <a:spcAft>
                    <a:spcPts val="0"/>
                  </a:spcAft>
                  <a:defRPr/>
                </a:pPr>
                <a:endParaRPr lang="en-US" dirty="0">
                  <a:latin typeface="Arial"/>
                  <a:cs typeface="Arial"/>
                </a:endParaRPr>
              </a:p>
            </p:txBody>
          </p:sp>
        </p:grpSp>
        <p:sp>
          <p:nvSpPr>
            <p:cNvPr id="38927" name="Text Box 11"/>
            <p:cNvSpPr txBox="1">
              <a:spLocks noChangeArrowheads="1"/>
            </p:cNvSpPr>
            <p:nvPr/>
          </p:nvSpPr>
          <p:spPr bwMode="auto">
            <a:xfrm>
              <a:off x="1619" y="2404"/>
              <a:ext cx="1194"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2000">
                  <a:latin typeface="Arial" pitchFamily="34" charset="0"/>
                </a:rPr>
                <a:t>Internal Failure</a:t>
              </a:r>
            </a:p>
          </p:txBody>
        </p:sp>
      </p:grpSp>
      <p:grpSp>
        <p:nvGrpSpPr>
          <p:cNvPr id="45068" name="Group 12"/>
          <p:cNvGrpSpPr>
            <a:grpSpLocks/>
          </p:cNvGrpSpPr>
          <p:nvPr/>
        </p:nvGrpSpPr>
        <p:grpSpPr bwMode="auto">
          <a:xfrm>
            <a:off x="1765300" y="4551363"/>
            <a:ext cx="5605463" cy="993775"/>
            <a:chOff x="1424" y="2883"/>
            <a:chExt cx="3531" cy="626"/>
          </a:xfrm>
          <a:solidFill>
            <a:schemeClr val="tx2"/>
          </a:solidFill>
        </p:grpSpPr>
        <p:grpSp>
          <p:nvGrpSpPr>
            <p:cNvPr id="45069" name="Group 13"/>
            <p:cNvGrpSpPr>
              <a:grpSpLocks/>
            </p:cNvGrpSpPr>
            <p:nvPr/>
          </p:nvGrpSpPr>
          <p:grpSpPr bwMode="auto">
            <a:xfrm>
              <a:off x="1424" y="2883"/>
              <a:ext cx="3531" cy="626"/>
              <a:chOff x="1424" y="2883"/>
              <a:chExt cx="3531" cy="626"/>
            </a:xfrm>
            <a:grpFill/>
          </p:grpSpPr>
          <p:sp>
            <p:nvSpPr>
              <p:cNvPr id="45070" name="Freeform 14"/>
              <p:cNvSpPr>
                <a:spLocks/>
              </p:cNvSpPr>
              <p:nvPr/>
            </p:nvSpPr>
            <p:spPr bwMode="auto">
              <a:xfrm>
                <a:off x="1438" y="2883"/>
                <a:ext cx="3511" cy="481"/>
              </a:xfrm>
              <a:custGeom>
                <a:avLst/>
                <a:gdLst>
                  <a:gd name="T0" fmla="*/ 0 w 3506"/>
                  <a:gd name="T1" fmla="*/ 118 h 481"/>
                  <a:gd name="T2" fmla="*/ 382 w 3506"/>
                  <a:gd name="T3" fmla="*/ 38 h 481"/>
                  <a:gd name="T4" fmla="*/ 1138 w 3506"/>
                  <a:gd name="T5" fmla="*/ 38 h 481"/>
                  <a:gd name="T6" fmla="*/ 2151 w 3506"/>
                  <a:gd name="T7" fmla="*/ 269 h 481"/>
                  <a:gd name="T8" fmla="*/ 2987 w 3506"/>
                  <a:gd name="T9" fmla="*/ 447 h 481"/>
                  <a:gd name="T10" fmla="*/ 3506 w 3506"/>
                  <a:gd name="T11" fmla="*/ 472 h 481"/>
                </a:gdLst>
                <a:ahLst/>
                <a:cxnLst>
                  <a:cxn ang="0">
                    <a:pos x="T0" y="T1"/>
                  </a:cxn>
                  <a:cxn ang="0">
                    <a:pos x="T2" y="T3"/>
                  </a:cxn>
                  <a:cxn ang="0">
                    <a:pos x="T4" y="T5"/>
                  </a:cxn>
                  <a:cxn ang="0">
                    <a:pos x="T6" y="T7"/>
                  </a:cxn>
                  <a:cxn ang="0">
                    <a:pos x="T8" y="T9"/>
                  </a:cxn>
                  <a:cxn ang="0">
                    <a:pos x="T10" y="T11"/>
                  </a:cxn>
                </a:cxnLst>
                <a:rect l="0" t="0" r="r" b="b"/>
                <a:pathLst>
                  <a:path w="3506" h="481">
                    <a:moveTo>
                      <a:pt x="0" y="118"/>
                    </a:moveTo>
                    <a:cubicBezTo>
                      <a:pt x="96" y="84"/>
                      <a:pt x="192" y="51"/>
                      <a:pt x="382" y="38"/>
                    </a:cubicBezTo>
                    <a:cubicBezTo>
                      <a:pt x="572" y="25"/>
                      <a:pt x="843" y="0"/>
                      <a:pt x="1138" y="38"/>
                    </a:cubicBezTo>
                    <a:cubicBezTo>
                      <a:pt x="1433" y="76"/>
                      <a:pt x="1843" y="201"/>
                      <a:pt x="2151" y="269"/>
                    </a:cubicBezTo>
                    <a:cubicBezTo>
                      <a:pt x="2459" y="337"/>
                      <a:pt x="2761" y="413"/>
                      <a:pt x="2987" y="447"/>
                    </a:cubicBezTo>
                    <a:cubicBezTo>
                      <a:pt x="3213" y="481"/>
                      <a:pt x="3398" y="467"/>
                      <a:pt x="3506" y="472"/>
                    </a:cubicBezTo>
                  </a:path>
                </a:pathLst>
              </a:custGeom>
              <a:grpFill/>
              <a:ln w="101600" cmpd="sng">
                <a:solidFill>
                  <a:schemeClr val="tx2"/>
                </a:solidFill>
                <a:round/>
                <a:headEnd/>
                <a:tailEnd/>
              </a:ln>
              <a:effectLst/>
              <a:extLst/>
            </p:spPr>
            <p:txBody>
              <a:bodyPr wrap="none" anchor="ctr"/>
              <a:lstStyle/>
              <a:p>
                <a:pPr fontAlgn="auto">
                  <a:spcBef>
                    <a:spcPts val="0"/>
                  </a:spcBef>
                  <a:spcAft>
                    <a:spcPts val="0"/>
                  </a:spcAft>
                  <a:defRPr/>
                </a:pPr>
                <a:endParaRPr lang="en-US" dirty="0">
                  <a:latin typeface="Arial"/>
                  <a:cs typeface="Arial"/>
                </a:endParaRPr>
              </a:p>
            </p:txBody>
          </p:sp>
          <p:sp>
            <p:nvSpPr>
              <p:cNvPr id="45071" name="Freeform 15"/>
              <p:cNvSpPr>
                <a:spLocks/>
              </p:cNvSpPr>
              <p:nvPr/>
            </p:nvSpPr>
            <p:spPr bwMode="auto">
              <a:xfrm>
                <a:off x="1424" y="2885"/>
                <a:ext cx="3531" cy="624"/>
              </a:xfrm>
              <a:custGeom>
                <a:avLst/>
                <a:gdLst>
                  <a:gd name="T0" fmla="*/ 0 w 3531"/>
                  <a:gd name="T1" fmla="*/ 107 h 624"/>
                  <a:gd name="T2" fmla="*/ 0 w 3531"/>
                  <a:gd name="T3" fmla="*/ 464 h 624"/>
                  <a:gd name="T4" fmla="*/ 3173 w 3531"/>
                  <a:gd name="T5" fmla="*/ 624 h 624"/>
                  <a:gd name="T6" fmla="*/ 3531 w 3531"/>
                  <a:gd name="T7" fmla="*/ 608 h 624"/>
                  <a:gd name="T8" fmla="*/ 3531 w 3531"/>
                  <a:gd name="T9" fmla="*/ 491 h 624"/>
                  <a:gd name="T10" fmla="*/ 3376 w 3531"/>
                  <a:gd name="T11" fmla="*/ 486 h 624"/>
                  <a:gd name="T12" fmla="*/ 2971 w 3531"/>
                  <a:gd name="T13" fmla="*/ 443 h 624"/>
                  <a:gd name="T14" fmla="*/ 2384 w 3531"/>
                  <a:gd name="T15" fmla="*/ 320 h 624"/>
                  <a:gd name="T16" fmla="*/ 1856 w 3531"/>
                  <a:gd name="T17" fmla="*/ 198 h 624"/>
                  <a:gd name="T18" fmla="*/ 1264 w 3531"/>
                  <a:gd name="T19" fmla="*/ 48 h 624"/>
                  <a:gd name="T20" fmla="*/ 885 w 3531"/>
                  <a:gd name="T21" fmla="*/ 0 h 624"/>
                  <a:gd name="T22" fmla="*/ 459 w 3531"/>
                  <a:gd name="T23" fmla="*/ 22 h 624"/>
                  <a:gd name="T24" fmla="*/ 224 w 3531"/>
                  <a:gd name="T25" fmla="*/ 48 h 624"/>
                  <a:gd name="T26" fmla="*/ 0 w 3531"/>
                  <a:gd name="T27" fmla="*/ 107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31" h="624">
                    <a:moveTo>
                      <a:pt x="0" y="107"/>
                    </a:moveTo>
                    <a:lnTo>
                      <a:pt x="0" y="464"/>
                    </a:lnTo>
                    <a:lnTo>
                      <a:pt x="3173" y="624"/>
                    </a:lnTo>
                    <a:lnTo>
                      <a:pt x="3531" y="608"/>
                    </a:lnTo>
                    <a:lnTo>
                      <a:pt x="3531" y="491"/>
                    </a:lnTo>
                    <a:lnTo>
                      <a:pt x="3376" y="486"/>
                    </a:lnTo>
                    <a:lnTo>
                      <a:pt x="2971" y="443"/>
                    </a:lnTo>
                    <a:lnTo>
                      <a:pt x="2384" y="320"/>
                    </a:lnTo>
                    <a:lnTo>
                      <a:pt x="1856" y="198"/>
                    </a:lnTo>
                    <a:lnTo>
                      <a:pt x="1264" y="48"/>
                    </a:lnTo>
                    <a:lnTo>
                      <a:pt x="885" y="0"/>
                    </a:lnTo>
                    <a:lnTo>
                      <a:pt x="459" y="22"/>
                    </a:lnTo>
                    <a:lnTo>
                      <a:pt x="224" y="48"/>
                    </a:lnTo>
                    <a:lnTo>
                      <a:pt x="0" y="107"/>
                    </a:lnTo>
                    <a:close/>
                  </a:path>
                </a:pathLst>
              </a:custGeom>
              <a:grpFill/>
              <a:ln w="9525">
                <a:solidFill>
                  <a:schemeClr val="tx2"/>
                </a:solidFill>
                <a:round/>
                <a:headEnd/>
                <a:tailEnd/>
              </a:ln>
              <a:effectLst/>
              <a:extLst/>
            </p:spPr>
            <p:txBody>
              <a:bodyPr wrap="none" anchor="ctr"/>
              <a:lstStyle/>
              <a:p>
                <a:pPr fontAlgn="auto">
                  <a:spcBef>
                    <a:spcPts val="0"/>
                  </a:spcBef>
                  <a:spcAft>
                    <a:spcPts val="0"/>
                  </a:spcAft>
                  <a:defRPr/>
                </a:pPr>
                <a:endParaRPr lang="en-US" dirty="0">
                  <a:latin typeface="Arial"/>
                  <a:cs typeface="Arial"/>
                </a:endParaRPr>
              </a:p>
            </p:txBody>
          </p:sp>
        </p:grpSp>
        <p:sp>
          <p:nvSpPr>
            <p:cNvPr id="45072" name="Text Box 16"/>
            <p:cNvSpPr txBox="1">
              <a:spLocks noChangeArrowheads="1"/>
            </p:cNvSpPr>
            <p:nvPr/>
          </p:nvSpPr>
          <p:spPr bwMode="auto">
            <a:xfrm>
              <a:off x="1937" y="2970"/>
              <a:ext cx="889" cy="252"/>
            </a:xfrm>
            <a:prstGeom prst="rect">
              <a:avLst/>
            </a:prstGeom>
            <a:grpFill/>
            <a:ln w="9525">
              <a:noFill/>
              <a:miter lim="800000"/>
              <a:headEnd/>
              <a:tailEnd/>
            </a:ln>
            <a:effectLst/>
            <a:extLst/>
          </p:spPr>
          <p:txBody>
            <a:bodyPr wrap="none">
              <a:spAutoFit/>
            </a:bodyPr>
            <a:lstStyle/>
            <a:p>
              <a:pPr fontAlgn="auto">
                <a:spcBef>
                  <a:spcPts val="0"/>
                </a:spcBef>
                <a:spcAft>
                  <a:spcPts val="0"/>
                </a:spcAft>
                <a:defRPr/>
              </a:pPr>
              <a:r>
                <a:rPr lang="en-AU" sz="2000" dirty="0">
                  <a:solidFill>
                    <a:srgbClr val="FFFFFF"/>
                  </a:solidFill>
                  <a:latin typeface="Arial"/>
                  <a:cs typeface="Arial"/>
                </a:rPr>
                <a:t>Prevention</a:t>
              </a:r>
            </a:p>
          </p:txBody>
        </p:sp>
      </p:grpSp>
      <p:sp>
        <p:nvSpPr>
          <p:cNvPr id="38916" name="Rectangle 17"/>
          <p:cNvSpPr>
            <a:spLocks noGrp="1" noChangeArrowheads="1"/>
          </p:cNvSpPr>
          <p:nvPr>
            <p:ph type="title"/>
          </p:nvPr>
        </p:nvSpPr>
        <p:spPr>
          <a:xfrm>
            <a:off x="693737" y="175667"/>
            <a:ext cx="7772400" cy="889000"/>
          </a:xfrm>
          <a:solidFill>
            <a:schemeClr val="accent6">
              <a:lumMod val="20000"/>
              <a:lumOff val="80000"/>
            </a:schemeClr>
          </a:solidFill>
        </p:spPr>
        <p:txBody>
          <a:bodyPr/>
          <a:lstStyle/>
          <a:p>
            <a:r>
              <a:rPr lang="en-US" altLang="id-ID" sz="4000" dirty="0" smtClean="0">
                <a:latin typeface="+mn-lt"/>
                <a:cs typeface="Arial" pitchFamily="34" charset="0"/>
              </a:rPr>
              <a:t>Costs of Quality</a:t>
            </a:r>
          </a:p>
        </p:txBody>
      </p:sp>
      <p:grpSp>
        <p:nvGrpSpPr>
          <p:cNvPr id="45074" name="Group 18"/>
          <p:cNvGrpSpPr>
            <a:grpSpLocks/>
          </p:cNvGrpSpPr>
          <p:nvPr/>
        </p:nvGrpSpPr>
        <p:grpSpPr bwMode="auto">
          <a:xfrm>
            <a:off x="1765300" y="5202238"/>
            <a:ext cx="5607050" cy="500062"/>
            <a:chOff x="1112" y="3325"/>
            <a:chExt cx="3532" cy="315"/>
          </a:xfrm>
          <a:solidFill>
            <a:schemeClr val="accent2"/>
          </a:solidFill>
        </p:grpSpPr>
        <p:grpSp>
          <p:nvGrpSpPr>
            <p:cNvPr id="45075" name="Group 19"/>
            <p:cNvGrpSpPr>
              <a:grpSpLocks/>
            </p:cNvGrpSpPr>
            <p:nvPr/>
          </p:nvGrpSpPr>
          <p:grpSpPr bwMode="auto">
            <a:xfrm>
              <a:off x="1112" y="3325"/>
              <a:ext cx="3532" cy="315"/>
              <a:chOff x="1424" y="3293"/>
              <a:chExt cx="3532" cy="315"/>
            </a:xfrm>
            <a:grpFill/>
          </p:grpSpPr>
          <p:grpSp>
            <p:nvGrpSpPr>
              <p:cNvPr id="45076" name="Group 20"/>
              <p:cNvGrpSpPr>
                <a:grpSpLocks/>
              </p:cNvGrpSpPr>
              <p:nvPr/>
            </p:nvGrpSpPr>
            <p:grpSpPr bwMode="auto">
              <a:xfrm>
                <a:off x="1424" y="3293"/>
                <a:ext cx="3532" cy="315"/>
                <a:chOff x="1424" y="3293"/>
                <a:chExt cx="3532" cy="315"/>
              </a:xfrm>
              <a:grpFill/>
            </p:grpSpPr>
            <p:sp>
              <p:nvSpPr>
                <p:cNvPr id="45077" name="Freeform 21"/>
                <p:cNvSpPr>
                  <a:spLocks/>
                </p:cNvSpPr>
                <p:nvPr/>
              </p:nvSpPr>
              <p:spPr bwMode="auto">
                <a:xfrm>
                  <a:off x="1438" y="3293"/>
                  <a:ext cx="3518" cy="193"/>
                </a:xfrm>
                <a:custGeom>
                  <a:avLst/>
                  <a:gdLst>
                    <a:gd name="T0" fmla="*/ 0 w 3518"/>
                    <a:gd name="T1" fmla="*/ 28 h 193"/>
                    <a:gd name="T2" fmla="*/ 498 w 3518"/>
                    <a:gd name="T3" fmla="*/ 10 h 193"/>
                    <a:gd name="T4" fmla="*/ 1840 w 3518"/>
                    <a:gd name="T5" fmla="*/ 90 h 193"/>
                    <a:gd name="T6" fmla="*/ 2987 w 3518"/>
                    <a:gd name="T7" fmla="*/ 179 h 193"/>
                    <a:gd name="T8" fmla="*/ 3518 w 3518"/>
                    <a:gd name="T9" fmla="*/ 171 h 193"/>
                  </a:gdLst>
                  <a:ahLst/>
                  <a:cxnLst>
                    <a:cxn ang="0">
                      <a:pos x="T0" y="T1"/>
                    </a:cxn>
                    <a:cxn ang="0">
                      <a:pos x="T2" y="T3"/>
                    </a:cxn>
                    <a:cxn ang="0">
                      <a:pos x="T4" y="T5"/>
                    </a:cxn>
                    <a:cxn ang="0">
                      <a:pos x="T6" y="T7"/>
                    </a:cxn>
                    <a:cxn ang="0">
                      <a:pos x="T8" y="T9"/>
                    </a:cxn>
                  </a:cxnLst>
                  <a:rect l="0" t="0" r="r" b="b"/>
                  <a:pathLst>
                    <a:path w="3518" h="193">
                      <a:moveTo>
                        <a:pt x="0" y="28"/>
                      </a:moveTo>
                      <a:cubicBezTo>
                        <a:pt x="84" y="25"/>
                        <a:pt x="191" y="0"/>
                        <a:pt x="498" y="10"/>
                      </a:cubicBezTo>
                      <a:cubicBezTo>
                        <a:pt x="805" y="20"/>
                        <a:pt x="1425" y="62"/>
                        <a:pt x="1840" y="90"/>
                      </a:cubicBezTo>
                      <a:cubicBezTo>
                        <a:pt x="2255" y="118"/>
                        <a:pt x="2707" y="165"/>
                        <a:pt x="2987" y="179"/>
                      </a:cubicBezTo>
                      <a:cubicBezTo>
                        <a:pt x="3267" y="193"/>
                        <a:pt x="3408" y="173"/>
                        <a:pt x="3518" y="171"/>
                      </a:cubicBezTo>
                    </a:path>
                  </a:pathLst>
                </a:custGeom>
                <a:grpFill/>
                <a:ln w="101600" cmpd="sng">
                  <a:solidFill>
                    <a:schemeClr val="accent2"/>
                  </a:solidFill>
                  <a:round/>
                  <a:headEnd/>
                  <a:tailEnd/>
                </a:ln>
                <a:effectLst/>
                <a:extLst/>
              </p:spPr>
              <p:txBody>
                <a:bodyPr wrap="none" anchor="ctr"/>
                <a:lstStyle/>
                <a:p>
                  <a:pPr fontAlgn="auto">
                    <a:spcBef>
                      <a:spcPts val="0"/>
                    </a:spcBef>
                    <a:spcAft>
                      <a:spcPts val="0"/>
                    </a:spcAft>
                    <a:defRPr/>
                  </a:pPr>
                  <a:endParaRPr lang="en-US" dirty="0">
                    <a:latin typeface="Arial"/>
                    <a:cs typeface="Arial"/>
                  </a:endParaRPr>
                </a:p>
              </p:txBody>
            </p:sp>
            <p:sp>
              <p:nvSpPr>
                <p:cNvPr id="45078" name="Freeform 22"/>
                <p:cNvSpPr>
                  <a:spLocks/>
                </p:cNvSpPr>
                <p:nvPr/>
              </p:nvSpPr>
              <p:spPr bwMode="auto">
                <a:xfrm>
                  <a:off x="1424" y="3308"/>
                  <a:ext cx="3532" cy="300"/>
                </a:xfrm>
                <a:custGeom>
                  <a:avLst/>
                  <a:gdLst>
                    <a:gd name="T0" fmla="*/ 0 w 3532"/>
                    <a:gd name="T1" fmla="*/ 8 h 300"/>
                    <a:gd name="T2" fmla="*/ 0 w 3532"/>
                    <a:gd name="T3" fmla="*/ 292 h 300"/>
                    <a:gd name="T4" fmla="*/ 3532 w 3532"/>
                    <a:gd name="T5" fmla="*/ 300 h 300"/>
                    <a:gd name="T6" fmla="*/ 3532 w 3532"/>
                    <a:gd name="T7" fmla="*/ 164 h 300"/>
                    <a:gd name="T8" fmla="*/ 3092 w 3532"/>
                    <a:gd name="T9" fmla="*/ 180 h 300"/>
                    <a:gd name="T10" fmla="*/ 2236 w 3532"/>
                    <a:gd name="T11" fmla="*/ 108 h 300"/>
                    <a:gd name="T12" fmla="*/ 1336 w 3532"/>
                    <a:gd name="T13" fmla="*/ 48 h 300"/>
                    <a:gd name="T14" fmla="*/ 628 w 3532"/>
                    <a:gd name="T15" fmla="*/ 0 h 300"/>
                    <a:gd name="T16" fmla="*/ 332 w 3532"/>
                    <a:gd name="T17" fmla="*/ 4 h 300"/>
                    <a:gd name="T18" fmla="*/ 128 w 3532"/>
                    <a:gd name="T19" fmla="*/ 8 h 300"/>
                    <a:gd name="T20" fmla="*/ 0 w 3532"/>
                    <a:gd name="T21" fmla="*/ 8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32" h="300">
                      <a:moveTo>
                        <a:pt x="0" y="8"/>
                      </a:moveTo>
                      <a:lnTo>
                        <a:pt x="0" y="292"/>
                      </a:lnTo>
                      <a:lnTo>
                        <a:pt x="3532" y="300"/>
                      </a:lnTo>
                      <a:lnTo>
                        <a:pt x="3532" y="164"/>
                      </a:lnTo>
                      <a:lnTo>
                        <a:pt x="3092" y="180"/>
                      </a:lnTo>
                      <a:lnTo>
                        <a:pt x="2236" y="108"/>
                      </a:lnTo>
                      <a:lnTo>
                        <a:pt x="1336" y="48"/>
                      </a:lnTo>
                      <a:lnTo>
                        <a:pt x="628" y="0"/>
                      </a:lnTo>
                      <a:lnTo>
                        <a:pt x="332" y="4"/>
                      </a:lnTo>
                      <a:lnTo>
                        <a:pt x="128" y="8"/>
                      </a:lnTo>
                      <a:lnTo>
                        <a:pt x="0" y="8"/>
                      </a:lnTo>
                      <a:close/>
                    </a:path>
                  </a:pathLst>
                </a:custGeom>
                <a:solidFill>
                  <a:schemeClr val="accent2"/>
                </a:solidFill>
                <a:ln>
                  <a:noFill/>
                </a:ln>
                <a:effectLst/>
                <a:extLst/>
              </p:spPr>
              <p:txBody>
                <a:bodyPr wrap="none" anchor="ctr"/>
                <a:lstStyle/>
                <a:p>
                  <a:pPr fontAlgn="auto">
                    <a:spcBef>
                      <a:spcPts val="0"/>
                    </a:spcBef>
                    <a:spcAft>
                      <a:spcPts val="0"/>
                    </a:spcAft>
                    <a:defRPr/>
                  </a:pPr>
                  <a:endParaRPr lang="en-US" dirty="0">
                    <a:latin typeface="Arial"/>
                    <a:cs typeface="Arial"/>
                  </a:endParaRPr>
                </a:p>
              </p:txBody>
            </p:sp>
          </p:grpSp>
          <p:sp>
            <p:nvSpPr>
              <p:cNvPr id="45079" name="Text Box 23"/>
              <p:cNvSpPr txBox="1">
                <a:spLocks noChangeArrowheads="1"/>
              </p:cNvSpPr>
              <p:nvPr/>
            </p:nvSpPr>
            <p:spPr bwMode="auto">
              <a:xfrm>
                <a:off x="1712" y="3326"/>
                <a:ext cx="798" cy="252"/>
              </a:xfrm>
              <a:prstGeom prst="rect">
                <a:avLst/>
              </a:prstGeom>
              <a:grpFill/>
              <a:ln>
                <a:noFill/>
              </a:ln>
              <a:effectLst/>
              <a:extLst/>
            </p:spPr>
            <p:txBody>
              <a:bodyPr wrap="none">
                <a:spAutoFit/>
              </a:bodyPr>
              <a:lstStyle/>
              <a:p>
                <a:pPr fontAlgn="auto">
                  <a:spcBef>
                    <a:spcPts val="0"/>
                  </a:spcBef>
                  <a:spcAft>
                    <a:spcPts val="0"/>
                  </a:spcAft>
                  <a:defRPr/>
                </a:pPr>
                <a:r>
                  <a:rPr lang="en-AU" sz="2000" dirty="0">
                    <a:latin typeface="Arial"/>
                    <a:cs typeface="Arial"/>
                  </a:rPr>
                  <a:t>Appraisal</a:t>
                </a:r>
              </a:p>
            </p:txBody>
          </p:sp>
        </p:grpSp>
        <p:sp>
          <p:nvSpPr>
            <p:cNvPr id="45080" name="Freeform 24"/>
            <p:cNvSpPr>
              <a:spLocks/>
            </p:cNvSpPr>
            <p:nvPr/>
          </p:nvSpPr>
          <p:spPr bwMode="auto">
            <a:xfrm>
              <a:off x="1126" y="3346"/>
              <a:ext cx="3494" cy="194"/>
            </a:xfrm>
            <a:custGeom>
              <a:avLst/>
              <a:gdLst>
                <a:gd name="T0" fmla="*/ 0 w 3494"/>
                <a:gd name="T1" fmla="*/ 28 h 194"/>
                <a:gd name="T2" fmla="*/ 498 w 3494"/>
                <a:gd name="T3" fmla="*/ 10 h 194"/>
                <a:gd name="T4" fmla="*/ 1840 w 3494"/>
                <a:gd name="T5" fmla="*/ 90 h 194"/>
                <a:gd name="T6" fmla="*/ 2987 w 3494"/>
                <a:gd name="T7" fmla="*/ 179 h 194"/>
                <a:gd name="T8" fmla="*/ 3494 w 3494"/>
                <a:gd name="T9" fmla="*/ 179 h 194"/>
              </a:gdLst>
              <a:ahLst/>
              <a:cxnLst>
                <a:cxn ang="0">
                  <a:pos x="T0" y="T1"/>
                </a:cxn>
                <a:cxn ang="0">
                  <a:pos x="T2" y="T3"/>
                </a:cxn>
                <a:cxn ang="0">
                  <a:pos x="T4" y="T5"/>
                </a:cxn>
                <a:cxn ang="0">
                  <a:pos x="T6" y="T7"/>
                </a:cxn>
                <a:cxn ang="0">
                  <a:pos x="T8" y="T9"/>
                </a:cxn>
              </a:cxnLst>
              <a:rect l="0" t="0" r="r" b="b"/>
              <a:pathLst>
                <a:path w="3494" h="194">
                  <a:moveTo>
                    <a:pt x="0" y="28"/>
                  </a:moveTo>
                  <a:cubicBezTo>
                    <a:pt x="84" y="25"/>
                    <a:pt x="191" y="0"/>
                    <a:pt x="498" y="10"/>
                  </a:cubicBezTo>
                  <a:cubicBezTo>
                    <a:pt x="805" y="20"/>
                    <a:pt x="1425" y="62"/>
                    <a:pt x="1840" y="90"/>
                  </a:cubicBezTo>
                  <a:cubicBezTo>
                    <a:pt x="2255" y="118"/>
                    <a:pt x="2711" y="164"/>
                    <a:pt x="2987" y="179"/>
                  </a:cubicBezTo>
                  <a:cubicBezTo>
                    <a:pt x="3263" y="194"/>
                    <a:pt x="3378" y="186"/>
                    <a:pt x="3494" y="179"/>
                  </a:cubicBezTo>
                </a:path>
              </a:pathLst>
            </a:custGeom>
            <a:grpFill/>
            <a:ln w="76200" cmpd="sng">
              <a:solidFill>
                <a:schemeClr val="accent2"/>
              </a:solidFill>
              <a:round/>
              <a:headEnd/>
              <a:tailEnd/>
            </a:ln>
            <a:effectLst/>
            <a:extLst/>
          </p:spPr>
          <p:txBody>
            <a:bodyPr wrap="none" anchor="ctr"/>
            <a:lstStyle/>
            <a:p>
              <a:pPr fontAlgn="auto">
                <a:spcBef>
                  <a:spcPts val="0"/>
                </a:spcBef>
                <a:spcAft>
                  <a:spcPts val="0"/>
                </a:spcAft>
                <a:defRPr/>
              </a:pPr>
              <a:endParaRPr lang="en-US" dirty="0">
                <a:latin typeface="Arial"/>
                <a:cs typeface="Arial"/>
              </a:endParaRPr>
            </a:p>
          </p:txBody>
        </p:sp>
      </p:grpSp>
      <p:grpSp>
        <p:nvGrpSpPr>
          <p:cNvPr id="45081" name="Group 25"/>
          <p:cNvGrpSpPr>
            <a:grpSpLocks/>
          </p:cNvGrpSpPr>
          <p:nvPr/>
        </p:nvGrpSpPr>
        <p:grpSpPr bwMode="auto">
          <a:xfrm>
            <a:off x="808038" y="1724025"/>
            <a:ext cx="6865937" cy="4348163"/>
            <a:chOff x="509" y="1134"/>
            <a:chExt cx="4325" cy="2739"/>
          </a:xfrm>
        </p:grpSpPr>
        <p:sp>
          <p:nvSpPr>
            <p:cNvPr id="38923" name="Text Box 26"/>
            <p:cNvSpPr txBox="1">
              <a:spLocks noChangeArrowheads="1"/>
            </p:cNvSpPr>
            <p:nvPr/>
          </p:nvSpPr>
          <p:spPr bwMode="auto">
            <a:xfrm>
              <a:off x="509" y="1293"/>
              <a:ext cx="591"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a:latin typeface="Arial" pitchFamily="34" charset="0"/>
                </a:rPr>
                <a:t>Total Cost</a:t>
              </a:r>
            </a:p>
          </p:txBody>
        </p:sp>
        <p:sp>
          <p:nvSpPr>
            <p:cNvPr id="38924" name="Text Box 27"/>
            <p:cNvSpPr txBox="1">
              <a:spLocks noChangeArrowheads="1"/>
            </p:cNvSpPr>
            <p:nvPr/>
          </p:nvSpPr>
          <p:spPr bwMode="auto">
            <a:xfrm>
              <a:off x="1924" y="3640"/>
              <a:ext cx="1458"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a:latin typeface="Arial" pitchFamily="34" charset="0"/>
                </a:rPr>
                <a:t>Quality Improvement</a:t>
              </a:r>
            </a:p>
          </p:txBody>
        </p:sp>
        <p:sp>
          <p:nvSpPr>
            <p:cNvPr id="38925" name="Freeform 28"/>
            <p:cNvSpPr>
              <a:spLocks/>
            </p:cNvSpPr>
            <p:nvPr/>
          </p:nvSpPr>
          <p:spPr bwMode="auto">
            <a:xfrm>
              <a:off x="1114" y="1134"/>
              <a:ext cx="3720" cy="2498"/>
            </a:xfrm>
            <a:custGeom>
              <a:avLst/>
              <a:gdLst>
                <a:gd name="T0" fmla="*/ 0 w 3600"/>
                <a:gd name="T1" fmla="*/ 0 h 2338"/>
                <a:gd name="T2" fmla="*/ 0 w 3600"/>
                <a:gd name="T3" fmla="*/ 2498 h 2338"/>
                <a:gd name="T4" fmla="*/ 3720 w 3600"/>
                <a:gd name="T5" fmla="*/ 2498 h 2338"/>
                <a:gd name="T6" fmla="*/ 0 60000 65536"/>
                <a:gd name="T7" fmla="*/ 0 60000 65536"/>
                <a:gd name="T8" fmla="*/ 0 60000 65536"/>
                <a:gd name="T9" fmla="*/ 0 w 3600"/>
                <a:gd name="T10" fmla="*/ 0 h 2338"/>
                <a:gd name="T11" fmla="*/ 3600 w 3600"/>
                <a:gd name="T12" fmla="*/ 2338 h 2338"/>
              </a:gdLst>
              <a:ahLst/>
              <a:cxnLst>
                <a:cxn ang="T6">
                  <a:pos x="T0" y="T1"/>
                </a:cxn>
                <a:cxn ang="T7">
                  <a:pos x="T2" y="T3"/>
                </a:cxn>
                <a:cxn ang="T8">
                  <a:pos x="T4" y="T5"/>
                </a:cxn>
              </a:cxnLst>
              <a:rect l="T9" t="T10" r="T11" b="T12"/>
              <a:pathLst>
                <a:path w="3600" h="2338">
                  <a:moveTo>
                    <a:pt x="0" y="0"/>
                  </a:moveTo>
                  <a:lnTo>
                    <a:pt x="0" y="2338"/>
                  </a:lnTo>
                  <a:lnTo>
                    <a:pt x="3600" y="2338"/>
                  </a:lnTo>
                </a:path>
              </a:pathLst>
            </a:custGeom>
            <a:noFill/>
            <a:ln w="38100" cmpd="sng">
              <a:solidFill>
                <a:schemeClr val="tx1"/>
              </a:solidFill>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id-ID"/>
            </a:p>
          </p:txBody>
        </p:sp>
      </p:grpSp>
      <p:grpSp>
        <p:nvGrpSpPr>
          <p:cNvPr id="45085" name="Group 29"/>
          <p:cNvGrpSpPr>
            <a:grpSpLocks/>
          </p:cNvGrpSpPr>
          <p:nvPr/>
        </p:nvGrpSpPr>
        <p:grpSpPr bwMode="auto">
          <a:xfrm>
            <a:off x="5575300" y="1995488"/>
            <a:ext cx="1487488" cy="1204912"/>
            <a:chOff x="3512" y="1305"/>
            <a:chExt cx="937" cy="759"/>
          </a:xfrm>
        </p:grpSpPr>
        <p:sp>
          <p:nvSpPr>
            <p:cNvPr id="38921" name="Rectangle 30"/>
            <p:cNvSpPr>
              <a:spLocks noChangeArrowheads="1"/>
            </p:cNvSpPr>
            <p:nvPr/>
          </p:nvSpPr>
          <p:spPr bwMode="auto">
            <a:xfrm>
              <a:off x="3686" y="1305"/>
              <a:ext cx="76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US" altLang="id-ID">
                  <a:latin typeface="Arial" pitchFamily="34" charset="0"/>
                </a:rPr>
                <a:t>Total Cost</a:t>
              </a:r>
            </a:p>
          </p:txBody>
        </p:sp>
        <p:sp>
          <p:nvSpPr>
            <p:cNvPr id="38922" name="Line 31"/>
            <p:cNvSpPr>
              <a:spLocks noChangeShapeType="1"/>
            </p:cNvSpPr>
            <p:nvPr/>
          </p:nvSpPr>
          <p:spPr bwMode="auto">
            <a:xfrm flipH="1">
              <a:off x="3512" y="1640"/>
              <a:ext cx="456" cy="424"/>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d-ID"/>
            </a:p>
          </p:txBody>
        </p:sp>
      </p:grpSp>
      <p:sp>
        <p:nvSpPr>
          <p:cNvPr id="45088" name="Freeform 32"/>
          <p:cNvSpPr>
            <a:spLocks/>
          </p:cNvSpPr>
          <p:nvPr/>
        </p:nvSpPr>
        <p:spPr bwMode="auto">
          <a:xfrm>
            <a:off x="1790700" y="2038350"/>
            <a:ext cx="5549900" cy="2482850"/>
          </a:xfrm>
          <a:custGeom>
            <a:avLst/>
            <a:gdLst>
              <a:gd name="T0" fmla="*/ 0 w 3496"/>
              <a:gd name="T1" fmla="*/ 0 h 1564"/>
              <a:gd name="T2" fmla="*/ 247650 w 3496"/>
              <a:gd name="T3" fmla="*/ 31750 h 1564"/>
              <a:gd name="T4" fmla="*/ 577850 w 3496"/>
              <a:gd name="T5" fmla="*/ 88900 h 1564"/>
              <a:gd name="T6" fmla="*/ 1028700 w 3496"/>
              <a:gd name="T7" fmla="*/ 146050 h 1564"/>
              <a:gd name="T8" fmla="*/ 1358900 w 3496"/>
              <a:gd name="T9" fmla="*/ 203200 h 1564"/>
              <a:gd name="T10" fmla="*/ 1746250 w 3496"/>
              <a:gd name="T11" fmla="*/ 279400 h 1564"/>
              <a:gd name="T12" fmla="*/ 2108200 w 3496"/>
              <a:gd name="T13" fmla="*/ 393700 h 1564"/>
              <a:gd name="T14" fmla="*/ 2603500 w 3496"/>
              <a:gd name="T15" fmla="*/ 609600 h 1564"/>
              <a:gd name="T16" fmla="*/ 3130550 w 3496"/>
              <a:gd name="T17" fmla="*/ 889000 h 1564"/>
              <a:gd name="T18" fmla="*/ 3657601 w 3496"/>
              <a:gd name="T19" fmla="*/ 1200150 h 1564"/>
              <a:gd name="T20" fmla="*/ 3949700 w 3496"/>
              <a:gd name="T21" fmla="*/ 1384300 h 1564"/>
              <a:gd name="T22" fmla="*/ 4267200 w 3496"/>
              <a:gd name="T23" fmla="*/ 1612900 h 1564"/>
              <a:gd name="T24" fmla="*/ 4521200 w 3496"/>
              <a:gd name="T25" fmla="*/ 1803400 h 1564"/>
              <a:gd name="T26" fmla="*/ 4781550 w 3496"/>
              <a:gd name="T27" fmla="*/ 2038350 h 1564"/>
              <a:gd name="T28" fmla="*/ 5003800 w 3496"/>
              <a:gd name="T29" fmla="*/ 2228850 h 1564"/>
              <a:gd name="T30" fmla="*/ 5219700 w 3496"/>
              <a:gd name="T31" fmla="*/ 2362200 h 1564"/>
              <a:gd name="T32" fmla="*/ 5403850 w 3496"/>
              <a:gd name="T33" fmla="*/ 2438400 h 1564"/>
              <a:gd name="T34" fmla="*/ 5549900 w 3496"/>
              <a:gd name="T35" fmla="*/ 2482850 h 156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496"/>
              <a:gd name="T55" fmla="*/ 0 h 1564"/>
              <a:gd name="T56" fmla="*/ 3496 w 3496"/>
              <a:gd name="T57" fmla="*/ 1564 h 156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496" h="1564">
                <a:moveTo>
                  <a:pt x="0" y="0"/>
                </a:moveTo>
                <a:cubicBezTo>
                  <a:pt x="47" y="5"/>
                  <a:pt x="95" y="11"/>
                  <a:pt x="156" y="20"/>
                </a:cubicBezTo>
                <a:cubicBezTo>
                  <a:pt x="217" y="29"/>
                  <a:pt x="282" y="44"/>
                  <a:pt x="364" y="56"/>
                </a:cubicBezTo>
                <a:cubicBezTo>
                  <a:pt x="446" y="68"/>
                  <a:pt x="566" y="80"/>
                  <a:pt x="648" y="92"/>
                </a:cubicBezTo>
                <a:cubicBezTo>
                  <a:pt x="730" y="104"/>
                  <a:pt x="781" y="114"/>
                  <a:pt x="856" y="128"/>
                </a:cubicBezTo>
                <a:cubicBezTo>
                  <a:pt x="931" y="142"/>
                  <a:pt x="1021" y="156"/>
                  <a:pt x="1100" y="176"/>
                </a:cubicBezTo>
                <a:cubicBezTo>
                  <a:pt x="1179" y="196"/>
                  <a:pt x="1238" y="213"/>
                  <a:pt x="1328" y="248"/>
                </a:cubicBezTo>
                <a:cubicBezTo>
                  <a:pt x="1418" y="283"/>
                  <a:pt x="1533" y="332"/>
                  <a:pt x="1640" y="384"/>
                </a:cubicBezTo>
                <a:cubicBezTo>
                  <a:pt x="1747" y="436"/>
                  <a:pt x="1861" y="498"/>
                  <a:pt x="1972" y="560"/>
                </a:cubicBezTo>
                <a:cubicBezTo>
                  <a:pt x="2083" y="622"/>
                  <a:pt x="2218" y="704"/>
                  <a:pt x="2304" y="756"/>
                </a:cubicBezTo>
                <a:cubicBezTo>
                  <a:pt x="2390" y="808"/>
                  <a:pt x="2424" y="829"/>
                  <a:pt x="2488" y="872"/>
                </a:cubicBezTo>
                <a:cubicBezTo>
                  <a:pt x="2552" y="915"/>
                  <a:pt x="2628" y="972"/>
                  <a:pt x="2688" y="1016"/>
                </a:cubicBezTo>
                <a:cubicBezTo>
                  <a:pt x="2748" y="1060"/>
                  <a:pt x="2794" y="1091"/>
                  <a:pt x="2848" y="1136"/>
                </a:cubicBezTo>
                <a:cubicBezTo>
                  <a:pt x="2902" y="1181"/>
                  <a:pt x="2961" y="1239"/>
                  <a:pt x="3012" y="1284"/>
                </a:cubicBezTo>
                <a:cubicBezTo>
                  <a:pt x="3063" y="1329"/>
                  <a:pt x="3106" y="1370"/>
                  <a:pt x="3152" y="1404"/>
                </a:cubicBezTo>
                <a:cubicBezTo>
                  <a:pt x="3198" y="1438"/>
                  <a:pt x="3246" y="1466"/>
                  <a:pt x="3288" y="1488"/>
                </a:cubicBezTo>
                <a:cubicBezTo>
                  <a:pt x="3330" y="1510"/>
                  <a:pt x="3369" y="1523"/>
                  <a:pt x="3404" y="1536"/>
                </a:cubicBezTo>
                <a:cubicBezTo>
                  <a:pt x="3439" y="1549"/>
                  <a:pt x="3477" y="1558"/>
                  <a:pt x="3496" y="1564"/>
                </a:cubicBezTo>
              </a:path>
            </a:pathLst>
          </a:custGeom>
          <a:noFill/>
          <a:ln w="1016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d-ID"/>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1000"/>
                                  </p:stCondLst>
                                  <p:childTnLst>
                                    <p:set>
                                      <p:cBhvr>
                                        <p:cTn id="6" dur="1" fill="hold">
                                          <p:stCondLst>
                                            <p:cond delay="0"/>
                                          </p:stCondLst>
                                        </p:cTn>
                                        <p:tgtEl>
                                          <p:spTgt spid="45081"/>
                                        </p:tgtEl>
                                        <p:attrNameLst>
                                          <p:attrName>style.visibility</p:attrName>
                                        </p:attrNameLst>
                                      </p:cBhvr>
                                      <p:to>
                                        <p:strVal val="visible"/>
                                      </p:to>
                                    </p:set>
                                    <p:animEffect transition="in" filter="wipe(left)">
                                      <p:cBhvr>
                                        <p:cTn id="7" dur="1000"/>
                                        <p:tgtEl>
                                          <p:spTgt spid="45081"/>
                                        </p:tgtEl>
                                      </p:cBhvr>
                                    </p:animEffect>
                                  </p:childTnLst>
                                </p:cTn>
                              </p:par>
                            </p:childTnLst>
                          </p:cTn>
                        </p:par>
                        <p:par>
                          <p:cTn id="8" fill="hold" nodeType="afterGroup">
                            <p:stCondLst>
                              <p:cond delay="2000"/>
                            </p:stCondLst>
                            <p:childTnLst>
                              <p:par>
                                <p:cTn id="9" presetID="22" presetClass="entr" presetSubtype="8" fill="hold" nodeType="afterEffect">
                                  <p:stCondLst>
                                    <p:cond delay="1000"/>
                                  </p:stCondLst>
                                  <p:childTnLst>
                                    <p:set>
                                      <p:cBhvr>
                                        <p:cTn id="10" dur="1" fill="hold">
                                          <p:stCondLst>
                                            <p:cond delay="0"/>
                                          </p:stCondLst>
                                        </p:cTn>
                                        <p:tgtEl>
                                          <p:spTgt spid="45074"/>
                                        </p:tgtEl>
                                        <p:attrNameLst>
                                          <p:attrName>style.visibility</p:attrName>
                                        </p:attrNameLst>
                                      </p:cBhvr>
                                      <p:to>
                                        <p:strVal val="visible"/>
                                      </p:to>
                                    </p:set>
                                    <p:animEffect transition="in" filter="wipe(left)">
                                      <p:cBhvr>
                                        <p:cTn id="11" dur="1000"/>
                                        <p:tgtEl>
                                          <p:spTgt spid="4507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nodeType="clickEffect">
                                  <p:stCondLst>
                                    <p:cond delay="0"/>
                                  </p:stCondLst>
                                  <p:childTnLst>
                                    <p:set>
                                      <p:cBhvr>
                                        <p:cTn id="15" dur="1" fill="hold">
                                          <p:stCondLst>
                                            <p:cond delay="0"/>
                                          </p:stCondLst>
                                        </p:cTn>
                                        <p:tgtEl>
                                          <p:spTgt spid="45068"/>
                                        </p:tgtEl>
                                        <p:attrNameLst>
                                          <p:attrName>style.visibility</p:attrName>
                                        </p:attrNameLst>
                                      </p:cBhvr>
                                      <p:to>
                                        <p:strVal val="visible"/>
                                      </p:to>
                                    </p:set>
                                    <p:animEffect transition="in" filter="wipe(left)">
                                      <p:cBhvr>
                                        <p:cTn id="16" dur="1000"/>
                                        <p:tgtEl>
                                          <p:spTgt spid="4506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nodeType="clickEffect">
                                  <p:stCondLst>
                                    <p:cond delay="0"/>
                                  </p:stCondLst>
                                  <p:childTnLst>
                                    <p:set>
                                      <p:cBhvr>
                                        <p:cTn id="20" dur="1" fill="hold">
                                          <p:stCondLst>
                                            <p:cond delay="0"/>
                                          </p:stCondLst>
                                        </p:cTn>
                                        <p:tgtEl>
                                          <p:spTgt spid="45063"/>
                                        </p:tgtEl>
                                        <p:attrNameLst>
                                          <p:attrName>style.visibility</p:attrName>
                                        </p:attrNameLst>
                                      </p:cBhvr>
                                      <p:to>
                                        <p:strVal val="visible"/>
                                      </p:to>
                                    </p:set>
                                    <p:animEffect transition="in" filter="wipe(left)">
                                      <p:cBhvr>
                                        <p:cTn id="21" dur="1000"/>
                                        <p:tgtEl>
                                          <p:spTgt spid="45063"/>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nodeType="clickEffect">
                                  <p:stCondLst>
                                    <p:cond delay="0"/>
                                  </p:stCondLst>
                                  <p:childTnLst>
                                    <p:set>
                                      <p:cBhvr>
                                        <p:cTn id="25" dur="1" fill="hold">
                                          <p:stCondLst>
                                            <p:cond delay="0"/>
                                          </p:stCondLst>
                                        </p:cTn>
                                        <p:tgtEl>
                                          <p:spTgt spid="45058"/>
                                        </p:tgtEl>
                                        <p:attrNameLst>
                                          <p:attrName>style.visibility</p:attrName>
                                        </p:attrNameLst>
                                      </p:cBhvr>
                                      <p:to>
                                        <p:strVal val="visible"/>
                                      </p:to>
                                    </p:set>
                                    <p:animEffect transition="in" filter="wipe(left)">
                                      <p:cBhvr>
                                        <p:cTn id="26" dur="1000"/>
                                        <p:tgtEl>
                                          <p:spTgt spid="45058"/>
                                        </p:tgtEl>
                                      </p:cBhvr>
                                    </p:animEffect>
                                  </p:childTnLst>
                                </p:cTn>
                              </p:par>
                            </p:childTnLst>
                          </p:cTn>
                        </p:par>
                        <p:par>
                          <p:cTn id="27" fill="hold" nodeType="afterGroup">
                            <p:stCondLst>
                              <p:cond delay="1000"/>
                            </p:stCondLst>
                            <p:childTnLst>
                              <p:par>
                                <p:cTn id="28" presetID="18" presetClass="entr" presetSubtype="6" fill="hold" grpId="0" nodeType="afterEffect">
                                  <p:stCondLst>
                                    <p:cond delay="1000"/>
                                  </p:stCondLst>
                                  <p:childTnLst>
                                    <p:set>
                                      <p:cBhvr>
                                        <p:cTn id="29" dur="1" fill="hold">
                                          <p:stCondLst>
                                            <p:cond delay="0"/>
                                          </p:stCondLst>
                                        </p:cTn>
                                        <p:tgtEl>
                                          <p:spTgt spid="45088"/>
                                        </p:tgtEl>
                                        <p:attrNameLst>
                                          <p:attrName>style.visibility</p:attrName>
                                        </p:attrNameLst>
                                      </p:cBhvr>
                                      <p:to>
                                        <p:strVal val="visible"/>
                                      </p:to>
                                    </p:set>
                                    <p:animEffect transition="in" filter="strips(downRight)">
                                      <p:cBhvr>
                                        <p:cTn id="30" dur="1000"/>
                                        <p:tgtEl>
                                          <p:spTgt spid="45088"/>
                                        </p:tgtEl>
                                      </p:cBhvr>
                                    </p:animEffect>
                                  </p:childTnLst>
                                </p:cTn>
                              </p:par>
                            </p:childTnLst>
                          </p:cTn>
                        </p:par>
                        <p:par>
                          <p:cTn id="31" fill="hold" nodeType="afterGroup">
                            <p:stCondLst>
                              <p:cond delay="3000"/>
                            </p:stCondLst>
                            <p:childTnLst>
                              <p:par>
                                <p:cTn id="32" presetID="22" presetClass="entr" presetSubtype="1" fill="hold" nodeType="afterEffect">
                                  <p:stCondLst>
                                    <p:cond delay="1000"/>
                                  </p:stCondLst>
                                  <p:childTnLst>
                                    <p:set>
                                      <p:cBhvr>
                                        <p:cTn id="33" dur="1" fill="hold">
                                          <p:stCondLst>
                                            <p:cond delay="0"/>
                                          </p:stCondLst>
                                        </p:cTn>
                                        <p:tgtEl>
                                          <p:spTgt spid="45085"/>
                                        </p:tgtEl>
                                        <p:attrNameLst>
                                          <p:attrName>style.visibility</p:attrName>
                                        </p:attrNameLst>
                                      </p:cBhvr>
                                      <p:to>
                                        <p:strVal val="visible"/>
                                      </p:to>
                                    </p:set>
                                    <p:animEffect transition="in" filter="wipe(up)">
                                      <p:cBhvr>
                                        <p:cTn id="34" dur="1000"/>
                                        <p:tgtEl>
                                          <p:spTgt spid="450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8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8001"/>
          </a:xfrm>
          <a:solidFill>
            <a:schemeClr val="accent6">
              <a:lumMod val="20000"/>
              <a:lumOff val="80000"/>
            </a:schemeClr>
          </a:solidFill>
        </p:spPr>
        <p:txBody>
          <a:bodyPr/>
          <a:lstStyle/>
          <a:p>
            <a:r>
              <a:rPr lang="en-US" sz="4000" dirty="0">
                <a:latin typeface="+mn-lt"/>
              </a:rPr>
              <a:t>C</a:t>
            </a:r>
            <a:r>
              <a:rPr lang="en-US" sz="4000" dirty="0" smtClean="0">
                <a:latin typeface="+mn-lt"/>
              </a:rPr>
              <a:t>ost of Defect </a:t>
            </a:r>
            <a:r>
              <a:rPr lang="en-US" sz="4000" dirty="0">
                <a:latin typeface="+mn-lt"/>
              </a:rPr>
              <a:t>P</a:t>
            </a:r>
            <a:r>
              <a:rPr lang="en-US" sz="4000" dirty="0" smtClean="0">
                <a:latin typeface="+mn-lt"/>
              </a:rPr>
              <a:t>roduct</a:t>
            </a:r>
            <a:endParaRPr lang="id-ID" sz="4000" dirty="0">
              <a:latin typeface="+mn-lt"/>
            </a:endParaRPr>
          </a:p>
        </p:txBody>
      </p:sp>
      <p:sp>
        <p:nvSpPr>
          <p:cNvPr id="3" name="AutoShape 2" descr="Linking management and measurement | MITUTOYO JAPAN"/>
          <p:cNvSpPr>
            <a:spLocks noChangeAspect="1" noChangeArrowheads="1"/>
          </p:cNvSpPr>
          <p:nvPr/>
        </p:nvSpPr>
        <p:spPr bwMode="auto">
          <a:xfrm>
            <a:off x="1444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4" name="AutoShape 4" descr="Linking management and measurement | MITUTOYO JAPAN"/>
          <p:cNvSpPr>
            <a:spLocks noChangeAspect="1" noChangeArrowheads="1"/>
          </p:cNvSpPr>
          <p:nvPr/>
        </p:nvSpPr>
        <p:spPr bwMode="auto">
          <a:xfrm>
            <a:off x="296863"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14336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4651" y="1657349"/>
            <a:ext cx="6837527" cy="43955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30368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1" name="Rectangle 2"/>
          <p:cNvSpPr>
            <a:spLocks noGrp="1" noChangeArrowheads="1"/>
          </p:cNvSpPr>
          <p:nvPr>
            <p:ph type="title"/>
          </p:nvPr>
        </p:nvSpPr>
        <p:spPr>
          <a:xfrm>
            <a:off x="685800" y="148372"/>
            <a:ext cx="7772400" cy="889000"/>
          </a:xfrm>
          <a:solidFill>
            <a:schemeClr val="accent4">
              <a:lumMod val="75000"/>
            </a:schemeClr>
          </a:solidFill>
        </p:spPr>
        <p:txBody>
          <a:bodyPr/>
          <a:lstStyle/>
          <a:p>
            <a:r>
              <a:rPr lang="en-US" altLang="id-ID" dirty="0" smtClean="0">
                <a:latin typeface="+mn-lt"/>
                <a:cs typeface="Arial" pitchFamily="34" charset="0"/>
              </a:rPr>
              <a:t>Leaders in Quality</a:t>
            </a:r>
          </a:p>
        </p:txBody>
      </p:sp>
      <p:graphicFrame>
        <p:nvGraphicFramePr>
          <p:cNvPr id="2" name="Table 1"/>
          <p:cNvGraphicFramePr>
            <a:graphicFrameLocks noGrp="1"/>
          </p:cNvGraphicFramePr>
          <p:nvPr>
            <p:extLst>
              <p:ext uri="{D42A27DB-BD31-4B8C-83A1-F6EECF244321}">
                <p14:modId xmlns:p14="http://schemas.microsoft.com/office/powerpoint/2010/main" val="302151661"/>
              </p:ext>
            </p:extLst>
          </p:nvPr>
        </p:nvGraphicFramePr>
        <p:xfrm>
          <a:off x="482600" y="1701800"/>
          <a:ext cx="8204200" cy="4119973"/>
        </p:xfrm>
        <a:graphic>
          <a:graphicData uri="http://schemas.openxmlformats.org/drawingml/2006/table">
            <a:tbl>
              <a:tblPr firstRow="1" bandRow="1">
                <a:tableStyleId>{6E25E649-3F16-4E02-A733-19D2CDBF48F0}</a:tableStyleId>
              </a:tblPr>
              <a:tblGrid>
                <a:gridCol w="2184399"/>
                <a:gridCol w="6019801"/>
              </a:tblGrid>
              <a:tr h="370901">
                <a:tc>
                  <a:txBody>
                    <a:bodyPr/>
                    <a:lstStyle/>
                    <a:p>
                      <a:r>
                        <a:rPr lang="en-US" sz="1800" dirty="0" smtClean="0"/>
                        <a:t>LEADER</a:t>
                      </a:r>
                      <a:endParaRPr lang="en-US" sz="1800" b="1" dirty="0">
                        <a:solidFill>
                          <a:schemeClr val="bg1"/>
                        </a:solidFill>
                        <a:latin typeface="Arial"/>
                        <a:cs typeface="Arial"/>
                      </a:endParaRPr>
                    </a:p>
                  </a:txBody>
                  <a:tcPr marT="45728" marB="45728"/>
                </a:tc>
                <a:tc>
                  <a:txBody>
                    <a:bodyPr/>
                    <a:lstStyle/>
                    <a:p>
                      <a:r>
                        <a:rPr lang="en-US" sz="1800" dirty="0" smtClean="0"/>
                        <a:t>PHILOSOPHY/CONTRIBUTION</a:t>
                      </a:r>
                      <a:endParaRPr lang="en-US" sz="1800" b="1" dirty="0">
                        <a:solidFill>
                          <a:schemeClr val="bg1"/>
                        </a:solidFill>
                        <a:latin typeface="Arial"/>
                        <a:cs typeface="Arial"/>
                      </a:endParaRPr>
                    </a:p>
                  </a:txBody>
                  <a:tcPr marT="45728" marB="45728"/>
                </a:tc>
              </a:tr>
              <a:tr h="1310856">
                <a:tc>
                  <a:txBody>
                    <a:bodyPr/>
                    <a:lstStyle/>
                    <a:p>
                      <a:r>
                        <a:rPr lang="en-US" sz="1800" dirty="0" smtClean="0"/>
                        <a:t>W. Edwards</a:t>
                      </a:r>
                      <a:r>
                        <a:rPr lang="en-US" sz="1800" baseline="0" dirty="0" smtClean="0"/>
                        <a:t> Deming</a:t>
                      </a:r>
                      <a:endParaRPr lang="en-US" sz="1800" dirty="0">
                        <a:latin typeface="Arial"/>
                        <a:cs typeface="Arial"/>
                      </a:endParaRPr>
                    </a:p>
                  </a:txBody>
                  <a:tcPr marT="45728" marB="45728"/>
                </a:tc>
                <a:tc>
                  <a:txBody>
                    <a:bodyPr/>
                    <a:lstStyle/>
                    <a:p>
                      <a:r>
                        <a:rPr lang="en-US" sz="1800" dirty="0" smtClean="0"/>
                        <a:t>Deming insisted management accept responsibility for building good systems. The employee cannot produce products that on average exceed the quality of what the process is capable of producing. His 14 points for implementing quality improvement are presented in this chapter. </a:t>
                      </a:r>
                      <a:endParaRPr lang="en-US" sz="1800" dirty="0" smtClean="0">
                        <a:latin typeface="Arial"/>
                        <a:cs typeface="Arial"/>
                      </a:endParaRPr>
                    </a:p>
                  </a:txBody>
                  <a:tcPr marT="45728" marB="45728"/>
                </a:tc>
              </a:tr>
              <a:tr h="1798617">
                <a:tc>
                  <a:txBody>
                    <a:bodyPr/>
                    <a:lstStyle/>
                    <a:p>
                      <a:r>
                        <a:rPr lang="en-US" sz="1800" dirty="0" smtClean="0"/>
                        <a:t>Joseph M. Juran</a:t>
                      </a:r>
                      <a:endParaRPr lang="en-US" sz="1800" dirty="0">
                        <a:latin typeface="Arial"/>
                        <a:cs typeface="Arial"/>
                      </a:endParaRPr>
                    </a:p>
                  </a:txBody>
                  <a:tcPr marT="45728" marB="45728"/>
                </a:tc>
                <a:tc>
                  <a:txBody>
                    <a:bodyPr/>
                    <a:lstStyle/>
                    <a:p>
                      <a:r>
                        <a:rPr lang="en-US" sz="1800" dirty="0" smtClean="0"/>
                        <a:t>A pioneer in teaching the Japanese how to improve quality, Juran believed strongly in top-management commitment, support, and involvement in the quality effort. He was also a believer in teams that continually seek to raise quality standards. Juran varies from Deming somewhat in focusing on the customer and defining quality as fitness for use, not necessarily the written specifications. </a:t>
                      </a:r>
                      <a:endParaRPr lang="en-US" sz="1800" dirty="0" smtClean="0">
                        <a:latin typeface="Arial"/>
                        <a:cs typeface="Arial"/>
                      </a:endParaRPr>
                    </a:p>
                  </a:txBody>
                  <a:tcPr marT="45728" marB="45728"/>
                </a:tc>
              </a:tr>
            </a:tbl>
          </a:graphicData>
        </a:graphic>
      </p:graphicFrame>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272" fill="hold" nodeType="afterEffect">
                                  <p:stCondLst>
                                    <p:cond delay="10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2/3*#ppt_w"/>
                                          </p:val>
                                        </p:tav>
                                        <p:tav tm="100000">
                                          <p:val>
                                            <p:strVal val="#ppt_w"/>
                                          </p:val>
                                        </p:tav>
                                      </p:tavLst>
                                    </p:anim>
                                    <p:anim calcmode="lin" valueType="num">
                                      <p:cBhvr>
                                        <p:cTn id="8" dur="1000" fill="hold"/>
                                        <p:tgtEl>
                                          <p:spTgt spid="2"/>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60487174"/>
              </p:ext>
            </p:extLst>
          </p:nvPr>
        </p:nvGraphicFramePr>
        <p:xfrm>
          <a:off x="482600" y="1651000"/>
          <a:ext cx="8204200" cy="3723445"/>
        </p:xfrm>
        <a:graphic>
          <a:graphicData uri="http://schemas.openxmlformats.org/drawingml/2006/table">
            <a:tbl>
              <a:tblPr firstRow="1" bandRow="1">
                <a:tableStyleId>{6E25E649-3F16-4E02-A733-19D2CDBF48F0}</a:tableStyleId>
              </a:tblPr>
              <a:tblGrid>
                <a:gridCol w="2158999"/>
                <a:gridCol w="6045201"/>
              </a:tblGrid>
              <a:tr h="370811">
                <a:tc>
                  <a:txBody>
                    <a:bodyPr/>
                    <a:lstStyle/>
                    <a:p>
                      <a:r>
                        <a:rPr lang="en-US" sz="1600" dirty="0" smtClean="0"/>
                        <a:t>LEADER</a:t>
                      </a:r>
                      <a:endParaRPr lang="en-US" sz="1600" b="1" dirty="0">
                        <a:solidFill>
                          <a:schemeClr val="bg1"/>
                        </a:solidFill>
                        <a:latin typeface="Arial"/>
                        <a:cs typeface="Arial"/>
                      </a:endParaRPr>
                    </a:p>
                  </a:txBody>
                  <a:tcPr marT="45716" marB="45716"/>
                </a:tc>
                <a:tc>
                  <a:txBody>
                    <a:bodyPr/>
                    <a:lstStyle/>
                    <a:p>
                      <a:r>
                        <a:rPr lang="en-US" sz="1600" dirty="0" smtClean="0"/>
                        <a:t>PHILOSOPHY/CONTRIBUTION</a:t>
                      </a:r>
                      <a:endParaRPr lang="en-US" sz="1600" b="1" dirty="0">
                        <a:solidFill>
                          <a:schemeClr val="bg1"/>
                        </a:solidFill>
                        <a:latin typeface="Arial"/>
                        <a:cs typeface="Arial"/>
                      </a:endParaRPr>
                    </a:p>
                  </a:txBody>
                  <a:tcPr marT="45716" marB="45716"/>
                </a:tc>
              </a:tr>
              <a:tr h="1310539">
                <a:tc>
                  <a:txBody>
                    <a:bodyPr/>
                    <a:lstStyle/>
                    <a:p>
                      <a:r>
                        <a:rPr lang="en-US" sz="1600" dirty="0" smtClean="0"/>
                        <a:t>Amarnd Feigenbaum</a:t>
                      </a:r>
                      <a:endParaRPr lang="en-US" sz="1600" dirty="0">
                        <a:latin typeface="Arial"/>
                        <a:cs typeface="Arial"/>
                      </a:endParaRPr>
                    </a:p>
                  </a:txBody>
                  <a:tcPr marT="45716" marB="45716"/>
                </a:tc>
                <a:tc>
                  <a:txBody>
                    <a:bodyPr/>
                    <a:lstStyle/>
                    <a:p>
                      <a:r>
                        <a:rPr lang="en-US" sz="1600" dirty="0" smtClean="0"/>
                        <a:t>His 1961 book Total Quality Control laid out 40 steps to quality improvement processes. He viewed quality not as a set of tools but as a total field that integrated the processes of a company. His work in how people learn from each other’s successes led to the field of cross-functional teamwork. </a:t>
                      </a:r>
                      <a:endParaRPr lang="en-US" sz="1600" dirty="0" smtClean="0">
                        <a:latin typeface="Arial"/>
                        <a:cs typeface="Arial"/>
                      </a:endParaRPr>
                    </a:p>
                  </a:txBody>
                  <a:tcPr marT="45716" marB="45716"/>
                </a:tc>
              </a:tr>
              <a:tr h="2042002">
                <a:tc>
                  <a:txBody>
                    <a:bodyPr/>
                    <a:lstStyle/>
                    <a:p>
                      <a:r>
                        <a:rPr lang="en-US" sz="1600" dirty="0" smtClean="0"/>
                        <a:t>Philip B. Crosby</a:t>
                      </a:r>
                      <a:endParaRPr lang="en-US" sz="1600" dirty="0">
                        <a:latin typeface="Arial"/>
                        <a:cs typeface="Arial"/>
                      </a:endParaRPr>
                    </a:p>
                  </a:txBody>
                  <a:tcPr marT="45716" marB="45716"/>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kern="1200" dirty="0" smtClean="0">
                          <a:effectLst/>
                        </a:rPr>
                        <a:t>Quality Is Free was Crosby’s attention-getting book published in 1979. Crosby believed that in the traditional trade-off between the cost of improving quality and the cost of poor quality, the cost of poor quality is understated. The cost of poor quality should include all of the things that are involved in not doing the job right the first time. Crosby coined the term zero defects and stated, “There is absolutely no reason for having errors or defects in any product or service.” </a:t>
                      </a:r>
                      <a:endParaRPr lang="en-US" sz="1600" dirty="0" smtClean="0">
                        <a:latin typeface="Arial"/>
                        <a:cs typeface="Arial"/>
                      </a:endParaRPr>
                    </a:p>
                  </a:txBody>
                  <a:tcPr marT="45716" marB="45716"/>
                </a:tc>
              </a:tr>
            </a:tbl>
          </a:graphicData>
        </a:graphic>
      </p:graphicFrame>
      <p:sp>
        <p:nvSpPr>
          <p:cNvPr id="5" name="Rectangle 2"/>
          <p:cNvSpPr>
            <a:spLocks noGrp="1" noChangeArrowheads="1"/>
          </p:cNvSpPr>
          <p:nvPr>
            <p:ph type="title"/>
          </p:nvPr>
        </p:nvSpPr>
        <p:spPr>
          <a:xfrm>
            <a:off x="685800" y="148372"/>
            <a:ext cx="7772400" cy="889000"/>
          </a:xfrm>
          <a:solidFill>
            <a:schemeClr val="accent4">
              <a:lumMod val="75000"/>
            </a:schemeClr>
          </a:solidFill>
        </p:spPr>
        <p:txBody>
          <a:bodyPr/>
          <a:lstStyle/>
          <a:p>
            <a:r>
              <a:rPr lang="en-US" altLang="id-ID" dirty="0" smtClean="0">
                <a:latin typeface="+mn-lt"/>
                <a:cs typeface="Arial" pitchFamily="34" charset="0"/>
              </a:rPr>
              <a:t>Leaders in Quality</a:t>
            </a:r>
          </a:p>
        </p:txBody>
      </p:sp>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272" fill="hold" nodeType="afterEffect">
                                  <p:stCondLst>
                                    <p:cond delay="10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2/3*#ppt_w"/>
                                          </p:val>
                                        </p:tav>
                                        <p:tav tm="100000">
                                          <p:val>
                                            <p:strVal val="#ppt_w"/>
                                          </p:val>
                                        </p:tav>
                                      </p:tavLst>
                                    </p:anim>
                                    <p:anim calcmode="lin" valueType="num">
                                      <p:cBhvr>
                                        <p:cTn id="8" dur="1000" fill="hold"/>
                                        <p:tgtEl>
                                          <p:spTgt spid="2"/>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685800" y="134393"/>
            <a:ext cx="7772400" cy="1039315"/>
          </a:xfrm>
          <a:solidFill>
            <a:schemeClr val="bg1">
              <a:lumMod val="75000"/>
            </a:schemeClr>
          </a:solidFill>
          <a:extLst/>
        </p:spPr>
        <p:txBody>
          <a:bodyPr rtlCol="0">
            <a:normAutofit/>
          </a:bodyPr>
          <a:lstStyle/>
          <a:p>
            <a:pPr fontAlgn="auto">
              <a:spcAft>
                <a:spcPts val="0"/>
              </a:spcAft>
              <a:defRPr/>
            </a:pPr>
            <a:r>
              <a:rPr lang="en-US" dirty="0">
                <a:latin typeface="+mn-lt"/>
              </a:rPr>
              <a:t>Ethics and Quality Management</a:t>
            </a:r>
          </a:p>
        </p:txBody>
      </p:sp>
      <p:sp>
        <p:nvSpPr>
          <p:cNvPr id="47107" name="Rectangle 3"/>
          <p:cNvSpPr>
            <a:spLocks noChangeArrowheads="1"/>
          </p:cNvSpPr>
          <p:nvPr/>
        </p:nvSpPr>
        <p:spPr bwMode="auto">
          <a:xfrm>
            <a:off x="1152525" y="2036763"/>
            <a:ext cx="6889750" cy="3323987"/>
          </a:xfrm>
          <a:prstGeom prst="rect">
            <a:avLst/>
          </a:prstGeom>
          <a:solidFill>
            <a:schemeClr val="bg2"/>
          </a:solidFill>
          <a:ln>
            <a:noFill/>
          </a:ln>
        </p:spPr>
        <p:txBody>
          <a:bodyPr>
            <a:spAutoFit/>
          </a:bodyPr>
          <a:lstStyle>
            <a:lvl1pPr marL="444500" indent="-4445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marL="457200" indent="-457200">
              <a:lnSpc>
                <a:spcPct val="90000"/>
              </a:lnSpc>
              <a:spcAft>
                <a:spcPct val="40000"/>
              </a:spcAft>
              <a:buClr>
                <a:srgbClr val="BF0922"/>
              </a:buClr>
              <a:buSzPct val="60000"/>
              <a:buFont typeface="Wingdings" panose="05000000000000000000" pitchFamily="2" charset="2"/>
              <a:buChar char="q"/>
            </a:pPr>
            <a:r>
              <a:rPr lang="en-US" altLang="id-ID" sz="2800" dirty="0">
                <a:latin typeface="+mn-lt"/>
              </a:rPr>
              <a:t>Operations managers must deliver healthy, safe, quality products and services</a:t>
            </a:r>
          </a:p>
          <a:p>
            <a:pPr marL="457200" indent="-457200">
              <a:lnSpc>
                <a:spcPct val="90000"/>
              </a:lnSpc>
              <a:spcAft>
                <a:spcPct val="40000"/>
              </a:spcAft>
              <a:buClr>
                <a:srgbClr val="BF0922"/>
              </a:buClr>
              <a:buSzPct val="60000"/>
              <a:buFont typeface="Wingdings" panose="05000000000000000000" pitchFamily="2" charset="2"/>
              <a:buChar char="q"/>
            </a:pPr>
            <a:r>
              <a:rPr lang="en-US" altLang="id-ID" sz="2800" dirty="0">
                <a:latin typeface="+mn-lt"/>
              </a:rPr>
              <a:t>Poor quality risks injuries, lawsuits, recalls, and regulation</a:t>
            </a:r>
          </a:p>
          <a:p>
            <a:pPr marL="457200" indent="-457200">
              <a:lnSpc>
                <a:spcPct val="90000"/>
              </a:lnSpc>
              <a:spcAft>
                <a:spcPct val="40000"/>
              </a:spcAft>
              <a:buClr>
                <a:srgbClr val="BF0922"/>
              </a:buClr>
              <a:buSzPct val="60000"/>
              <a:buFont typeface="Wingdings" panose="05000000000000000000" pitchFamily="2" charset="2"/>
              <a:buChar char="q"/>
            </a:pPr>
            <a:r>
              <a:rPr lang="en-US" altLang="id-ID" sz="2800" dirty="0">
                <a:latin typeface="+mn-lt"/>
              </a:rPr>
              <a:t>Ethical conduct must dictate response to problems</a:t>
            </a:r>
          </a:p>
          <a:p>
            <a:pPr marL="457200" indent="-457200">
              <a:lnSpc>
                <a:spcPct val="90000"/>
              </a:lnSpc>
              <a:spcAft>
                <a:spcPct val="40000"/>
              </a:spcAft>
              <a:buClr>
                <a:srgbClr val="BF0922"/>
              </a:buClr>
              <a:buSzPct val="60000"/>
              <a:buFont typeface="Wingdings" panose="05000000000000000000" pitchFamily="2" charset="2"/>
              <a:buChar char="q"/>
            </a:pPr>
            <a:r>
              <a:rPr lang="en-US" altLang="id-ID" sz="2800" dirty="0">
                <a:latin typeface="+mn-lt"/>
              </a:rPr>
              <a:t>All stakeholders much be considered</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47107"/>
                                        </p:tgtEl>
                                        <p:attrNameLst>
                                          <p:attrName>style.visibility</p:attrName>
                                        </p:attrNameLst>
                                      </p:cBhvr>
                                      <p:to>
                                        <p:strVal val="visible"/>
                                      </p:to>
                                    </p:set>
                                    <p:animEffect transition="in" filter="strips(downRight)">
                                      <p:cBhvr>
                                        <p:cTn id="7" dur="1000"/>
                                        <p:tgtEl>
                                          <p:spTgt spid="47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a:xfrm>
            <a:off x="723900" y="268406"/>
            <a:ext cx="7772400" cy="939800"/>
          </a:xfrm>
          <a:solidFill>
            <a:schemeClr val="accent2">
              <a:lumMod val="60000"/>
              <a:lumOff val="40000"/>
            </a:schemeClr>
          </a:solidFill>
        </p:spPr>
        <p:txBody>
          <a:bodyPr/>
          <a:lstStyle/>
          <a:p>
            <a:r>
              <a:rPr lang="en-US" altLang="id-ID" sz="4000" dirty="0" smtClean="0">
                <a:latin typeface="+mn-lt"/>
                <a:cs typeface="Arial" pitchFamily="34" charset="0"/>
              </a:rPr>
              <a:t>Total Quality Management</a:t>
            </a:r>
          </a:p>
        </p:txBody>
      </p:sp>
      <p:sp>
        <p:nvSpPr>
          <p:cNvPr id="52227" name="Rectangle 3"/>
          <p:cNvSpPr>
            <a:spLocks noGrp="1" noChangeArrowheads="1"/>
          </p:cNvSpPr>
          <p:nvPr>
            <p:ph type="body" idx="1"/>
          </p:nvPr>
        </p:nvSpPr>
        <p:spPr>
          <a:xfrm>
            <a:off x="723900" y="1879600"/>
            <a:ext cx="7772400" cy="4076700"/>
          </a:xfrm>
          <a:solidFill>
            <a:schemeClr val="accent4">
              <a:lumMod val="60000"/>
              <a:lumOff val="40000"/>
            </a:schemeClr>
          </a:solidFill>
        </p:spPr>
        <p:txBody>
          <a:bodyPr/>
          <a:lstStyle/>
          <a:p>
            <a:pPr>
              <a:buSzPct val="60000"/>
              <a:buFont typeface="Wingdings" panose="05000000000000000000" pitchFamily="2" charset="2"/>
              <a:buChar char="q"/>
            </a:pPr>
            <a:r>
              <a:rPr lang="en-US" altLang="id-ID" dirty="0" smtClean="0">
                <a:latin typeface="+mn-lt"/>
                <a:cs typeface="Arial" pitchFamily="34" charset="0"/>
              </a:rPr>
              <a:t>Encompasses entire organization from supplier to customer</a:t>
            </a:r>
          </a:p>
          <a:p>
            <a:pPr>
              <a:buSzPct val="60000"/>
              <a:buFont typeface="Wingdings" panose="05000000000000000000" pitchFamily="2" charset="2"/>
              <a:buChar char="q"/>
            </a:pPr>
            <a:r>
              <a:rPr lang="en-US" altLang="id-ID" dirty="0" smtClean="0">
                <a:latin typeface="+mn-lt"/>
                <a:cs typeface="Arial" pitchFamily="34" charset="0"/>
              </a:rPr>
              <a:t>Stresses a commitment by management to have a continuing companywide drive toward excellence in all aspects of products and services that are important to the customer</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52227"/>
                                        </p:tgtEl>
                                        <p:attrNameLst>
                                          <p:attrName>style.visibility</p:attrName>
                                        </p:attrNameLst>
                                      </p:cBhvr>
                                      <p:to>
                                        <p:strVal val="visible"/>
                                      </p:to>
                                    </p:set>
                                    <p:animEffect transition="in" filter="strips(downRight)">
                                      <p:cBhvr>
                                        <p:cTn id="7" dur="1000"/>
                                        <p:tgtEl>
                                          <p:spTgt spid="52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85800" y="114943"/>
            <a:ext cx="7772400" cy="640063"/>
          </a:xfrm>
          <a:solidFill>
            <a:schemeClr val="accent4">
              <a:lumMod val="75000"/>
            </a:schemeClr>
          </a:solidFill>
        </p:spPr>
        <p:txBody>
          <a:bodyPr/>
          <a:lstStyle/>
          <a:p>
            <a:r>
              <a:rPr lang="en-US" altLang="id-ID" sz="4000" dirty="0" smtClean="0">
                <a:latin typeface="+mn-lt"/>
                <a:cs typeface="Arial" pitchFamily="34" charset="0"/>
              </a:rPr>
              <a:t>Quality and Strategy</a:t>
            </a:r>
          </a:p>
        </p:txBody>
      </p:sp>
      <p:sp>
        <p:nvSpPr>
          <p:cNvPr id="148483" name="Rectangle 3"/>
          <p:cNvSpPr>
            <a:spLocks noChangeArrowheads="1"/>
          </p:cNvSpPr>
          <p:nvPr/>
        </p:nvSpPr>
        <p:spPr bwMode="auto">
          <a:xfrm>
            <a:off x="876300" y="1936750"/>
            <a:ext cx="7216775" cy="3597275"/>
          </a:xfrm>
          <a:prstGeom prst="rect">
            <a:avLst/>
          </a:prstGeom>
          <a:solidFill>
            <a:schemeClr val="accent4">
              <a:lumMod val="40000"/>
              <a:lumOff val="60000"/>
            </a:schemeClr>
          </a:solidFill>
          <a:ln>
            <a:noFill/>
          </a:ln>
        </p:spPr>
        <p:txBody>
          <a:bodyPr>
            <a:spAutoFit/>
          </a:bodyPr>
          <a:lstStyle>
            <a:lvl1pPr marL="444500" indent="-4445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marL="457200" indent="-457200">
              <a:lnSpc>
                <a:spcPct val="90000"/>
              </a:lnSpc>
              <a:spcAft>
                <a:spcPct val="40000"/>
              </a:spcAft>
              <a:buClr>
                <a:srgbClr val="BF0922"/>
              </a:buClr>
              <a:buSzPct val="60000"/>
              <a:buFont typeface="Wingdings" panose="05000000000000000000" pitchFamily="2" charset="2"/>
              <a:buChar char="q"/>
            </a:pPr>
            <a:r>
              <a:rPr lang="en-US" altLang="id-ID" sz="3200" dirty="0">
                <a:latin typeface="+mn-lt"/>
              </a:rPr>
              <a:t>Managing quality supports differentiation, low cost, and response strategies</a:t>
            </a:r>
          </a:p>
          <a:p>
            <a:pPr marL="457200" indent="-457200">
              <a:lnSpc>
                <a:spcPct val="90000"/>
              </a:lnSpc>
              <a:spcAft>
                <a:spcPct val="40000"/>
              </a:spcAft>
              <a:buClr>
                <a:srgbClr val="BF0922"/>
              </a:buClr>
              <a:buSzPct val="60000"/>
              <a:buFont typeface="Wingdings" panose="05000000000000000000" pitchFamily="2" charset="2"/>
              <a:buChar char="q"/>
            </a:pPr>
            <a:r>
              <a:rPr lang="en-US" altLang="id-ID" sz="3200" dirty="0">
                <a:latin typeface="+mn-lt"/>
              </a:rPr>
              <a:t>Quality helps firms increase sales and reduce costs</a:t>
            </a:r>
          </a:p>
          <a:p>
            <a:pPr marL="457200" indent="-457200">
              <a:lnSpc>
                <a:spcPct val="90000"/>
              </a:lnSpc>
              <a:spcAft>
                <a:spcPct val="40000"/>
              </a:spcAft>
              <a:buClr>
                <a:srgbClr val="BF0922"/>
              </a:buClr>
              <a:buSzPct val="60000"/>
              <a:buFont typeface="Wingdings" panose="05000000000000000000" pitchFamily="2" charset="2"/>
              <a:buChar char="q"/>
            </a:pPr>
            <a:r>
              <a:rPr lang="en-US" altLang="id-ID" sz="3200" dirty="0">
                <a:latin typeface="+mn-lt"/>
              </a:rPr>
              <a:t>Building a quality organization is a demanding task</a:t>
            </a:r>
          </a:p>
        </p:txBody>
      </p:sp>
    </p:spTree>
  </p:cSld>
  <p:clrMapOvr>
    <a:masterClrMapping/>
  </p:clrMapOvr>
  <p:transition spd="slow">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48483"/>
                                        </p:tgtEl>
                                        <p:attrNameLst>
                                          <p:attrName>style.visibility</p:attrName>
                                        </p:attrNameLst>
                                      </p:cBhvr>
                                      <p:to>
                                        <p:strVal val="visible"/>
                                      </p:to>
                                    </p:set>
                                    <p:animEffect transition="in" filter="strips(downRight)">
                                      <p:cBhvr>
                                        <p:cTn id="7" dur="1000"/>
                                        <p:tgtEl>
                                          <p:spTgt spid="148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3" grpId="0" animBg="1"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a:xfrm>
            <a:off x="685800" y="40944"/>
            <a:ext cx="7772400" cy="812800"/>
          </a:xfrm>
          <a:solidFill>
            <a:schemeClr val="accent4">
              <a:lumMod val="60000"/>
              <a:lumOff val="40000"/>
            </a:schemeClr>
          </a:solidFill>
        </p:spPr>
        <p:txBody>
          <a:bodyPr/>
          <a:lstStyle/>
          <a:p>
            <a:r>
              <a:rPr lang="en-US" altLang="id-ID" dirty="0" smtClean="0">
                <a:latin typeface="+mn-lt"/>
                <a:cs typeface="Arial" pitchFamily="34" charset="0"/>
              </a:rPr>
              <a:t>Deming’s Fourteen Points</a:t>
            </a:r>
          </a:p>
        </p:txBody>
      </p:sp>
      <p:graphicFrame>
        <p:nvGraphicFramePr>
          <p:cNvPr id="2" name="Table 1"/>
          <p:cNvGraphicFramePr>
            <a:graphicFrameLocks noGrp="1"/>
          </p:cNvGraphicFramePr>
          <p:nvPr>
            <p:extLst>
              <p:ext uri="{D42A27DB-BD31-4B8C-83A1-F6EECF244321}">
                <p14:modId xmlns:p14="http://schemas.microsoft.com/office/powerpoint/2010/main" val="3446221059"/>
              </p:ext>
            </p:extLst>
          </p:nvPr>
        </p:nvGraphicFramePr>
        <p:xfrm>
          <a:off x="685800" y="1018447"/>
          <a:ext cx="7772400" cy="5538575"/>
        </p:xfrm>
        <a:graphic>
          <a:graphicData uri="http://schemas.openxmlformats.org/drawingml/2006/table">
            <a:tbl>
              <a:tblPr firstRow="1" bandRow="1">
                <a:tableStyleId>{073A0DAA-6AF3-43AB-8588-CEC1D06C72B9}</a:tableStyleId>
              </a:tblPr>
              <a:tblGrid>
                <a:gridCol w="7772400"/>
              </a:tblGrid>
              <a:tr h="335671">
                <a:tc>
                  <a:txBody>
                    <a:bodyPr/>
                    <a:lstStyle/>
                    <a:p>
                      <a:r>
                        <a:rPr lang="en-US" sz="1600" dirty="0" smtClean="0">
                          <a:latin typeface="+mn-lt"/>
                        </a:rPr>
                        <a:t>Deming’s 14 Points for Implementing Quality Improvement</a:t>
                      </a:r>
                      <a:endParaRPr lang="en-US" sz="1600" dirty="0">
                        <a:solidFill>
                          <a:schemeClr val="bg1"/>
                        </a:solidFill>
                        <a:latin typeface="+mn-lt"/>
                        <a:cs typeface="Arial"/>
                      </a:endParaRPr>
                    </a:p>
                  </a:txBody>
                  <a:tcPr marT="45724" marB="45724"/>
                </a:tc>
              </a:tr>
              <a:tr h="335671">
                <a:tc>
                  <a:txBody>
                    <a:bodyPr/>
                    <a:lstStyle/>
                    <a:p>
                      <a:pPr marL="355600" marR="0" indent="-355600" algn="l" defTabSz="457200" rtl="0" eaLnBrk="1" fontAlgn="auto" latinLnBrk="0" hangingPunct="1">
                        <a:lnSpc>
                          <a:spcPct val="100000"/>
                        </a:lnSpc>
                        <a:spcBef>
                          <a:spcPts val="0"/>
                        </a:spcBef>
                        <a:spcAft>
                          <a:spcPts val="0"/>
                        </a:spcAft>
                        <a:buClrTx/>
                        <a:buSzTx/>
                        <a:buFontTx/>
                        <a:buNone/>
                        <a:tabLst/>
                        <a:defRPr/>
                      </a:pPr>
                      <a:r>
                        <a:rPr lang="en-US" sz="1600" dirty="0" smtClean="0">
                          <a:latin typeface="+mn-lt"/>
                        </a:rPr>
                        <a:t>1.	Create consistency of purpose </a:t>
                      </a:r>
                      <a:endParaRPr lang="en-US" sz="1600" dirty="0" smtClean="0">
                        <a:latin typeface="+mn-lt"/>
                        <a:cs typeface="Arial"/>
                      </a:endParaRPr>
                    </a:p>
                  </a:txBody>
                  <a:tcPr marT="45724" marB="45724"/>
                </a:tc>
              </a:tr>
              <a:tr h="335671">
                <a:tc>
                  <a:txBody>
                    <a:bodyPr/>
                    <a:lstStyle/>
                    <a:p>
                      <a:pPr marL="355600" marR="0" indent="-355600" algn="l" defTabSz="457200" rtl="0" eaLnBrk="1" fontAlgn="auto" latinLnBrk="0" hangingPunct="1">
                        <a:lnSpc>
                          <a:spcPct val="100000"/>
                        </a:lnSpc>
                        <a:spcBef>
                          <a:spcPts val="0"/>
                        </a:spcBef>
                        <a:spcAft>
                          <a:spcPts val="0"/>
                        </a:spcAft>
                        <a:buClrTx/>
                        <a:buSzTx/>
                        <a:buFontTx/>
                        <a:buNone/>
                        <a:tabLst/>
                        <a:defRPr/>
                      </a:pPr>
                      <a:r>
                        <a:rPr lang="en-US" sz="1600" dirty="0" smtClean="0">
                          <a:latin typeface="+mn-lt"/>
                        </a:rPr>
                        <a:t>2.	Lead to promote change</a:t>
                      </a:r>
                      <a:endParaRPr lang="en-US" sz="1600" dirty="0" smtClean="0">
                        <a:latin typeface="+mn-lt"/>
                        <a:cs typeface="Arial"/>
                      </a:endParaRPr>
                    </a:p>
                  </a:txBody>
                  <a:tcPr marT="45724" marB="45724"/>
                </a:tc>
              </a:tr>
              <a:tr h="587426">
                <a:tc>
                  <a:txBody>
                    <a:bodyPr/>
                    <a:lstStyle/>
                    <a:p>
                      <a:pPr marL="355600" marR="0" indent="-355600" algn="l" defTabSz="457200" rtl="0" eaLnBrk="1" fontAlgn="auto" latinLnBrk="0" hangingPunct="1">
                        <a:lnSpc>
                          <a:spcPct val="100000"/>
                        </a:lnSpc>
                        <a:spcBef>
                          <a:spcPts val="0"/>
                        </a:spcBef>
                        <a:spcAft>
                          <a:spcPts val="0"/>
                        </a:spcAft>
                        <a:buClrTx/>
                        <a:buSzTx/>
                        <a:buFontTx/>
                        <a:buNone/>
                        <a:tabLst/>
                        <a:defRPr/>
                      </a:pPr>
                      <a:r>
                        <a:rPr lang="en-US" sz="1600" dirty="0" smtClean="0">
                          <a:latin typeface="+mn-lt"/>
                        </a:rPr>
                        <a:t>3.	Build quality into the product; stop depending on inspections to catch problems</a:t>
                      </a:r>
                      <a:endParaRPr lang="en-US" sz="1600" dirty="0" smtClean="0">
                        <a:latin typeface="+mn-lt"/>
                        <a:cs typeface="Arial"/>
                      </a:endParaRPr>
                    </a:p>
                  </a:txBody>
                  <a:tcPr marT="45724" marB="45724"/>
                </a:tc>
              </a:tr>
              <a:tr h="587426">
                <a:tc>
                  <a:txBody>
                    <a:bodyPr/>
                    <a:lstStyle/>
                    <a:p>
                      <a:pPr marL="355600" marR="0" indent="-355600" algn="l" defTabSz="457200" rtl="0" eaLnBrk="1" fontAlgn="auto" latinLnBrk="0" hangingPunct="1">
                        <a:lnSpc>
                          <a:spcPct val="100000"/>
                        </a:lnSpc>
                        <a:spcBef>
                          <a:spcPts val="0"/>
                        </a:spcBef>
                        <a:spcAft>
                          <a:spcPts val="0"/>
                        </a:spcAft>
                        <a:buClrTx/>
                        <a:buSzTx/>
                        <a:buFontTx/>
                        <a:buNone/>
                        <a:tabLst/>
                        <a:defRPr/>
                      </a:pPr>
                      <a:r>
                        <a:rPr lang="en-US" sz="1600" dirty="0" smtClean="0">
                          <a:latin typeface="+mn-lt"/>
                        </a:rPr>
                        <a:t>4.	Build long-term relationships based on performance instead of awarding business on price</a:t>
                      </a:r>
                      <a:endParaRPr lang="en-US" sz="1600" dirty="0" smtClean="0">
                        <a:latin typeface="+mn-lt"/>
                        <a:cs typeface="Arial"/>
                      </a:endParaRPr>
                    </a:p>
                  </a:txBody>
                  <a:tcPr marT="45724" marB="45724"/>
                </a:tc>
              </a:tr>
              <a:tr h="335671">
                <a:tc>
                  <a:txBody>
                    <a:bodyPr/>
                    <a:lstStyle/>
                    <a:p>
                      <a:pPr marL="355600" marR="0" indent="-355600" algn="l" defTabSz="457200" rtl="0" eaLnBrk="1" fontAlgn="auto" latinLnBrk="0" hangingPunct="1">
                        <a:lnSpc>
                          <a:spcPct val="100000"/>
                        </a:lnSpc>
                        <a:spcBef>
                          <a:spcPts val="0"/>
                        </a:spcBef>
                        <a:spcAft>
                          <a:spcPts val="0"/>
                        </a:spcAft>
                        <a:buClrTx/>
                        <a:buSzTx/>
                        <a:buFontTx/>
                        <a:buNone/>
                        <a:tabLst/>
                        <a:defRPr/>
                      </a:pPr>
                      <a:r>
                        <a:rPr lang="en-US" sz="1600" dirty="0" smtClean="0">
                          <a:latin typeface="+mn-lt"/>
                        </a:rPr>
                        <a:t>5.	Continuously improve product, quality, and service</a:t>
                      </a:r>
                      <a:endParaRPr lang="en-US" sz="1600" dirty="0" smtClean="0">
                        <a:latin typeface="+mn-lt"/>
                        <a:cs typeface="Arial"/>
                      </a:endParaRPr>
                    </a:p>
                  </a:txBody>
                  <a:tcPr marT="45724" marB="45724"/>
                </a:tc>
              </a:tr>
              <a:tr h="335671">
                <a:tc>
                  <a:txBody>
                    <a:bodyPr/>
                    <a:lstStyle/>
                    <a:p>
                      <a:pPr marL="355600" marR="0" indent="-355600" algn="l" defTabSz="457200" rtl="0" eaLnBrk="1" fontAlgn="auto" latinLnBrk="0" hangingPunct="1">
                        <a:lnSpc>
                          <a:spcPct val="100000"/>
                        </a:lnSpc>
                        <a:spcBef>
                          <a:spcPts val="0"/>
                        </a:spcBef>
                        <a:spcAft>
                          <a:spcPts val="0"/>
                        </a:spcAft>
                        <a:buClrTx/>
                        <a:buSzTx/>
                        <a:buFontTx/>
                        <a:buNone/>
                        <a:tabLst/>
                        <a:defRPr/>
                      </a:pPr>
                      <a:r>
                        <a:rPr lang="en-US" sz="1600" dirty="0" smtClean="0">
                          <a:latin typeface="+mn-lt"/>
                        </a:rPr>
                        <a:t>6.	Start training</a:t>
                      </a:r>
                      <a:endParaRPr lang="en-US" sz="1600" dirty="0" smtClean="0">
                        <a:latin typeface="+mn-lt"/>
                        <a:cs typeface="Arial"/>
                      </a:endParaRPr>
                    </a:p>
                  </a:txBody>
                  <a:tcPr marT="45724" marB="45724"/>
                </a:tc>
              </a:tr>
              <a:tr h="335671">
                <a:tc>
                  <a:txBody>
                    <a:bodyPr/>
                    <a:lstStyle/>
                    <a:p>
                      <a:pPr marL="355600" marR="0" indent="-355600" algn="l" defTabSz="457200" rtl="0" eaLnBrk="1" fontAlgn="auto" latinLnBrk="0" hangingPunct="1">
                        <a:lnSpc>
                          <a:spcPct val="100000"/>
                        </a:lnSpc>
                        <a:spcBef>
                          <a:spcPts val="0"/>
                        </a:spcBef>
                        <a:spcAft>
                          <a:spcPts val="0"/>
                        </a:spcAft>
                        <a:buClrTx/>
                        <a:buSzTx/>
                        <a:buFontTx/>
                        <a:buAutoNum type="arabicPeriod" startAt="7"/>
                        <a:tabLst/>
                        <a:defRPr/>
                      </a:pPr>
                      <a:r>
                        <a:rPr lang="en-US" sz="1600" dirty="0" smtClean="0">
                          <a:latin typeface="+mn-lt"/>
                        </a:rPr>
                        <a:t>Emphasize leadership</a:t>
                      </a:r>
                    </a:p>
                  </a:txBody>
                  <a:tcPr marT="45724" marB="45724"/>
                </a:tc>
              </a:tr>
              <a:tr h="335671">
                <a:tc>
                  <a:txBody>
                    <a:bodyPr/>
                    <a:lstStyle/>
                    <a:p>
                      <a:pPr marL="355600" marR="0" indent="-355600" algn="l" defTabSz="457200" rtl="0" eaLnBrk="1" fontAlgn="auto" latinLnBrk="0" hangingPunct="1">
                        <a:lnSpc>
                          <a:spcPct val="100000"/>
                        </a:lnSpc>
                        <a:spcBef>
                          <a:spcPts val="0"/>
                        </a:spcBef>
                        <a:spcAft>
                          <a:spcPts val="0"/>
                        </a:spcAft>
                        <a:buClrTx/>
                        <a:buSzTx/>
                        <a:buFontTx/>
                        <a:buNone/>
                        <a:tabLst/>
                        <a:defRPr/>
                      </a:pPr>
                      <a:r>
                        <a:rPr lang="en-US" sz="1600" dirty="0" smtClean="0">
                          <a:latin typeface="+mn-lt"/>
                          <a:cs typeface="Arial"/>
                        </a:rPr>
                        <a:t>8.	Drive out fear</a:t>
                      </a:r>
                    </a:p>
                  </a:txBody>
                  <a:tcPr marT="45715" marB="45715"/>
                </a:tc>
              </a:tr>
              <a:tr h="335671">
                <a:tc>
                  <a:txBody>
                    <a:bodyPr/>
                    <a:lstStyle/>
                    <a:p>
                      <a:pPr marL="355600" marR="0" indent="-355600" algn="l" defTabSz="457200" rtl="0" eaLnBrk="1" fontAlgn="auto" latinLnBrk="0" hangingPunct="1">
                        <a:lnSpc>
                          <a:spcPct val="100000"/>
                        </a:lnSpc>
                        <a:spcBef>
                          <a:spcPts val="0"/>
                        </a:spcBef>
                        <a:spcAft>
                          <a:spcPts val="0"/>
                        </a:spcAft>
                        <a:buClrTx/>
                        <a:buSzTx/>
                        <a:buFontTx/>
                        <a:buNone/>
                        <a:tabLst/>
                        <a:defRPr/>
                      </a:pPr>
                      <a:r>
                        <a:rPr lang="en-US" sz="1600" dirty="0" smtClean="0">
                          <a:latin typeface="+mn-lt"/>
                          <a:cs typeface="Arial"/>
                        </a:rPr>
                        <a:t>9.	Break down barriers between departments</a:t>
                      </a:r>
                    </a:p>
                  </a:txBody>
                  <a:tcPr marT="45715" marB="45715"/>
                </a:tc>
              </a:tr>
              <a:tr h="335671">
                <a:tc>
                  <a:txBody>
                    <a:bodyPr/>
                    <a:lstStyle/>
                    <a:p>
                      <a:pPr marL="355600" marR="0" indent="-355600" algn="l" defTabSz="457200" rtl="0" eaLnBrk="1" fontAlgn="auto" latinLnBrk="0" hangingPunct="1">
                        <a:lnSpc>
                          <a:spcPct val="100000"/>
                        </a:lnSpc>
                        <a:spcBef>
                          <a:spcPts val="0"/>
                        </a:spcBef>
                        <a:spcAft>
                          <a:spcPts val="0"/>
                        </a:spcAft>
                        <a:buClrTx/>
                        <a:buSzTx/>
                        <a:buFontTx/>
                        <a:buNone/>
                        <a:tabLst/>
                        <a:defRPr/>
                      </a:pPr>
                      <a:r>
                        <a:rPr lang="en-US" sz="1600" dirty="0" smtClean="0">
                          <a:latin typeface="+mn-lt"/>
                          <a:cs typeface="Arial"/>
                        </a:rPr>
                        <a:t>10.	Stop haranguing workers</a:t>
                      </a:r>
                    </a:p>
                  </a:txBody>
                  <a:tcPr marT="45715" marB="45715"/>
                </a:tc>
              </a:tr>
              <a:tr h="335671">
                <a:tc>
                  <a:txBody>
                    <a:bodyPr/>
                    <a:lstStyle/>
                    <a:p>
                      <a:pPr marL="355600" marR="0" indent="-355600" algn="l" defTabSz="457200" rtl="0" eaLnBrk="1" fontAlgn="auto" latinLnBrk="0" hangingPunct="1">
                        <a:lnSpc>
                          <a:spcPct val="100000"/>
                        </a:lnSpc>
                        <a:spcBef>
                          <a:spcPts val="0"/>
                        </a:spcBef>
                        <a:spcAft>
                          <a:spcPts val="0"/>
                        </a:spcAft>
                        <a:buClrTx/>
                        <a:buSzTx/>
                        <a:buFontTx/>
                        <a:buNone/>
                        <a:tabLst/>
                        <a:defRPr/>
                      </a:pPr>
                      <a:r>
                        <a:rPr lang="en-US" sz="1600" dirty="0" smtClean="0">
                          <a:latin typeface="+mn-lt"/>
                          <a:cs typeface="Arial"/>
                        </a:rPr>
                        <a:t>11.	Support, help, and improve</a:t>
                      </a:r>
                    </a:p>
                  </a:txBody>
                  <a:tcPr marT="45715" marB="45715"/>
                </a:tc>
              </a:tr>
              <a:tr h="335671">
                <a:tc>
                  <a:txBody>
                    <a:bodyPr/>
                    <a:lstStyle/>
                    <a:p>
                      <a:pPr marL="355600" marR="0" indent="-355600" algn="l" defTabSz="457200" rtl="0" eaLnBrk="1" fontAlgn="auto" latinLnBrk="0" hangingPunct="1">
                        <a:lnSpc>
                          <a:spcPct val="100000"/>
                        </a:lnSpc>
                        <a:spcBef>
                          <a:spcPts val="0"/>
                        </a:spcBef>
                        <a:spcAft>
                          <a:spcPts val="0"/>
                        </a:spcAft>
                        <a:buClrTx/>
                        <a:buSzTx/>
                        <a:buFontTx/>
                        <a:buNone/>
                        <a:tabLst/>
                        <a:defRPr/>
                      </a:pPr>
                      <a:r>
                        <a:rPr lang="en-US" sz="1600" dirty="0" smtClean="0">
                          <a:latin typeface="+mn-lt"/>
                          <a:cs typeface="Arial"/>
                        </a:rPr>
                        <a:t>12.	Remove barriers to pride in work</a:t>
                      </a:r>
                    </a:p>
                  </a:txBody>
                  <a:tcPr marT="45715" marB="45715"/>
                </a:tc>
              </a:tr>
              <a:tr h="335671">
                <a:tc>
                  <a:txBody>
                    <a:bodyPr/>
                    <a:lstStyle/>
                    <a:p>
                      <a:pPr marL="355600" marR="0" indent="-355600" algn="l" defTabSz="457200" rtl="0" eaLnBrk="1" fontAlgn="auto" latinLnBrk="0" hangingPunct="1">
                        <a:lnSpc>
                          <a:spcPct val="100000"/>
                        </a:lnSpc>
                        <a:spcBef>
                          <a:spcPts val="0"/>
                        </a:spcBef>
                        <a:spcAft>
                          <a:spcPts val="0"/>
                        </a:spcAft>
                        <a:buClrTx/>
                        <a:buSzTx/>
                        <a:buFontTx/>
                        <a:buNone/>
                        <a:tabLst/>
                        <a:defRPr/>
                      </a:pPr>
                      <a:r>
                        <a:rPr lang="en-US" sz="1600" dirty="0" smtClean="0">
                          <a:latin typeface="+mn-lt"/>
                          <a:cs typeface="Arial"/>
                        </a:rPr>
                        <a:t>13.	Institute a vigorous program of education and self-improvement</a:t>
                      </a:r>
                    </a:p>
                  </a:txBody>
                  <a:tcPr marT="45715" marB="45715"/>
                </a:tc>
              </a:tr>
              <a:tr h="335671">
                <a:tc>
                  <a:txBody>
                    <a:bodyPr/>
                    <a:lstStyle/>
                    <a:p>
                      <a:pPr marL="355600" marR="0" indent="-355600" algn="l" defTabSz="457200" rtl="0" eaLnBrk="1" fontAlgn="auto" latinLnBrk="0" hangingPunct="1">
                        <a:lnSpc>
                          <a:spcPct val="100000"/>
                        </a:lnSpc>
                        <a:spcBef>
                          <a:spcPts val="0"/>
                        </a:spcBef>
                        <a:spcAft>
                          <a:spcPts val="0"/>
                        </a:spcAft>
                        <a:buClrTx/>
                        <a:buSzTx/>
                        <a:buFontTx/>
                        <a:buNone/>
                        <a:tabLst/>
                        <a:defRPr/>
                      </a:pPr>
                      <a:r>
                        <a:rPr lang="en-US" sz="1600" dirty="0" smtClean="0">
                          <a:latin typeface="+mn-lt"/>
                          <a:cs typeface="Arial"/>
                        </a:rPr>
                        <a:t>14.	Put everyone in the company to work on the transformation</a:t>
                      </a:r>
                    </a:p>
                  </a:txBody>
                  <a:tcPr marT="45715" marB="45715"/>
                </a:tc>
              </a:tr>
            </a:tbl>
          </a:graphicData>
        </a:graphic>
      </p:graphicFrame>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272" fill="hold" nodeType="afterEffect">
                                  <p:stCondLst>
                                    <p:cond delay="10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2/3*#ppt_w"/>
                                          </p:val>
                                        </p:tav>
                                        <p:tav tm="100000">
                                          <p:val>
                                            <p:strVal val="#ppt_w"/>
                                          </p:val>
                                        </p:tav>
                                      </p:tavLst>
                                    </p:anim>
                                    <p:anim calcmode="lin" valueType="num">
                                      <p:cBhvr>
                                        <p:cTn id="8" dur="1000" fill="hold"/>
                                        <p:tgtEl>
                                          <p:spTgt spid="2"/>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7" name="Rectangle 2"/>
          <p:cNvSpPr>
            <a:spLocks noGrp="1" noChangeArrowheads="1"/>
          </p:cNvSpPr>
          <p:nvPr>
            <p:ph type="title"/>
          </p:nvPr>
        </p:nvSpPr>
        <p:spPr>
          <a:xfrm>
            <a:off x="685800" y="175667"/>
            <a:ext cx="7772400" cy="793324"/>
          </a:xfrm>
          <a:solidFill>
            <a:schemeClr val="accent4">
              <a:lumMod val="60000"/>
              <a:lumOff val="40000"/>
            </a:schemeClr>
          </a:solidFill>
        </p:spPr>
        <p:txBody>
          <a:bodyPr/>
          <a:lstStyle/>
          <a:p>
            <a:r>
              <a:rPr lang="en-US" altLang="id-ID" dirty="0" smtClean="0">
                <a:latin typeface="+mn-lt"/>
                <a:cs typeface="Arial" pitchFamily="34" charset="0"/>
              </a:rPr>
              <a:t>Seven Concepts of TQM</a:t>
            </a:r>
          </a:p>
        </p:txBody>
      </p:sp>
      <p:sp>
        <p:nvSpPr>
          <p:cNvPr id="50178" name="Rectangle 3"/>
          <p:cNvSpPr>
            <a:spLocks noGrp="1" noChangeArrowheads="1"/>
          </p:cNvSpPr>
          <p:nvPr>
            <p:ph type="body" idx="1"/>
          </p:nvPr>
        </p:nvSpPr>
        <p:spPr>
          <a:xfrm>
            <a:off x="685800" y="1633538"/>
            <a:ext cx="7772400" cy="4468812"/>
          </a:xfrm>
          <a:solidFill>
            <a:schemeClr val="accent4">
              <a:lumMod val="75000"/>
            </a:schemeClr>
          </a:solidFill>
        </p:spPr>
        <p:txBody>
          <a:bodyPr/>
          <a:lstStyle/>
          <a:p>
            <a:pPr marL="609600" indent="-609600">
              <a:buClr>
                <a:schemeClr val="tx1"/>
              </a:buClr>
              <a:buSzPct val="90000"/>
              <a:buFont typeface="Arial" pitchFamily="34" charset="0"/>
              <a:buAutoNum type="arabicPeriod"/>
            </a:pPr>
            <a:r>
              <a:rPr lang="en-US" altLang="id-ID" b="1" dirty="0" smtClean="0">
                <a:latin typeface="+mn-lt"/>
                <a:cs typeface="Arial" pitchFamily="34" charset="0"/>
              </a:rPr>
              <a:t>Continuous improvement</a:t>
            </a:r>
          </a:p>
          <a:p>
            <a:pPr marL="609600" indent="-609600">
              <a:buClr>
                <a:schemeClr val="tx1"/>
              </a:buClr>
              <a:buSzPct val="90000"/>
              <a:buFont typeface="Arial" pitchFamily="34" charset="0"/>
              <a:buAutoNum type="arabicPeriod"/>
            </a:pPr>
            <a:r>
              <a:rPr lang="en-US" altLang="id-ID" b="1" dirty="0" smtClean="0">
                <a:latin typeface="+mn-lt"/>
                <a:cs typeface="Arial" pitchFamily="34" charset="0"/>
              </a:rPr>
              <a:t>Six Sigma</a:t>
            </a:r>
          </a:p>
          <a:p>
            <a:pPr marL="609600" indent="-609600">
              <a:buClr>
                <a:schemeClr val="tx1"/>
              </a:buClr>
              <a:buSzPct val="90000"/>
              <a:buFont typeface="Arial" pitchFamily="34" charset="0"/>
              <a:buAutoNum type="arabicPeriod"/>
            </a:pPr>
            <a:r>
              <a:rPr lang="en-US" altLang="id-ID" b="1" dirty="0" smtClean="0">
                <a:latin typeface="+mn-lt"/>
                <a:cs typeface="Arial" pitchFamily="34" charset="0"/>
              </a:rPr>
              <a:t>Employee empowerment</a:t>
            </a:r>
          </a:p>
          <a:p>
            <a:pPr marL="609600" indent="-609600">
              <a:buClr>
                <a:schemeClr val="tx1"/>
              </a:buClr>
              <a:buSzPct val="90000"/>
              <a:buFont typeface="Arial" pitchFamily="34" charset="0"/>
              <a:buAutoNum type="arabicPeriod"/>
            </a:pPr>
            <a:r>
              <a:rPr lang="en-US" altLang="id-ID" b="1" dirty="0" smtClean="0">
                <a:latin typeface="+mn-lt"/>
                <a:cs typeface="Arial" pitchFamily="34" charset="0"/>
              </a:rPr>
              <a:t>Benchmarking</a:t>
            </a:r>
          </a:p>
          <a:p>
            <a:pPr marL="609600" indent="-609600">
              <a:buClr>
                <a:schemeClr val="tx1"/>
              </a:buClr>
              <a:buSzPct val="90000"/>
              <a:buFont typeface="Arial" pitchFamily="34" charset="0"/>
              <a:buAutoNum type="arabicPeriod"/>
            </a:pPr>
            <a:r>
              <a:rPr lang="en-US" altLang="id-ID" b="1" dirty="0" smtClean="0">
                <a:latin typeface="+mn-lt"/>
                <a:cs typeface="Arial" pitchFamily="34" charset="0"/>
              </a:rPr>
              <a:t>Just-in-time (JIT)</a:t>
            </a:r>
          </a:p>
          <a:p>
            <a:pPr marL="609600" indent="-609600">
              <a:buClr>
                <a:schemeClr val="tx1"/>
              </a:buClr>
              <a:buSzPct val="90000"/>
              <a:buFont typeface="Arial" pitchFamily="34" charset="0"/>
              <a:buAutoNum type="arabicPeriod"/>
            </a:pPr>
            <a:r>
              <a:rPr lang="en-US" altLang="id-ID" b="1" dirty="0" smtClean="0">
                <a:latin typeface="+mn-lt"/>
                <a:cs typeface="Arial" pitchFamily="34" charset="0"/>
              </a:rPr>
              <a:t>Taguchi concepts</a:t>
            </a:r>
          </a:p>
          <a:p>
            <a:pPr marL="609600" indent="-609600">
              <a:buClr>
                <a:schemeClr val="tx1"/>
              </a:buClr>
              <a:buSzPct val="90000"/>
              <a:buFont typeface="Arial" pitchFamily="34" charset="0"/>
              <a:buAutoNum type="arabicPeriod"/>
            </a:pPr>
            <a:r>
              <a:rPr lang="en-US" altLang="id-ID" b="1" dirty="0" smtClean="0">
                <a:latin typeface="+mn-lt"/>
                <a:cs typeface="Arial" pitchFamily="34" charset="0"/>
              </a:rPr>
              <a:t>Knowledge of TQM tools</a:t>
            </a:r>
          </a:p>
        </p:txBody>
      </p:sp>
    </p:spTree>
  </p:cSld>
  <p:clrMapOvr>
    <a:masterClrMapping/>
  </p:clrMapOvr>
  <p:transition>
    <p:pull dir="l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5" name="Rectangle 2"/>
          <p:cNvSpPr>
            <a:spLocks noGrp="1" noChangeArrowheads="1"/>
          </p:cNvSpPr>
          <p:nvPr>
            <p:ph type="title"/>
          </p:nvPr>
        </p:nvSpPr>
        <p:spPr>
          <a:xfrm>
            <a:off x="700881" y="220449"/>
            <a:ext cx="7772400" cy="844076"/>
          </a:xfrm>
          <a:solidFill>
            <a:schemeClr val="accent4">
              <a:lumMod val="75000"/>
            </a:schemeClr>
          </a:solidFill>
        </p:spPr>
        <p:txBody>
          <a:bodyPr/>
          <a:lstStyle/>
          <a:p>
            <a:r>
              <a:rPr lang="en-US" altLang="id-ID" sz="4000" dirty="0" smtClean="0">
                <a:latin typeface="+mn-lt"/>
                <a:cs typeface="Arial" pitchFamily="34" charset="0"/>
              </a:rPr>
              <a:t>1. Continuous Improvement</a:t>
            </a:r>
          </a:p>
        </p:txBody>
      </p:sp>
      <p:sp>
        <p:nvSpPr>
          <p:cNvPr id="60419" name="Rectangle 3"/>
          <p:cNvSpPr>
            <a:spLocks noChangeArrowheads="1"/>
          </p:cNvSpPr>
          <p:nvPr/>
        </p:nvSpPr>
        <p:spPr bwMode="auto">
          <a:xfrm>
            <a:off x="700880" y="1430218"/>
            <a:ext cx="7772401" cy="4869025"/>
          </a:xfrm>
          <a:prstGeom prst="rect">
            <a:avLst/>
          </a:prstGeom>
          <a:solidFill>
            <a:schemeClr val="accent2">
              <a:lumMod val="60000"/>
              <a:lumOff val="40000"/>
            </a:schemeClr>
          </a:solidFill>
          <a:ln>
            <a:noFill/>
          </a:ln>
        </p:spPr>
        <p:txBody>
          <a:bodyPr wrap="square">
            <a:spAutoFit/>
          </a:bodyPr>
          <a:lstStyle>
            <a:lvl1pPr marL="444500" indent="-4445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marL="457200" indent="-457200">
              <a:lnSpc>
                <a:spcPct val="90000"/>
              </a:lnSpc>
              <a:spcAft>
                <a:spcPct val="40000"/>
              </a:spcAft>
              <a:buClr>
                <a:srgbClr val="BF0922"/>
              </a:buClr>
              <a:buSzPct val="60000"/>
              <a:buFont typeface="Wingdings" panose="05000000000000000000" pitchFamily="2" charset="2"/>
              <a:buChar char="q"/>
            </a:pPr>
            <a:r>
              <a:rPr lang="en-US" altLang="id-ID" sz="3200" b="1" dirty="0">
                <a:latin typeface="+mn-lt"/>
              </a:rPr>
              <a:t>Never-ending </a:t>
            </a:r>
            <a:r>
              <a:rPr lang="en-US" altLang="id-ID" sz="3200" dirty="0">
                <a:latin typeface="+mn-lt"/>
              </a:rPr>
              <a:t>process of continual improvement </a:t>
            </a:r>
          </a:p>
          <a:p>
            <a:pPr marL="457200" indent="-457200">
              <a:lnSpc>
                <a:spcPct val="90000"/>
              </a:lnSpc>
              <a:spcAft>
                <a:spcPct val="40000"/>
              </a:spcAft>
              <a:buClr>
                <a:srgbClr val="BF0922"/>
              </a:buClr>
              <a:buSzPct val="60000"/>
              <a:buFont typeface="Wingdings" panose="05000000000000000000" pitchFamily="2" charset="2"/>
              <a:buChar char="q"/>
            </a:pPr>
            <a:r>
              <a:rPr lang="en-US" altLang="id-ID" sz="3200" dirty="0">
                <a:latin typeface="+mn-lt"/>
              </a:rPr>
              <a:t>Covers people, equipment, materials, procedures</a:t>
            </a:r>
          </a:p>
          <a:p>
            <a:pPr marL="457200" indent="-457200">
              <a:lnSpc>
                <a:spcPct val="90000"/>
              </a:lnSpc>
              <a:spcAft>
                <a:spcPct val="40000"/>
              </a:spcAft>
              <a:buClr>
                <a:srgbClr val="BF0922"/>
              </a:buClr>
              <a:buSzPct val="60000"/>
              <a:buFont typeface="Wingdings" panose="05000000000000000000" pitchFamily="2" charset="2"/>
              <a:buChar char="q"/>
            </a:pPr>
            <a:r>
              <a:rPr lang="en-US" altLang="id-ID" sz="3200" dirty="0">
                <a:latin typeface="+mn-lt"/>
              </a:rPr>
              <a:t>Every operation </a:t>
            </a:r>
            <a:r>
              <a:rPr lang="en-US" altLang="id-ID" sz="3200" b="1" dirty="0">
                <a:latin typeface="+mn-lt"/>
              </a:rPr>
              <a:t>can be </a:t>
            </a:r>
            <a:r>
              <a:rPr lang="en-US" altLang="id-ID" sz="3200" b="1" dirty="0" smtClean="0">
                <a:latin typeface="+mn-lt"/>
              </a:rPr>
              <a:t>improved</a:t>
            </a:r>
          </a:p>
          <a:p>
            <a:pPr marL="457200" indent="-457200">
              <a:lnSpc>
                <a:spcPct val="90000"/>
              </a:lnSpc>
              <a:spcAft>
                <a:spcPct val="40000"/>
              </a:spcAft>
              <a:buClr>
                <a:srgbClr val="BF0922"/>
              </a:buClr>
              <a:buSzPct val="60000"/>
              <a:buFont typeface="Wingdings" panose="05000000000000000000" pitchFamily="2" charset="2"/>
              <a:buChar char="q"/>
            </a:pPr>
            <a:r>
              <a:rPr lang="en-US" altLang="id-ID" sz="3200" b="1" i="1" dirty="0" smtClean="0">
                <a:latin typeface="+mn-lt"/>
              </a:rPr>
              <a:t>Kaizen</a:t>
            </a:r>
            <a:r>
              <a:rPr lang="en-US" altLang="id-ID" sz="3200" dirty="0" smtClean="0">
                <a:latin typeface="+mn-lt"/>
              </a:rPr>
              <a:t> describes the ongoing process of unending improvement</a:t>
            </a:r>
          </a:p>
          <a:p>
            <a:pPr marL="457200" indent="-457200">
              <a:lnSpc>
                <a:spcPct val="90000"/>
              </a:lnSpc>
              <a:spcAft>
                <a:spcPct val="40000"/>
              </a:spcAft>
              <a:buClr>
                <a:srgbClr val="BF0922"/>
              </a:buClr>
              <a:buSzPct val="60000"/>
              <a:buFont typeface="Wingdings" panose="05000000000000000000" pitchFamily="2" charset="2"/>
              <a:buChar char="q"/>
            </a:pPr>
            <a:r>
              <a:rPr lang="en-US" altLang="id-ID" sz="3200" b="1" dirty="0" smtClean="0">
                <a:latin typeface="+mn-lt"/>
              </a:rPr>
              <a:t>TQM and zero </a:t>
            </a:r>
            <a:r>
              <a:rPr lang="en-US" altLang="id-ID" sz="3200" dirty="0" smtClean="0">
                <a:latin typeface="+mn-lt"/>
              </a:rPr>
              <a:t>defects also used to describe continuous improvement</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60419"/>
                                        </p:tgtEl>
                                        <p:attrNameLst>
                                          <p:attrName>style.visibility</p:attrName>
                                        </p:attrNameLst>
                                      </p:cBhvr>
                                      <p:to>
                                        <p:strVal val="visible"/>
                                      </p:to>
                                    </p:set>
                                    <p:animEffect transition="in" filter="strips(downRight)">
                                      <p:cBhvr>
                                        <p:cTn id="7" dur="1000"/>
                                        <p:tgtEl>
                                          <p:spTgt spid="604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animBg="1"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2498" name="Group 34"/>
          <p:cNvGrpSpPr>
            <a:grpSpLocks/>
          </p:cNvGrpSpPr>
          <p:nvPr/>
        </p:nvGrpSpPr>
        <p:grpSpPr bwMode="auto">
          <a:xfrm>
            <a:off x="2027238" y="1374775"/>
            <a:ext cx="2514600" cy="2457450"/>
            <a:chOff x="1277" y="1018"/>
            <a:chExt cx="1584" cy="1548"/>
          </a:xfrm>
        </p:grpSpPr>
        <p:sp>
          <p:nvSpPr>
            <p:cNvPr id="62473" name="Freeform 9"/>
            <p:cNvSpPr>
              <a:spLocks/>
            </p:cNvSpPr>
            <p:nvPr/>
          </p:nvSpPr>
          <p:spPr bwMode="auto">
            <a:xfrm>
              <a:off x="1277" y="1018"/>
              <a:ext cx="1584" cy="1548"/>
            </a:xfrm>
            <a:custGeom>
              <a:avLst/>
              <a:gdLst>
                <a:gd name="T0" fmla="*/ 0 w 1584"/>
                <a:gd name="T1" fmla="*/ 1548 h 1548"/>
                <a:gd name="T2" fmla="*/ 1584 w 1584"/>
                <a:gd name="T3" fmla="*/ 1548 h 1548"/>
                <a:gd name="T4" fmla="*/ 1584 w 1584"/>
                <a:gd name="T5" fmla="*/ 0 h 1548"/>
                <a:gd name="T6" fmla="*/ 1488 w 1584"/>
                <a:gd name="T7" fmla="*/ 9 h 1548"/>
                <a:gd name="T8" fmla="*/ 1357 w 1584"/>
                <a:gd name="T9" fmla="*/ 19 h 1548"/>
                <a:gd name="T10" fmla="*/ 1235 w 1584"/>
                <a:gd name="T11" fmla="*/ 41 h 1548"/>
                <a:gd name="T12" fmla="*/ 1094 w 1584"/>
                <a:gd name="T13" fmla="*/ 80 h 1548"/>
                <a:gd name="T14" fmla="*/ 944 w 1584"/>
                <a:gd name="T15" fmla="*/ 131 h 1548"/>
                <a:gd name="T16" fmla="*/ 822 w 1584"/>
                <a:gd name="T17" fmla="*/ 192 h 1548"/>
                <a:gd name="T18" fmla="*/ 704 w 1584"/>
                <a:gd name="T19" fmla="*/ 259 h 1548"/>
                <a:gd name="T20" fmla="*/ 576 w 1584"/>
                <a:gd name="T21" fmla="*/ 358 h 1548"/>
                <a:gd name="T22" fmla="*/ 470 w 1584"/>
                <a:gd name="T23" fmla="*/ 441 h 1548"/>
                <a:gd name="T24" fmla="*/ 377 w 1584"/>
                <a:gd name="T25" fmla="*/ 550 h 1548"/>
                <a:gd name="T26" fmla="*/ 301 w 1584"/>
                <a:gd name="T27" fmla="*/ 633 h 1548"/>
                <a:gd name="T28" fmla="*/ 237 w 1584"/>
                <a:gd name="T29" fmla="*/ 732 h 1548"/>
                <a:gd name="T30" fmla="*/ 179 w 1584"/>
                <a:gd name="T31" fmla="*/ 838 h 1548"/>
                <a:gd name="T32" fmla="*/ 128 w 1584"/>
                <a:gd name="T33" fmla="*/ 947 h 1548"/>
                <a:gd name="T34" fmla="*/ 77 w 1584"/>
                <a:gd name="T35" fmla="*/ 1088 h 1548"/>
                <a:gd name="T36" fmla="*/ 38 w 1584"/>
                <a:gd name="T37" fmla="*/ 1200 h 1548"/>
                <a:gd name="T38" fmla="*/ 16 w 1584"/>
                <a:gd name="T39" fmla="*/ 1344 h 1548"/>
                <a:gd name="T40" fmla="*/ 0 w 1584"/>
                <a:gd name="T41" fmla="*/ 1443 h 1548"/>
                <a:gd name="T42" fmla="*/ 0 w 1584"/>
                <a:gd name="T43" fmla="*/ 1548 h 1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84" h="1548">
                  <a:moveTo>
                    <a:pt x="0" y="1548"/>
                  </a:moveTo>
                  <a:lnTo>
                    <a:pt x="1584" y="1548"/>
                  </a:lnTo>
                  <a:lnTo>
                    <a:pt x="1584" y="0"/>
                  </a:lnTo>
                  <a:lnTo>
                    <a:pt x="1488" y="9"/>
                  </a:lnTo>
                  <a:lnTo>
                    <a:pt x="1357" y="19"/>
                  </a:lnTo>
                  <a:lnTo>
                    <a:pt x="1235" y="41"/>
                  </a:lnTo>
                  <a:lnTo>
                    <a:pt x="1094" y="80"/>
                  </a:lnTo>
                  <a:lnTo>
                    <a:pt x="944" y="131"/>
                  </a:lnTo>
                  <a:lnTo>
                    <a:pt x="822" y="192"/>
                  </a:lnTo>
                  <a:lnTo>
                    <a:pt x="704" y="259"/>
                  </a:lnTo>
                  <a:lnTo>
                    <a:pt x="576" y="358"/>
                  </a:lnTo>
                  <a:lnTo>
                    <a:pt x="470" y="441"/>
                  </a:lnTo>
                  <a:lnTo>
                    <a:pt x="377" y="550"/>
                  </a:lnTo>
                  <a:lnTo>
                    <a:pt x="301" y="633"/>
                  </a:lnTo>
                  <a:lnTo>
                    <a:pt x="237" y="732"/>
                  </a:lnTo>
                  <a:lnTo>
                    <a:pt x="179" y="838"/>
                  </a:lnTo>
                  <a:lnTo>
                    <a:pt x="128" y="947"/>
                  </a:lnTo>
                  <a:lnTo>
                    <a:pt x="77" y="1088"/>
                  </a:lnTo>
                  <a:lnTo>
                    <a:pt x="38" y="1200"/>
                  </a:lnTo>
                  <a:lnTo>
                    <a:pt x="16" y="1344"/>
                  </a:lnTo>
                  <a:lnTo>
                    <a:pt x="0" y="1443"/>
                  </a:lnTo>
                  <a:lnTo>
                    <a:pt x="0" y="1548"/>
                  </a:lnTo>
                  <a:close/>
                </a:path>
              </a:pathLst>
            </a:custGeom>
            <a:solidFill>
              <a:schemeClr val="bg2">
                <a:lumMod val="90000"/>
              </a:schemeClr>
            </a:solidFill>
            <a:ln>
              <a:noFill/>
            </a:ln>
            <a:effectLst/>
            <a:extLst/>
          </p:spPr>
          <p:txBody>
            <a:bodyPr wrap="none" anchor="ctr"/>
            <a:lstStyle/>
            <a:p>
              <a:pPr fontAlgn="auto">
                <a:spcBef>
                  <a:spcPts val="0"/>
                </a:spcBef>
                <a:spcAft>
                  <a:spcPts val="0"/>
                </a:spcAft>
                <a:defRPr/>
              </a:pPr>
              <a:endParaRPr lang="en-US" dirty="0">
                <a:latin typeface="+mn-lt"/>
                <a:cs typeface="Arial"/>
              </a:endParaRPr>
            </a:p>
          </p:txBody>
        </p:sp>
        <p:sp>
          <p:nvSpPr>
            <p:cNvPr id="54302" name="Rectangle 10"/>
            <p:cNvSpPr>
              <a:spLocks noChangeArrowheads="1"/>
            </p:cNvSpPr>
            <p:nvPr/>
          </p:nvSpPr>
          <p:spPr bwMode="auto">
            <a:xfrm>
              <a:off x="1761" y="1587"/>
              <a:ext cx="1037" cy="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gn="ctr">
                <a:lnSpc>
                  <a:spcPct val="85000"/>
                </a:lnSpc>
                <a:spcBef>
                  <a:spcPct val="25000"/>
                </a:spcBef>
              </a:pPr>
              <a:r>
                <a:rPr lang="en-US" altLang="id-ID" b="1" dirty="0">
                  <a:latin typeface="+mn-lt"/>
                </a:rPr>
                <a:t>4. Act</a:t>
              </a:r>
            </a:p>
            <a:p>
              <a:pPr algn="ctr">
                <a:lnSpc>
                  <a:spcPct val="85000"/>
                </a:lnSpc>
                <a:spcBef>
                  <a:spcPct val="25000"/>
                </a:spcBef>
              </a:pPr>
              <a:r>
                <a:rPr lang="en-US" altLang="id-ID" dirty="0">
                  <a:latin typeface="+mn-lt"/>
                </a:rPr>
                <a:t>Implement the plan, document</a:t>
              </a:r>
            </a:p>
          </p:txBody>
        </p:sp>
      </p:grpSp>
      <p:grpSp>
        <p:nvGrpSpPr>
          <p:cNvPr id="62466" name="Group 2"/>
          <p:cNvGrpSpPr>
            <a:grpSpLocks/>
          </p:cNvGrpSpPr>
          <p:nvPr/>
        </p:nvGrpSpPr>
        <p:grpSpPr bwMode="auto">
          <a:xfrm>
            <a:off x="4552950" y="3852863"/>
            <a:ext cx="2446338" cy="2424112"/>
            <a:chOff x="2868" y="2579"/>
            <a:chExt cx="1541" cy="1527"/>
          </a:xfrm>
        </p:grpSpPr>
        <p:sp>
          <p:nvSpPr>
            <p:cNvPr id="62467" name="Freeform 3"/>
            <p:cNvSpPr>
              <a:spLocks/>
            </p:cNvSpPr>
            <p:nvPr/>
          </p:nvSpPr>
          <p:spPr bwMode="auto">
            <a:xfrm flipH="1" flipV="1">
              <a:off x="2868" y="2579"/>
              <a:ext cx="1541" cy="1527"/>
            </a:xfrm>
            <a:custGeom>
              <a:avLst/>
              <a:gdLst>
                <a:gd name="T0" fmla="*/ 0 w 1584"/>
                <a:gd name="T1" fmla="*/ 1548 h 1548"/>
                <a:gd name="T2" fmla="*/ 1584 w 1584"/>
                <a:gd name="T3" fmla="*/ 1548 h 1548"/>
                <a:gd name="T4" fmla="*/ 1584 w 1584"/>
                <a:gd name="T5" fmla="*/ 0 h 1548"/>
                <a:gd name="T6" fmla="*/ 1488 w 1584"/>
                <a:gd name="T7" fmla="*/ 9 h 1548"/>
                <a:gd name="T8" fmla="*/ 1357 w 1584"/>
                <a:gd name="T9" fmla="*/ 19 h 1548"/>
                <a:gd name="T10" fmla="*/ 1235 w 1584"/>
                <a:gd name="T11" fmla="*/ 41 h 1548"/>
                <a:gd name="T12" fmla="*/ 1094 w 1584"/>
                <a:gd name="T13" fmla="*/ 80 h 1548"/>
                <a:gd name="T14" fmla="*/ 944 w 1584"/>
                <a:gd name="T15" fmla="*/ 131 h 1548"/>
                <a:gd name="T16" fmla="*/ 822 w 1584"/>
                <a:gd name="T17" fmla="*/ 192 h 1548"/>
                <a:gd name="T18" fmla="*/ 704 w 1584"/>
                <a:gd name="T19" fmla="*/ 259 h 1548"/>
                <a:gd name="T20" fmla="*/ 576 w 1584"/>
                <a:gd name="T21" fmla="*/ 358 h 1548"/>
                <a:gd name="T22" fmla="*/ 470 w 1584"/>
                <a:gd name="T23" fmla="*/ 441 h 1548"/>
                <a:gd name="T24" fmla="*/ 377 w 1584"/>
                <a:gd name="T25" fmla="*/ 550 h 1548"/>
                <a:gd name="T26" fmla="*/ 301 w 1584"/>
                <a:gd name="T27" fmla="*/ 633 h 1548"/>
                <a:gd name="T28" fmla="*/ 237 w 1584"/>
                <a:gd name="T29" fmla="*/ 732 h 1548"/>
                <a:gd name="T30" fmla="*/ 179 w 1584"/>
                <a:gd name="T31" fmla="*/ 838 h 1548"/>
                <a:gd name="T32" fmla="*/ 128 w 1584"/>
                <a:gd name="T33" fmla="*/ 947 h 1548"/>
                <a:gd name="T34" fmla="*/ 77 w 1584"/>
                <a:gd name="T35" fmla="*/ 1088 h 1548"/>
                <a:gd name="T36" fmla="*/ 38 w 1584"/>
                <a:gd name="T37" fmla="*/ 1200 h 1548"/>
                <a:gd name="T38" fmla="*/ 16 w 1584"/>
                <a:gd name="T39" fmla="*/ 1344 h 1548"/>
                <a:gd name="T40" fmla="*/ 0 w 1584"/>
                <a:gd name="T41" fmla="*/ 1443 h 1548"/>
                <a:gd name="T42" fmla="*/ 0 w 1584"/>
                <a:gd name="T43" fmla="*/ 1548 h 1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84" h="1548">
                  <a:moveTo>
                    <a:pt x="0" y="1548"/>
                  </a:moveTo>
                  <a:lnTo>
                    <a:pt x="1584" y="1548"/>
                  </a:lnTo>
                  <a:lnTo>
                    <a:pt x="1584" y="0"/>
                  </a:lnTo>
                  <a:lnTo>
                    <a:pt x="1488" y="9"/>
                  </a:lnTo>
                  <a:lnTo>
                    <a:pt x="1357" y="19"/>
                  </a:lnTo>
                  <a:lnTo>
                    <a:pt x="1235" y="41"/>
                  </a:lnTo>
                  <a:lnTo>
                    <a:pt x="1094" y="80"/>
                  </a:lnTo>
                  <a:lnTo>
                    <a:pt x="944" y="131"/>
                  </a:lnTo>
                  <a:lnTo>
                    <a:pt x="822" y="192"/>
                  </a:lnTo>
                  <a:lnTo>
                    <a:pt x="704" y="259"/>
                  </a:lnTo>
                  <a:lnTo>
                    <a:pt x="576" y="358"/>
                  </a:lnTo>
                  <a:lnTo>
                    <a:pt x="470" y="441"/>
                  </a:lnTo>
                  <a:lnTo>
                    <a:pt x="377" y="550"/>
                  </a:lnTo>
                  <a:lnTo>
                    <a:pt x="301" y="633"/>
                  </a:lnTo>
                  <a:lnTo>
                    <a:pt x="237" y="732"/>
                  </a:lnTo>
                  <a:lnTo>
                    <a:pt x="179" y="838"/>
                  </a:lnTo>
                  <a:lnTo>
                    <a:pt x="128" y="947"/>
                  </a:lnTo>
                  <a:lnTo>
                    <a:pt x="77" y="1088"/>
                  </a:lnTo>
                  <a:lnTo>
                    <a:pt x="38" y="1200"/>
                  </a:lnTo>
                  <a:lnTo>
                    <a:pt x="16" y="1344"/>
                  </a:lnTo>
                  <a:lnTo>
                    <a:pt x="0" y="1443"/>
                  </a:lnTo>
                  <a:lnTo>
                    <a:pt x="0" y="1548"/>
                  </a:lnTo>
                  <a:close/>
                </a:path>
              </a:pathLst>
            </a:custGeom>
            <a:solidFill>
              <a:schemeClr val="accent3"/>
            </a:solidFill>
            <a:ln>
              <a:noFill/>
            </a:ln>
            <a:effectLst/>
            <a:extLst/>
          </p:spPr>
          <p:txBody>
            <a:bodyPr wrap="none" anchor="ctr"/>
            <a:lstStyle/>
            <a:p>
              <a:pPr fontAlgn="auto">
                <a:spcBef>
                  <a:spcPts val="0"/>
                </a:spcBef>
                <a:spcAft>
                  <a:spcPts val="0"/>
                </a:spcAft>
                <a:defRPr/>
              </a:pPr>
              <a:endParaRPr lang="en-US" dirty="0">
                <a:latin typeface="+mn-lt"/>
                <a:cs typeface="Arial"/>
              </a:endParaRPr>
            </a:p>
          </p:txBody>
        </p:sp>
        <p:sp>
          <p:nvSpPr>
            <p:cNvPr id="54300" name="Rectangle 4"/>
            <p:cNvSpPr>
              <a:spLocks noChangeArrowheads="1"/>
            </p:cNvSpPr>
            <p:nvPr/>
          </p:nvSpPr>
          <p:spPr bwMode="auto">
            <a:xfrm>
              <a:off x="2918" y="2800"/>
              <a:ext cx="927" cy="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gn="ctr">
                <a:lnSpc>
                  <a:spcPct val="85000"/>
                </a:lnSpc>
                <a:spcBef>
                  <a:spcPct val="25000"/>
                </a:spcBef>
              </a:pPr>
              <a:r>
                <a:rPr lang="en-US" altLang="id-ID" b="1">
                  <a:latin typeface="+mn-lt"/>
                </a:rPr>
                <a:t>2. Do</a:t>
              </a:r>
            </a:p>
            <a:p>
              <a:pPr algn="ctr">
                <a:lnSpc>
                  <a:spcPct val="85000"/>
                </a:lnSpc>
                <a:spcBef>
                  <a:spcPct val="25000"/>
                </a:spcBef>
              </a:pPr>
              <a:r>
                <a:rPr lang="en-US" altLang="id-ID">
                  <a:latin typeface="+mn-lt"/>
                </a:rPr>
                <a:t>Test the plan</a:t>
              </a:r>
            </a:p>
          </p:txBody>
        </p:sp>
      </p:grpSp>
      <p:grpSp>
        <p:nvGrpSpPr>
          <p:cNvPr id="62469" name="Group 5"/>
          <p:cNvGrpSpPr>
            <a:grpSpLocks/>
          </p:cNvGrpSpPr>
          <p:nvPr/>
        </p:nvGrpSpPr>
        <p:grpSpPr bwMode="auto">
          <a:xfrm>
            <a:off x="2043113" y="3835400"/>
            <a:ext cx="2527300" cy="2457450"/>
            <a:chOff x="1287" y="2568"/>
            <a:chExt cx="1592" cy="1548"/>
          </a:xfrm>
        </p:grpSpPr>
        <p:sp>
          <p:nvSpPr>
            <p:cNvPr id="54297" name="Freeform 6"/>
            <p:cNvSpPr>
              <a:spLocks/>
            </p:cNvSpPr>
            <p:nvPr/>
          </p:nvSpPr>
          <p:spPr bwMode="auto">
            <a:xfrm flipV="1">
              <a:off x="1287" y="2568"/>
              <a:ext cx="1592" cy="1548"/>
            </a:xfrm>
            <a:custGeom>
              <a:avLst/>
              <a:gdLst>
                <a:gd name="T0" fmla="*/ 0 w 1584"/>
                <a:gd name="T1" fmla="*/ 1548 h 1548"/>
                <a:gd name="T2" fmla="*/ 1592 w 1584"/>
                <a:gd name="T3" fmla="*/ 1548 h 1548"/>
                <a:gd name="T4" fmla="*/ 1592 w 1584"/>
                <a:gd name="T5" fmla="*/ 0 h 1548"/>
                <a:gd name="T6" fmla="*/ 1496 w 1584"/>
                <a:gd name="T7" fmla="*/ 9 h 1548"/>
                <a:gd name="T8" fmla="*/ 1364 w 1584"/>
                <a:gd name="T9" fmla="*/ 19 h 1548"/>
                <a:gd name="T10" fmla="*/ 1241 w 1584"/>
                <a:gd name="T11" fmla="*/ 41 h 1548"/>
                <a:gd name="T12" fmla="*/ 1100 w 1584"/>
                <a:gd name="T13" fmla="*/ 80 h 1548"/>
                <a:gd name="T14" fmla="*/ 949 w 1584"/>
                <a:gd name="T15" fmla="*/ 131 h 1548"/>
                <a:gd name="T16" fmla="*/ 826 w 1584"/>
                <a:gd name="T17" fmla="*/ 192 h 1548"/>
                <a:gd name="T18" fmla="*/ 708 w 1584"/>
                <a:gd name="T19" fmla="*/ 259 h 1548"/>
                <a:gd name="T20" fmla="*/ 579 w 1584"/>
                <a:gd name="T21" fmla="*/ 358 h 1548"/>
                <a:gd name="T22" fmla="*/ 472 w 1584"/>
                <a:gd name="T23" fmla="*/ 441 h 1548"/>
                <a:gd name="T24" fmla="*/ 379 w 1584"/>
                <a:gd name="T25" fmla="*/ 550 h 1548"/>
                <a:gd name="T26" fmla="*/ 303 w 1584"/>
                <a:gd name="T27" fmla="*/ 633 h 1548"/>
                <a:gd name="T28" fmla="*/ 238 w 1584"/>
                <a:gd name="T29" fmla="*/ 732 h 1548"/>
                <a:gd name="T30" fmla="*/ 180 w 1584"/>
                <a:gd name="T31" fmla="*/ 838 h 1548"/>
                <a:gd name="T32" fmla="*/ 129 w 1584"/>
                <a:gd name="T33" fmla="*/ 947 h 1548"/>
                <a:gd name="T34" fmla="*/ 77 w 1584"/>
                <a:gd name="T35" fmla="*/ 1088 h 1548"/>
                <a:gd name="T36" fmla="*/ 38 w 1584"/>
                <a:gd name="T37" fmla="*/ 1200 h 1548"/>
                <a:gd name="T38" fmla="*/ 16 w 1584"/>
                <a:gd name="T39" fmla="*/ 1344 h 1548"/>
                <a:gd name="T40" fmla="*/ 0 w 1584"/>
                <a:gd name="T41" fmla="*/ 1443 h 1548"/>
                <a:gd name="T42" fmla="*/ 0 w 1584"/>
                <a:gd name="T43" fmla="*/ 1548 h 154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584"/>
                <a:gd name="T67" fmla="*/ 0 h 1548"/>
                <a:gd name="T68" fmla="*/ 1584 w 1584"/>
                <a:gd name="T69" fmla="*/ 1548 h 154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584" h="1548">
                  <a:moveTo>
                    <a:pt x="0" y="1548"/>
                  </a:moveTo>
                  <a:lnTo>
                    <a:pt x="1584" y="1548"/>
                  </a:lnTo>
                  <a:lnTo>
                    <a:pt x="1584" y="0"/>
                  </a:lnTo>
                  <a:lnTo>
                    <a:pt x="1488" y="9"/>
                  </a:lnTo>
                  <a:lnTo>
                    <a:pt x="1357" y="19"/>
                  </a:lnTo>
                  <a:lnTo>
                    <a:pt x="1235" y="41"/>
                  </a:lnTo>
                  <a:lnTo>
                    <a:pt x="1094" y="80"/>
                  </a:lnTo>
                  <a:lnTo>
                    <a:pt x="944" y="131"/>
                  </a:lnTo>
                  <a:lnTo>
                    <a:pt x="822" y="192"/>
                  </a:lnTo>
                  <a:lnTo>
                    <a:pt x="704" y="259"/>
                  </a:lnTo>
                  <a:lnTo>
                    <a:pt x="576" y="358"/>
                  </a:lnTo>
                  <a:lnTo>
                    <a:pt x="470" y="441"/>
                  </a:lnTo>
                  <a:lnTo>
                    <a:pt x="377" y="550"/>
                  </a:lnTo>
                  <a:lnTo>
                    <a:pt x="301" y="633"/>
                  </a:lnTo>
                  <a:lnTo>
                    <a:pt x="237" y="732"/>
                  </a:lnTo>
                  <a:lnTo>
                    <a:pt x="179" y="838"/>
                  </a:lnTo>
                  <a:lnTo>
                    <a:pt x="128" y="947"/>
                  </a:lnTo>
                  <a:lnTo>
                    <a:pt x="77" y="1088"/>
                  </a:lnTo>
                  <a:lnTo>
                    <a:pt x="38" y="1200"/>
                  </a:lnTo>
                  <a:lnTo>
                    <a:pt x="16" y="1344"/>
                  </a:lnTo>
                  <a:lnTo>
                    <a:pt x="0" y="1443"/>
                  </a:lnTo>
                  <a:lnTo>
                    <a:pt x="0" y="154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d-ID">
                <a:latin typeface="+mn-lt"/>
              </a:endParaRPr>
            </a:p>
          </p:txBody>
        </p:sp>
        <p:sp>
          <p:nvSpPr>
            <p:cNvPr id="54298" name="Rectangle 7"/>
            <p:cNvSpPr>
              <a:spLocks noChangeArrowheads="1"/>
            </p:cNvSpPr>
            <p:nvPr/>
          </p:nvSpPr>
          <p:spPr bwMode="auto">
            <a:xfrm>
              <a:off x="1711" y="2800"/>
              <a:ext cx="1089" cy="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gn="ctr">
                <a:lnSpc>
                  <a:spcPct val="85000"/>
                </a:lnSpc>
                <a:spcBef>
                  <a:spcPct val="25000"/>
                </a:spcBef>
              </a:pPr>
              <a:r>
                <a:rPr lang="en-US" altLang="id-ID" b="1">
                  <a:latin typeface="+mn-lt"/>
                </a:rPr>
                <a:t>3. Check</a:t>
              </a:r>
            </a:p>
            <a:p>
              <a:pPr algn="ctr">
                <a:lnSpc>
                  <a:spcPct val="85000"/>
                </a:lnSpc>
                <a:spcBef>
                  <a:spcPct val="25000"/>
                </a:spcBef>
              </a:pPr>
              <a:r>
                <a:rPr lang="en-US" altLang="id-ID">
                  <a:latin typeface="+mn-lt"/>
                </a:rPr>
                <a:t>Is the plan working?</a:t>
              </a:r>
            </a:p>
          </p:txBody>
        </p:sp>
      </p:grpSp>
      <p:grpSp>
        <p:nvGrpSpPr>
          <p:cNvPr id="62497" name="Group 33"/>
          <p:cNvGrpSpPr>
            <a:grpSpLocks/>
          </p:cNvGrpSpPr>
          <p:nvPr/>
        </p:nvGrpSpPr>
        <p:grpSpPr bwMode="auto">
          <a:xfrm>
            <a:off x="4524376" y="1384300"/>
            <a:ext cx="2514600" cy="2457450"/>
            <a:chOff x="2850" y="1024"/>
            <a:chExt cx="1584" cy="1548"/>
          </a:xfrm>
        </p:grpSpPr>
        <p:sp>
          <p:nvSpPr>
            <p:cNvPr id="62476" name="Freeform 12"/>
            <p:cNvSpPr>
              <a:spLocks/>
            </p:cNvSpPr>
            <p:nvPr/>
          </p:nvSpPr>
          <p:spPr bwMode="auto">
            <a:xfrm flipH="1">
              <a:off x="2850" y="1024"/>
              <a:ext cx="1584" cy="1548"/>
            </a:xfrm>
            <a:custGeom>
              <a:avLst/>
              <a:gdLst>
                <a:gd name="T0" fmla="*/ 0 w 1584"/>
                <a:gd name="T1" fmla="*/ 1548 h 1548"/>
                <a:gd name="T2" fmla="*/ 1584 w 1584"/>
                <a:gd name="T3" fmla="*/ 1548 h 1548"/>
                <a:gd name="T4" fmla="*/ 1584 w 1584"/>
                <a:gd name="T5" fmla="*/ 0 h 1548"/>
                <a:gd name="T6" fmla="*/ 1488 w 1584"/>
                <a:gd name="T7" fmla="*/ 9 h 1548"/>
                <a:gd name="T8" fmla="*/ 1357 w 1584"/>
                <a:gd name="T9" fmla="*/ 19 h 1548"/>
                <a:gd name="T10" fmla="*/ 1235 w 1584"/>
                <a:gd name="T11" fmla="*/ 41 h 1548"/>
                <a:gd name="T12" fmla="*/ 1094 w 1584"/>
                <a:gd name="T13" fmla="*/ 80 h 1548"/>
                <a:gd name="T14" fmla="*/ 944 w 1584"/>
                <a:gd name="T15" fmla="*/ 131 h 1548"/>
                <a:gd name="T16" fmla="*/ 822 w 1584"/>
                <a:gd name="T17" fmla="*/ 192 h 1548"/>
                <a:gd name="T18" fmla="*/ 704 w 1584"/>
                <a:gd name="T19" fmla="*/ 259 h 1548"/>
                <a:gd name="T20" fmla="*/ 576 w 1584"/>
                <a:gd name="T21" fmla="*/ 358 h 1548"/>
                <a:gd name="T22" fmla="*/ 470 w 1584"/>
                <a:gd name="T23" fmla="*/ 441 h 1548"/>
                <a:gd name="T24" fmla="*/ 377 w 1584"/>
                <a:gd name="T25" fmla="*/ 550 h 1548"/>
                <a:gd name="T26" fmla="*/ 301 w 1584"/>
                <a:gd name="T27" fmla="*/ 633 h 1548"/>
                <a:gd name="T28" fmla="*/ 237 w 1584"/>
                <a:gd name="T29" fmla="*/ 732 h 1548"/>
                <a:gd name="T30" fmla="*/ 179 w 1584"/>
                <a:gd name="T31" fmla="*/ 838 h 1548"/>
                <a:gd name="T32" fmla="*/ 128 w 1584"/>
                <a:gd name="T33" fmla="*/ 947 h 1548"/>
                <a:gd name="T34" fmla="*/ 77 w 1584"/>
                <a:gd name="T35" fmla="*/ 1088 h 1548"/>
                <a:gd name="T36" fmla="*/ 38 w 1584"/>
                <a:gd name="T37" fmla="*/ 1200 h 1548"/>
                <a:gd name="T38" fmla="*/ 16 w 1584"/>
                <a:gd name="T39" fmla="*/ 1344 h 1548"/>
                <a:gd name="T40" fmla="*/ 0 w 1584"/>
                <a:gd name="T41" fmla="*/ 1443 h 1548"/>
                <a:gd name="T42" fmla="*/ 0 w 1584"/>
                <a:gd name="T43" fmla="*/ 1548 h 1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84" h="1548">
                  <a:moveTo>
                    <a:pt x="0" y="1548"/>
                  </a:moveTo>
                  <a:lnTo>
                    <a:pt x="1584" y="1548"/>
                  </a:lnTo>
                  <a:lnTo>
                    <a:pt x="1584" y="0"/>
                  </a:lnTo>
                  <a:lnTo>
                    <a:pt x="1488" y="9"/>
                  </a:lnTo>
                  <a:lnTo>
                    <a:pt x="1357" y="19"/>
                  </a:lnTo>
                  <a:lnTo>
                    <a:pt x="1235" y="41"/>
                  </a:lnTo>
                  <a:lnTo>
                    <a:pt x="1094" y="80"/>
                  </a:lnTo>
                  <a:lnTo>
                    <a:pt x="944" y="131"/>
                  </a:lnTo>
                  <a:lnTo>
                    <a:pt x="822" y="192"/>
                  </a:lnTo>
                  <a:lnTo>
                    <a:pt x="704" y="259"/>
                  </a:lnTo>
                  <a:lnTo>
                    <a:pt x="576" y="358"/>
                  </a:lnTo>
                  <a:lnTo>
                    <a:pt x="470" y="441"/>
                  </a:lnTo>
                  <a:lnTo>
                    <a:pt x="377" y="550"/>
                  </a:lnTo>
                  <a:lnTo>
                    <a:pt x="301" y="633"/>
                  </a:lnTo>
                  <a:lnTo>
                    <a:pt x="237" y="732"/>
                  </a:lnTo>
                  <a:lnTo>
                    <a:pt x="179" y="838"/>
                  </a:lnTo>
                  <a:lnTo>
                    <a:pt x="128" y="947"/>
                  </a:lnTo>
                  <a:lnTo>
                    <a:pt x="77" y="1088"/>
                  </a:lnTo>
                  <a:lnTo>
                    <a:pt x="38" y="1200"/>
                  </a:lnTo>
                  <a:lnTo>
                    <a:pt x="16" y="1344"/>
                  </a:lnTo>
                  <a:lnTo>
                    <a:pt x="0" y="1443"/>
                  </a:lnTo>
                  <a:lnTo>
                    <a:pt x="0" y="1548"/>
                  </a:lnTo>
                  <a:close/>
                </a:path>
              </a:pathLst>
            </a:custGeom>
            <a:solidFill>
              <a:schemeClr val="accent4"/>
            </a:solidFill>
            <a:ln>
              <a:noFill/>
            </a:ln>
            <a:effectLst/>
            <a:extLst/>
          </p:spPr>
          <p:txBody>
            <a:bodyPr wrap="none" anchor="ctr"/>
            <a:lstStyle/>
            <a:p>
              <a:pPr fontAlgn="auto">
                <a:spcBef>
                  <a:spcPts val="0"/>
                </a:spcBef>
                <a:spcAft>
                  <a:spcPts val="0"/>
                </a:spcAft>
                <a:defRPr/>
              </a:pPr>
              <a:endParaRPr lang="en-US" dirty="0">
                <a:latin typeface="+mn-lt"/>
                <a:cs typeface="Arial"/>
              </a:endParaRPr>
            </a:p>
          </p:txBody>
        </p:sp>
        <p:sp>
          <p:nvSpPr>
            <p:cNvPr id="54296" name="Rectangle 13"/>
            <p:cNvSpPr>
              <a:spLocks noChangeArrowheads="1"/>
            </p:cNvSpPr>
            <p:nvPr/>
          </p:nvSpPr>
          <p:spPr bwMode="auto">
            <a:xfrm>
              <a:off x="2879" y="1579"/>
              <a:ext cx="1215" cy="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gn="ctr">
                <a:lnSpc>
                  <a:spcPct val="85000"/>
                </a:lnSpc>
                <a:spcBef>
                  <a:spcPct val="25000"/>
                </a:spcBef>
                <a:buFont typeface="Times" pitchFamily="18" charset="0"/>
                <a:buAutoNum type="arabicPeriod"/>
              </a:pPr>
              <a:r>
                <a:rPr lang="en-US" altLang="id-ID" b="1" dirty="0">
                  <a:latin typeface="+mn-lt"/>
                </a:rPr>
                <a:t> Plan</a:t>
              </a:r>
            </a:p>
            <a:p>
              <a:pPr algn="ctr">
                <a:lnSpc>
                  <a:spcPct val="85000"/>
                </a:lnSpc>
                <a:spcBef>
                  <a:spcPct val="25000"/>
                </a:spcBef>
                <a:buFont typeface="Times" pitchFamily="18" charset="0"/>
                <a:buNone/>
              </a:pPr>
              <a:r>
                <a:rPr lang="en-US" altLang="id-ID" dirty="0">
                  <a:latin typeface="+mn-lt"/>
                </a:rPr>
                <a:t>Identify the pattern and make a plan</a:t>
              </a:r>
            </a:p>
          </p:txBody>
        </p:sp>
      </p:grpSp>
      <p:sp>
        <p:nvSpPr>
          <p:cNvPr id="54277" name="Rectangle 14"/>
          <p:cNvSpPr>
            <a:spLocks noGrp="1" noChangeArrowheads="1"/>
          </p:cNvSpPr>
          <p:nvPr>
            <p:ph type="title"/>
          </p:nvPr>
        </p:nvSpPr>
        <p:spPr>
          <a:xfrm>
            <a:off x="750177" y="160471"/>
            <a:ext cx="7772400" cy="901700"/>
          </a:xfrm>
          <a:solidFill>
            <a:schemeClr val="accent1">
              <a:lumMod val="50000"/>
            </a:schemeClr>
          </a:solidFill>
        </p:spPr>
        <p:txBody>
          <a:bodyPr/>
          <a:lstStyle/>
          <a:p>
            <a:r>
              <a:rPr lang="en-US" altLang="id-ID" sz="4000" dirty="0" err="1" smtClean="0">
                <a:solidFill>
                  <a:schemeClr val="bg1"/>
                </a:solidFill>
                <a:latin typeface="+mn-lt"/>
                <a:cs typeface="Arial" pitchFamily="34" charset="0"/>
              </a:rPr>
              <a:t>Shewhart’s</a:t>
            </a:r>
            <a:r>
              <a:rPr lang="en-US" altLang="id-ID" sz="4000" dirty="0" smtClean="0">
                <a:solidFill>
                  <a:schemeClr val="bg1"/>
                </a:solidFill>
                <a:latin typeface="+mn-lt"/>
                <a:cs typeface="Arial" pitchFamily="34" charset="0"/>
              </a:rPr>
              <a:t> PDCA Model</a:t>
            </a:r>
          </a:p>
        </p:txBody>
      </p:sp>
      <p:grpSp>
        <p:nvGrpSpPr>
          <p:cNvPr id="62479" name="Group 15"/>
          <p:cNvGrpSpPr>
            <a:grpSpLocks/>
          </p:cNvGrpSpPr>
          <p:nvPr/>
        </p:nvGrpSpPr>
        <p:grpSpPr bwMode="auto">
          <a:xfrm>
            <a:off x="2032000" y="1389063"/>
            <a:ext cx="4995863" cy="4899025"/>
            <a:chOff x="1280" y="1027"/>
            <a:chExt cx="3147" cy="3086"/>
          </a:xfrm>
        </p:grpSpPr>
        <p:sp>
          <p:nvSpPr>
            <p:cNvPr id="54292" name="Oval 16"/>
            <p:cNvSpPr>
              <a:spLocks noChangeArrowheads="1"/>
            </p:cNvSpPr>
            <p:nvPr/>
          </p:nvSpPr>
          <p:spPr bwMode="auto">
            <a:xfrm>
              <a:off x="1280" y="1027"/>
              <a:ext cx="3147" cy="3086"/>
            </a:xfrm>
            <a:prstGeom prst="ellipse">
              <a:avLst/>
            </a:prstGeom>
            <a:noFill/>
            <a:ln w="571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endParaRPr lang="id-ID" altLang="id-ID">
                <a:latin typeface="+mn-lt"/>
              </a:endParaRPr>
            </a:p>
          </p:txBody>
        </p:sp>
        <p:sp>
          <p:nvSpPr>
            <p:cNvPr id="54293" name="Line 17"/>
            <p:cNvSpPr>
              <a:spLocks noChangeShapeType="1"/>
            </p:cNvSpPr>
            <p:nvPr/>
          </p:nvSpPr>
          <p:spPr bwMode="auto">
            <a:xfrm>
              <a:off x="1280" y="2570"/>
              <a:ext cx="3147"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latin typeface="+mn-lt"/>
              </a:endParaRPr>
            </a:p>
          </p:txBody>
        </p:sp>
        <p:sp>
          <p:nvSpPr>
            <p:cNvPr id="54294" name="Line 18"/>
            <p:cNvSpPr>
              <a:spLocks noChangeShapeType="1"/>
            </p:cNvSpPr>
            <p:nvPr/>
          </p:nvSpPr>
          <p:spPr bwMode="auto">
            <a:xfrm>
              <a:off x="2870" y="1027"/>
              <a:ext cx="0" cy="3086"/>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latin typeface="+mn-lt"/>
              </a:endParaRPr>
            </a:p>
          </p:txBody>
        </p:sp>
      </p:grpSp>
      <p:grpSp>
        <p:nvGrpSpPr>
          <p:cNvPr id="62484" name="Group 20"/>
          <p:cNvGrpSpPr>
            <a:grpSpLocks/>
          </p:cNvGrpSpPr>
          <p:nvPr/>
        </p:nvGrpSpPr>
        <p:grpSpPr bwMode="auto">
          <a:xfrm>
            <a:off x="5688013" y="3440113"/>
            <a:ext cx="1371600" cy="1330325"/>
            <a:chOff x="3583" y="2319"/>
            <a:chExt cx="864" cy="838"/>
          </a:xfrm>
        </p:grpSpPr>
        <p:sp>
          <p:nvSpPr>
            <p:cNvPr id="54290" name="Freeform 21"/>
            <p:cNvSpPr>
              <a:spLocks/>
            </p:cNvSpPr>
            <p:nvPr/>
          </p:nvSpPr>
          <p:spPr bwMode="auto">
            <a:xfrm rot="-2401980" flipH="1" flipV="1">
              <a:off x="3583" y="2319"/>
              <a:ext cx="864" cy="838"/>
            </a:xfrm>
            <a:custGeom>
              <a:avLst/>
              <a:gdLst>
                <a:gd name="T0" fmla="*/ 0 w 852"/>
                <a:gd name="T1" fmla="*/ 838 h 850"/>
                <a:gd name="T2" fmla="*/ 101 w 852"/>
                <a:gd name="T3" fmla="*/ 639 h 850"/>
                <a:gd name="T4" fmla="*/ 207 w 852"/>
                <a:gd name="T5" fmla="*/ 487 h 850"/>
                <a:gd name="T6" fmla="*/ 347 w 852"/>
                <a:gd name="T7" fmla="*/ 331 h 850"/>
                <a:gd name="T8" fmla="*/ 501 w 852"/>
                <a:gd name="T9" fmla="*/ 203 h 850"/>
                <a:gd name="T10" fmla="*/ 686 w 852"/>
                <a:gd name="T11" fmla="*/ 85 h 850"/>
                <a:gd name="T12" fmla="*/ 864 w 852"/>
                <a:gd name="T13" fmla="*/ 0 h 850"/>
                <a:gd name="T14" fmla="*/ 0 60000 65536"/>
                <a:gd name="T15" fmla="*/ 0 60000 65536"/>
                <a:gd name="T16" fmla="*/ 0 60000 65536"/>
                <a:gd name="T17" fmla="*/ 0 60000 65536"/>
                <a:gd name="T18" fmla="*/ 0 60000 65536"/>
                <a:gd name="T19" fmla="*/ 0 60000 65536"/>
                <a:gd name="T20" fmla="*/ 0 60000 65536"/>
                <a:gd name="T21" fmla="*/ 0 w 852"/>
                <a:gd name="T22" fmla="*/ 0 h 850"/>
                <a:gd name="T23" fmla="*/ 852 w 852"/>
                <a:gd name="T24" fmla="*/ 850 h 8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52" h="850">
                  <a:moveTo>
                    <a:pt x="0" y="850"/>
                  </a:moveTo>
                  <a:cubicBezTo>
                    <a:pt x="17" y="816"/>
                    <a:pt x="66" y="707"/>
                    <a:pt x="100" y="648"/>
                  </a:cubicBezTo>
                  <a:cubicBezTo>
                    <a:pt x="134" y="589"/>
                    <a:pt x="164" y="546"/>
                    <a:pt x="204" y="494"/>
                  </a:cubicBezTo>
                  <a:cubicBezTo>
                    <a:pt x="244" y="442"/>
                    <a:pt x="294" y="384"/>
                    <a:pt x="342" y="336"/>
                  </a:cubicBezTo>
                  <a:cubicBezTo>
                    <a:pt x="390" y="288"/>
                    <a:pt x="438" y="248"/>
                    <a:pt x="494" y="206"/>
                  </a:cubicBezTo>
                  <a:cubicBezTo>
                    <a:pt x="550" y="164"/>
                    <a:pt x="616" y="120"/>
                    <a:pt x="676" y="86"/>
                  </a:cubicBezTo>
                  <a:cubicBezTo>
                    <a:pt x="736" y="52"/>
                    <a:pt x="815" y="18"/>
                    <a:pt x="852" y="0"/>
                  </a:cubicBezTo>
                </a:path>
              </a:pathLst>
            </a:custGeom>
            <a:noFill/>
            <a:ln w="254000" cmpd="sng">
              <a:solidFill>
                <a:srgbClr val="24BDB2"/>
              </a:solidFill>
              <a:round/>
              <a:headEnd type="none" w="med" len="med"/>
              <a:tailEnd type="triangle" w="med" len="sm"/>
            </a:ln>
            <a:extLst>
              <a:ext uri="{909E8E84-426E-40DD-AFC4-6F175D3DCCD1}">
                <a14:hiddenFill xmlns:a14="http://schemas.microsoft.com/office/drawing/2010/main">
                  <a:solidFill>
                    <a:srgbClr val="FFFFFF"/>
                  </a:solidFill>
                </a14:hiddenFill>
              </a:ext>
            </a:extLst>
          </p:spPr>
          <p:txBody>
            <a:bodyPr wrap="none" anchor="ctr"/>
            <a:lstStyle/>
            <a:p>
              <a:endParaRPr lang="id-ID">
                <a:latin typeface="+mn-lt"/>
              </a:endParaRPr>
            </a:p>
          </p:txBody>
        </p:sp>
        <p:sp>
          <p:nvSpPr>
            <p:cNvPr id="54291" name="Freeform 22"/>
            <p:cNvSpPr>
              <a:spLocks/>
            </p:cNvSpPr>
            <p:nvPr/>
          </p:nvSpPr>
          <p:spPr bwMode="auto">
            <a:xfrm>
              <a:off x="4040" y="3019"/>
              <a:ext cx="112" cy="130"/>
            </a:xfrm>
            <a:custGeom>
              <a:avLst/>
              <a:gdLst>
                <a:gd name="T0" fmla="*/ 112 w 112"/>
                <a:gd name="T1" fmla="*/ 50 h 130"/>
                <a:gd name="T2" fmla="*/ 83 w 112"/>
                <a:gd name="T3" fmla="*/ 130 h 130"/>
                <a:gd name="T4" fmla="*/ 0 w 112"/>
                <a:gd name="T5" fmla="*/ 109 h 130"/>
                <a:gd name="T6" fmla="*/ 40 w 112"/>
                <a:gd name="T7" fmla="*/ 0 h 130"/>
                <a:gd name="T8" fmla="*/ 112 w 112"/>
                <a:gd name="T9" fmla="*/ 50 h 130"/>
                <a:gd name="T10" fmla="*/ 0 60000 65536"/>
                <a:gd name="T11" fmla="*/ 0 60000 65536"/>
                <a:gd name="T12" fmla="*/ 0 60000 65536"/>
                <a:gd name="T13" fmla="*/ 0 60000 65536"/>
                <a:gd name="T14" fmla="*/ 0 60000 65536"/>
                <a:gd name="T15" fmla="*/ 0 w 112"/>
                <a:gd name="T16" fmla="*/ 0 h 130"/>
                <a:gd name="T17" fmla="*/ 112 w 112"/>
                <a:gd name="T18" fmla="*/ 130 h 130"/>
              </a:gdLst>
              <a:ahLst/>
              <a:cxnLst>
                <a:cxn ang="T10">
                  <a:pos x="T0" y="T1"/>
                </a:cxn>
                <a:cxn ang="T11">
                  <a:pos x="T2" y="T3"/>
                </a:cxn>
                <a:cxn ang="T12">
                  <a:pos x="T4" y="T5"/>
                </a:cxn>
                <a:cxn ang="T13">
                  <a:pos x="T6" y="T7"/>
                </a:cxn>
                <a:cxn ang="T14">
                  <a:pos x="T8" y="T9"/>
                </a:cxn>
              </a:cxnLst>
              <a:rect l="T15" t="T16" r="T17" b="T18"/>
              <a:pathLst>
                <a:path w="112" h="130">
                  <a:moveTo>
                    <a:pt x="112" y="50"/>
                  </a:moveTo>
                  <a:lnTo>
                    <a:pt x="83" y="130"/>
                  </a:lnTo>
                  <a:lnTo>
                    <a:pt x="0" y="109"/>
                  </a:lnTo>
                  <a:lnTo>
                    <a:pt x="40" y="0"/>
                  </a:lnTo>
                  <a:lnTo>
                    <a:pt x="112" y="50"/>
                  </a:lnTo>
                  <a:close/>
                </a:path>
              </a:pathLst>
            </a:custGeom>
            <a:solidFill>
              <a:srgbClr val="24BDB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d-ID">
                <a:latin typeface="+mn-lt"/>
              </a:endParaRPr>
            </a:p>
          </p:txBody>
        </p:sp>
      </p:grpSp>
      <p:grpSp>
        <p:nvGrpSpPr>
          <p:cNvPr id="62487" name="Group 23"/>
          <p:cNvGrpSpPr>
            <a:grpSpLocks/>
          </p:cNvGrpSpPr>
          <p:nvPr/>
        </p:nvGrpSpPr>
        <p:grpSpPr bwMode="auto">
          <a:xfrm>
            <a:off x="3756025" y="1284288"/>
            <a:ext cx="1371600" cy="1330325"/>
            <a:chOff x="2366" y="961"/>
            <a:chExt cx="864" cy="838"/>
          </a:xfrm>
        </p:grpSpPr>
        <p:sp>
          <p:nvSpPr>
            <p:cNvPr id="54288" name="Freeform 24"/>
            <p:cNvSpPr>
              <a:spLocks/>
            </p:cNvSpPr>
            <p:nvPr/>
          </p:nvSpPr>
          <p:spPr bwMode="auto">
            <a:xfrm rot="2623346">
              <a:off x="2366" y="961"/>
              <a:ext cx="864" cy="838"/>
            </a:xfrm>
            <a:custGeom>
              <a:avLst/>
              <a:gdLst>
                <a:gd name="T0" fmla="*/ 0 w 852"/>
                <a:gd name="T1" fmla="*/ 838 h 850"/>
                <a:gd name="T2" fmla="*/ 101 w 852"/>
                <a:gd name="T3" fmla="*/ 639 h 850"/>
                <a:gd name="T4" fmla="*/ 207 w 852"/>
                <a:gd name="T5" fmla="*/ 487 h 850"/>
                <a:gd name="T6" fmla="*/ 347 w 852"/>
                <a:gd name="T7" fmla="*/ 331 h 850"/>
                <a:gd name="T8" fmla="*/ 501 w 852"/>
                <a:gd name="T9" fmla="*/ 203 h 850"/>
                <a:gd name="T10" fmla="*/ 686 w 852"/>
                <a:gd name="T11" fmla="*/ 85 h 850"/>
                <a:gd name="T12" fmla="*/ 864 w 852"/>
                <a:gd name="T13" fmla="*/ 0 h 850"/>
                <a:gd name="T14" fmla="*/ 0 60000 65536"/>
                <a:gd name="T15" fmla="*/ 0 60000 65536"/>
                <a:gd name="T16" fmla="*/ 0 60000 65536"/>
                <a:gd name="T17" fmla="*/ 0 60000 65536"/>
                <a:gd name="T18" fmla="*/ 0 60000 65536"/>
                <a:gd name="T19" fmla="*/ 0 60000 65536"/>
                <a:gd name="T20" fmla="*/ 0 60000 65536"/>
                <a:gd name="T21" fmla="*/ 0 w 852"/>
                <a:gd name="T22" fmla="*/ 0 h 850"/>
                <a:gd name="T23" fmla="*/ 852 w 852"/>
                <a:gd name="T24" fmla="*/ 850 h 8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52" h="850">
                  <a:moveTo>
                    <a:pt x="0" y="850"/>
                  </a:moveTo>
                  <a:cubicBezTo>
                    <a:pt x="17" y="816"/>
                    <a:pt x="66" y="707"/>
                    <a:pt x="100" y="648"/>
                  </a:cubicBezTo>
                  <a:cubicBezTo>
                    <a:pt x="134" y="589"/>
                    <a:pt x="164" y="546"/>
                    <a:pt x="204" y="494"/>
                  </a:cubicBezTo>
                  <a:cubicBezTo>
                    <a:pt x="244" y="442"/>
                    <a:pt x="294" y="384"/>
                    <a:pt x="342" y="336"/>
                  </a:cubicBezTo>
                  <a:cubicBezTo>
                    <a:pt x="390" y="288"/>
                    <a:pt x="438" y="248"/>
                    <a:pt x="494" y="206"/>
                  </a:cubicBezTo>
                  <a:cubicBezTo>
                    <a:pt x="550" y="164"/>
                    <a:pt x="616" y="120"/>
                    <a:pt x="676" y="86"/>
                  </a:cubicBezTo>
                  <a:cubicBezTo>
                    <a:pt x="736" y="52"/>
                    <a:pt x="815" y="18"/>
                    <a:pt x="852" y="0"/>
                  </a:cubicBezTo>
                </a:path>
              </a:pathLst>
            </a:custGeom>
            <a:noFill/>
            <a:ln w="254000" cmpd="sng">
              <a:solidFill>
                <a:srgbClr val="24BDB2"/>
              </a:solidFill>
              <a:round/>
              <a:headEnd type="none" w="med" len="med"/>
              <a:tailEnd type="triangle" w="med" len="sm"/>
            </a:ln>
            <a:extLst>
              <a:ext uri="{909E8E84-426E-40DD-AFC4-6F175D3DCCD1}">
                <a14:hiddenFill xmlns:a14="http://schemas.microsoft.com/office/drawing/2010/main">
                  <a:solidFill>
                    <a:srgbClr val="FFFFFF"/>
                  </a:solidFill>
                </a14:hiddenFill>
              </a:ext>
            </a:extLst>
          </p:spPr>
          <p:txBody>
            <a:bodyPr wrap="none" anchor="ctr"/>
            <a:lstStyle/>
            <a:p>
              <a:endParaRPr lang="id-ID">
                <a:latin typeface="+mn-lt"/>
              </a:endParaRPr>
            </a:p>
          </p:txBody>
        </p:sp>
        <p:sp>
          <p:nvSpPr>
            <p:cNvPr id="54289" name="Freeform 25"/>
            <p:cNvSpPr>
              <a:spLocks/>
            </p:cNvSpPr>
            <p:nvPr/>
          </p:nvSpPr>
          <p:spPr bwMode="auto">
            <a:xfrm>
              <a:off x="3080" y="1211"/>
              <a:ext cx="136" cy="130"/>
            </a:xfrm>
            <a:custGeom>
              <a:avLst/>
              <a:gdLst>
                <a:gd name="T0" fmla="*/ 136 w 136"/>
                <a:gd name="T1" fmla="*/ 19 h 130"/>
                <a:gd name="T2" fmla="*/ 83 w 136"/>
                <a:gd name="T3" fmla="*/ 130 h 130"/>
                <a:gd name="T4" fmla="*/ 0 w 136"/>
                <a:gd name="T5" fmla="*/ 109 h 130"/>
                <a:gd name="T6" fmla="*/ 40 w 136"/>
                <a:gd name="T7" fmla="*/ 0 h 130"/>
                <a:gd name="T8" fmla="*/ 136 w 136"/>
                <a:gd name="T9" fmla="*/ 19 h 130"/>
                <a:gd name="T10" fmla="*/ 0 60000 65536"/>
                <a:gd name="T11" fmla="*/ 0 60000 65536"/>
                <a:gd name="T12" fmla="*/ 0 60000 65536"/>
                <a:gd name="T13" fmla="*/ 0 60000 65536"/>
                <a:gd name="T14" fmla="*/ 0 60000 65536"/>
                <a:gd name="T15" fmla="*/ 0 w 136"/>
                <a:gd name="T16" fmla="*/ 0 h 130"/>
                <a:gd name="T17" fmla="*/ 136 w 136"/>
                <a:gd name="T18" fmla="*/ 130 h 130"/>
              </a:gdLst>
              <a:ahLst/>
              <a:cxnLst>
                <a:cxn ang="T10">
                  <a:pos x="T0" y="T1"/>
                </a:cxn>
                <a:cxn ang="T11">
                  <a:pos x="T2" y="T3"/>
                </a:cxn>
                <a:cxn ang="T12">
                  <a:pos x="T4" y="T5"/>
                </a:cxn>
                <a:cxn ang="T13">
                  <a:pos x="T6" y="T7"/>
                </a:cxn>
                <a:cxn ang="T14">
                  <a:pos x="T8" y="T9"/>
                </a:cxn>
              </a:cxnLst>
              <a:rect l="T15" t="T16" r="T17" b="T18"/>
              <a:pathLst>
                <a:path w="136" h="130">
                  <a:moveTo>
                    <a:pt x="136" y="19"/>
                  </a:moveTo>
                  <a:lnTo>
                    <a:pt x="83" y="130"/>
                  </a:lnTo>
                  <a:lnTo>
                    <a:pt x="0" y="109"/>
                  </a:lnTo>
                  <a:lnTo>
                    <a:pt x="40" y="0"/>
                  </a:lnTo>
                  <a:lnTo>
                    <a:pt x="136" y="19"/>
                  </a:lnTo>
                  <a:close/>
                </a:path>
              </a:pathLst>
            </a:custGeom>
            <a:solidFill>
              <a:srgbClr val="24BDB2"/>
            </a:solidFill>
            <a:ln w="9525">
              <a:solidFill>
                <a:srgbClr val="24BDB2"/>
              </a:solidFill>
              <a:round/>
              <a:headEnd/>
              <a:tailEnd/>
            </a:ln>
          </p:spPr>
          <p:txBody>
            <a:bodyPr wrap="none" anchor="ctr"/>
            <a:lstStyle/>
            <a:p>
              <a:endParaRPr lang="id-ID">
                <a:latin typeface="+mn-lt"/>
              </a:endParaRPr>
            </a:p>
          </p:txBody>
        </p:sp>
      </p:grpSp>
      <p:grpSp>
        <p:nvGrpSpPr>
          <p:cNvPr id="62490" name="Group 26"/>
          <p:cNvGrpSpPr>
            <a:grpSpLocks/>
          </p:cNvGrpSpPr>
          <p:nvPr/>
        </p:nvGrpSpPr>
        <p:grpSpPr bwMode="auto">
          <a:xfrm>
            <a:off x="1954213" y="3138488"/>
            <a:ext cx="1330325" cy="1371600"/>
            <a:chOff x="1231" y="2129"/>
            <a:chExt cx="838" cy="864"/>
          </a:xfrm>
        </p:grpSpPr>
        <p:sp>
          <p:nvSpPr>
            <p:cNvPr id="54286" name="Freeform 27"/>
            <p:cNvSpPr>
              <a:spLocks/>
            </p:cNvSpPr>
            <p:nvPr/>
          </p:nvSpPr>
          <p:spPr bwMode="auto">
            <a:xfrm rot="-2716007">
              <a:off x="1218" y="2142"/>
              <a:ext cx="864" cy="838"/>
            </a:xfrm>
            <a:custGeom>
              <a:avLst/>
              <a:gdLst>
                <a:gd name="T0" fmla="*/ 0 w 852"/>
                <a:gd name="T1" fmla="*/ 838 h 850"/>
                <a:gd name="T2" fmla="*/ 101 w 852"/>
                <a:gd name="T3" fmla="*/ 639 h 850"/>
                <a:gd name="T4" fmla="*/ 207 w 852"/>
                <a:gd name="T5" fmla="*/ 487 h 850"/>
                <a:gd name="T6" fmla="*/ 347 w 852"/>
                <a:gd name="T7" fmla="*/ 331 h 850"/>
                <a:gd name="T8" fmla="*/ 501 w 852"/>
                <a:gd name="T9" fmla="*/ 203 h 850"/>
                <a:gd name="T10" fmla="*/ 686 w 852"/>
                <a:gd name="T11" fmla="*/ 85 h 850"/>
                <a:gd name="T12" fmla="*/ 864 w 852"/>
                <a:gd name="T13" fmla="*/ 0 h 850"/>
                <a:gd name="T14" fmla="*/ 0 60000 65536"/>
                <a:gd name="T15" fmla="*/ 0 60000 65536"/>
                <a:gd name="T16" fmla="*/ 0 60000 65536"/>
                <a:gd name="T17" fmla="*/ 0 60000 65536"/>
                <a:gd name="T18" fmla="*/ 0 60000 65536"/>
                <a:gd name="T19" fmla="*/ 0 60000 65536"/>
                <a:gd name="T20" fmla="*/ 0 60000 65536"/>
                <a:gd name="T21" fmla="*/ 0 w 852"/>
                <a:gd name="T22" fmla="*/ 0 h 850"/>
                <a:gd name="T23" fmla="*/ 852 w 852"/>
                <a:gd name="T24" fmla="*/ 850 h 8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52" h="850">
                  <a:moveTo>
                    <a:pt x="0" y="850"/>
                  </a:moveTo>
                  <a:cubicBezTo>
                    <a:pt x="17" y="816"/>
                    <a:pt x="66" y="707"/>
                    <a:pt x="100" y="648"/>
                  </a:cubicBezTo>
                  <a:cubicBezTo>
                    <a:pt x="134" y="589"/>
                    <a:pt x="164" y="546"/>
                    <a:pt x="204" y="494"/>
                  </a:cubicBezTo>
                  <a:cubicBezTo>
                    <a:pt x="244" y="442"/>
                    <a:pt x="294" y="384"/>
                    <a:pt x="342" y="336"/>
                  </a:cubicBezTo>
                  <a:cubicBezTo>
                    <a:pt x="390" y="288"/>
                    <a:pt x="438" y="248"/>
                    <a:pt x="494" y="206"/>
                  </a:cubicBezTo>
                  <a:cubicBezTo>
                    <a:pt x="550" y="164"/>
                    <a:pt x="616" y="120"/>
                    <a:pt x="676" y="86"/>
                  </a:cubicBezTo>
                  <a:cubicBezTo>
                    <a:pt x="736" y="52"/>
                    <a:pt x="815" y="18"/>
                    <a:pt x="852" y="0"/>
                  </a:cubicBezTo>
                </a:path>
              </a:pathLst>
            </a:custGeom>
            <a:noFill/>
            <a:ln w="254000" cmpd="sng">
              <a:solidFill>
                <a:srgbClr val="24BDB2"/>
              </a:solidFill>
              <a:round/>
              <a:headEnd type="none" w="med" len="med"/>
              <a:tailEnd type="triangle" w="med" len="sm"/>
            </a:ln>
            <a:extLst>
              <a:ext uri="{909E8E84-426E-40DD-AFC4-6F175D3DCCD1}">
                <a14:hiddenFill xmlns:a14="http://schemas.microsoft.com/office/drawing/2010/main">
                  <a:solidFill>
                    <a:srgbClr val="FFFFFF"/>
                  </a:solidFill>
                </a14:hiddenFill>
              </a:ext>
            </a:extLst>
          </p:spPr>
          <p:txBody>
            <a:bodyPr wrap="none" anchor="ctr"/>
            <a:lstStyle/>
            <a:p>
              <a:endParaRPr lang="id-ID">
                <a:latin typeface="+mn-lt"/>
              </a:endParaRPr>
            </a:p>
          </p:txBody>
        </p:sp>
        <p:sp>
          <p:nvSpPr>
            <p:cNvPr id="54287" name="Freeform 28"/>
            <p:cNvSpPr>
              <a:spLocks/>
            </p:cNvSpPr>
            <p:nvPr/>
          </p:nvSpPr>
          <p:spPr bwMode="auto">
            <a:xfrm>
              <a:off x="1481" y="2133"/>
              <a:ext cx="112" cy="146"/>
            </a:xfrm>
            <a:custGeom>
              <a:avLst/>
              <a:gdLst>
                <a:gd name="T0" fmla="*/ 112 w 112"/>
                <a:gd name="T1" fmla="*/ 66 h 146"/>
                <a:gd name="T2" fmla="*/ 83 w 112"/>
                <a:gd name="T3" fmla="*/ 146 h 146"/>
                <a:gd name="T4" fmla="*/ 0 w 112"/>
                <a:gd name="T5" fmla="*/ 125 h 146"/>
                <a:gd name="T6" fmla="*/ 23 w 112"/>
                <a:gd name="T7" fmla="*/ 0 h 146"/>
                <a:gd name="T8" fmla="*/ 112 w 112"/>
                <a:gd name="T9" fmla="*/ 66 h 146"/>
                <a:gd name="T10" fmla="*/ 0 60000 65536"/>
                <a:gd name="T11" fmla="*/ 0 60000 65536"/>
                <a:gd name="T12" fmla="*/ 0 60000 65536"/>
                <a:gd name="T13" fmla="*/ 0 60000 65536"/>
                <a:gd name="T14" fmla="*/ 0 60000 65536"/>
                <a:gd name="T15" fmla="*/ 0 w 112"/>
                <a:gd name="T16" fmla="*/ 0 h 146"/>
                <a:gd name="T17" fmla="*/ 112 w 112"/>
                <a:gd name="T18" fmla="*/ 146 h 146"/>
              </a:gdLst>
              <a:ahLst/>
              <a:cxnLst>
                <a:cxn ang="T10">
                  <a:pos x="T0" y="T1"/>
                </a:cxn>
                <a:cxn ang="T11">
                  <a:pos x="T2" y="T3"/>
                </a:cxn>
                <a:cxn ang="T12">
                  <a:pos x="T4" y="T5"/>
                </a:cxn>
                <a:cxn ang="T13">
                  <a:pos x="T6" y="T7"/>
                </a:cxn>
                <a:cxn ang="T14">
                  <a:pos x="T8" y="T9"/>
                </a:cxn>
              </a:cxnLst>
              <a:rect l="T15" t="T16" r="T17" b="T18"/>
              <a:pathLst>
                <a:path w="112" h="146">
                  <a:moveTo>
                    <a:pt x="112" y="66"/>
                  </a:moveTo>
                  <a:lnTo>
                    <a:pt x="83" y="146"/>
                  </a:lnTo>
                  <a:lnTo>
                    <a:pt x="0" y="125"/>
                  </a:lnTo>
                  <a:lnTo>
                    <a:pt x="23" y="0"/>
                  </a:lnTo>
                  <a:lnTo>
                    <a:pt x="112" y="66"/>
                  </a:lnTo>
                  <a:close/>
                </a:path>
              </a:pathLst>
            </a:custGeom>
            <a:solidFill>
              <a:srgbClr val="24BDB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d-ID">
                <a:latin typeface="+mn-lt"/>
              </a:endParaRPr>
            </a:p>
          </p:txBody>
        </p:sp>
      </p:grpSp>
      <p:grpSp>
        <p:nvGrpSpPr>
          <p:cNvPr id="62493" name="Group 29"/>
          <p:cNvGrpSpPr>
            <a:grpSpLocks/>
          </p:cNvGrpSpPr>
          <p:nvPr/>
        </p:nvGrpSpPr>
        <p:grpSpPr bwMode="auto">
          <a:xfrm>
            <a:off x="3830638" y="5005388"/>
            <a:ext cx="1330325" cy="1371600"/>
            <a:chOff x="2413" y="3305"/>
            <a:chExt cx="838" cy="864"/>
          </a:xfrm>
        </p:grpSpPr>
        <p:sp>
          <p:nvSpPr>
            <p:cNvPr id="54284" name="Freeform 30"/>
            <p:cNvSpPr>
              <a:spLocks/>
            </p:cNvSpPr>
            <p:nvPr/>
          </p:nvSpPr>
          <p:spPr bwMode="auto">
            <a:xfrm rot="-8097267">
              <a:off x="2400" y="3318"/>
              <a:ext cx="864" cy="838"/>
            </a:xfrm>
            <a:custGeom>
              <a:avLst/>
              <a:gdLst>
                <a:gd name="T0" fmla="*/ 0 w 852"/>
                <a:gd name="T1" fmla="*/ 838 h 850"/>
                <a:gd name="T2" fmla="*/ 101 w 852"/>
                <a:gd name="T3" fmla="*/ 639 h 850"/>
                <a:gd name="T4" fmla="*/ 207 w 852"/>
                <a:gd name="T5" fmla="*/ 487 h 850"/>
                <a:gd name="T6" fmla="*/ 347 w 852"/>
                <a:gd name="T7" fmla="*/ 331 h 850"/>
                <a:gd name="T8" fmla="*/ 501 w 852"/>
                <a:gd name="T9" fmla="*/ 203 h 850"/>
                <a:gd name="T10" fmla="*/ 686 w 852"/>
                <a:gd name="T11" fmla="*/ 85 h 850"/>
                <a:gd name="T12" fmla="*/ 864 w 852"/>
                <a:gd name="T13" fmla="*/ 0 h 850"/>
                <a:gd name="T14" fmla="*/ 0 60000 65536"/>
                <a:gd name="T15" fmla="*/ 0 60000 65536"/>
                <a:gd name="T16" fmla="*/ 0 60000 65536"/>
                <a:gd name="T17" fmla="*/ 0 60000 65536"/>
                <a:gd name="T18" fmla="*/ 0 60000 65536"/>
                <a:gd name="T19" fmla="*/ 0 60000 65536"/>
                <a:gd name="T20" fmla="*/ 0 60000 65536"/>
                <a:gd name="T21" fmla="*/ 0 w 852"/>
                <a:gd name="T22" fmla="*/ 0 h 850"/>
                <a:gd name="T23" fmla="*/ 852 w 852"/>
                <a:gd name="T24" fmla="*/ 850 h 8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52" h="850">
                  <a:moveTo>
                    <a:pt x="0" y="850"/>
                  </a:moveTo>
                  <a:cubicBezTo>
                    <a:pt x="17" y="816"/>
                    <a:pt x="66" y="707"/>
                    <a:pt x="100" y="648"/>
                  </a:cubicBezTo>
                  <a:cubicBezTo>
                    <a:pt x="134" y="589"/>
                    <a:pt x="164" y="546"/>
                    <a:pt x="204" y="494"/>
                  </a:cubicBezTo>
                  <a:cubicBezTo>
                    <a:pt x="244" y="442"/>
                    <a:pt x="294" y="384"/>
                    <a:pt x="342" y="336"/>
                  </a:cubicBezTo>
                  <a:cubicBezTo>
                    <a:pt x="390" y="288"/>
                    <a:pt x="438" y="248"/>
                    <a:pt x="494" y="206"/>
                  </a:cubicBezTo>
                  <a:cubicBezTo>
                    <a:pt x="550" y="164"/>
                    <a:pt x="616" y="120"/>
                    <a:pt x="676" y="86"/>
                  </a:cubicBezTo>
                  <a:cubicBezTo>
                    <a:pt x="736" y="52"/>
                    <a:pt x="815" y="18"/>
                    <a:pt x="852" y="0"/>
                  </a:cubicBezTo>
                </a:path>
              </a:pathLst>
            </a:custGeom>
            <a:noFill/>
            <a:ln w="254000" cmpd="sng">
              <a:solidFill>
                <a:srgbClr val="24BDB2"/>
              </a:solidFill>
              <a:round/>
              <a:headEnd type="none" w="med" len="med"/>
              <a:tailEnd type="triangle" w="med" len="sm"/>
            </a:ln>
            <a:extLst>
              <a:ext uri="{909E8E84-426E-40DD-AFC4-6F175D3DCCD1}">
                <a14:hiddenFill xmlns:a14="http://schemas.microsoft.com/office/drawing/2010/main">
                  <a:solidFill>
                    <a:srgbClr val="FFFFFF"/>
                  </a:solidFill>
                </a14:hiddenFill>
              </a:ext>
            </a:extLst>
          </p:spPr>
          <p:txBody>
            <a:bodyPr wrap="none" anchor="ctr"/>
            <a:lstStyle/>
            <a:p>
              <a:endParaRPr lang="id-ID">
                <a:latin typeface="+mn-lt"/>
              </a:endParaRPr>
            </a:p>
          </p:txBody>
        </p:sp>
        <p:sp>
          <p:nvSpPr>
            <p:cNvPr id="54285" name="Freeform 31"/>
            <p:cNvSpPr>
              <a:spLocks/>
            </p:cNvSpPr>
            <p:nvPr/>
          </p:nvSpPr>
          <p:spPr bwMode="auto">
            <a:xfrm>
              <a:off x="2419" y="3769"/>
              <a:ext cx="119" cy="130"/>
            </a:xfrm>
            <a:custGeom>
              <a:avLst/>
              <a:gdLst>
                <a:gd name="T0" fmla="*/ 119 w 119"/>
                <a:gd name="T1" fmla="*/ 50 h 130"/>
                <a:gd name="T2" fmla="*/ 90 w 119"/>
                <a:gd name="T3" fmla="*/ 130 h 130"/>
                <a:gd name="T4" fmla="*/ 0 w 119"/>
                <a:gd name="T5" fmla="*/ 116 h 130"/>
                <a:gd name="T6" fmla="*/ 47 w 119"/>
                <a:gd name="T7" fmla="*/ 0 h 130"/>
                <a:gd name="T8" fmla="*/ 119 w 119"/>
                <a:gd name="T9" fmla="*/ 50 h 130"/>
                <a:gd name="T10" fmla="*/ 0 60000 65536"/>
                <a:gd name="T11" fmla="*/ 0 60000 65536"/>
                <a:gd name="T12" fmla="*/ 0 60000 65536"/>
                <a:gd name="T13" fmla="*/ 0 60000 65536"/>
                <a:gd name="T14" fmla="*/ 0 60000 65536"/>
                <a:gd name="T15" fmla="*/ 0 w 119"/>
                <a:gd name="T16" fmla="*/ 0 h 130"/>
                <a:gd name="T17" fmla="*/ 119 w 119"/>
                <a:gd name="T18" fmla="*/ 130 h 130"/>
              </a:gdLst>
              <a:ahLst/>
              <a:cxnLst>
                <a:cxn ang="T10">
                  <a:pos x="T0" y="T1"/>
                </a:cxn>
                <a:cxn ang="T11">
                  <a:pos x="T2" y="T3"/>
                </a:cxn>
                <a:cxn ang="T12">
                  <a:pos x="T4" y="T5"/>
                </a:cxn>
                <a:cxn ang="T13">
                  <a:pos x="T6" y="T7"/>
                </a:cxn>
                <a:cxn ang="T14">
                  <a:pos x="T8" y="T9"/>
                </a:cxn>
              </a:cxnLst>
              <a:rect l="T15" t="T16" r="T17" b="T18"/>
              <a:pathLst>
                <a:path w="119" h="130">
                  <a:moveTo>
                    <a:pt x="119" y="50"/>
                  </a:moveTo>
                  <a:lnTo>
                    <a:pt x="90" y="130"/>
                  </a:lnTo>
                  <a:lnTo>
                    <a:pt x="0" y="116"/>
                  </a:lnTo>
                  <a:lnTo>
                    <a:pt x="47" y="0"/>
                  </a:lnTo>
                  <a:lnTo>
                    <a:pt x="119" y="50"/>
                  </a:lnTo>
                  <a:close/>
                </a:path>
              </a:pathLst>
            </a:custGeom>
            <a:solidFill>
              <a:srgbClr val="24BDB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d-ID">
                <a:latin typeface="+mn-lt"/>
              </a:endParaRPr>
            </a:p>
          </p:txBody>
        </p:sp>
      </p:gr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1000"/>
                                  </p:stCondLst>
                                  <p:childTnLst>
                                    <p:set>
                                      <p:cBhvr>
                                        <p:cTn id="6" dur="1" fill="hold">
                                          <p:stCondLst>
                                            <p:cond delay="0"/>
                                          </p:stCondLst>
                                        </p:cTn>
                                        <p:tgtEl>
                                          <p:spTgt spid="62479"/>
                                        </p:tgtEl>
                                        <p:attrNameLst>
                                          <p:attrName>style.visibility</p:attrName>
                                        </p:attrNameLst>
                                      </p:cBhvr>
                                      <p:to>
                                        <p:strVal val="visible"/>
                                      </p:to>
                                    </p:set>
                                    <p:animEffect transition="in" filter="dissolve">
                                      <p:cBhvr>
                                        <p:cTn id="7" dur="2000"/>
                                        <p:tgtEl>
                                          <p:spTgt spid="62479"/>
                                        </p:tgtEl>
                                      </p:cBhvr>
                                    </p:animEffect>
                                  </p:childTnLst>
                                </p:cTn>
                              </p:par>
                            </p:childTnLst>
                          </p:cTn>
                        </p:par>
                        <p:par>
                          <p:cTn id="8" fill="hold" nodeType="afterGroup">
                            <p:stCondLst>
                              <p:cond delay="3000"/>
                            </p:stCondLst>
                            <p:childTnLst>
                              <p:par>
                                <p:cTn id="9" presetID="9" presetClass="entr" presetSubtype="0" fill="hold" nodeType="afterEffect">
                                  <p:stCondLst>
                                    <p:cond delay="1000"/>
                                  </p:stCondLst>
                                  <p:childTnLst>
                                    <p:set>
                                      <p:cBhvr>
                                        <p:cTn id="10" dur="1" fill="hold">
                                          <p:stCondLst>
                                            <p:cond delay="0"/>
                                          </p:stCondLst>
                                        </p:cTn>
                                        <p:tgtEl>
                                          <p:spTgt spid="62497"/>
                                        </p:tgtEl>
                                        <p:attrNameLst>
                                          <p:attrName>style.visibility</p:attrName>
                                        </p:attrNameLst>
                                      </p:cBhvr>
                                      <p:to>
                                        <p:strVal val="visible"/>
                                      </p:to>
                                    </p:set>
                                    <p:animEffect transition="in" filter="dissolve">
                                      <p:cBhvr>
                                        <p:cTn id="11" dur="2000"/>
                                        <p:tgtEl>
                                          <p:spTgt spid="62497"/>
                                        </p:tgtEl>
                                      </p:cBhvr>
                                    </p:animEffect>
                                  </p:childTnLst>
                                </p:cTn>
                              </p:par>
                            </p:childTnLst>
                          </p:cTn>
                        </p:par>
                        <p:par>
                          <p:cTn id="12" fill="hold" nodeType="afterGroup">
                            <p:stCondLst>
                              <p:cond delay="6000"/>
                            </p:stCondLst>
                            <p:childTnLst>
                              <p:par>
                                <p:cTn id="13" presetID="9" presetClass="entr" presetSubtype="0" fill="hold" nodeType="afterEffect">
                                  <p:stCondLst>
                                    <p:cond delay="1000"/>
                                  </p:stCondLst>
                                  <p:childTnLst>
                                    <p:set>
                                      <p:cBhvr>
                                        <p:cTn id="14" dur="1" fill="hold">
                                          <p:stCondLst>
                                            <p:cond delay="0"/>
                                          </p:stCondLst>
                                        </p:cTn>
                                        <p:tgtEl>
                                          <p:spTgt spid="62466"/>
                                        </p:tgtEl>
                                        <p:attrNameLst>
                                          <p:attrName>style.visibility</p:attrName>
                                        </p:attrNameLst>
                                      </p:cBhvr>
                                      <p:to>
                                        <p:strVal val="visible"/>
                                      </p:to>
                                    </p:set>
                                    <p:animEffect transition="in" filter="dissolve">
                                      <p:cBhvr>
                                        <p:cTn id="15" dur="2000"/>
                                        <p:tgtEl>
                                          <p:spTgt spid="62466"/>
                                        </p:tgtEl>
                                      </p:cBhvr>
                                    </p:animEffect>
                                  </p:childTnLst>
                                </p:cTn>
                              </p:par>
                            </p:childTnLst>
                          </p:cTn>
                        </p:par>
                        <p:par>
                          <p:cTn id="16" fill="hold" nodeType="afterGroup">
                            <p:stCondLst>
                              <p:cond delay="9000"/>
                            </p:stCondLst>
                            <p:childTnLst>
                              <p:par>
                                <p:cTn id="17" presetID="9" presetClass="entr" presetSubtype="0" fill="hold" nodeType="afterEffect">
                                  <p:stCondLst>
                                    <p:cond delay="1000"/>
                                  </p:stCondLst>
                                  <p:childTnLst>
                                    <p:set>
                                      <p:cBhvr>
                                        <p:cTn id="18" dur="1" fill="hold">
                                          <p:stCondLst>
                                            <p:cond delay="0"/>
                                          </p:stCondLst>
                                        </p:cTn>
                                        <p:tgtEl>
                                          <p:spTgt spid="62469"/>
                                        </p:tgtEl>
                                        <p:attrNameLst>
                                          <p:attrName>style.visibility</p:attrName>
                                        </p:attrNameLst>
                                      </p:cBhvr>
                                      <p:to>
                                        <p:strVal val="visible"/>
                                      </p:to>
                                    </p:set>
                                    <p:animEffect transition="in" filter="dissolve">
                                      <p:cBhvr>
                                        <p:cTn id="19" dur="2000"/>
                                        <p:tgtEl>
                                          <p:spTgt spid="62469"/>
                                        </p:tgtEl>
                                      </p:cBhvr>
                                    </p:animEffect>
                                  </p:childTnLst>
                                </p:cTn>
                              </p:par>
                            </p:childTnLst>
                          </p:cTn>
                        </p:par>
                        <p:par>
                          <p:cTn id="20" fill="hold" nodeType="afterGroup">
                            <p:stCondLst>
                              <p:cond delay="12000"/>
                            </p:stCondLst>
                            <p:childTnLst>
                              <p:par>
                                <p:cTn id="21" presetID="9" presetClass="entr" presetSubtype="0" fill="hold" nodeType="afterEffect">
                                  <p:stCondLst>
                                    <p:cond delay="0"/>
                                  </p:stCondLst>
                                  <p:childTnLst>
                                    <p:set>
                                      <p:cBhvr>
                                        <p:cTn id="22" dur="1" fill="hold">
                                          <p:stCondLst>
                                            <p:cond delay="0"/>
                                          </p:stCondLst>
                                        </p:cTn>
                                        <p:tgtEl>
                                          <p:spTgt spid="62498"/>
                                        </p:tgtEl>
                                        <p:attrNameLst>
                                          <p:attrName>style.visibility</p:attrName>
                                        </p:attrNameLst>
                                      </p:cBhvr>
                                      <p:to>
                                        <p:strVal val="visible"/>
                                      </p:to>
                                    </p:set>
                                    <p:animEffect transition="in" filter="dissolve">
                                      <p:cBhvr>
                                        <p:cTn id="23" dur="2000"/>
                                        <p:tgtEl>
                                          <p:spTgt spid="62498"/>
                                        </p:tgtEl>
                                      </p:cBhvr>
                                    </p:animEffect>
                                  </p:childTnLst>
                                </p:cTn>
                              </p:par>
                            </p:childTnLst>
                          </p:cTn>
                        </p:par>
                        <p:par>
                          <p:cTn id="24" fill="hold" nodeType="afterGroup">
                            <p:stCondLst>
                              <p:cond delay="14000"/>
                            </p:stCondLst>
                            <p:childTnLst>
                              <p:par>
                                <p:cTn id="25" presetID="22" presetClass="entr" presetSubtype="1" fill="hold" nodeType="afterEffect">
                                  <p:stCondLst>
                                    <p:cond delay="1000"/>
                                  </p:stCondLst>
                                  <p:childTnLst>
                                    <p:set>
                                      <p:cBhvr>
                                        <p:cTn id="26" dur="1" fill="hold">
                                          <p:stCondLst>
                                            <p:cond delay="0"/>
                                          </p:stCondLst>
                                        </p:cTn>
                                        <p:tgtEl>
                                          <p:spTgt spid="62484"/>
                                        </p:tgtEl>
                                        <p:attrNameLst>
                                          <p:attrName>style.visibility</p:attrName>
                                        </p:attrNameLst>
                                      </p:cBhvr>
                                      <p:to>
                                        <p:strVal val="visible"/>
                                      </p:to>
                                    </p:set>
                                    <p:animEffect transition="in" filter="wipe(up)">
                                      <p:cBhvr>
                                        <p:cTn id="27" dur="2000"/>
                                        <p:tgtEl>
                                          <p:spTgt spid="62484"/>
                                        </p:tgtEl>
                                      </p:cBhvr>
                                    </p:animEffect>
                                  </p:childTnLst>
                                </p:cTn>
                              </p:par>
                            </p:childTnLst>
                          </p:cTn>
                        </p:par>
                        <p:par>
                          <p:cTn id="28" fill="hold" nodeType="afterGroup">
                            <p:stCondLst>
                              <p:cond delay="17000"/>
                            </p:stCondLst>
                            <p:childTnLst>
                              <p:par>
                                <p:cTn id="29" presetID="22" presetClass="entr" presetSubtype="2" fill="hold" nodeType="afterEffect">
                                  <p:stCondLst>
                                    <p:cond delay="1000"/>
                                  </p:stCondLst>
                                  <p:childTnLst>
                                    <p:set>
                                      <p:cBhvr>
                                        <p:cTn id="30" dur="1" fill="hold">
                                          <p:stCondLst>
                                            <p:cond delay="0"/>
                                          </p:stCondLst>
                                        </p:cTn>
                                        <p:tgtEl>
                                          <p:spTgt spid="62493"/>
                                        </p:tgtEl>
                                        <p:attrNameLst>
                                          <p:attrName>style.visibility</p:attrName>
                                        </p:attrNameLst>
                                      </p:cBhvr>
                                      <p:to>
                                        <p:strVal val="visible"/>
                                      </p:to>
                                    </p:set>
                                    <p:animEffect transition="in" filter="wipe(right)">
                                      <p:cBhvr>
                                        <p:cTn id="31" dur="2000"/>
                                        <p:tgtEl>
                                          <p:spTgt spid="62493"/>
                                        </p:tgtEl>
                                      </p:cBhvr>
                                    </p:animEffect>
                                  </p:childTnLst>
                                </p:cTn>
                              </p:par>
                            </p:childTnLst>
                          </p:cTn>
                        </p:par>
                        <p:par>
                          <p:cTn id="32" fill="hold" nodeType="afterGroup">
                            <p:stCondLst>
                              <p:cond delay="20000"/>
                            </p:stCondLst>
                            <p:childTnLst>
                              <p:par>
                                <p:cTn id="33" presetID="22" presetClass="entr" presetSubtype="4" fill="hold" nodeType="afterEffect">
                                  <p:stCondLst>
                                    <p:cond delay="1000"/>
                                  </p:stCondLst>
                                  <p:childTnLst>
                                    <p:set>
                                      <p:cBhvr>
                                        <p:cTn id="34" dur="1" fill="hold">
                                          <p:stCondLst>
                                            <p:cond delay="0"/>
                                          </p:stCondLst>
                                        </p:cTn>
                                        <p:tgtEl>
                                          <p:spTgt spid="62490"/>
                                        </p:tgtEl>
                                        <p:attrNameLst>
                                          <p:attrName>style.visibility</p:attrName>
                                        </p:attrNameLst>
                                      </p:cBhvr>
                                      <p:to>
                                        <p:strVal val="visible"/>
                                      </p:to>
                                    </p:set>
                                    <p:animEffect transition="in" filter="wipe(down)">
                                      <p:cBhvr>
                                        <p:cTn id="35" dur="2000"/>
                                        <p:tgtEl>
                                          <p:spTgt spid="62490"/>
                                        </p:tgtEl>
                                      </p:cBhvr>
                                    </p:animEffect>
                                  </p:childTnLst>
                                </p:cTn>
                              </p:par>
                            </p:childTnLst>
                          </p:cTn>
                        </p:par>
                        <p:par>
                          <p:cTn id="36" fill="hold" nodeType="afterGroup">
                            <p:stCondLst>
                              <p:cond delay="23000"/>
                            </p:stCondLst>
                            <p:childTnLst>
                              <p:par>
                                <p:cTn id="37" presetID="22" presetClass="entr" presetSubtype="8" fill="hold" nodeType="afterEffect">
                                  <p:stCondLst>
                                    <p:cond delay="1000"/>
                                  </p:stCondLst>
                                  <p:childTnLst>
                                    <p:set>
                                      <p:cBhvr>
                                        <p:cTn id="38" dur="1" fill="hold">
                                          <p:stCondLst>
                                            <p:cond delay="0"/>
                                          </p:stCondLst>
                                        </p:cTn>
                                        <p:tgtEl>
                                          <p:spTgt spid="62487"/>
                                        </p:tgtEl>
                                        <p:attrNameLst>
                                          <p:attrName>style.visibility</p:attrName>
                                        </p:attrNameLst>
                                      </p:cBhvr>
                                      <p:to>
                                        <p:strVal val="visible"/>
                                      </p:to>
                                    </p:set>
                                    <p:animEffect transition="in" filter="wipe(left)">
                                      <p:cBhvr>
                                        <p:cTn id="39" dur="2000"/>
                                        <p:tgtEl>
                                          <p:spTgt spid="62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685800" y="162020"/>
            <a:ext cx="7772400" cy="697789"/>
          </a:xfrm>
          <a:solidFill>
            <a:schemeClr val="accent2"/>
          </a:solidFill>
        </p:spPr>
        <p:txBody>
          <a:bodyPr/>
          <a:lstStyle/>
          <a:p>
            <a:r>
              <a:rPr lang="en-US" altLang="id-ID" cap="small" dirty="0" smtClean="0">
                <a:latin typeface="+mn-lt"/>
                <a:cs typeface="Arial" pitchFamily="34" charset="0"/>
              </a:rPr>
              <a:t>2. Six Sigma</a:t>
            </a:r>
          </a:p>
        </p:txBody>
      </p:sp>
      <p:sp>
        <p:nvSpPr>
          <p:cNvPr id="64515" name="Rectangle 3"/>
          <p:cNvSpPr>
            <a:spLocks noChangeArrowheads="1"/>
          </p:cNvSpPr>
          <p:nvPr/>
        </p:nvSpPr>
        <p:spPr bwMode="auto">
          <a:xfrm>
            <a:off x="593725" y="1557338"/>
            <a:ext cx="7743825" cy="4217987"/>
          </a:xfrm>
          <a:prstGeom prst="rect">
            <a:avLst/>
          </a:prstGeom>
          <a:solidFill>
            <a:schemeClr val="accent4">
              <a:lumMod val="20000"/>
              <a:lumOff val="80000"/>
            </a:schemeClr>
          </a:solidFill>
          <a:ln>
            <a:noFill/>
          </a:ln>
        </p:spPr>
        <p:txBody>
          <a:bodyPr>
            <a:spAutoFit/>
          </a:bodyPr>
          <a:lstStyle>
            <a:lvl1pPr marL="444500" indent="-444500">
              <a:defRPr>
                <a:solidFill>
                  <a:schemeClr val="tx1"/>
                </a:solidFill>
                <a:latin typeface="Calibri" pitchFamily="34" charset="0"/>
                <a:cs typeface="Arial" pitchFamily="34" charset="0"/>
              </a:defRPr>
            </a:lvl1pPr>
            <a:lvl2pPr marL="1079500" indent="-36830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a:latin typeface="+mn-lt"/>
              </a:rPr>
              <a:t>Two meanings</a:t>
            </a:r>
          </a:p>
          <a:p>
            <a:pPr marL="1168400" lvl="1" indent="-457200">
              <a:lnSpc>
                <a:spcPct val="90000"/>
              </a:lnSpc>
              <a:spcAft>
                <a:spcPts val="1200"/>
              </a:spcAft>
              <a:buClr>
                <a:srgbClr val="BF0922"/>
              </a:buClr>
              <a:buSzPct val="60000"/>
              <a:buFont typeface="Wingdings" panose="05000000000000000000" pitchFamily="2" charset="2"/>
              <a:buChar char="Ø"/>
            </a:pPr>
            <a:r>
              <a:rPr lang="en-US" altLang="id-ID" sz="2800" i="1" dirty="0">
                <a:latin typeface="+mn-lt"/>
              </a:rPr>
              <a:t>Statistical</a:t>
            </a:r>
            <a:r>
              <a:rPr lang="en-US" altLang="id-ID" sz="2800" dirty="0">
                <a:latin typeface="+mn-lt"/>
              </a:rPr>
              <a:t> definition of a process that is 99.9997% capable, 3.4 defects per million opportunities (DPMO)</a:t>
            </a:r>
          </a:p>
          <a:p>
            <a:pPr marL="1168400" lvl="1" indent="-457200">
              <a:lnSpc>
                <a:spcPct val="90000"/>
              </a:lnSpc>
              <a:spcAft>
                <a:spcPts val="1200"/>
              </a:spcAft>
              <a:buClr>
                <a:srgbClr val="BF0922"/>
              </a:buClr>
              <a:buSzPct val="60000"/>
              <a:buFont typeface="Wingdings" panose="05000000000000000000" pitchFamily="2" charset="2"/>
              <a:buChar char="Ø"/>
            </a:pPr>
            <a:r>
              <a:rPr lang="en-US" altLang="id-ID" sz="2800" dirty="0">
                <a:latin typeface="+mn-lt"/>
              </a:rPr>
              <a:t>A </a:t>
            </a:r>
            <a:r>
              <a:rPr lang="en-US" altLang="id-ID" sz="2800" i="1" dirty="0">
                <a:latin typeface="+mn-lt"/>
              </a:rPr>
              <a:t>program</a:t>
            </a:r>
            <a:r>
              <a:rPr lang="en-US" altLang="id-ID" sz="2800" dirty="0">
                <a:latin typeface="+mn-lt"/>
              </a:rPr>
              <a:t> designed to reduce defects, lower costs, save time, and improve customer satisfaction</a:t>
            </a:r>
          </a:p>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a:latin typeface="+mn-lt"/>
              </a:rPr>
              <a:t>A comprehensive system for achieving and sustaining business success </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64515"/>
                                        </p:tgtEl>
                                        <p:attrNameLst>
                                          <p:attrName>style.visibility</p:attrName>
                                        </p:attrNameLst>
                                      </p:cBhvr>
                                      <p:to>
                                        <p:strVal val="visible"/>
                                      </p:to>
                                    </p:set>
                                    <p:animEffect transition="in" filter="strips(downRight)">
                                      <p:cBhvr>
                                        <p:cTn id="7" dur="1000"/>
                                        <p:tgtEl>
                                          <p:spTgt spid="645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685800" y="1352315"/>
            <a:ext cx="7562850" cy="4848225"/>
          </a:xfrm>
          <a:prstGeom prst="rect">
            <a:avLst/>
          </a:prstGeom>
          <a:solidFill>
            <a:schemeClr val="accent3"/>
          </a:solidFill>
          <a:ln w="9525">
            <a:solidFill>
              <a:schemeClr val="tx1"/>
            </a:solidFill>
            <a:miter lim="800000"/>
            <a:headEnd/>
            <a:tailEnd/>
          </a:ln>
          <a:effectLst/>
          <a:extLst/>
        </p:spPr>
        <p:txBody>
          <a:bodyPr wrap="none" anchor="ctr"/>
          <a:lstStyle/>
          <a:p>
            <a:pPr fontAlgn="auto">
              <a:spcBef>
                <a:spcPts val="0"/>
              </a:spcBef>
              <a:spcAft>
                <a:spcPts val="0"/>
              </a:spcAft>
              <a:defRPr/>
            </a:pPr>
            <a:endParaRPr lang="en-US" dirty="0">
              <a:latin typeface="Arial"/>
              <a:cs typeface="Arial"/>
            </a:endParaRPr>
          </a:p>
        </p:txBody>
      </p:sp>
      <p:grpSp>
        <p:nvGrpSpPr>
          <p:cNvPr id="5" name="Group 5"/>
          <p:cNvGrpSpPr>
            <a:grpSpLocks/>
          </p:cNvGrpSpPr>
          <p:nvPr/>
        </p:nvGrpSpPr>
        <p:grpSpPr bwMode="auto">
          <a:xfrm>
            <a:off x="2918998" y="3905867"/>
            <a:ext cx="4425950" cy="387350"/>
            <a:chOff x="2187" y="2640"/>
            <a:chExt cx="2788" cy="244"/>
          </a:xfrm>
        </p:grpSpPr>
        <p:sp>
          <p:nvSpPr>
            <p:cNvPr id="59423" name="Freeform 6"/>
            <p:cNvSpPr>
              <a:spLocks/>
            </p:cNvSpPr>
            <p:nvPr/>
          </p:nvSpPr>
          <p:spPr bwMode="auto">
            <a:xfrm>
              <a:off x="2187" y="2640"/>
              <a:ext cx="477" cy="243"/>
            </a:xfrm>
            <a:custGeom>
              <a:avLst/>
              <a:gdLst>
                <a:gd name="T0" fmla="*/ 21 w 477"/>
                <a:gd name="T1" fmla="*/ 228 h 243"/>
                <a:gd name="T2" fmla="*/ 147 w 477"/>
                <a:gd name="T3" fmla="*/ 204 h 243"/>
                <a:gd name="T4" fmla="*/ 264 w 477"/>
                <a:gd name="T5" fmla="*/ 168 h 243"/>
                <a:gd name="T6" fmla="*/ 366 w 477"/>
                <a:gd name="T7" fmla="*/ 117 h 243"/>
                <a:gd name="T8" fmla="*/ 477 w 477"/>
                <a:gd name="T9" fmla="*/ 0 h 243"/>
                <a:gd name="T10" fmla="*/ 477 w 477"/>
                <a:gd name="T11" fmla="*/ 243 h 243"/>
                <a:gd name="T12" fmla="*/ 0 w 477"/>
                <a:gd name="T13" fmla="*/ 240 h 243"/>
                <a:gd name="T14" fmla="*/ 0 60000 65536"/>
                <a:gd name="T15" fmla="*/ 0 60000 65536"/>
                <a:gd name="T16" fmla="*/ 0 60000 65536"/>
                <a:gd name="T17" fmla="*/ 0 60000 65536"/>
                <a:gd name="T18" fmla="*/ 0 60000 65536"/>
                <a:gd name="T19" fmla="*/ 0 60000 65536"/>
                <a:gd name="T20" fmla="*/ 0 60000 65536"/>
                <a:gd name="T21" fmla="*/ 0 w 477"/>
                <a:gd name="T22" fmla="*/ 0 h 243"/>
                <a:gd name="T23" fmla="*/ 477 w 477"/>
                <a:gd name="T24" fmla="*/ 243 h 2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7" h="243">
                  <a:moveTo>
                    <a:pt x="21" y="228"/>
                  </a:moveTo>
                  <a:lnTo>
                    <a:pt x="147" y="204"/>
                  </a:lnTo>
                  <a:lnTo>
                    <a:pt x="264" y="168"/>
                  </a:lnTo>
                  <a:lnTo>
                    <a:pt x="366" y="117"/>
                  </a:lnTo>
                  <a:lnTo>
                    <a:pt x="477" y="0"/>
                  </a:lnTo>
                  <a:lnTo>
                    <a:pt x="477" y="243"/>
                  </a:lnTo>
                  <a:lnTo>
                    <a:pt x="0" y="240"/>
                  </a:lnTo>
                </a:path>
              </a:pathLst>
            </a:custGeom>
            <a:solidFill>
              <a:srgbClr val="4BAC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d-ID"/>
            </a:p>
          </p:txBody>
        </p:sp>
        <p:sp>
          <p:nvSpPr>
            <p:cNvPr id="7" name="Freeform 7"/>
            <p:cNvSpPr>
              <a:spLocks/>
            </p:cNvSpPr>
            <p:nvPr/>
          </p:nvSpPr>
          <p:spPr bwMode="auto">
            <a:xfrm flipH="1">
              <a:off x="4498" y="2641"/>
              <a:ext cx="477" cy="243"/>
            </a:xfrm>
            <a:custGeom>
              <a:avLst/>
              <a:gdLst>
                <a:gd name="T0" fmla="*/ 21 w 477"/>
                <a:gd name="T1" fmla="*/ 228 h 243"/>
                <a:gd name="T2" fmla="*/ 147 w 477"/>
                <a:gd name="T3" fmla="*/ 204 h 243"/>
                <a:gd name="T4" fmla="*/ 264 w 477"/>
                <a:gd name="T5" fmla="*/ 168 h 243"/>
                <a:gd name="T6" fmla="*/ 366 w 477"/>
                <a:gd name="T7" fmla="*/ 117 h 243"/>
                <a:gd name="T8" fmla="*/ 477 w 477"/>
                <a:gd name="T9" fmla="*/ 0 h 243"/>
                <a:gd name="T10" fmla="*/ 477 w 477"/>
                <a:gd name="T11" fmla="*/ 243 h 243"/>
                <a:gd name="T12" fmla="*/ 0 w 477"/>
                <a:gd name="T13" fmla="*/ 240 h 243"/>
              </a:gdLst>
              <a:ahLst/>
              <a:cxnLst>
                <a:cxn ang="0">
                  <a:pos x="T0" y="T1"/>
                </a:cxn>
                <a:cxn ang="0">
                  <a:pos x="T2" y="T3"/>
                </a:cxn>
                <a:cxn ang="0">
                  <a:pos x="T4" y="T5"/>
                </a:cxn>
                <a:cxn ang="0">
                  <a:pos x="T6" y="T7"/>
                </a:cxn>
                <a:cxn ang="0">
                  <a:pos x="T8" y="T9"/>
                </a:cxn>
                <a:cxn ang="0">
                  <a:pos x="T10" y="T11"/>
                </a:cxn>
                <a:cxn ang="0">
                  <a:pos x="T12" y="T13"/>
                </a:cxn>
              </a:cxnLst>
              <a:rect l="0" t="0" r="r" b="b"/>
              <a:pathLst>
                <a:path w="477" h="243">
                  <a:moveTo>
                    <a:pt x="21" y="228"/>
                  </a:moveTo>
                  <a:lnTo>
                    <a:pt x="147" y="204"/>
                  </a:lnTo>
                  <a:lnTo>
                    <a:pt x="264" y="168"/>
                  </a:lnTo>
                  <a:lnTo>
                    <a:pt x="366" y="117"/>
                  </a:lnTo>
                  <a:lnTo>
                    <a:pt x="477" y="0"/>
                  </a:lnTo>
                  <a:lnTo>
                    <a:pt x="477" y="243"/>
                  </a:lnTo>
                  <a:lnTo>
                    <a:pt x="0" y="240"/>
                  </a:lnTo>
                </a:path>
              </a:pathLst>
            </a:custGeom>
            <a:solidFill>
              <a:schemeClr val="accent5"/>
            </a:solidFill>
            <a:ln>
              <a:noFill/>
            </a:ln>
            <a:effectLst/>
            <a:extLst/>
          </p:spPr>
          <p:txBody>
            <a:bodyPr/>
            <a:lstStyle/>
            <a:p>
              <a:pPr fontAlgn="auto">
                <a:spcBef>
                  <a:spcPts val="0"/>
                </a:spcBef>
                <a:spcAft>
                  <a:spcPts val="0"/>
                </a:spcAft>
                <a:defRPr/>
              </a:pPr>
              <a:endParaRPr lang="en-US" dirty="0">
                <a:latin typeface="Arial"/>
                <a:cs typeface="Arial"/>
              </a:endParaRPr>
            </a:p>
          </p:txBody>
        </p:sp>
      </p:grpSp>
      <p:grpSp>
        <p:nvGrpSpPr>
          <p:cNvPr id="8" name="Group 8"/>
          <p:cNvGrpSpPr>
            <a:grpSpLocks/>
          </p:cNvGrpSpPr>
          <p:nvPr/>
        </p:nvGrpSpPr>
        <p:grpSpPr bwMode="auto">
          <a:xfrm>
            <a:off x="2698335" y="2140567"/>
            <a:ext cx="4851400" cy="2549525"/>
            <a:chOff x="2048" y="1528"/>
            <a:chExt cx="3056" cy="1606"/>
          </a:xfrm>
        </p:grpSpPr>
        <p:sp>
          <p:nvSpPr>
            <p:cNvPr id="59419" name="Freeform 9"/>
            <p:cNvSpPr>
              <a:spLocks/>
            </p:cNvSpPr>
            <p:nvPr/>
          </p:nvSpPr>
          <p:spPr bwMode="auto">
            <a:xfrm>
              <a:off x="2208" y="1531"/>
              <a:ext cx="2730" cy="1337"/>
            </a:xfrm>
            <a:custGeom>
              <a:avLst/>
              <a:gdLst>
                <a:gd name="T0" fmla="*/ 0 w 2730"/>
                <a:gd name="T1" fmla="*/ 1328 h 1337"/>
                <a:gd name="T2" fmla="*/ 171 w 2730"/>
                <a:gd name="T3" fmla="*/ 1304 h 1337"/>
                <a:gd name="T4" fmla="*/ 333 w 2730"/>
                <a:gd name="T5" fmla="*/ 1229 h 1337"/>
                <a:gd name="T6" fmla="*/ 441 w 2730"/>
                <a:gd name="T7" fmla="*/ 1130 h 1337"/>
                <a:gd name="T8" fmla="*/ 525 w 2730"/>
                <a:gd name="T9" fmla="*/ 1025 h 1337"/>
                <a:gd name="T10" fmla="*/ 636 w 2730"/>
                <a:gd name="T11" fmla="*/ 872 h 1337"/>
                <a:gd name="T12" fmla="*/ 795 w 2730"/>
                <a:gd name="T13" fmla="*/ 614 h 1337"/>
                <a:gd name="T14" fmla="*/ 948 w 2730"/>
                <a:gd name="T15" fmla="*/ 347 h 1337"/>
                <a:gd name="T16" fmla="*/ 1095 w 2730"/>
                <a:gd name="T17" fmla="*/ 161 h 1337"/>
                <a:gd name="T18" fmla="*/ 1242 w 2730"/>
                <a:gd name="T19" fmla="*/ 35 h 1337"/>
                <a:gd name="T20" fmla="*/ 1374 w 2730"/>
                <a:gd name="T21" fmla="*/ 2 h 1337"/>
                <a:gd name="T22" fmla="*/ 1479 w 2730"/>
                <a:gd name="T23" fmla="*/ 20 h 1337"/>
                <a:gd name="T24" fmla="*/ 1593 w 2730"/>
                <a:gd name="T25" fmla="*/ 98 h 1337"/>
                <a:gd name="T26" fmla="*/ 1680 w 2730"/>
                <a:gd name="T27" fmla="*/ 188 h 1337"/>
                <a:gd name="T28" fmla="*/ 1788 w 2730"/>
                <a:gd name="T29" fmla="*/ 332 h 1337"/>
                <a:gd name="T30" fmla="*/ 1968 w 2730"/>
                <a:gd name="T31" fmla="*/ 635 h 1337"/>
                <a:gd name="T32" fmla="*/ 2130 w 2730"/>
                <a:gd name="T33" fmla="*/ 896 h 1337"/>
                <a:gd name="T34" fmla="*/ 2250 w 2730"/>
                <a:gd name="T35" fmla="*/ 1058 h 1337"/>
                <a:gd name="T36" fmla="*/ 2313 w 2730"/>
                <a:gd name="T37" fmla="*/ 1130 h 1337"/>
                <a:gd name="T38" fmla="*/ 2394 w 2730"/>
                <a:gd name="T39" fmla="*/ 1199 h 1337"/>
                <a:gd name="T40" fmla="*/ 2484 w 2730"/>
                <a:gd name="T41" fmla="*/ 1262 h 1337"/>
                <a:gd name="T42" fmla="*/ 2583 w 2730"/>
                <a:gd name="T43" fmla="*/ 1307 h 1337"/>
                <a:gd name="T44" fmla="*/ 2730 w 2730"/>
                <a:gd name="T45" fmla="*/ 1337 h 133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730"/>
                <a:gd name="T70" fmla="*/ 0 h 1337"/>
                <a:gd name="T71" fmla="*/ 2730 w 2730"/>
                <a:gd name="T72" fmla="*/ 1337 h 133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730" h="1337">
                  <a:moveTo>
                    <a:pt x="0" y="1328"/>
                  </a:moveTo>
                  <a:cubicBezTo>
                    <a:pt x="58" y="1324"/>
                    <a:pt x="116" y="1321"/>
                    <a:pt x="171" y="1304"/>
                  </a:cubicBezTo>
                  <a:cubicBezTo>
                    <a:pt x="226" y="1287"/>
                    <a:pt x="288" y="1258"/>
                    <a:pt x="333" y="1229"/>
                  </a:cubicBezTo>
                  <a:cubicBezTo>
                    <a:pt x="378" y="1200"/>
                    <a:pt x="409" y="1164"/>
                    <a:pt x="441" y="1130"/>
                  </a:cubicBezTo>
                  <a:cubicBezTo>
                    <a:pt x="473" y="1096"/>
                    <a:pt x="493" y="1068"/>
                    <a:pt x="525" y="1025"/>
                  </a:cubicBezTo>
                  <a:cubicBezTo>
                    <a:pt x="557" y="982"/>
                    <a:pt x="591" y="940"/>
                    <a:pt x="636" y="872"/>
                  </a:cubicBezTo>
                  <a:cubicBezTo>
                    <a:pt x="681" y="804"/>
                    <a:pt x="743" y="701"/>
                    <a:pt x="795" y="614"/>
                  </a:cubicBezTo>
                  <a:cubicBezTo>
                    <a:pt x="847" y="527"/>
                    <a:pt x="898" y="422"/>
                    <a:pt x="948" y="347"/>
                  </a:cubicBezTo>
                  <a:cubicBezTo>
                    <a:pt x="998" y="272"/>
                    <a:pt x="1046" y="213"/>
                    <a:pt x="1095" y="161"/>
                  </a:cubicBezTo>
                  <a:cubicBezTo>
                    <a:pt x="1144" y="109"/>
                    <a:pt x="1196" y="61"/>
                    <a:pt x="1242" y="35"/>
                  </a:cubicBezTo>
                  <a:cubicBezTo>
                    <a:pt x="1288" y="9"/>
                    <a:pt x="1335" y="4"/>
                    <a:pt x="1374" y="2"/>
                  </a:cubicBezTo>
                  <a:cubicBezTo>
                    <a:pt x="1413" y="0"/>
                    <a:pt x="1443" y="4"/>
                    <a:pt x="1479" y="20"/>
                  </a:cubicBezTo>
                  <a:cubicBezTo>
                    <a:pt x="1515" y="36"/>
                    <a:pt x="1560" y="70"/>
                    <a:pt x="1593" y="98"/>
                  </a:cubicBezTo>
                  <a:cubicBezTo>
                    <a:pt x="1626" y="126"/>
                    <a:pt x="1648" y="149"/>
                    <a:pt x="1680" y="188"/>
                  </a:cubicBezTo>
                  <a:cubicBezTo>
                    <a:pt x="1712" y="227"/>
                    <a:pt x="1740" y="257"/>
                    <a:pt x="1788" y="332"/>
                  </a:cubicBezTo>
                  <a:cubicBezTo>
                    <a:pt x="1836" y="407"/>
                    <a:pt x="1911" y="541"/>
                    <a:pt x="1968" y="635"/>
                  </a:cubicBezTo>
                  <a:cubicBezTo>
                    <a:pt x="2025" y="729"/>
                    <a:pt x="2083" y="826"/>
                    <a:pt x="2130" y="896"/>
                  </a:cubicBezTo>
                  <a:cubicBezTo>
                    <a:pt x="2177" y="966"/>
                    <a:pt x="2219" y="1019"/>
                    <a:pt x="2250" y="1058"/>
                  </a:cubicBezTo>
                  <a:cubicBezTo>
                    <a:pt x="2281" y="1097"/>
                    <a:pt x="2289" y="1107"/>
                    <a:pt x="2313" y="1130"/>
                  </a:cubicBezTo>
                  <a:cubicBezTo>
                    <a:pt x="2337" y="1153"/>
                    <a:pt x="2366" y="1177"/>
                    <a:pt x="2394" y="1199"/>
                  </a:cubicBezTo>
                  <a:cubicBezTo>
                    <a:pt x="2422" y="1221"/>
                    <a:pt x="2453" y="1244"/>
                    <a:pt x="2484" y="1262"/>
                  </a:cubicBezTo>
                  <a:cubicBezTo>
                    <a:pt x="2515" y="1280"/>
                    <a:pt x="2542" y="1295"/>
                    <a:pt x="2583" y="1307"/>
                  </a:cubicBezTo>
                  <a:cubicBezTo>
                    <a:pt x="2624" y="1319"/>
                    <a:pt x="2700" y="1331"/>
                    <a:pt x="2730" y="1337"/>
                  </a:cubicBezTo>
                </a:path>
              </a:pathLst>
            </a:custGeom>
            <a:noFill/>
            <a:ln w="76200" cmpd="sng">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id-ID"/>
            </a:p>
          </p:txBody>
        </p:sp>
        <p:sp>
          <p:nvSpPr>
            <p:cNvPr id="59420" name="Line 10"/>
            <p:cNvSpPr>
              <a:spLocks noChangeShapeType="1"/>
            </p:cNvSpPr>
            <p:nvPr/>
          </p:nvSpPr>
          <p:spPr bwMode="auto">
            <a:xfrm>
              <a:off x="2048" y="2884"/>
              <a:ext cx="3056"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59421" name="Line 11"/>
            <p:cNvSpPr>
              <a:spLocks noChangeShapeType="1"/>
            </p:cNvSpPr>
            <p:nvPr/>
          </p:nvSpPr>
          <p:spPr bwMode="auto">
            <a:xfrm>
              <a:off x="3580" y="1528"/>
              <a:ext cx="0" cy="1356"/>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59422" name="Text Box 12"/>
            <p:cNvSpPr txBox="1">
              <a:spLocks noChangeArrowheads="1"/>
            </p:cNvSpPr>
            <p:nvPr/>
          </p:nvSpPr>
          <p:spPr bwMode="auto">
            <a:xfrm>
              <a:off x="3353" y="2903"/>
              <a:ext cx="4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US" altLang="id-ID">
                  <a:latin typeface="Arial" pitchFamily="34" charset="0"/>
                </a:rPr>
                <a:t>Mean</a:t>
              </a:r>
            </a:p>
          </p:txBody>
        </p:sp>
      </p:grpSp>
      <p:grpSp>
        <p:nvGrpSpPr>
          <p:cNvPr id="13" name="Group 13"/>
          <p:cNvGrpSpPr>
            <a:grpSpLocks/>
          </p:cNvGrpSpPr>
          <p:nvPr/>
        </p:nvGrpSpPr>
        <p:grpSpPr bwMode="auto">
          <a:xfrm>
            <a:off x="2476085" y="1623042"/>
            <a:ext cx="5130800" cy="369888"/>
            <a:chOff x="1908" y="1202"/>
            <a:chExt cx="3232" cy="233"/>
          </a:xfrm>
        </p:grpSpPr>
        <p:sp>
          <p:nvSpPr>
            <p:cNvPr id="59417" name="Text Box 14"/>
            <p:cNvSpPr txBox="1">
              <a:spLocks noChangeArrowheads="1"/>
            </p:cNvSpPr>
            <p:nvPr/>
          </p:nvSpPr>
          <p:spPr bwMode="auto">
            <a:xfrm>
              <a:off x="1908" y="1202"/>
              <a:ext cx="88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US" altLang="id-ID">
                  <a:latin typeface="Arial" pitchFamily="34" charset="0"/>
                </a:rPr>
                <a:t>Lower limits</a:t>
              </a:r>
            </a:p>
          </p:txBody>
        </p:sp>
        <p:sp>
          <p:nvSpPr>
            <p:cNvPr id="59418" name="Text Box 15"/>
            <p:cNvSpPr txBox="1">
              <a:spLocks noChangeArrowheads="1"/>
            </p:cNvSpPr>
            <p:nvPr/>
          </p:nvSpPr>
          <p:spPr bwMode="auto">
            <a:xfrm>
              <a:off x="4256" y="1202"/>
              <a:ext cx="88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US" altLang="id-ID">
                  <a:latin typeface="Arial" pitchFamily="34" charset="0"/>
                </a:rPr>
                <a:t>Upper limits</a:t>
              </a:r>
            </a:p>
          </p:txBody>
        </p:sp>
      </p:grpSp>
      <p:grpSp>
        <p:nvGrpSpPr>
          <p:cNvPr id="16" name="Group 16"/>
          <p:cNvGrpSpPr>
            <a:grpSpLocks/>
          </p:cNvGrpSpPr>
          <p:nvPr/>
        </p:nvGrpSpPr>
        <p:grpSpPr bwMode="auto">
          <a:xfrm>
            <a:off x="821910" y="2742230"/>
            <a:ext cx="6492875" cy="2946400"/>
            <a:chOff x="866" y="1907"/>
            <a:chExt cx="4090" cy="1856"/>
          </a:xfrm>
        </p:grpSpPr>
        <p:sp>
          <p:nvSpPr>
            <p:cNvPr id="59409" name="Text Box 17"/>
            <p:cNvSpPr txBox="1">
              <a:spLocks noChangeArrowheads="1"/>
            </p:cNvSpPr>
            <p:nvPr/>
          </p:nvSpPr>
          <p:spPr bwMode="auto">
            <a:xfrm>
              <a:off x="866" y="1907"/>
              <a:ext cx="128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US" altLang="id-ID" dirty="0">
                  <a:latin typeface="Arial" pitchFamily="34" charset="0"/>
                </a:rPr>
                <a:t>3.4 defects/million</a:t>
              </a:r>
            </a:p>
          </p:txBody>
        </p:sp>
        <p:grpSp>
          <p:nvGrpSpPr>
            <p:cNvPr id="59410" name="Group 18"/>
            <p:cNvGrpSpPr>
              <a:grpSpLocks/>
            </p:cNvGrpSpPr>
            <p:nvPr/>
          </p:nvGrpSpPr>
          <p:grpSpPr bwMode="auto">
            <a:xfrm>
              <a:off x="2208" y="2484"/>
              <a:ext cx="2748" cy="1279"/>
              <a:chOff x="2208" y="2484"/>
              <a:chExt cx="2748" cy="1279"/>
            </a:xfrm>
          </p:grpSpPr>
          <p:sp>
            <p:nvSpPr>
              <p:cNvPr id="59412" name="Line 19"/>
              <p:cNvSpPr>
                <a:spLocks noChangeShapeType="1"/>
              </p:cNvSpPr>
              <p:nvPr/>
            </p:nvSpPr>
            <p:spPr bwMode="auto">
              <a:xfrm>
                <a:off x="2208" y="2484"/>
                <a:ext cx="0" cy="1248"/>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59413" name="Line 20"/>
              <p:cNvSpPr>
                <a:spLocks noChangeShapeType="1"/>
              </p:cNvSpPr>
              <p:nvPr/>
            </p:nvSpPr>
            <p:spPr bwMode="auto">
              <a:xfrm>
                <a:off x="4956" y="2484"/>
                <a:ext cx="0" cy="1248"/>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59414" name="Text Box 21"/>
              <p:cNvSpPr txBox="1">
                <a:spLocks noChangeArrowheads="1"/>
              </p:cNvSpPr>
              <p:nvPr/>
            </p:nvSpPr>
            <p:spPr bwMode="auto">
              <a:xfrm>
                <a:off x="3404" y="3530"/>
                <a:ext cx="39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US" altLang="id-ID">
                    <a:latin typeface="Arial" pitchFamily="34" charset="0"/>
                  </a:rPr>
                  <a:t>±6</a:t>
                </a:r>
                <a:r>
                  <a:rPr lang="en-US" altLang="id-ID" i="1">
                    <a:latin typeface="Arial" pitchFamily="34" charset="0"/>
                    <a:sym typeface="Symbol" pitchFamily="18" charset="2"/>
                  </a:rPr>
                  <a:t></a:t>
                </a:r>
              </a:p>
            </p:txBody>
          </p:sp>
          <p:sp>
            <p:nvSpPr>
              <p:cNvPr id="59415" name="Line 22"/>
              <p:cNvSpPr>
                <a:spLocks noChangeShapeType="1"/>
              </p:cNvSpPr>
              <p:nvPr/>
            </p:nvSpPr>
            <p:spPr bwMode="auto">
              <a:xfrm>
                <a:off x="3749" y="3656"/>
                <a:ext cx="1161"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59416" name="Line 23"/>
              <p:cNvSpPr>
                <a:spLocks noChangeShapeType="1"/>
              </p:cNvSpPr>
              <p:nvPr/>
            </p:nvSpPr>
            <p:spPr bwMode="auto">
              <a:xfrm flipH="1">
                <a:off x="2229" y="3655"/>
                <a:ext cx="1161"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grpSp>
        <p:sp>
          <p:nvSpPr>
            <p:cNvPr id="59411" name="Line 24"/>
            <p:cNvSpPr>
              <a:spLocks noChangeShapeType="1"/>
            </p:cNvSpPr>
            <p:nvPr/>
          </p:nvSpPr>
          <p:spPr bwMode="auto">
            <a:xfrm>
              <a:off x="1737" y="2139"/>
              <a:ext cx="402" cy="30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grpSp>
      <p:grpSp>
        <p:nvGrpSpPr>
          <p:cNvPr id="25" name="Group 25"/>
          <p:cNvGrpSpPr>
            <a:grpSpLocks/>
          </p:cNvGrpSpPr>
          <p:nvPr/>
        </p:nvGrpSpPr>
        <p:grpSpPr bwMode="auto">
          <a:xfrm>
            <a:off x="1750598" y="2072305"/>
            <a:ext cx="4833937" cy="3168650"/>
            <a:chOff x="1451" y="1485"/>
            <a:chExt cx="3045" cy="1996"/>
          </a:xfrm>
        </p:grpSpPr>
        <p:sp>
          <p:nvSpPr>
            <p:cNvPr id="59402" name="Line 26"/>
            <p:cNvSpPr>
              <a:spLocks noChangeShapeType="1"/>
            </p:cNvSpPr>
            <p:nvPr/>
          </p:nvSpPr>
          <p:spPr bwMode="auto">
            <a:xfrm>
              <a:off x="2664" y="2100"/>
              <a:ext cx="0" cy="1328"/>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59403" name="Line 27"/>
            <p:cNvSpPr>
              <a:spLocks noChangeShapeType="1"/>
            </p:cNvSpPr>
            <p:nvPr/>
          </p:nvSpPr>
          <p:spPr bwMode="auto">
            <a:xfrm>
              <a:off x="4496" y="2084"/>
              <a:ext cx="0" cy="1328"/>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59404" name="Text Box 28"/>
            <p:cNvSpPr txBox="1">
              <a:spLocks noChangeArrowheads="1"/>
            </p:cNvSpPr>
            <p:nvPr/>
          </p:nvSpPr>
          <p:spPr bwMode="auto">
            <a:xfrm>
              <a:off x="1451" y="1485"/>
              <a:ext cx="1442"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US" altLang="id-ID">
                  <a:latin typeface="Arial" pitchFamily="34" charset="0"/>
                </a:rPr>
                <a:t>2,700 defects/million</a:t>
              </a:r>
            </a:p>
          </p:txBody>
        </p:sp>
        <p:sp>
          <p:nvSpPr>
            <p:cNvPr id="59405" name="Text Box 29"/>
            <p:cNvSpPr txBox="1">
              <a:spLocks noChangeArrowheads="1"/>
            </p:cNvSpPr>
            <p:nvPr/>
          </p:nvSpPr>
          <p:spPr bwMode="auto">
            <a:xfrm>
              <a:off x="3413" y="3248"/>
              <a:ext cx="39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US" altLang="id-ID">
                  <a:latin typeface="Arial" pitchFamily="34" charset="0"/>
                </a:rPr>
                <a:t>±3</a:t>
              </a:r>
              <a:r>
                <a:rPr lang="en-US" altLang="id-ID" i="1">
                  <a:latin typeface="Arial" pitchFamily="34" charset="0"/>
                  <a:sym typeface="Symbol" pitchFamily="18" charset="2"/>
                </a:rPr>
                <a:t></a:t>
              </a:r>
            </a:p>
          </p:txBody>
        </p:sp>
        <p:sp>
          <p:nvSpPr>
            <p:cNvPr id="59406" name="Line 30"/>
            <p:cNvSpPr>
              <a:spLocks noChangeShapeType="1"/>
            </p:cNvSpPr>
            <p:nvPr/>
          </p:nvSpPr>
          <p:spPr bwMode="auto">
            <a:xfrm>
              <a:off x="3758" y="3337"/>
              <a:ext cx="695"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59407" name="Line 31"/>
            <p:cNvSpPr>
              <a:spLocks noChangeShapeType="1"/>
            </p:cNvSpPr>
            <p:nvPr/>
          </p:nvSpPr>
          <p:spPr bwMode="auto">
            <a:xfrm flipH="1">
              <a:off x="2703" y="3342"/>
              <a:ext cx="695"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59408" name="Line 32"/>
            <p:cNvSpPr>
              <a:spLocks noChangeShapeType="1"/>
            </p:cNvSpPr>
            <p:nvPr/>
          </p:nvSpPr>
          <p:spPr bwMode="auto">
            <a:xfrm>
              <a:off x="2248" y="1708"/>
              <a:ext cx="375" cy="34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grpSp>
      <p:sp>
        <p:nvSpPr>
          <p:cNvPr id="35" name="Rectangle 2"/>
          <p:cNvSpPr>
            <a:spLocks noGrp="1" noChangeArrowheads="1"/>
          </p:cNvSpPr>
          <p:nvPr>
            <p:ph type="title"/>
          </p:nvPr>
        </p:nvSpPr>
        <p:spPr>
          <a:xfrm>
            <a:off x="685800" y="162020"/>
            <a:ext cx="7772400" cy="697789"/>
          </a:xfrm>
          <a:solidFill>
            <a:schemeClr val="accent2"/>
          </a:solidFill>
        </p:spPr>
        <p:txBody>
          <a:bodyPr/>
          <a:lstStyle/>
          <a:p>
            <a:r>
              <a:rPr lang="en-US" altLang="id-ID" sz="4000" dirty="0" smtClean="0">
                <a:latin typeface="+mn-lt"/>
                <a:cs typeface="Arial" pitchFamily="34" charset="0"/>
              </a:rPr>
              <a:t>Six Sigma</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37" fill="hold" nodeType="afterEffect">
                                  <p:stCondLst>
                                    <p:cond delay="1000"/>
                                  </p:stCondLst>
                                  <p:childTnLst>
                                    <p:set>
                                      <p:cBhvr>
                                        <p:cTn id="6" dur="1" fill="hold">
                                          <p:stCondLst>
                                            <p:cond delay="0"/>
                                          </p:stCondLst>
                                        </p:cTn>
                                        <p:tgtEl>
                                          <p:spTgt spid="8"/>
                                        </p:tgtEl>
                                        <p:attrNameLst>
                                          <p:attrName>style.visibility</p:attrName>
                                        </p:attrNameLst>
                                      </p:cBhvr>
                                      <p:to>
                                        <p:strVal val="visible"/>
                                      </p:to>
                                    </p:set>
                                    <p:animEffect transition="in" filter="barn(outVertical)">
                                      <p:cBhvr>
                                        <p:cTn id="7" dur="1000"/>
                                        <p:tgtEl>
                                          <p:spTgt spid="8"/>
                                        </p:tgtEl>
                                      </p:cBhvr>
                                    </p:animEffect>
                                  </p:childTnLst>
                                </p:cTn>
                              </p:par>
                            </p:childTnLst>
                          </p:cTn>
                        </p:par>
                        <p:par>
                          <p:cTn id="8" fill="hold" nodeType="afterGroup">
                            <p:stCondLst>
                              <p:cond delay="2000"/>
                            </p:stCondLst>
                            <p:childTnLst>
                              <p:par>
                                <p:cTn id="9" presetID="16" presetClass="entr" presetSubtype="37" fill="hold" nodeType="afterEffect">
                                  <p:stCondLst>
                                    <p:cond delay="1000"/>
                                  </p:stCondLst>
                                  <p:childTnLst>
                                    <p:set>
                                      <p:cBhvr>
                                        <p:cTn id="10" dur="1" fill="hold">
                                          <p:stCondLst>
                                            <p:cond delay="0"/>
                                          </p:stCondLst>
                                        </p:cTn>
                                        <p:tgtEl>
                                          <p:spTgt spid="25"/>
                                        </p:tgtEl>
                                        <p:attrNameLst>
                                          <p:attrName>style.visibility</p:attrName>
                                        </p:attrNameLst>
                                      </p:cBhvr>
                                      <p:to>
                                        <p:strVal val="visible"/>
                                      </p:to>
                                    </p:set>
                                    <p:animEffect transition="in" filter="barn(outVertical)">
                                      <p:cBhvr>
                                        <p:cTn id="11" dur="1000"/>
                                        <p:tgtEl>
                                          <p:spTgt spid="25"/>
                                        </p:tgtEl>
                                      </p:cBhvr>
                                    </p:animEffect>
                                  </p:childTnLst>
                                </p:cTn>
                              </p:par>
                            </p:childTnLst>
                          </p:cTn>
                        </p:par>
                        <p:par>
                          <p:cTn id="12" fill="hold" nodeType="afterGroup">
                            <p:stCondLst>
                              <p:cond delay="4000"/>
                            </p:stCondLst>
                            <p:childTnLst>
                              <p:par>
                                <p:cTn id="13" presetID="16" presetClass="entr" presetSubtype="37" fill="hold" nodeType="afterEffect">
                                  <p:stCondLst>
                                    <p:cond delay="1000"/>
                                  </p:stCondLst>
                                  <p:childTnLst>
                                    <p:set>
                                      <p:cBhvr>
                                        <p:cTn id="14" dur="1" fill="hold">
                                          <p:stCondLst>
                                            <p:cond delay="0"/>
                                          </p:stCondLst>
                                        </p:cTn>
                                        <p:tgtEl>
                                          <p:spTgt spid="16"/>
                                        </p:tgtEl>
                                        <p:attrNameLst>
                                          <p:attrName>style.visibility</p:attrName>
                                        </p:attrNameLst>
                                      </p:cBhvr>
                                      <p:to>
                                        <p:strVal val="visible"/>
                                      </p:to>
                                    </p:set>
                                    <p:animEffect transition="in" filter="barn(outVertical)">
                                      <p:cBhvr>
                                        <p:cTn id="15" dur="1000"/>
                                        <p:tgtEl>
                                          <p:spTgt spid="16"/>
                                        </p:tgtEl>
                                      </p:cBhvr>
                                    </p:animEffect>
                                  </p:childTnLst>
                                </p:cTn>
                              </p:par>
                            </p:childTnLst>
                          </p:cTn>
                        </p:par>
                        <p:par>
                          <p:cTn id="16" fill="hold" nodeType="afterGroup">
                            <p:stCondLst>
                              <p:cond delay="6000"/>
                            </p:stCondLst>
                            <p:childTnLst>
                              <p:par>
                                <p:cTn id="17" presetID="22" presetClass="entr" presetSubtype="8"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1000"/>
                                        <p:tgtEl>
                                          <p:spTgt spid="13"/>
                                        </p:tgtEl>
                                      </p:cBhvr>
                                    </p:animEffect>
                                  </p:childTnLst>
                                </p:cTn>
                              </p:par>
                            </p:childTnLst>
                          </p:cTn>
                        </p:par>
                        <p:par>
                          <p:cTn id="20" fill="hold" nodeType="afterGroup">
                            <p:stCondLst>
                              <p:cond delay="7000"/>
                            </p:stCondLst>
                            <p:childTnLst>
                              <p:par>
                                <p:cTn id="21" presetID="9" presetClass="entr" presetSubtype="0" fill="hold" nodeType="afterEffect">
                                  <p:stCondLst>
                                    <p:cond delay="1000"/>
                                  </p:stCondLst>
                                  <p:childTnLst>
                                    <p:set>
                                      <p:cBhvr>
                                        <p:cTn id="22" dur="1" fill="hold">
                                          <p:stCondLst>
                                            <p:cond delay="0"/>
                                          </p:stCondLst>
                                        </p:cTn>
                                        <p:tgtEl>
                                          <p:spTgt spid="5"/>
                                        </p:tgtEl>
                                        <p:attrNameLst>
                                          <p:attrName>style.visibility</p:attrName>
                                        </p:attrNameLst>
                                      </p:cBhvr>
                                      <p:to>
                                        <p:strVal val="visible"/>
                                      </p:to>
                                    </p:set>
                                    <p:animEffect transition="in" filter="dissolve">
                                      <p:cBhvr>
                                        <p:cTn id="2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685800" y="121076"/>
            <a:ext cx="7772400" cy="738733"/>
          </a:xfrm>
          <a:solidFill>
            <a:schemeClr val="accent4">
              <a:lumMod val="75000"/>
            </a:schemeClr>
          </a:solidFill>
        </p:spPr>
        <p:txBody>
          <a:bodyPr/>
          <a:lstStyle/>
          <a:p>
            <a:r>
              <a:rPr lang="en-US" altLang="id-ID" sz="4000" dirty="0" smtClean="0">
                <a:latin typeface="+mn-lt"/>
                <a:cs typeface="Arial" pitchFamily="34" charset="0"/>
              </a:rPr>
              <a:t>Six Sigma Program</a:t>
            </a:r>
          </a:p>
        </p:txBody>
      </p:sp>
      <p:sp>
        <p:nvSpPr>
          <p:cNvPr id="66563" name="Rectangle 3"/>
          <p:cNvSpPr>
            <a:spLocks noChangeArrowheads="1"/>
          </p:cNvSpPr>
          <p:nvPr/>
        </p:nvSpPr>
        <p:spPr bwMode="auto">
          <a:xfrm>
            <a:off x="695325" y="1601788"/>
            <a:ext cx="7743825" cy="4087273"/>
          </a:xfrm>
          <a:prstGeom prst="rect">
            <a:avLst/>
          </a:prstGeom>
          <a:solidFill>
            <a:schemeClr val="accent2">
              <a:lumMod val="20000"/>
              <a:lumOff val="80000"/>
            </a:schemeClr>
          </a:solidFill>
          <a:ln>
            <a:noFill/>
          </a:ln>
        </p:spPr>
        <p:txBody>
          <a:bodyPr>
            <a:spAutoFit/>
          </a:bodyPr>
          <a:lstStyle>
            <a:lvl1pPr marL="355600" indent="-3556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812800" indent="-355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marL="514350" indent="-514350">
              <a:lnSpc>
                <a:spcPct val="90000"/>
              </a:lnSpc>
              <a:spcAft>
                <a:spcPts val="1200"/>
              </a:spcAft>
              <a:buClr>
                <a:srgbClr val="BF0922"/>
              </a:buClr>
              <a:buSzPct val="60000"/>
              <a:buFont typeface="Wingdings" panose="05000000000000000000" pitchFamily="2" charset="2"/>
              <a:buChar char="q"/>
            </a:pPr>
            <a:r>
              <a:rPr lang="en-US" altLang="id-ID" sz="3200" dirty="0">
                <a:latin typeface="+mn-lt"/>
              </a:rPr>
              <a:t>Originally developed by Motorola, adopted and enhanced by Honeywell and GE</a:t>
            </a:r>
          </a:p>
          <a:p>
            <a:pPr marL="514350" indent="-514350">
              <a:lnSpc>
                <a:spcPct val="90000"/>
              </a:lnSpc>
              <a:spcAft>
                <a:spcPts val="1200"/>
              </a:spcAft>
              <a:buClr>
                <a:srgbClr val="BF0922"/>
              </a:buClr>
              <a:buSzPct val="60000"/>
              <a:buFont typeface="Wingdings" panose="05000000000000000000" pitchFamily="2" charset="2"/>
              <a:buChar char="q"/>
            </a:pPr>
            <a:r>
              <a:rPr lang="en-US" altLang="id-ID" sz="3200" dirty="0">
                <a:latin typeface="+mn-lt"/>
              </a:rPr>
              <a:t>Highly structured approach to process improvement</a:t>
            </a:r>
          </a:p>
          <a:p>
            <a:pPr lvl="2">
              <a:lnSpc>
                <a:spcPct val="90000"/>
              </a:lnSpc>
              <a:spcAft>
                <a:spcPts val="1200"/>
              </a:spcAft>
              <a:buClr>
                <a:srgbClr val="BF0922"/>
              </a:buClr>
              <a:buSzPct val="60000"/>
              <a:buFont typeface="Lucida Grande"/>
              <a:buChar char="►"/>
            </a:pPr>
            <a:r>
              <a:rPr lang="en-US" altLang="id-ID" sz="2800" dirty="0">
                <a:latin typeface="+mn-lt"/>
              </a:rPr>
              <a:t>A strategy</a:t>
            </a:r>
          </a:p>
          <a:p>
            <a:pPr lvl="2">
              <a:lnSpc>
                <a:spcPct val="90000"/>
              </a:lnSpc>
              <a:spcAft>
                <a:spcPts val="1200"/>
              </a:spcAft>
              <a:buClr>
                <a:srgbClr val="BF0922"/>
              </a:buClr>
              <a:buSzPct val="60000"/>
              <a:buFont typeface="Lucida Grande"/>
              <a:buChar char="►"/>
            </a:pPr>
            <a:r>
              <a:rPr lang="en-US" altLang="id-ID" sz="2800" dirty="0">
                <a:latin typeface="+mn-lt"/>
              </a:rPr>
              <a:t>A discipline – DMAIC</a:t>
            </a:r>
          </a:p>
          <a:p>
            <a:pPr lvl="2">
              <a:lnSpc>
                <a:spcPct val="90000"/>
              </a:lnSpc>
              <a:spcAft>
                <a:spcPts val="1200"/>
              </a:spcAft>
              <a:buClr>
                <a:srgbClr val="BF0922"/>
              </a:buClr>
              <a:buSzPct val="60000"/>
              <a:buFont typeface="Lucida Grande"/>
              <a:buChar char="►"/>
            </a:pPr>
            <a:r>
              <a:rPr lang="en-US" altLang="id-ID" sz="2800" dirty="0">
                <a:latin typeface="+mn-lt"/>
              </a:rPr>
              <a:t>A set of 7 tools</a:t>
            </a:r>
          </a:p>
        </p:txBody>
      </p:sp>
      <p:sp>
        <p:nvSpPr>
          <p:cNvPr id="2" name="AutoShape 8" descr="Apa itu Six Sigma? Definisi, Implementasi dan Tahapan DMAIC"/>
          <p:cNvSpPr>
            <a:spLocks noChangeAspect="1" noChangeArrowheads="1"/>
          </p:cNvSpPr>
          <p:nvPr/>
        </p:nvSpPr>
        <p:spPr bwMode="auto">
          <a:xfrm>
            <a:off x="1444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6042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5979" y="3423825"/>
            <a:ext cx="2655982" cy="27501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66563">
                                            <p:txEl>
                                              <p:charRg st="4294967295" end="4294967295"/>
                                            </p:txEl>
                                          </p:spTgt>
                                        </p:tgtEl>
                                        <p:attrNameLst>
                                          <p:attrName>style.visibility</p:attrName>
                                        </p:attrNameLst>
                                      </p:cBhvr>
                                      <p:to>
                                        <p:strVal val="visible"/>
                                      </p:to>
                                    </p:set>
                                    <p:animEffect transition="in" filter="strips(downRight)">
                                      <p:cBhvr>
                                        <p:cTn id="7" dur="500"/>
                                        <p:tgtEl>
                                          <p:spTgt spid="66563">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7593" name="Rectangle 9"/>
          <p:cNvSpPr>
            <a:spLocks noChangeArrowheads="1"/>
          </p:cNvSpPr>
          <p:nvPr/>
        </p:nvSpPr>
        <p:spPr bwMode="auto">
          <a:xfrm>
            <a:off x="669925" y="1423988"/>
            <a:ext cx="7623175" cy="4678362"/>
          </a:xfrm>
          <a:prstGeom prst="rect">
            <a:avLst/>
          </a:prstGeom>
          <a:solidFill>
            <a:schemeClr val="accent2">
              <a:lumMod val="20000"/>
              <a:lumOff val="80000"/>
            </a:schemeClr>
          </a:solidFill>
          <a:ln>
            <a:noFill/>
          </a:ln>
        </p:spPr>
        <p:txBody>
          <a:bodyPr>
            <a:spAutoFit/>
          </a:bodyPr>
          <a:lstStyle>
            <a:lvl1pPr marL="482600" indent="-4826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90000"/>
              </a:lnSpc>
              <a:spcAft>
                <a:spcPct val="40000"/>
              </a:spcAft>
              <a:buFont typeface="Times" pitchFamily="18" charset="0"/>
              <a:buAutoNum type="arabicPeriod"/>
            </a:pPr>
            <a:r>
              <a:rPr lang="en-US" altLang="id-ID" sz="2400" i="1" dirty="0">
                <a:solidFill>
                  <a:schemeClr val="tx2"/>
                </a:solidFill>
                <a:latin typeface="+mn-lt"/>
              </a:rPr>
              <a:t>Defines</a:t>
            </a:r>
            <a:r>
              <a:rPr lang="en-US" altLang="id-ID" sz="2400" dirty="0">
                <a:solidFill>
                  <a:schemeClr val="tx2"/>
                </a:solidFill>
                <a:latin typeface="+mn-lt"/>
              </a:rPr>
              <a:t> </a:t>
            </a:r>
            <a:r>
              <a:rPr lang="en-US" altLang="id-ID" sz="2400" dirty="0">
                <a:latin typeface="+mn-lt"/>
              </a:rPr>
              <a:t>the project’s purpose, scope, and outputs, identifies the required process information keeping in mind the customer’s definition of quality</a:t>
            </a:r>
          </a:p>
          <a:p>
            <a:pPr>
              <a:lnSpc>
                <a:spcPct val="90000"/>
              </a:lnSpc>
              <a:spcAft>
                <a:spcPct val="40000"/>
              </a:spcAft>
              <a:buFont typeface="Times" pitchFamily="18" charset="0"/>
              <a:buAutoNum type="arabicPeriod"/>
            </a:pPr>
            <a:r>
              <a:rPr lang="en-US" altLang="id-ID" sz="2400" i="1" dirty="0">
                <a:solidFill>
                  <a:srgbClr val="255898"/>
                </a:solidFill>
                <a:latin typeface="+mn-lt"/>
              </a:rPr>
              <a:t>Measures</a:t>
            </a:r>
            <a:r>
              <a:rPr lang="en-US" altLang="id-ID" sz="2400" dirty="0">
                <a:solidFill>
                  <a:srgbClr val="255898"/>
                </a:solidFill>
                <a:latin typeface="+mn-lt"/>
              </a:rPr>
              <a:t> </a:t>
            </a:r>
            <a:r>
              <a:rPr lang="en-US" altLang="id-ID" sz="2400" dirty="0">
                <a:latin typeface="+mn-lt"/>
              </a:rPr>
              <a:t>the process and collects data</a:t>
            </a:r>
          </a:p>
          <a:p>
            <a:pPr>
              <a:lnSpc>
                <a:spcPct val="90000"/>
              </a:lnSpc>
              <a:spcAft>
                <a:spcPct val="40000"/>
              </a:spcAft>
              <a:buFont typeface="Times" pitchFamily="18" charset="0"/>
              <a:buAutoNum type="arabicPeriod"/>
            </a:pPr>
            <a:r>
              <a:rPr lang="en-US" altLang="id-ID" sz="2400" i="1" dirty="0">
                <a:solidFill>
                  <a:srgbClr val="255898"/>
                </a:solidFill>
                <a:latin typeface="+mn-lt"/>
              </a:rPr>
              <a:t>Analyzes </a:t>
            </a:r>
            <a:r>
              <a:rPr lang="en-US" altLang="id-ID" sz="2400" dirty="0">
                <a:latin typeface="+mn-lt"/>
              </a:rPr>
              <a:t>the data ensuring</a:t>
            </a:r>
            <a:br>
              <a:rPr lang="en-US" altLang="id-ID" sz="2400" dirty="0">
                <a:latin typeface="+mn-lt"/>
              </a:rPr>
            </a:br>
            <a:r>
              <a:rPr lang="en-US" altLang="id-ID" sz="2400" dirty="0">
                <a:latin typeface="+mn-lt"/>
              </a:rPr>
              <a:t>repeatability and reproducibility</a:t>
            </a:r>
          </a:p>
          <a:p>
            <a:pPr>
              <a:lnSpc>
                <a:spcPct val="90000"/>
              </a:lnSpc>
              <a:spcAft>
                <a:spcPct val="40000"/>
              </a:spcAft>
              <a:buFont typeface="Times" pitchFamily="18" charset="0"/>
              <a:buAutoNum type="arabicPeriod"/>
            </a:pPr>
            <a:r>
              <a:rPr lang="en-US" altLang="id-ID" sz="2400" i="1" dirty="0">
                <a:solidFill>
                  <a:srgbClr val="255898"/>
                </a:solidFill>
                <a:latin typeface="+mn-lt"/>
              </a:rPr>
              <a:t>Improves</a:t>
            </a:r>
            <a:r>
              <a:rPr lang="en-US" altLang="id-ID" sz="2400" dirty="0">
                <a:solidFill>
                  <a:srgbClr val="255898"/>
                </a:solidFill>
                <a:latin typeface="+mn-lt"/>
              </a:rPr>
              <a:t> </a:t>
            </a:r>
            <a:r>
              <a:rPr lang="en-US" altLang="id-ID" sz="2400" dirty="0">
                <a:latin typeface="+mn-lt"/>
              </a:rPr>
              <a:t>by modifying or </a:t>
            </a:r>
            <a:br>
              <a:rPr lang="en-US" altLang="id-ID" sz="2400" dirty="0">
                <a:latin typeface="+mn-lt"/>
              </a:rPr>
            </a:br>
            <a:r>
              <a:rPr lang="en-US" altLang="id-ID" sz="2400" dirty="0">
                <a:latin typeface="+mn-lt"/>
              </a:rPr>
              <a:t>redesigning existing </a:t>
            </a:r>
            <a:br>
              <a:rPr lang="en-US" altLang="id-ID" sz="2400" dirty="0">
                <a:latin typeface="+mn-lt"/>
              </a:rPr>
            </a:br>
            <a:r>
              <a:rPr lang="en-US" altLang="id-ID" sz="2400" dirty="0">
                <a:latin typeface="+mn-lt"/>
              </a:rPr>
              <a:t>processes and procedures</a:t>
            </a:r>
          </a:p>
          <a:p>
            <a:pPr>
              <a:lnSpc>
                <a:spcPct val="90000"/>
              </a:lnSpc>
              <a:spcAft>
                <a:spcPct val="40000"/>
              </a:spcAft>
              <a:buFont typeface="Times" pitchFamily="18" charset="0"/>
              <a:buAutoNum type="arabicPeriod"/>
            </a:pPr>
            <a:r>
              <a:rPr lang="en-US" altLang="id-ID" sz="2400" i="1" dirty="0">
                <a:solidFill>
                  <a:srgbClr val="255898"/>
                </a:solidFill>
                <a:latin typeface="+mn-lt"/>
              </a:rPr>
              <a:t>Controls</a:t>
            </a:r>
            <a:r>
              <a:rPr lang="en-US" altLang="id-ID" sz="2400" dirty="0">
                <a:solidFill>
                  <a:srgbClr val="255898"/>
                </a:solidFill>
                <a:latin typeface="+mn-lt"/>
              </a:rPr>
              <a:t> </a:t>
            </a:r>
            <a:r>
              <a:rPr lang="en-US" altLang="id-ID" sz="2400" dirty="0">
                <a:latin typeface="+mn-lt"/>
              </a:rPr>
              <a:t>the new process </a:t>
            </a:r>
            <a:br>
              <a:rPr lang="en-US" altLang="id-ID" sz="2400" dirty="0">
                <a:latin typeface="+mn-lt"/>
              </a:rPr>
            </a:br>
            <a:r>
              <a:rPr lang="en-US" altLang="id-ID" sz="2400" dirty="0">
                <a:latin typeface="+mn-lt"/>
              </a:rPr>
              <a:t>to make sure performance </a:t>
            </a:r>
            <a:br>
              <a:rPr lang="en-US" altLang="id-ID" sz="2400" dirty="0">
                <a:latin typeface="+mn-lt"/>
              </a:rPr>
            </a:br>
            <a:r>
              <a:rPr lang="en-US" altLang="id-ID" sz="2400" dirty="0">
                <a:latin typeface="+mn-lt"/>
              </a:rPr>
              <a:t>levels are maintained</a:t>
            </a:r>
          </a:p>
        </p:txBody>
      </p:sp>
      <p:pic>
        <p:nvPicPr>
          <p:cNvPr id="14"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1996" y="3667633"/>
            <a:ext cx="2655982" cy="27501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7603" name="Rectangle 19"/>
          <p:cNvSpPr>
            <a:spLocks noChangeArrowheads="1"/>
          </p:cNvSpPr>
          <p:nvPr/>
        </p:nvSpPr>
        <p:spPr bwMode="auto">
          <a:xfrm>
            <a:off x="6196013" y="3340100"/>
            <a:ext cx="25638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US" altLang="id-ID" sz="2400" dirty="0">
                <a:solidFill>
                  <a:schemeClr val="tx2"/>
                </a:solidFill>
                <a:latin typeface="Arial" pitchFamily="34" charset="0"/>
              </a:rPr>
              <a:t>DMAIC </a:t>
            </a:r>
            <a:r>
              <a:rPr lang="en-US" altLang="id-ID" sz="2400" dirty="0">
                <a:latin typeface="Arial" pitchFamily="34" charset="0"/>
              </a:rPr>
              <a:t>Approach</a:t>
            </a:r>
          </a:p>
        </p:txBody>
      </p:sp>
      <p:sp>
        <p:nvSpPr>
          <p:cNvPr id="16" name="Rectangle 2"/>
          <p:cNvSpPr>
            <a:spLocks noGrp="1" noChangeArrowheads="1"/>
          </p:cNvSpPr>
          <p:nvPr>
            <p:ph type="title"/>
          </p:nvPr>
        </p:nvSpPr>
        <p:spPr>
          <a:xfrm>
            <a:off x="685800" y="162020"/>
            <a:ext cx="7772400" cy="697789"/>
          </a:xfrm>
          <a:solidFill>
            <a:schemeClr val="accent2">
              <a:alpha val="75000"/>
            </a:schemeClr>
          </a:solidFill>
        </p:spPr>
        <p:txBody>
          <a:bodyPr/>
          <a:lstStyle/>
          <a:p>
            <a:r>
              <a:rPr lang="en-US" altLang="id-ID" cap="small" dirty="0" smtClean="0">
                <a:latin typeface="+mn-lt"/>
                <a:cs typeface="Arial" pitchFamily="34" charset="0"/>
              </a:rPr>
              <a:t>Six Sigma</a:t>
            </a:r>
          </a:p>
        </p:txBody>
      </p:sp>
    </p:spTree>
  </p:cSld>
  <p:clrMapOvr>
    <a:masterClrMapping/>
  </p:clrMapOvr>
  <p:transition spd="slow">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67593"/>
                                        </p:tgtEl>
                                        <p:attrNameLst>
                                          <p:attrName>style.visibility</p:attrName>
                                        </p:attrNameLst>
                                      </p:cBhvr>
                                      <p:to>
                                        <p:strVal val="visible"/>
                                      </p:to>
                                    </p:set>
                                    <p:animEffect transition="in" filter="strips(downRight)">
                                      <p:cBhvr>
                                        <p:cTn id="7" dur="1000"/>
                                        <p:tgtEl>
                                          <p:spTgt spid="67593"/>
                                        </p:tgtEl>
                                      </p:cBhvr>
                                    </p:animEffect>
                                  </p:childTnLst>
                                </p:cTn>
                              </p:par>
                            </p:childTnLst>
                          </p:cTn>
                        </p:par>
                        <p:par>
                          <p:cTn id="8" fill="hold" nodeType="afterGroup">
                            <p:stCondLst>
                              <p:cond delay="2000"/>
                            </p:stCondLst>
                            <p:childTnLst>
                              <p:par>
                                <p:cTn id="9" presetID="22" presetClass="entr" presetSubtype="8" fill="hold" grpId="0" nodeType="afterEffect">
                                  <p:stCondLst>
                                    <p:cond delay="1000"/>
                                  </p:stCondLst>
                                  <p:childTnLst>
                                    <p:set>
                                      <p:cBhvr>
                                        <p:cTn id="10" dur="1" fill="hold">
                                          <p:stCondLst>
                                            <p:cond delay="0"/>
                                          </p:stCondLst>
                                        </p:cTn>
                                        <p:tgtEl>
                                          <p:spTgt spid="67603"/>
                                        </p:tgtEl>
                                        <p:attrNameLst>
                                          <p:attrName>style.visibility</p:attrName>
                                        </p:attrNameLst>
                                      </p:cBhvr>
                                      <p:to>
                                        <p:strVal val="visible"/>
                                      </p:to>
                                    </p:set>
                                    <p:animEffect transition="in" filter="wipe(left)">
                                      <p:cBhvr>
                                        <p:cTn id="11" dur="1000"/>
                                        <p:tgtEl>
                                          <p:spTgt spid="67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93" grpId="0" animBg="1"/>
      <p:bldP spid="67603"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5" name="Rectangle 2"/>
          <p:cNvSpPr>
            <a:spLocks noGrp="1" noChangeArrowheads="1"/>
          </p:cNvSpPr>
          <p:nvPr>
            <p:ph type="title"/>
          </p:nvPr>
        </p:nvSpPr>
        <p:spPr>
          <a:xfrm>
            <a:off x="685800" y="162020"/>
            <a:ext cx="7772400" cy="901700"/>
          </a:xfrm>
          <a:solidFill>
            <a:schemeClr val="accent4">
              <a:lumMod val="75000"/>
            </a:schemeClr>
          </a:solidFill>
        </p:spPr>
        <p:txBody>
          <a:bodyPr/>
          <a:lstStyle/>
          <a:p>
            <a:r>
              <a:rPr lang="en-US" altLang="id-ID" dirty="0" smtClean="0">
                <a:latin typeface="Arial" pitchFamily="34" charset="0"/>
                <a:cs typeface="Arial" pitchFamily="34" charset="0"/>
              </a:rPr>
              <a:t>Implementing Six Sigma</a:t>
            </a:r>
          </a:p>
        </p:txBody>
      </p:sp>
      <p:sp>
        <p:nvSpPr>
          <p:cNvPr id="68611" name="Rectangle 3"/>
          <p:cNvSpPr>
            <a:spLocks noChangeArrowheads="1"/>
          </p:cNvSpPr>
          <p:nvPr/>
        </p:nvSpPr>
        <p:spPr bwMode="auto">
          <a:xfrm>
            <a:off x="695325" y="1131960"/>
            <a:ext cx="7743825" cy="3890962"/>
          </a:xfrm>
          <a:prstGeom prst="rect">
            <a:avLst/>
          </a:prstGeom>
          <a:solidFill>
            <a:schemeClr val="bg1">
              <a:lumMod val="85000"/>
            </a:schemeClr>
          </a:solidFill>
          <a:ln>
            <a:noFill/>
          </a:ln>
        </p:spPr>
        <p:txBody>
          <a:bodyPr>
            <a:spAutoFit/>
          </a:bodyPr>
          <a:lstStyle>
            <a:lvl1pPr marL="444500" indent="-4445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marL="457200" indent="-457200">
              <a:lnSpc>
                <a:spcPct val="90000"/>
              </a:lnSpc>
              <a:spcAft>
                <a:spcPct val="40000"/>
              </a:spcAft>
              <a:buClr>
                <a:srgbClr val="BF0922"/>
              </a:buClr>
              <a:buSzPct val="60000"/>
              <a:buFont typeface="Wingdings" panose="05000000000000000000" pitchFamily="2" charset="2"/>
              <a:buChar char="q"/>
            </a:pPr>
            <a:r>
              <a:rPr lang="en-US" altLang="id-ID" sz="2800" dirty="0">
                <a:latin typeface="+mn-lt"/>
              </a:rPr>
              <a:t>Emphasize defects per million opportunities as a standard metric</a:t>
            </a:r>
          </a:p>
          <a:p>
            <a:pPr marL="457200" indent="-457200">
              <a:lnSpc>
                <a:spcPct val="90000"/>
              </a:lnSpc>
              <a:spcAft>
                <a:spcPct val="40000"/>
              </a:spcAft>
              <a:buClr>
                <a:srgbClr val="BF0922"/>
              </a:buClr>
              <a:buSzPct val="60000"/>
              <a:buFont typeface="Wingdings" panose="05000000000000000000" pitchFamily="2" charset="2"/>
              <a:buChar char="q"/>
            </a:pPr>
            <a:r>
              <a:rPr lang="en-US" altLang="id-ID" sz="2800" dirty="0">
                <a:latin typeface="+mn-lt"/>
              </a:rPr>
              <a:t>Provide extensive training</a:t>
            </a:r>
          </a:p>
          <a:p>
            <a:pPr marL="457200" indent="-457200">
              <a:lnSpc>
                <a:spcPct val="90000"/>
              </a:lnSpc>
              <a:spcAft>
                <a:spcPct val="40000"/>
              </a:spcAft>
              <a:buClr>
                <a:srgbClr val="BF0922"/>
              </a:buClr>
              <a:buSzPct val="60000"/>
              <a:buFont typeface="Wingdings" panose="05000000000000000000" pitchFamily="2" charset="2"/>
              <a:buChar char="q"/>
            </a:pPr>
            <a:r>
              <a:rPr lang="en-US" altLang="id-ID" sz="2800" dirty="0">
                <a:latin typeface="+mn-lt"/>
              </a:rPr>
              <a:t>Focus on corporate sponsor support (Champions)</a:t>
            </a:r>
          </a:p>
          <a:p>
            <a:pPr marL="457200" indent="-457200">
              <a:lnSpc>
                <a:spcPct val="90000"/>
              </a:lnSpc>
              <a:spcAft>
                <a:spcPct val="40000"/>
              </a:spcAft>
              <a:buClr>
                <a:srgbClr val="BF0922"/>
              </a:buClr>
              <a:buSzPct val="60000"/>
              <a:buFont typeface="Wingdings" panose="05000000000000000000" pitchFamily="2" charset="2"/>
              <a:buChar char="q"/>
            </a:pPr>
            <a:r>
              <a:rPr lang="en-US" altLang="id-ID" sz="2800" dirty="0">
                <a:latin typeface="+mn-lt"/>
              </a:rPr>
              <a:t>Create qualified process improvement experts (Black Belts, Green Belts, etc.)</a:t>
            </a:r>
          </a:p>
          <a:p>
            <a:pPr marL="457200" indent="-457200">
              <a:lnSpc>
                <a:spcPct val="90000"/>
              </a:lnSpc>
              <a:spcAft>
                <a:spcPct val="40000"/>
              </a:spcAft>
              <a:buClr>
                <a:srgbClr val="BF0922"/>
              </a:buClr>
              <a:buSzPct val="60000"/>
              <a:buFont typeface="Wingdings" panose="05000000000000000000" pitchFamily="2" charset="2"/>
              <a:buChar char="q"/>
            </a:pPr>
            <a:r>
              <a:rPr lang="en-US" altLang="id-ID" sz="2800" dirty="0">
                <a:latin typeface="+mn-lt"/>
              </a:rPr>
              <a:t>Set stretch objectives</a:t>
            </a:r>
          </a:p>
        </p:txBody>
      </p:sp>
      <p:sp>
        <p:nvSpPr>
          <p:cNvPr id="68612" name="Rectangle 4"/>
          <p:cNvSpPr>
            <a:spLocks noChangeArrowheads="1"/>
          </p:cNvSpPr>
          <p:nvPr/>
        </p:nvSpPr>
        <p:spPr bwMode="auto">
          <a:xfrm>
            <a:off x="1487488" y="4901088"/>
            <a:ext cx="7158037" cy="1628775"/>
          </a:xfrm>
          <a:prstGeom prst="rect">
            <a:avLst/>
          </a:prstGeom>
          <a:solidFill>
            <a:schemeClr val="accent4"/>
          </a:solidFill>
          <a:ln w="9525">
            <a:solidFill>
              <a:schemeClr val="tx1"/>
            </a:solidFill>
            <a:miter lim="800000"/>
            <a:headEnd/>
            <a:tailEnd/>
          </a:ln>
          <a:effectLst/>
          <a:extLst/>
        </p:spPr>
        <p:txBody>
          <a:bodyPr lIns="234000" tIns="226800" rIns="234000" bIns="226800" anchor="ctr" anchorCtr="1">
            <a:spAutoFit/>
          </a:bodyPr>
          <a:lstStyle/>
          <a:p>
            <a:pPr algn="ctr" fontAlgn="auto">
              <a:lnSpc>
                <a:spcPct val="90000"/>
              </a:lnSpc>
              <a:spcBef>
                <a:spcPts val="0"/>
              </a:spcBef>
              <a:spcAft>
                <a:spcPts val="0"/>
              </a:spcAft>
              <a:defRPr/>
            </a:pPr>
            <a:r>
              <a:rPr lang="en-US" sz="2800" i="1" dirty="0">
                <a:latin typeface="Arial"/>
                <a:cs typeface="Arial"/>
              </a:rPr>
              <a:t>This cannot be accomplished without a major commitment from top level management</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68611"/>
                                        </p:tgtEl>
                                        <p:attrNameLst>
                                          <p:attrName>style.visibility</p:attrName>
                                        </p:attrNameLst>
                                      </p:cBhvr>
                                      <p:to>
                                        <p:strVal val="visible"/>
                                      </p:to>
                                    </p:set>
                                    <p:animEffect transition="in" filter="strips(downRight)">
                                      <p:cBhvr>
                                        <p:cTn id="7" dur="1000"/>
                                        <p:tgtEl>
                                          <p:spTgt spid="686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8612"/>
                                        </p:tgtEl>
                                        <p:attrNameLst>
                                          <p:attrName>style.visibility</p:attrName>
                                        </p:attrNameLst>
                                      </p:cBhvr>
                                      <p:to>
                                        <p:strVal val="visible"/>
                                      </p:to>
                                    </p:set>
                                    <p:animEffect transition="in" filter="wipe(left)">
                                      <p:cBhvr>
                                        <p:cTn id="12" dur="1000"/>
                                        <p:tgtEl>
                                          <p:spTgt spid="686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animBg="1" autoUpdateAnimBg="0"/>
      <p:bldP spid="68612" grpId="0" animBg="1"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3489" name="Rectangle 2"/>
          <p:cNvSpPr>
            <a:spLocks noGrp="1" noChangeArrowheads="1"/>
          </p:cNvSpPr>
          <p:nvPr>
            <p:ph type="title"/>
          </p:nvPr>
        </p:nvSpPr>
        <p:spPr>
          <a:xfrm>
            <a:off x="685800" y="107429"/>
            <a:ext cx="7772400" cy="876300"/>
          </a:xfrm>
          <a:solidFill>
            <a:schemeClr val="bg2">
              <a:lumMod val="10000"/>
            </a:schemeClr>
          </a:solidFill>
        </p:spPr>
        <p:txBody>
          <a:bodyPr/>
          <a:lstStyle/>
          <a:p>
            <a:r>
              <a:rPr lang="en-US" altLang="id-ID" dirty="0" smtClean="0">
                <a:solidFill>
                  <a:schemeClr val="bg1"/>
                </a:solidFill>
                <a:latin typeface="+mn-lt"/>
                <a:cs typeface="Arial" pitchFamily="34" charset="0"/>
              </a:rPr>
              <a:t>3. Employee Empowerment</a:t>
            </a:r>
          </a:p>
        </p:txBody>
      </p:sp>
      <p:sp>
        <p:nvSpPr>
          <p:cNvPr id="69635" name="Rectangle 3"/>
          <p:cNvSpPr>
            <a:spLocks noChangeArrowheads="1"/>
          </p:cNvSpPr>
          <p:nvPr/>
        </p:nvSpPr>
        <p:spPr bwMode="auto">
          <a:xfrm>
            <a:off x="511175" y="1282700"/>
            <a:ext cx="7586663" cy="5295900"/>
          </a:xfrm>
          <a:prstGeom prst="rect">
            <a:avLst/>
          </a:prstGeom>
          <a:solidFill>
            <a:schemeClr val="bg2"/>
          </a:solidFill>
          <a:ln>
            <a:noFill/>
          </a:ln>
          <a:effectLst/>
          <a:extLst/>
        </p:spPr>
        <p:txBody>
          <a:bodyPr lIns="98967" tIns="48615" rIns="98967" bIns="48615"/>
          <a:lstStyle/>
          <a:p>
            <a:pPr marL="457200" indent="-457200" defTabSz="1000125" fontAlgn="auto">
              <a:lnSpc>
                <a:spcPct val="90000"/>
              </a:lnSpc>
              <a:spcBef>
                <a:spcPts val="0"/>
              </a:spcBef>
              <a:spcAft>
                <a:spcPts val="1200"/>
              </a:spcAft>
              <a:buClr>
                <a:srgbClr val="BF0922"/>
              </a:buClr>
              <a:buSzPct val="60000"/>
              <a:buFont typeface="Wingdings" panose="05000000000000000000" pitchFamily="2" charset="2"/>
              <a:buChar char="q"/>
              <a:defRPr/>
            </a:pPr>
            <a:r>
              <a:rPr lang="en-US" sz="2800" dirty="0">
                <a:latin typeface="+mn-lt"/>
                <a:cs typeface="Arial"/>
              </a:rPr>
              <a:t>Getting employees involved in product and process improvements</a:t>
            </a:r>
          </a:p>
          <a:p>
            <a:pPr marL="1079500" lvl="1" indent="-366713" defTabSz="1000125" fontAlgn="auto">
              <a:lnSpc>
                <a:spcPct val="90000"/>
              </a:lnSpc>
              <a:spcBef>
                <a:spcPts val="0"/>
              </a:spcBef>
              <a:spcAft>
                <a:spcPts val="1200"/>
              </a:spcAft>
              <a:buClr>
                <a:srgbClr val="BF0922"/>
              </a:buClr>
              <a:buSzPct val="60000"/>
              <a:buFont typeface="Lucida Grande"/>
              <a:buChar char="►"/>
              <a:defRPr/>
            </a:pPr>
            <a:r>
              <a:rPr lang="en-US" sz="2400" dirty="0">
                <a:latin typeface="+mn-lt"/>
                <a:cs typeface="Arial"/>
              </a:rPr>
              <a:t>85% of quality problems are due </a:t>
            </a:r>
            <a:br>
              <a:rPr lang="en-US" sz="2400" dirty="0">
                <a:latin typeface="+mn-lt"/>
                <a:cs typeface="Arial"/>
              </a:rPr>
            </a:br>
            <a:r>
              <a:rPr lang="en-US" sz="2400" dirty="0">
                <a:latin typeface="+mn-lt"/>
                <a:cs typeface="Arial"/>
              </a:rPr>
              <a:t>to process and material </a:t>
            </a:r>
          </a:p>
          <a:p>
            <a:pPr marL="457200" indent="-457200" defTabSz="1000125" fontAlgn="auto">
              <a:lnSpc>
                <a:spcPct val="90000"/>
              </a:lnSpc>
              <a:spcBef>
                <a:spcPts val="0"/>
              </a:spcBef>
              <a:spcAft>
                <a:spcPts val="1200"/>
              </a:spcAft>
              <a:buClr>
                <a:srgbClr val="BF0922"/>
              </a:buClr>
              <a:buSzPct val="60000"/>
              <a:buFont typeface="Wingdings" panose="05000000000000000000" pitchFamily="2" charset="2"/>
              <a:buChar char="q"/>
              <a:defRPr/>
            </a:pPr>
            <a:r>
              <a:rPr lang="en-US" sz="2800" dirty="0">
                <a:latin typeface="+mn-lt"/>
                <a:cs typeface="Arial"/>
              </a:rPr>
              <a:t>Techniques</a:t>
            </a:r>
          </a:p>
          <a:p>
            <a:pPr marL="1169987" lvl="1" indent="-457200" defTabSz="1000125" fontAlgn="auto">
              <a:lnSpc>
                <a:spcPct val="90000"/>
              </a:lnSpc>
              <a:spcBef>
                <a:spcPts val="0"/>
              </a:spcBef>
              <a:spcAft>
                <a:spcPts val="600"/>
              </a:spcAft>
              <a:buSzPct val="100000"/>
              <a:buFont typeface="+mj-lt"/>
              <a:buAutoNum type="arabicParenR"/>
              <a:defRPr/>
            </a:pPr>
            <a:r>
              <a:rPr lang="en-US" sz="2400" dirty="0">
                <a:latin typeface="+mn-lt"/>
                <a:cs typeface="Arial"/>
              </a:rPr>
              <a:t>Build communication networks </a:t>
            </a:r>
            <a:br>
              <a:rPr lang="en-US" sz="2400" dirty="0">
                <a:latin typeface="+mn-lt"/>
                <a:cs typeface="Arial"/>
              </a:rPr>
            </a:br>
            <a:r>
              <a:rPr lang="en-US" sz="2400" dirty="0">
                <a:latin typeface="+mn-lt"/>
                <a:cs typeface="Arial"/>
              </a:rPr>
              <a:t>that include employees</a:t>
            </a:r>
          </a:p>
          <a:p>
            <a:pPr marL="1169987" lvl="1" indent="-457200" defTabSz="1000125" fontAlgn="auto">
              <a:lnSpc>
                <a:spcPct val="90000"/>
              </a:lnSpc>
              <a:spcBef>
                <a:spcPts val="0"/>
              </a:spcBef>
              <a:spcAft>
                <a:spcPts val="600"/>
              </a:spcAft>
              <a:buSzPct val="100000"/>
              <a:buFont typeface="+mj-lt"/>
              <a:buAutoNum type="arabicParenR"/>
              <a:defRPr/>
            </a:pPr>
            <a:r>
              <a:rPr lang="en-US" sz="2400" dirty="0">
                <a:latin typeface="+mn-lt"/>
                <a:cs typeface="Arial"/>
              </a:rPr>
              <a:t>Develop open, supportive supervisors</a:t>
            </a:r>
          </a:p>
          <a:p>
            <a:pPr marL="1169987" lvl="1" indent="-457200" defTabSz="1000125" fontAlgn="auto">
              <a:lnSpc>
                <a:spcPct val="90000"/>
              </a:lnSpc>
              <a:spcBef>
                <a:spcPts val="0"/>
              </a:spcBef>
              <a:spcAft>
                <a:spcPts val="600"/>
              </a:spcAft>
              <a:buSzPct val="100000"/>
              <a:buFont typeface="+mj-lt"/>
              <a:buAutoNum type="arabicParenR"/>
              <a:defRPr/>
            </a:pPr>
            <a:r>
              <a:rPr lang="en-US" sz="2400" dirty="0">
                <a:latin typeface="+mn-lt"/>
                <a:cs typeface="Arial"/>
              </a:rPr>
              <a:t>Move responsibility to employees</a:t>
            </a:r>
          </a:p>
          <a:p>
            <a:pPr marL="1169987" lvl="1" indent="-457200" defTabSz="1000125" fontAlgn="auto">
              <a:lnSpc>
                <a:spcPct val="90000"/>
              </a:lnSpc>
              <a:spcBef>
                <a:spcPts val="0"/>
              </a:spcBef>
              <a:spcAft>
                <a:spcPts val="600"/>
              </a:spcAft>
              <a:buSzPct val="100000"/>
              <a:buFont typeface="+mj-lt"/>
              <a:buAutoNum type="arabicParenR"/>
              <a:defRPr/>
            </a:pPr>
            <a:r>
              <a:rPr lang="en-US" sz="2400" dirty="0">
                <a:latin typeface="+mn-lt"/>
                <a:cs typeface="Arial"/>
              </a:rPr>
              <a:t>Build a high-morale organization</a:t>
            </a:r>
          </a:p>
          <a:p>
            <a:pPr marL="1169987" lvl="1" indent="-457200" defTabSz="1000125" fontAlgn="auto">
              <a:lnSpc>
                <a:spcPct val="90000"/>
              </a:lnSpc>
              <a:spcBef>
                <a:spcPts val="0"/>
              </a:spcBef>
              <a:spcAft>
                <a:spcPts val="600"/>
              </a:spcAft>
              <a:buSzPct val="100000"/>
              <a:buFont typeface="+mj-lt"/>
              <a:buAutoNum type="arabicParenR"/>
              <a:defRPr/>
            </a:pPr>
            <a:r>
              <a:rPr lang="en-US" sz="2400" dirty="0">
                <a:latin typeface="+mn-lt"/>
                <a:cs typeface="Arial"/>
              </a:rPr>
              <a:t>Create formal team structures</a:t>
            </a:r>
          </a:p>
        </p:txBody>
      </p:sp>
      <p:pic>
        <p:nvPicPr>
          <p:cNvPr id="69636" name="Picture 4" descr="air bag assm f"/>
          <p:cNvPicPr>
            <a:picLocks noChangeAspect="1" noChangeArrowheads="1"/>
          </p:cNvPicPr>
          <p:nvPr/>
        </p:nvPicPr>
        <p:blipFill>
          <a:blip r:embed="rId3">
            <a:extLst>
              <a:ext uri="{28A0092B-C50C-407E-A947-70E740481C1C}">
                <a14:useLocalDpi xmlns:a14="http://schemas.microsoft.com/office/drawing/2010/main" val="0"/>
              </a:ext>
            </a:extLst>
          </a:blip>
          <a:srcRect l="2000" t="2550" r="1747" b="25075"/>
          <a:stretch>
            <a:fillRect/>
          </a:stretch>
        </p:blipFill>
        <p:spPr bwMode="auto">
          <a:xfrm>
            <a:off x="6402388" y="1943100"/>
            <a:ext cx="2317750"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69635"/>
                                        </p:tgtEl>
                                        <p:attrNameLst>
                                          <p:attrName>style.visibility</p:attrName>
                                        </p:attrNameLst>
                                      </p:cBhvr>
                                      <p:to>
                                        <p:strVal val="visible"/>
                                      </p:to>
                                    </p:set>
                                    <p:animEffect transition="in" filter="strips(downRight)">
                                      <p:cBhvr>
                                        <p:cTn id="7" dur="1000"/>
                                        <p:tgtEl>
                                          <p:spTgt spid="69635"/>
                                        </p:tgtEl>
                                      </p:cBhvr>
                                    </p:animEffect>
                                  </p:childTnLst>
                                </p:cTn>
                              </p:par>
                            </p:childTnLst>
                          </p:cTn>
                        </p:par>
                        <p:par>
                          <p:cTn id="8" fill="hold" nodeType="afterGroup">
                            <p:stCondLst>
                              <p:cond delay="2000"/>
                            </p:stCondLst>
                            <p:childTnLst>
                              <p:par>
                                <p:cTn id="9" presetID="9" presetClass="entr" presetSubtype="0" fill="hold" nodeType="afterEffect">
                                  <p:stCondLst>
                                    <p:cond delay="1000"/>
                                  </p:stCondLst>
                                  <p:childTnLst>
                                    <p:set>
                                      <p:cBhvr>
                                        <p:cTn id="10" dur="1" fill="hold">
                                          <p:stCondLst>
                                            <p:cond delay="0"/>
                                          </p:stCondLst>
                                        </p:cTn>
                                        <p:tgtEl>
                                          <p:spTgt spid="69636"/>
                                        </p:tgtEl>
                                        <p:attrNameLst>
                                          <p:attrName>style.visibility</p:attrName>
                                        </p:attrNameLst>
                                      </p:cBhvr>
                                      <p:to>
                                        <p:strVal val="visible"/>
                                      </p:to>
                                    </p:set>
                                    <p:animEffect transition="in" filter="dissolve">
                                      <p:cBhvr>
                                        <p:cTn id="11" dur="1000"/>
                                        <p:tgtEl>
                                          <p:spTgt spid="696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a:xfrm>
            <a:off x="685800" y="109151"/>
            <a:ext cx="7772400" cy="1371600"/>
          </a:xfrm>
          <a:solidFill>
            <a:schemeClr val="accent4">
              <a:lumMod val="40000"/>
              <a:lumOff val="60000"/>
            </a:schemeClr>
          </a:solidFill>
        </p:spPr>
        <p:txBody>
          <a:bodyPr/>
          <a:lstStyle/>
          <a:p>
            <a:pPr>
              <a:lnSpc>
                <a:spcPct val="80000"/>
              </a:lnSpc>
            </a:pPr>
            <a:r>
              <a:rPr lang="en-US" altLang="id-ID" sz="4000" dirty="0" smtClean="0">
                <a:latin typeface="+mn-lt"/>
                <a:cs typeface="Arial" pitchFamily="34" charset="0"/>
              </a:rPr>
              <a:t>Two Ways Quality </a:t>
            </a:r>
            <a:br>
              <a:rPr lang="en-US" altLang="id-ID" sz="4000" dirty="0" smtClean="0">
                <a:latin typeface="+mn-lt"/>
                <a:cs typeface="Arial" pitchFamily="34" charset="0"/>
              </a:rPr>
            </a:br>
            <a:r>
              <a:rPr lang="en-US" altLang="id-ID" sz="4000" dirty="0" smtClean="0">
                <a:latin typeface="+mn-lt"/>
                <a:cs typeface="Arial" pitchFamily="34" charset="0"/>
              </a:rPr>
              <a:t>Improves Profitability</a:t>
            </a:r>
          </a:p>
        </p:txBody>
      </p:sp>
      <p:grpSp>
        <p:nvGrpSpPr>
          <p:cNvPr id="31747" name="Group 3"/>
          <p:cNvGrpSpPr>
            <a:grpSpLocks/>
          </p:cNvGrpSpPr>
          <p:nvPr/>
        </p:nvGrpSpPr>
        <p:grpSpPr bwMode="auto">
          <a:xfrm>
            <a:off x="596900" y="3151188"/>
            <a:ext cx="1673225" cy="2190750"/>
            <a:chOff x="192" y="1984"/>
            <a:chExt cx="1054" cy="1380"/>
          </a:xfrm>
        </p:grpSpPr>
        <p:sp>
          <p:nvSpPr>
            <p:cNvPr id="23566" name="Text Box 4"/>
            <p:cNvSpPr txBox="1">
              <a:spLocks noChangeArrowheads="1"/>
            </p:cNvSpPr>
            <p:nvPr/>
          </p:nvSpPr>
          <p:spPr bwMode="auto">
            <a:xfrm>
              <a:off x="192" y="2415"/>
              <a:ext cx="1025" cy="46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a:defRPr>
                  <a:solidFill>
                    <a:schemeClr val="tx1"/>
                  </a:solidFill>
                  <a:latin typeface="Calibri" pitchFamily="34" charset="0"/>
                  <a:cs typeface="Arial" pitchFamily="34" charset="0"/>
                </a:defRPr>
              </a:lvl1pPr>
              <a:lvl2pPr marL="742950" indent="-285750" defTabSz="1000125">
                <a:defRPr>
                  <a:solidFill>
                    <a:schemeClr val="tx1"/>
                  </a:solidFill>
                  <a:latin typeface="Calibri" pitchFamily="34" charset="0"/>
                  <a:cs typeface="Arial" pitchFamily="34" charset="0"/>
                </a:defRPr>
              </a:lvl2pPr>
              <a:lvl3pPr marL="1143000" indent="-228600" defTabSz="1000125">
                <a:defRPr>
                  <a:solidFill>
                    <a:schemeClr val="tx1"/>
                  </a:solidFill>
                  <a:latin typeface="Calibri" pitchFamily="34" charset="0"/>
                  <a:cs typeface="Arial" pitchFamily="34" charset="0"/>
                </a:defRPr>
              </a:lvl3pPr>
              <a:lvl4pPr marL="1600200" indent="-228600" defTabSz="1000125">
                <a:defRPr>
                  <a:solidFill>
                    <a:schemeClr val="tx1"/>
                  </a:solidFill>
                  <a:latin typeface="Calibri" pitchFamily="34" charset="0"/>
                  <a:cs typeface="Arial" pitchFamily="34" charset="0"/>
                </a:defRPr>
              </a:lvl4pPr>
              <a:lvl5pPr marL="2057400" indent="-228600" defTabSz="1000125">
                <a:defRPr>
                  <a:solidFill>
                    <a:schemeClr val="tx1"/>
                  </a:solidFill>
                  <a:latin typeface="Calibri" pitchFamily="34" charset="0"/>
                  <a:cs typeface="Arial" pitchFamily="34" charset="0"/>
                </a:defRPr>
              </a:lvl5pPr>
              <a:lvl6pPr marL="2514600" indent="-228600" defTabSz="1000125" fontAlgn="base">
                <a:spcBef>
                  <a:spcPct val="0"/>
                </a:spcBef>
                <a:spcAft>
                  <a:spcPct val="0"/>
                </a:spcAft>
                <a:defRPr>
                  <a:solidFill>
                    <a:schemeClr val="tx1"/>
                  </a:solidFill>
                  <a:latin typeface="Calibri" pitchFamily="34" charset="0"/>
                  <a:cs typeface="Arial" pitchFamily="34" charset="0"/>
                </a:defRPr>
              </a:lvl6pPr>
              <a:lvl7pPr marL="2971800" indent="-228600" defTabSz="1000125" fontAlgn="base">
                <a:spcBef>
                  <a:spcPct val="0"/>
                </a:spcBef>
                <a:spcAft>
                  <a:spcPct val="0"/>
                </a:spcAft>
                <a:defRPr>
                  <a:solidFill>
                    <a:schemeClr val="tx1"/>
                  </a:solidFill>
                  <a:latin typeface="Calibri" pitchFamily="34" charset="0"/>
                  <a:cs typeface="Arial" pitchFamily="34" charset="0"/>
                </a:defRPr>
              </a:lvl7pPr>
              <a:lvl8pPr marL="3429000" indent="-228600" defTabSz="1000125" fontAlgn="base">
                <a:spcBef>
                  <a:spcPct val="0"/>
                </a:spcBef>
                <a:spcAft>
                  <a:spcPct val="0"/>
                </a:spcAft>
                <a:defRPr>
                  <a:solidFill>
                    <a:schemeClr val="tx1"/>
                  </a:solidFill>
                  <a:latin typeface="Calibri" pitchFamily="34" charset="0"/>
                  <a:cs typeface="Arial" pitchFamily="34" charset="0"/>
                </a:defRPr>
              </a:lvl8pPr>
              <a:lvl9pPr marL="3886200" indent="-228600" defTabSz="1000125" fontAlgn="base">
                <a:spcBef>
                  <a:spcPct val="0"/>
                </a:spcBef>
                <a:spcAft>
                  <a:spcPct val="0"/>
                </a:spcAft>
                <a:defRPr>
                  <a:solidFill>
                    <a:schemeClr val="tx1"/>
                  </a:solidFill>
                  <a:latin typeface="Calibri" pitchFamily="34" charset="0"/>
                  <a:cs typeface="Arial" pitchFamily="34" charset="0"/>
                </a:defRPr>
              </a:lvl9pPr>
            </a:lstStyle>
            <a:p>
              <a:pPr algn="ctr">
                <a:lnSpc>
                  <a:spcPct val="85000"/>
                </a:lnSpc>
              </a:pPr>
              <a:r>
                <a:rPr lang="en-US" altLang="id-ID" sz="2400" dirty="0">
                  <a:solidFill>
                    <a:schemeClr val="tx2"/>
                  </a:solidFill>
                  <a:latin typeface="+mn-lt"/>
                  <a:ea typeface="MS PGothic" pitchFamily="34" charset="-128"/>
                </a:rPr>
                <a:t>Improved Quality</a:t>
              </a:r>
            </a:p>
          </p:txBody>
        </p:sp>
        <p:sp>
          <p:nvSpPr>
            <p:cNvPr id="23567" name="Line 5"/>
            <p:cNvSpPr>
              <a:spLocks noChangeShapeType="1"/>
            </p:cNvSpPr>
            <p:nvPr/>
          </p:nvSpPr>
          <p:spPr bwMode="auto">
            <a:xfrm flipV="1">
              <a:off x="686" y="1984"/>
              <a:ext cx="541" cy="407"/>
            </a:xfrm>
            <a:prstGeom prst="line">
              <a:avLst/>
            </a:prstGeom>
            <a:noFill/>
            <a:ln w="7620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d-ID">
                <a:latin typeface="+mn-lt"/>
              </a:endParaRPr>
            </a:p>
          </p:txBody>
        </p:sp>
        <p:sp>
          <p:nvSpPr>
            <p:cNvPr id="23568" name="Line 6"/>
            <p:cNvSpPr>
              <a:spLocks noChangeShapeType="1"/>
            </p:cNvSpPr>
            <p:nvPr/>
          </p:nvSpPr>
          <p:spPr bwMode="auto">
            <a:xfrm>
              <a:off x="696" y="2890"/>
              <a:ext cx="550" cy="474"/>
            </a:xfrm>
            <a:prstGeom prst="line">
              <a:avLst/>
            </a:prstGeom>
            <a:noFill/>
            <a:ln w="7620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d-ID">
                <a:latin typeface="+mn-lt"/>
              </a:endParaRPr>
            </a:p>
          </p:txBody>
        </p:sp>
      </p:grpSp>
      <p:grpSp>
        <p:nvGrpSpPr>
          <p:cNvPr id="31751" name="Group 7"/>
          <p:cNvGrpSpPr>
            <a:grpSpLocks/>
          </p:cNvGrpSpPr>
          <p:nvPr/>
        </p:nvGrpSpPr>
        <p:grpSpPr bwMode="auto">
          <a:xfrm>
            <a:off x="6781800" y="3122613"/>
            <a:ext cx="1787525" cy="2249487"/>
            <a:chOff x="4480" y="1959"/>
            <a:chExt cx="1126" cy="1417"/>
          </a:xfrm>
        </p:grpSpPr>
        <p:sp>
          <p:nvSpPr>
            <p:cNvPr id="23563" name="Text Box 8"/>
            <p:cNvSpPr txBox="1">
              <a:spLocks noChangeArrowheads="1"/>
            </p:cNvSpPr>
            <p:nvPr/>
          </p:nvSpPr>
          <p:spPr bwMode="auto">
            <a:xfrm>
              <a:off x="4523" y="2415"/>
              <a:ext cx="1083" cy="46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0008" tIns="50004" rIns="100008" bIns="50004">
              <a:spAutoFit/>
            </a:bodyPr>
            <a:lstStyle>
              <a:lvl1pPr defTabSz="1000125">
                <a:defRPr>
                  <a:solidFill>
                    <a:schemeClr val="tx1"/>
                  </a:solidFill>
                  <a:latin typeface="Calibri" pitchFamily="34" charset="0"/>
                  <a:cs typeface="Arial" pitchFamily="34" charset="0"/>
                </a:defRPr>
              </a:lvl1pPr>
              <a:lvl2pPr marL="742950" indent="-285750" defTabSz="1000125">
                <a:defRPr>
                  <a:solidFill>
                    <a:schemeClr val="tx1"/>
                  </a:solidFill>
                  <a:latin typeface="Calibri" pitchFamily="34" charset="0"/>
                  <a:cs typeface="Arial" pitchFamily="34" charset="0"/>
                </a:defRPr>
              </a:lvl2pPr>
              <a:lvl3pPr marL="1143000" indent="-228600" defTabSz="1000125">
                <a:defRPr>
                  <a:solidFill>
                    <a:schemeClr val="tx1"/>
                  </a:solidFill>
                  <a:latin typeface="Calibri" pitchFamily="34" charset="0"/>
                  <a:cs typeface="Arial" pitchFamily="34" charset="0"/>
                </a:defRPr>
              </a:lvl3pPr>
              <a:lvl4pPr marL="1600200" indent="-228600" defTabSz="1000125">
                <a:defRPr>
                  <a:solidFill>
                    <a:schemeClr val="tx1"/>
                  </a:solidFill>
                  <a:latin typeface="Calibri" pitchFamily="34" charset="0"/>
                  <a:cs typeface="Arial" pitchFamily="34" charset="0"/>
                </a:defRPr>
              </a:lvl4pPr>
              <a:lvl5pPr marL="2057400" indent="-228600" defTabSz="1000125">
                <a:defRPr>
                  <a:solidFill>
                    <a:schemeClr val="tx1"/>
                  </a:solidFill>
                  <a:latin typeface="Calibri" pitchFamily="34" charset="0"/>
                  <a:cs typeface="Arial" pitchFamily="34" charset="0"/>
                </a:defRPr>
              </a:lvl5pPr>
              <a:lvl6pPr marL="2514600" indent="-228600" defTabSz="1000125" fontAlgn="base">
                <a:spcBef>
                  <a:spcPct val="0"/>
                </a:spcBef>
                <a:spcAft>
                  <a:spcPct val="0"/>
                </a:spcAft>
                <a:defRPr>
                  <a:solidFill>
                    <a:schemeClr val="tx1"/>
                  </a:solidFill>
                  <a:latin typeface="Calibri" pitchFamily="34" charset="0"/>
                  <a:cs typeface="Arial" pitchFamily="34" charset="0"/>
                </a:defRPr>
              </a:lvl6pPr>
              <a:lvl7pPr marL="2971800" indent="-228600" defTabSz="1000125" fontAlgn="base">
                <a:spcBef>
                  <a:spcPct val="0"/>
                </a:spcBef>
                <a:spcAft>
                  <a:spcPct val="0"/>
                </a:spcAft>
                <a:defRPr>
                  <a:solidFill>
                    <a:schemeClr val="tx1"/>
                  </a:solidFill>
                  <a:latin typeface="Calibri" pitchFamily="34" charset="0"/>
                  <a:cs typeface="Arial" pitchFamily="34" charset="0"/>
                </a:defRPr>
              </a:lvl7pPr>
              <a:lvl8pPr marL="3429000" indent="-228600" defTabSz="1000125" fontAlgn="base">
                <a:spcBef>
                  <a:spcPct val="0"/>
                </a:spcBef>
                <a:spcAft>
                  <a:spcPct val="0"/>
                </a:spcAft>
                <a:defRPr>
                  <a:solidFill>
                    <a:schemeClr val="tx1"/>
                  </a:solidFill>
                  <a:latin typeface="Calibri" pitchFamily="34" charset="0"/>
                  <a:cs typeface="Arial" pitchFamily="34" charset="0"/>
                </a:defRPr>
              </a:lvl8pPr>
              <a:lvl9pPr marL="3886200" indent="-228600" defTabSz="1000125" fontAlgn="base">
                <a:spcBef>
                  <a:spcPct val="0"/>
                </a:spcBef>
                <a:spcAft>
                  <a:spcPct val="0"/>
                </a:spcAft>
                <a:defRPr>
                  <a:solidFill>
                    <a:schemeClr val="tx1"/>
                  </a:solidFill>
                  <a:latin typeface="Calibri" pitchFamily="34" charset="0"/>
                  <a:cs typeface="Arial" pitchFamily="34" charset="0"/>
                </a:defRPr>
              </a:lvl9pPr>
            </a:lstStyle>
            <a:p>
              <a:pPr algn="ctr">
                <a:lnSpc>
                  <a:spcPct val="85000"/>
                </a:lnSpc>
              </a:pPr>
              <a:r>
                <a:rPr lang="en-US" altLang="id-ID" sz="2400" dirty="0">
                  <a:solidFill>
                    <a:srgbClr val="255898"/>
                  </a:solidFill>
                  <a:latin typeface="+mn-lt"/>
                  <a:ea typeface="MS PGothic" pitchFamily="34" charset="-128"/>
                </a:rPr>
                <a:t>Increased Profits</a:t>
              </a:r>
            </a:p>
          </p:txBody>
        </p:sp>
        <p:sp>
          <p:nvSpPr>
            <p:cNvPr id="23564" name="Line 9"/>
            <p:cNvSpPr>
              <a:spLocks noChangeShapeType="1"/>
            </p:cNvSpPr>
            <p:nvPr/>
          </p:nvSpPr>
          <p:spPr bwMode="auto">
            <a:xfrm>
              <a:off x="4496" y="1959"/>
              <a:ext cx="576" cy="426"/>
            </a:xfrm>
            <a:prstGeom prst="line">
              <a:avLst/>
            </a:prstGeom>
            <a:noFill/>
            <a:ln w="76200">
              <a:solidFill>
                <a:srgbClr val="255898"/>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d-ID">
                <a:latin typeface="+mn-lt"/>
              </a:endParaRPr>
            </a:p>
          </p:txBody>
        </p:sp>
        <p:sp>
          <p:nvSpPr>
            <p:cNvPr id="23565" name="Line 10"/>
            <p:cNvSpPr>
              <a:spLocks noChangeShapeType="1"/>
            </p:cNvSpPr>
            <p:nvPr/>
          </p:nvSpPr>
          <p:spPr bwMode="auto">
            <a:xfrm flipV="1">
              <a:off x="4480" y="2884"/>
              <a:ext cx="608" cy="492"/>
            </a:xfrm>
            <a:prstGeom prst="line">
              <a:avLst/>
            </a:prstGeom>
            <a:noFill/>
            <a:ln w="76200">
              <a:solidFill>
                <a:srgbClr val="255898"/>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d-ID">
                <a:latin typeface="+mn-lt"/>
              </a:endParaRPr>
            </a:p>
          </p:txBody>
        </p:sp>
      </p:grpSp>
      <p:grpSp>
        <p:nvGrpSpPr>
          <p:cNvPr id="31763" name="Group 19"/>
          <p:cNvGrpSpPr>
            <a:grpSpLocks/>
          </p:cNvGrpSpPr>
          <p:nvPr/>
        </p:nvGrpSpPr>
        <p:grpSpPr bwMode="auto">
          <a:xfrm>
            <a:off x="2332038" y="4356100"/>
            <a:ext cx="4284662" cy="1663700"/>
            <a:chOff x="1269" y="2736"/>
            <a:chExt cx="3243" cy="1048"/>
          </a:xfrm>
        </p:grpSpPr>
        <p:sp>
          <p:nvSpPr>
            <p:cNvPr id="23561" name="Rectangle 12"/>
            <p:cNvSpPr>
              <a:spLocks noChangeArrowheads="1"/>
            </p:cNvSpPr>
            <p:nvPr/>
          </p:nvSpPr>
          <p:spPr bwMode="auto">
            <a:xfrm>
              <a:off x="1269" y="3024"/>
              <a:ext cx="3243" cy="760"/>
            </a:xfrm>
            <a:prstGeom prst="rect">
              <a:avLst/>
            </a:prstGeom>
            <a:solidFill>
              <a:srgbClr val="F7D7AC"/>
            </a:solidFill>
            <a:ln w="19050">
              <a:solidFill>
                <a:schemeClr val="tx1"/>
              </a:solidFill>
              <a:miter lim="800000"/>
              <a:headEnd/>
              <a:tailEnd/>
            </a:ln>
          </p:spPr>
          <p:txBody>
            <a:bodyPr lIns="91427" tIns="45713" rIns="91427" bIns="45713"/>
            <a:lstStyle>
              <a:lvl1pPr marL="177800" indent="-177800" defTabSz="1000125">
                <a:defRPr>
                  <a:solidFill>
                    <a:schemeClr val="tx1"/>
                  </a:solidFill>
                  <a:latin typeface="Calibri" pitchFamily="34" charset="0"/>
                  <a:cs typeface="Arial" pitchFamily="34" charset="0"/>
                </a:defRPr>
              </a:lvl1pPr>
              <a:lvl2pPr marL="742950" indent="-285750" defTabSz="1000125">
                <a:defRPr>
                  <a:solidFill>
                    <a:schemeClr val="tx1"/>
                  </a:solidFill>
                  <a:latin typeface="Calibri" pitchFamily="34" charset="0"/>
                  <a:cs typeface="Arial" pitchFamily="34" charset="0"/>
                </a:defRPr>
              </a:lvl2pPr>
              <a:lvl3pPr marL="1143000" indent="-228600" defTabSz="1000125">
                <a:defRPr>
                  <a:solidFill>
                    <a:schemeClr val="tx1"/>
                  </a:solidFill>
                  <a:latin typeface="Calibri" pitchFamily="34" charset="0"/>
                  <a:cs typeface="Arial" pitchFamily="34" charset="0"/>
                </a:defRPr>
              </a:lvl3pPr>
              <a:lvl4pPr marL="1600200" indent="-228600" defTabSz="1000125">
                <a:defRPr>
                  <a:solidFill>
                    <a:schemeClr val="tx1"/>
                  </a:solidFill>
                  <a:latin typeface="Calibri" pitchFamily="34" charset="0"/>
                  <a:cs typeface="Arial" pitchFamily="34" charset="0"/>
                </a:defRPr>
              </a:lvl4pPr>
              <a:lvl5pPr marL="2057400" indent="-228600" defTabSz="1000125">
                <a:defRPr>
                  <a:solidFill>
                    <a:schemeClr val="tx1"/>
                  </a:solidFill>
                  <a:latin typeface="Calibri" pitchFamily="34" charset="0"/>
                  <a:cs typeface="Arial" pitchFamily="34" charset="0"/>
                </a:defRPr>
              </a:lvl5pPr>
              <a:lvl6pPr marL="2514600" indent="-228600" defTabSz="1000125" fontAlgn="base">
                <a:spcBef>
                  <a:spcPct val="0"/>
                </a:spcBef>
                <a:spcAft>
                  <a:spcPct val="0"/>
                </a:spcAft>
                <a:defRPr>
                  <a:solidFill>
                    <a:schemeClr val="tx1"/>
                  </a:solidFill>
                  <a:latin typeface="Calibri" pitchFamily="34" charset="0"/>
                  <a:cs typeface="Arial" pitchFamily="34" charset="0"/>
                </a:defRPr>
              </a:lvl6pPr>
              <a:lvl7pPr marL="2971800" indent="-228600" defTabSz="1000125" fontAlgn="base">
                <a:spcBef>
                  <a:spcPct val="0"/>
                </a:spcBef>
                <a:spcAft>
                  <a:spcPct val="0"/>
                </a:spcAft>
                <a:defRPr>
                  <a:solidFill>
                    <a:schemeClr val="tx1"/>
                  </a:solidFill>
                  <a:latin typeface="Calibri" pitchFamily="34" charset="0"/>
                  <a:cs typeface="Arial" pitchFamily="34" charset="0"/>
                </a:defRPr>
              </a:lvl7pPr>
              <a:lvl8pPr marL="3429000" indent="-228600" defTabSz="1000125" fontAlgn="base">
                <a:spcBef>
                  <a:spcPct val="0"/>
                </a:spcBef>
                <a:spcAft>
                  <a:spcPct val="0"/>
                </a:spcAft>
                <a:defRPr>
                  <a:solidFill>
                    <a:schemeClr val="tx1"/>
                  </a:solidFill>
                  <a:latin typeface="Calibri" pitchFamily="34" charset="0"/>
                  <a:cs typeface="Arial" pitchFamily="34" charset="0"/>
                </a:defRPr>
              </a:lvl8pPr>
              <a:lvl9pPr marL="3886200" indent="-228600" defTabSz="1000125" fontAlgn="base">
                <a:spcBef>
                  <a:spcPct val="0"/>
                </a:spcBef>
                <a:spcAft>
                  <a:spcPct val="0"/>
                </a:spcAft>
                <a:defRPr>
                  <a:solidFill>
                    <a:schemeClr val="tx1"/>
                  </a:solidFill>
                  <a:latin typeface="Calibri" pitchFamily="34" charset="0"/>
                  <a:cs typeface="Arial" pitchFamily="34" charset="0"/>
                </a:defRPr>
              </a:lvl9pPr>
            </a:lstStyle>
            <a:p>
              <a:pPr>
                <a:lnSpc>
                  <a:spcPct val="90000"/>
                </a:lnSpc>
                <a:spcAft>
                  <a:spcPct val="40000"/>
                </a:spcAft>
                <a:buClr>
                  <a:schemeClr val="tx1"/>
                </a:buClr>
                <a:buFont typeface="Arial" pitchFamily="34" charset="0"/>
                <a:buChar char="•"/>
              </a:pPr>
              <a:r>
                <a:rPr lang="en-US" altLang="id-ID">
                  <a:latin typeface="+mn-lt"/>
                </a:rPr>
                <a:t>Increased productivity</a:t>
              </a:r>
            </a:p>
            <a:p>
              <a:pPr>
                <a:lnSpc>
                  <a:spcPct val="90000"/>
                </a:lnSpc>
                <a:spcAft>
                  <a:spcPct val="40000"/>
                </a:spcAft>
                <a:buClr>
                  <a:schemeClr val="tx1"/>
                </a:buClr>
                <a:buFont typeface="Arial" pitchFamily="34" charset="0"/>
                <a:buChar char="•"/>
              </a:pPr>
              <a:r>
                <a:rPr lang="en-US" altLang="id-ID">
                  <a:latin typeface="+mn-lt"/>
                </a:rPr>
                <a:t>Lower rework and scrap costs</a:t>
              </a:r>
            </a:p>
            <a:p>
              <a:pPr>
                <a:lnSpc>
                  <a:spcPct val="90000"/>
                </a:lnSpc>
                <a:spcAft>
                  <a:spcPct val="40000"/>
                </a:spcAft>
                <a:buClr>
                  <a:schemeClr val="tx1"/>
                </a:buClr>
                <a:buFont typeface="Arial" pitchFamily="34" charset="0"/>
                <a:buChar char="•"/>
              </a:pPr>
              <a:r>
                <a:rPr lang="en-US" altLang="id-ID">
                  <a:latin typeface="+mn-lt"/>
                </a:rPr>
                <a:t>Lower warranty costs</a:t>
              </a:r>
            </a:p>
          </p:txBody>
        </p:sp>
        <p:sp>
          <p:nvSpPr>
            <p:cNvPr id="23562" name="Rectangle 13"/>
            <p:cNvSpPr>
              <a:spLocks noChangeArrowheads="1"/>
            </p:cNvSpPr>
            <p:nvPr/>
          </p:nvSpPr>
          <p:spPr bwMode="auto">
            <a:xfrm>
              <a:off x="1269" y="2736"/>
              <a:ext cx="3243" cy="288"/>
            </a:xfrm>
            <a:prstGeom prst="rect">
              <a:avLst/>
            </a:prstGeom>
            <a:solidFill>
              <a:srgbClr val="BDD6AE"/>
            </a:solidFill>
            <a:ln w="19050">
              <a:solidFill>
                <a:schemeClr val="tx1"/>
              </a:solidFill>
              <a:miter lim="800000"/>
              <a:headEnd/>
              <a:tailEnd/>
            </a:ln>
          </p:spPr>
          <p:txBody>
            <a:bodyPr lIns="91427" tIns="93600" rIns="91427" bIns="93600"/>
            <a:lstStyle>
              <a:lvl1pPr marL="177800" indent="-177800" defTabSz="1000125">
                <a:defRPr>
                  <a:solidFill>
                    <a:schemeClr val="tx1"/>
                  </a:solidFill>
                  <a:latin typeface="Calibri" pitchFamily="34" charset="0"/>
                  <a:cs typeface="Arial" pitchFamily="34" charset="0"/>
                </a:defRPr>
              </a:lvl1pPr>
              <a:lvl2pPr marL="742950" indent="-285750" defTabSz="1000125">
                <a:defRPr>
                  <a:solidFill>
                    <a:schemeClr val="tx1"/>
                  </a:solidFill>
                  <a:latin typeface="Calibri" pitchFamily="34" charset="0"/>
                  <a:cs typeface="Arial" pitchFamily="34" charset="0"/>
                </a:defRPr>
              </a:lvl2pPr>
              <a:lvl3pPr marL="1143000" indent="-228600" defTabSz="1000125">
                <a:defRPr>
                  <a:solidFill>
                    <a:schemeClr val="tx1"/>
                  </a:solidFill>
                  <a:latin typeface="Calibri" pitchFamily="34" charset="0"/>
                  <a:cs typeface="Arial" pitchFamily="34" charset="0"/>
                </a:defRPr>
              </a:lvl3pPr>
              <a:lvl4pPr marL="1600200" indent="-228600" defTabSz="1000125">
                <a:defRPr>
                  <a:solidFill>
                    <a:schemeClr val="tx1"/>
                  </a:solidFill>
                  <a:latin typeface="Calibri" pitchFamily="34" charset="0"/>
                  <a:cs typeface="Arial" pitchFamily="34" charset="0"/>
                </a:defRPr>
              </a:lvl4pPr>
              <a:lvl5pPr marL="2057400" indent="-228600" defTabSz="1000125">
                <a:defRPr>
                  <a:solidFill>
                    <a:schemeClr val="tx1"/>
                  </a:solidFill>
                  <a:latin typeface="Calibri" pitchFamily="34" charset="0"/>
                  <a:cs typeface="Arial" pitchFamily="34" charset="0"/>
                </a:defRPr>
              </a:lvl5pPr>
              <a:lvl6pPr marL="2514600" indent="-228600" defTabSz="1000125" fontAlgn="base">
                <a:spcBef>
                  <a:spcPct val="0"/>
                </a:spcBef>
                <a:spcAft>
                  <a:spcPct val="0"/>
                </a:spcAft>
                <a:defRPr>
                  <a:solidFill>
                    <a:schemeClr val="tx1"/>
                  </a:solidFill>
                  <a:latin typeface="Calibri" pitchFamily="34" charset="0"/>
                  <a:cs typeface="Arial" pitchFamily="34" charset="0"/>
                </a:defRPr>
              </a:lvl6pPr>
              <a:lvl7pPr marL="2971800" indent="-228600" defTabSz="1000125" fontAlgn="base">
                <a:spcBef>
                  <a:spcPct val="0"/>
                </a:spcBef>
                <a:spcAft>
                  <a:spcPct val="0"/>
                </a:spcAft>
                <a:defRPr>
                  <a:solidFill>
                    <a:schemeClr val="tx1"/>
                  </a:solidFill>
                  <a:latin typeface="Calibri" pitchFamily="34" charset="0"/>
                  <a:cs typeface="Arial" pitchFamily="34" charset="0"/>
                </a:defRPr>
              </a:lvl7pPr>
              <a:lvl8pPr marL="3429000" indent="-228600" defTabSz="1000125" fontAlgn="base">
                <a:spcBef>
                  <a:spcPct val="0"/>
                </a:spcBef>
                <a:spcAft>
                  <a:spcPct val="0"/>
                </a:spcAft>
                <a:defRPr>
                  <a:solidFill>
                    <a:schemeClr val="tx1"/>
                  </a:solidFill>
                  <a:latin typeface="Calibri" pitchFamily="34" charset="0"/>
                  <a:cs typeface="Arial" pitchFamily="34" charset="0"/>
                </a:defRPr>
              </a:lvl8pPr>
              <a:lvl9pPr marL="3886200" indent="-228600" defTabSz="1000125" fontAlgn="base">
                <a:spcBef>
                  <a:spcPct val="0"/>
                </a:spcBef>
                <a:spcAft>
                  <a:spcPct val="0"/>
                </a:spcAft>
                <a:defRPr>
                  <a:solidFill>
                    <a:schemeClr val="tx1"/>
                  </a:solidFill>
                  <a:latin typeface="Calibri" pitchFamily="34" charset="0"/>
                  <a:cs typeface="Arial" pitchFamily="34" charset="0"/>
                </a:defRPr>
              </a:lvl9pPr>
            </a:lstStyle>
            <a:p>
              <a:pPr>
                <a:lnSpc>
                  <a:spcPct val="90000"/>
                </a:lnSpc>
                <a:spcAft>
                  <a:spcPct val="40000"/>
                </a:spcAft>
              </a:pPr>
              <a:r>
                <a:rPr lang="en-US" altLang="id-ID" dirty="0">
                  <a:latin typeface="+mn-lt"/>
                </a:rPr>
                <a:t>	</a:t>
              </a:r>
              <a:r>
                <a:rPr lang="en-US" altLang="id-ID" b="1" dirty="0">
                  <a:latin typeface="+mn-lt"/>
                </a:rPr>
                <a:t>Reduced Costs via</a:t>
              </a:r>
            </a:p>
          </p:txBody>
        </p:sp>
      </p:grpSp>
      <p:grpSp>
        <p:nvGrpSpPr>
          <p:cNvPr id="31762" name="Group 18"/>
          <p:cNvGrpSpPr>
            <a:grpSpLocks/>
          </p:cNvGrpSpPr>
          <p:nvPr/>
        </p:nvGrpSpPr>
        <p:grpSpPr bwMode="auto">
          <a:xfrm>
            <a:off x="2314575" y="2222500"/>
            <a:ext cx="4302125" cy="1506538"/>
            <a:chOff x="1258" y="1224"/>
            <a:chExt cx="3243" cy="949"/>
          </a:xfrm>
        </p:grpSpPr>
        <p:sp>
          <p:nvSpPr>
            <p:cNvPr id="31759" name="Rectangle 15"/>
            <p:cNvSpPr>
              <a:spLocks noChangeArrowheads="1"/>
            </p:cNvSpPr>
            <p:nvPr/>
          </p:nvSpPr>
          <p:spPr bwMode="auto">
            <a:xfrm>
              <a:off x="1258" y="1501"/>
              <a:ext cx="3243" cy="672"/>
            </a:xfrm>
            <a:prstGeom prst="rect">
              <a:avLst/>
            </a:prstGeom>
            <a:solidFill>
              <a:schemeClr val="accent3"/>
            </a:solidFill>
            <a:ln w="19050">
              <a:solidFill>
                <a:schemeClr val="tx1"/>
              </a:solidFill>
              <a:miter lim="800000"/>
              <a:headEnd/>
              <a:tailEnd/>
            </a:ln>
            <a:effectLst/>
            <a:extLst/>
          </p:spPr>
          <p:txBody>
            <a:bodyPr>
              <a:spAutoFit/>
            </a:bodyPr>
            <a:lstStyle/>
            <a:p>
              <a:pPr marL="177800" indent="-177800" fontAlgn="auto">
                <a:lnSpc>
                  <a:spcPct val="90000"/>
                </a:lnSpc>
                <a:spcBef>
                  <a:spcPct val="40000"/>
                </a:spcBef>
                <a:spcAft>
                  <a:spcPts val="0"/>
                </a:spcAft>
                <a:buClr>
                  <a:schemeClr val="tx1"/>
                </a:buClr>
                <a:buFont typeface="Arial"/>
                <a:buChar char="•"/>
                <a:defRPr/>
              </a:pPr>
              <a:r>
                <a:rPr lang="en-US" dirty="0">
                  <a:latin typeface="+mn-lt"/>
                  <a:cs typeface="Arial"/>
                </a:rPr>
                <a:t>Improved response</a:t>
              </a:r>
            </a:p>
            <a:p>
              <a:pPr marL="177800" indent="-177800" fontAlgn="auto">
                <a:lnSpc>
                  <a:spcPct val="90000"/>
                </a:lnSpc>
                <a:spcBef>
                  <a:spcPct val="40000"/>
                </a:spcBef>
                <a:spcAft>
                  <a:spcPts val="0"/>
                </a:spcAft>
                <a:buClr>
                  <a:schemeClr val="tx1"/>
                </a:buClr>
                <a:buFont typeface="Arial"/>
                <a:buChar char="•"/>
                <a:defRPr/>
              </a:pPr>
              <a:r>
                <a:rPr lang="en-US" dirty="0">
                  <a:latin typeface="+mn-lt"/>
                  <a:cs typeface="Arial"/>
                </a:rPr>
                <a:t>Flexible pricing</a:t>
              </a:r>
            </a:p>
            <a:p>
              <a:pPr marL="177800" indent="-177800" fontAlgn="auto">
                <a:lnSpc>
                  <a:spcPct val="90000"/>
                </a:lnSpc>
                <a:spcBef>
                  <a:spcPct val="40000"/>
                </a:spcBef>
                <a:spcAft>
                  <a:spcPts val="0"/>
                </a:spcAft>
                <a:buClr>
                  <a:schemeClr val="tx1"/>
                </a:buClr>
                <a:buFont typeface="Arial"/>
                <a:buChar char="•"/>
                <a:defRPr/>
              </a:pPr>
              <a:r>
                <a:rPr lang="en-US" dirty="0">
                  <a:latin typeface="+mn-lt"/>
                  <a:cs typeface="Arial"/>
                </a:rPr>
                <a:t>Improved reputation</a:t>
              </a:r>
            </a:p>
          </p:txBody>
        </p:sp>
        <p:sp>
          <p:nvSpPr>
            <p:cNvPr id="31760" name="Rectangle 16"/>
            <p:cNvSpPr>
              <a:spLocks noChangeArrowheads="1"/>
            </p:cNvSpPr>
            <p:nvPr/>
          </p:nvSpPr>
          <p:spPr bwMode="auto">
            <a:xfrm>
              <a:off x="1258" y="1224"/>
              <a:ext cx="3243" cy="279"/>
            </a:xfrm>
            <a:prstGeom prst="rect">
              <a:avLst/>
            </a:prstGeom>
            <a:solidFill>
              <a:schemeClr val="accent4"/>
            </a:solidFill>
            <a:ln w="19050">
              <a:solidFill>
                <a:schemeClr val="tx1"/>
              </a:solidFill>
              <a:miter lim="800000"/>
              <a:headEnd/>
              <a:tailEnd/>
            </a:ln>
            <a:effectLst/>
            <a:extLst/>
          </p:spPr>
          <p:txBody>
            <a:bodyPr tIns="93600" bIns="93600">
              <a:spAutoFit/>
            </a:bodyPr>
            <a:lstStyle/>
            <a:p>
              <a:pPr marL="177800" indent="-177800" fontAlgn="auto">
                <a:lnSpc>
                  <a:spcPct val="90000"/>
                </a:lnSpc>
                <a:spcBef>
                  <a:spcPct val="40000"/>
                </a:spcBef>
                <a:spcAft>
                  <a:spcPts val="0"/>
                </a:spcAft>
                <a:defRPr/>
              </a:pPr>
              <a:r>
                <a:rPr lang="en-US" dirty="0">
                  <a:latin typeface="+mn-lt"/>
                  <a:cs typeface="Arial"/>
                </a:rPr>
                <a:t>	</a:t>
              </a:r>
              <a:r>
                <a:rPr lang="en-US" b="1" dirty="0">
                  <a:latin typeface="+mn-lt"/>
                  <a:cs typeface="Arial"/>
                </a:rPr>
                <a:t>Sales Gains via</a:t>
              </a:r>
            </a:p>
          </p:txBody>
        </p:sp>
      </p:gr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1000"/>
                                  </p:stCondLst>
                                  <p:childTnLst>
                                    <p:set>
                                      <p:cBhvr>
                                        <p:cTn id="6" dur="1" fill="hold">
                                          <p:stCondLst>
                                            <p:cond delay="0"/>
                                          </p:stCondLst>
                                        </p:cTn>
                                        <p:tgtEl>
                                          <p:spTgt spid="31747"/>
                                        </p:tgtEl>
                                        <p:attrNameLst>
                                          <p:attrName>style.visibility</p:attrName>
                                        </p:attrNameLst>
                                      </p:cBhvr>
                                      <p:to>
                                        <p:strVal val="visible"/>
                                      </p:to>
                                    </p:set>
                                    <p:animEffect transition="in" filter="wipe(left)">
                                      <p:cBhvr>
                                        <p:cTn id="7" dur="1000"/>
                                        <p:tgtEl>
                                          <p:spTgt spid="31747"/>
                                        </p:tgtEl>
                                      </p:cBhvr>
                                    </p:animEffect>
                                  </p:childTnLst>
                                </p:cTn>
                              </p:par>
                            </p:childTnLst>
                          </p:cTn>
                        </p:par>
                        <p:par>
                          <p:cTn id="8" fill="hold" nodeType="afterGroup">
                            <p:stCondLst>
                              <p:cond delay="2000"/>
                            </p:stCondLst>
                            <p:childTnLst>
                              <p:par>
                                <p:cTn id="9" presetID="22" presetClass="entr" presetSubtype="8" fill="hold" nodeType="afterEffect">
                                  <p:stCondLst>
                                    <p:cond delay="1000"/>
                                  </p:stCondLst>
                                  <p:childTnLst>
                                    <p:set>
                                      <p:cBhvr>
                                        <p:cTn id="10" dur="1" fill="hold">
                                          <p:stCondLst>
                                            <p:cond delay="0"/>
                                          </p:stCondLst>
                                        </p:cTn>
                                        <p:tgtEl>
                                          <p:spTgt spid="31762"/>
                                        </p:tgtEl>
                                        <p:attrNameLst>
                                          <p:attrName>style.visibility</p:attrName>
                                        </p:attrNameLst>
                                      </p:cBhvr>
                                      <p:to>
                                        <p:strVal val="visible"/>
                                      </p:to>
                                    </p:set>
                                    <p:animEffect transition="in" filter="wipe(left)">
                                      <p:cBhvr>
                                        <p:cTn id="11" dur="1000"/>
                                        <p:tgtEl>
                                          <p:spTgt spid="31762"/>
                                        </p:tgtEl>
                                      </p:cBhvr>
                                    </p:animEffect>
                                  </p:childTnLst>
                                </p:cTn>
                              </p:par>
                            </p:childTnLst>
                          </p:cTn>
                        </p:par>
                        <p:par>
                          <p:cTn id="12" fill="hold" nodeType="afterGroup">
                            <p:stCondLst>
                              <p:cond delay="4000"/>
                            </p:stCondLst>
                            <p:childTnLst>
                              <p:par>
                                <p:cTn id="13" presetID="22" presetClass="entr" presetSubtype="8" fill="hold" nodeType="afterEffect">
                                  <p:stCondLst>
                                    <p:cond delay="1000"/>
                                  </p:stCondLst>
                                  <p:childTnLst>
                                    <p:set>
                                      <p:cBhvr>
                                        <p:cTn id="14" dur="1" fill="hold">
                                          <p:stCondLst>
                                            <p:cond delay="0"/>
                                          </p:stCondLst>
                                        </p:cTn>
                                        <p:tgtEl>
                                          <p:spTgt spid="31763"/>
                                        </p:tgtEl>
                                        <p:attrNameLst>
                                          <p:attrName>style.visibility</p:attrName>
                                        </p:attrNameLst>
                                      </p:cBhvr>
                                      <p:to>
                                        <p:strVal val="visible"/>
                                      </p:to>
                                    </p:set>
                                    <p:animEffect transition="in" filter="wipe(left)">
                                      <p:cBhvr>
                                        <p:cTn id="15" dur="1000"/>
                                        <p:tgtEl>
                                          <p:spTgt spid="31763"/>
                                        </p:tgtEl>
                                      </p:cBhvr>
                                    </p:animEffect>
                                  </p:childTnLst>
                                </p:cTn>
                              </p:par>
                            </p:childTnLst>
                          </p:cTn>
                        </p:par>
                        <p:par>
                          <p:cTn id="16" fill="hold" nodeType="afterGroup">
                            <p:stCondLst>
                              <p:cond delay="6000"/>
                            </p:stCondLst>
                            <p:childTnLst>
                              <p:par>
                                <p:cTn id="17" presetID="22" presetClass="entr" presetSubtype="8" fill="hold" nodeType="afterEffect">
                                  <p:stCondLst>
                                    <p:cond delay="1000"/>
                                  </p:stCondLst>
                                  <p:childTnLst>
                                    <p:set>
                                      <p:cBhvr>
                                        <p:cTn id="18" dur="1" fill="hold">
                                          <p:stCondLst>
                                            <p:cond delay="0"/>
                                          </p:stCondLst>
                                        </p:cTn>
                                        <p:tgtEl>
                                          <p:spTgt spid="31751"/>
                                        </p:tgtEl>
                                        <p:attrNameLst>
                                          <p:attrName>style.visibility</p:attrName>
                                        </p:attrNameLst>
                                      </p:cBhvr>
                                      <p:to>
                                        <p:strVal val="visible"/>
                                      </p:to>
                                    </p:set>
                                    <p:animEffect transition="in" filter="wipe(left)">
                                      <p:cBhvr>
                                        <p:cTn id="19" dur="1000"/>
                                        <p:tgtEl>
                                          <p:spTgt spid="317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7" name="Rectangle 2"/>
          <p:cNvSpPr>
            <a:spLocks noGrp="1" noChangeArrowheads="1"/>
          </p:cNvSpPr>
          <p:nvPr>
            <p:ph type="title"/>
          </p:nvPr>
        </p:nvSpPr>
        <p:spPr>
          <a:xfrm>
            <a:off x="685800" y="147424"/>
            <a:ext cx="7772400" cy="850900"/>
          </a:xfrm>
          <a:solidFill>
            <a:schemeClr val="tx2">
              <a:lumMod val="40000"/>
              <a:lumOff val="60000"/>
            </a:schemeClr>
          </a:solidFill>
        </p:spPr>
        <p:txBody>
          <a:bodyPr/>
          <a:lstStyle/>
          <a:p>
            <a:r>
              <a:rPr lang="en-US" altLang="id-ID" dirty="0" smtClean="0">
                <a:latin typeface="+mn-lt"/>
                <a:cs typeface="Arial" pitchFamily="34" charset="0"/>
              </a:rPr>
              <a:t>Quality Circles</a:t>
            </a:r>
          </a:p>
        </p:txBody>
      </p:sp>
      <p:sp>
        <p:nvSpPr>
          <p:cNvPr id="71683" name="Rectangle 3"/>
          <p:cNvSpPr>
            <a:spLocks noChangeArrowheads="1"/>
          </p:cNvSpPr>
          <p:nvPr/>
        </p:nvSpPr>
        <p:spPr bwMode="auto">
          <a:xfrm>
            <a:off x="685800" y="1770063"/>
            <a:ext cx="7772400" cy="3983037"/>
          </a:xfrm>
          <a:prstGeom prst="rect">
            <a:avLst/>
          </a:prstGeom>
          <a:solidFill>
            <a:schemeClr val="accent4">
              <a:lumMod val="20000"/>
              <a:lumOff val="80000"/>
            </a:schemeClr>
          </a:solidFill>
          <a:ln>
            <a:noFill/>
          </a:ln>
        </p:spPr>
        <p:txBody>
          <a:bodyPr lIns="98967" tIns="48615" rIns="98967" bIns="48615"/>
          <a:lstStyle>
            <a:lvl1pPr marL="444500" indent="-444500" defTabSz="1000125">
              <a:defRPr>
                <a:solidFill>
                  <a:schemeClr val="tx1"/>
                </a:solidFill>
                <a:latin typeface="Calibri" pitchFamily="34" charset="0"/>
                <a:cs typeface="Arial" pitchFamily="34" charset="0"/>
              </a:defRPr>
            </a:lvl1pPr>
            <a:lvl2pPr marL="742950" indent="-285750" defTabSz="1000125">
              <a:defRPr>
                <a:solidFill>
                  <a:schemeClr val="tx1"/>
                </a:solidFill>
                <a:latin typeface="Calibri" pitchFamily="34" charset="0"/>
                <a:cs typeface="Arial" pitchFamily="34" charset="0"/>
              </a:defRPr>
            </a:lvl2pPr>
            <a:lvl3pPr marL="1143000" indent="-228600" defTabSz="1000125">
              <a:defRPr>
                <a:solidFill>
                  <a:schemeClr val="tx1"/>
                </a:solidFill>
                <a:latin typeface="Calibri" pitchFamily="34" charset="0"/>
                <a:cs typeface="Arial" pitchFamily="34" charset="0"/>
              </a:defRPr>
            </a:lvl3pPr>
            <a:lvl4pPr marL="1600200" indent="-228600" defTabSz="1000125">
              <a:defRPr>
                <a:solidFill>
                  <a:schemeClr val="tx1"/>
                </a:solidFill>
                <a:latin typeface="Calibri" pitchFamily="34" charset="0"/>
                <a:cs typeface="Arial" pitchFamily="34" charset="0"/>
              </a:defRPr>
            </a:lvl4pPr>
            <a:lvl5pPr marL="2057400" indent="-228600" defTabSz="1000125">
              <a:defRPr>
                <a:solidFill>
                  <a:schemeClr val="tx1"/>
                </a:solidFill>
                <a:latin typeface="Calibri" pitchFamily="34" charset="0"/>
                <a:cs typeface="Arial" pitchFamily="34" charset="0"/>
              </a:defRPr>
            </a:lvl5pPr>
            <a:lvl6pPr marL="2514600" indent="-228600" defTabSz="1000125" fontAlgn="base">
              <a:spcBef>
                <a:spcPct val="0"/>
              </a:spcBef>
              <a:spcAft>
                <a:spcPct val="0"/>
              </a:spcAft>
              <a:defRPr>
                <a:solidFill>
                  <a:schemeClr val="tx1"/>
                </a:solidFill>
                <a:latin typeface="Calibri" pitchFamily="34" charset="0"/>
                <a:cs typeface="Arial" pitchFamily="34" charset="0"/>
              </a:defRPr>
            </a:lvl6pPr>
            <a:lvl7pPr marL="2971800" indent="-228600" defTabSz="1000125" fontAlgn="base">
              <a:spcBef>
                <a:spcPct val="0"/>
              </a:spcBef>
              <a:spcAft>
                <a:spcPct val="0"/>
              </a:spcAft>
              <a:defRPr>
                <a:solidFill>
                  <a:schemeClr val="tx1"/>
                </a:solidFill>
                <a:latin typeface="Calibri" pitchFamily="34" charset="0"/>
                <a:cs typeface="Arial" pitchFamily="34" charset="0"/>
              </a:defRPr>
            </a:lvl7pPr>
            <a:lvl8pPr marL="3429000" indent="-228600" defTabSz="1000125" fontAlgn="base">
              <a:spcBef>
                <a:spcPct val="0"/>
              </a:spcBef>
              <a:spcAft>
                <a:spcPct val="0"/>
              </a:spcAft>
              <a:defRPr>
                <a:solidFill>
                  <a:schemeClr val="tx1"/>
                </a:solidFill>
                <a:latin typeface="Calibri" pitchFamily="34" charset="0"/>
                <a:cs typeface="Arial" pitchFamily="34" charset="0"/>
              </a:defRPr>
            </a:lvl8pPr>
            <a:lvl9pPr marL="3886200" indent="-228600" defTabSz="1000125" fontAlgn="base">
              <a:spcBef>
                <a:spcPct val="0"/>
              </a:spcBef>
              <a:spcAft>
                <a:spcPct val="0"/>
              </a:spcAft>
              <a:defRPr>
                <a:solidFill>
                  <a:schemeClr val="tx1"/>
                </a:solidFill>
                <a:latin typeface="Calibri" pitchFamily="34" charset="0"/>
                <a:cs typeface="Arial" pitchFamily="34" charset="0"/>
              </a:defRPr>
            </a:lvl9pPr>
          </a:lstStyle>
          <a:p>
            <a:pPr marL="457200" indent="-457200">
              <a:lnSpc>
                <a:spcPct val="90000"/>
              </a:lnSpc>
              <a:spcAft>
                <a:spcPct val="40000"/>
              </a:spcAft>
              <a:buClr>
                <a:srgbClr val="BF0922"/>
              </a:buClr>
              <a:buSzPct val="60000"/>
              <a:buFont typeface="Wingdings" panose="05000000000000000000" pitchFamily="2" charset="2"/>
              <a:buChar char="q"/>
            </a:pPr>
            <a:r>
              <a:rPr lang="en-US" altLang="id-ID" sz="3200" dirty="0">
                <a:latin typeface="Bahnschrift" panose="020B0502040204020203" pitchFamily="34" charset="0"/>
              </a:rPr>
              <a:t>Group of employees who meet regularly to solve problems</a:t>
            </a:r>
          </a:p>
          <a:p>
            <a:pPr marL="457200" indent="-457200">
              <a:lnSpc>
                <a:spcPct val="90000"/>
              </a:lnSpc>
              <a:spcAft>
                <a:spcPct val="40000"/>
              </a:spcAft>
              <a:buClr>
                <a:srgbClr val="BF0922"/>
              </a:buClr>
              <a:buSzPct val="60000"/>
              <a:buFont typeface="Wingdings" panose="05000000000000000000" pitchFamily="2" charset="2"/>
              <a:buChar char="q"/>
            </a:pPr>
            <a:r>
              <a:rPr lang="en-US" altLang="id-ID" sz="3200" dirty="0">
                <a:latin typeface="Bahnschrift" panose="020B0502040204020203" pitchFamily="34" charset="0"/>
              </a:rPr>
              <a:t>Trained in planning, problem solving, and statistical methods</a:t>
            </a:r>
          </a:p>
          <a:p>
            <a:pPr marL="457200" indent="-457200">
              <a:lnSpc>
                <a:spcPct val="90000"/>
              </a:lnSpc>
              <a:spcAft>
                <a:spcPct val="40000"/>
              </a:spcAft>
              <a:buClr>
                <a:srgbClr val="BF0922"/>
              </a:buClr>
              <a:buSzPct val="60000"/>
              <a:buFont typeface="Wingdings" panose="05000000000000000000" pitchFamily="2" charset="2"/>
              <a:buChar char="q"/>
            </a:pPr>
            <a:r>
              <a:rPr lang="en-US" altLang="id-ID" sz="3200" dirty="0">
                <a:latin typeface="Bahnschrift" panose="020B0502040204020203" pitchFamily="34" charset="0"/>
              </a:rPr>
              <a:t>Often led by a </a:t>
            </a:r>
            <a:r>
              <a:rPr lang="en-US" altLang="id-ID" sz="3200" i="1" dirty="0">
                <a:latin typeface="Bahnschrift" panose="020B0502040204020203" pitchFamily="34" charset="0"/>
              </a:rPr>
              <a:t>facilitator</a:t>
            </a:r>
          </a:p>
          <a:p>
            <a:pPr marL="457200" indent="-457200">
              <a:lnSpc>
                <a:spcPct val="90000"/>
              </a:lnSpc>
              <a:spcAft>
                <a:spcPct val="40000"/>
              </a:spcAft>
              <a:buClr>
                <a:srgbClr val="BF0922"/>
              </a:buClr>
              <a:buSzPct val="60000"/>
              <a:buFont typeface="Wingdings" panose="05000000000000000000" pitchFamily="2" charset="2"/>
              <a:buChar char="q"/>
            </a:pPr>
            <a:r>
              <a:rPr lang="en-US" altLang="id-ID" sz="3200" dirty="0">
                <a:latin typeface="Bahnschrift" panose="020B0502040204020203" pitchFamily="34" charset="0"/>
              </a:rPr>
              <a:t>Very effective when done properly</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71683"/>
                                        </p:tgtEl>
                                        <p:attrNameLst>
                                          <p:attrName>style.visibility</p:attrName>
                                        </p:attrNameLst>
                                      </p:cBhvr>
                                      <p:to>
                                        <p:strVal val="visible"/>
                                      </p:to>
                                    </p:set>
                                    <p:animEffect transition="in" filter="strips(downRight)">
                                      <p:cBhvr>
                                        <p:cTn id="7" dur="1000"/>
                                        <p:tgtEl>
                                          <p:spTgt spid="716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animBg="1"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7" name="Rectangle 2"/>
          <p:cNvSpPr>
            <a:spLocks noGrp="1" noChangeArrowheads="1"/>
          </p:cNvSpPr>
          <p:nvPr>
            <p:ph type="title"/>
          </p:nvPr>
        </p:nvSpPr>
        <p:spPr>
          <a:xfrm>
            <a:off x="685800" y="147424"/>
            <a:ext cx="7772400" cy="850900"/>
          </a:xfrm>
          <a:solidFill>
            <a:schemeClr val="tx2">
              <a:lumMod val="40000"/>
              <a:lumOff val="60000"/>
            </a:schemeClr>
          </a:solidFill>
        </p:spPr>
        <p:txBody>
          <a:bodyPr/>
          <a:lstStyle/>
          <a:p>
            <a:r>
              <a:rPr lang="en-US" altLang="id-ID" dirty="0" smtClean="0">
                <a:latin typeface="+mn-lt"/>
                <a:cs typeface="Arial" pitchFamily="34" charset="0"/>
              </a:rPr>
              <a:t>Quality Circles</a:t>
            </a:r>
          </a:p>
        </p:txBody>
      </p:sp>
      <p:sp>
        <p:nvSpPr>
          <p:cNvPr id="4" name="Rectangle 3"/>
          <p:cNvSpPr/>
          <p:nvPr/>
        </p:nvSpPr>
        <p:spPr>
          <a:xfrm>
            <a:off x="536812" y="1548471"/>
            <a:ext cx="8153400" cy="4247317"/>
          </a:xfrm>
          <a:prstGeom prst="rect">
            <a:avLst/>
          </a:prstGeom>
          <a:solidFill>
            <a:schemeClr val="bg2">
              <a:lumMod val="90000"/>
            </a:schemeClr>
          </a:solidFill>
        </p:spPr>
        <p:txBody>
          <a:bodyPr wrap="square" lIns="182880" tIns="182880" rIns="182880" bIns="182880">
            <a:spAutoFit/>
          </a:bodyPr>
          <a:lstStyle/>
          <a:p>
            <a:pPr algn="just">
              <a:spcBef>
                <a:spcPts val="1200"/>
              </a:spcBef>
            </a:pPr>
            <a:r>
              <a:rPr lang="en-US" sz="2800" b="1" i="1" dirty="0" smtClean="0">
                <a:latin typeface="+mn-lt"/>
              </a:rPr>
              <a:t>Quality Circle </a:t>
            </a:r>
            <a:r>
              <a:rPr lang="en-US" sz="2800" i="1" dirty="0" err="1">
                <a:latin typeface="+mn-lt"/>
              </a:rPr>
              <a:t>adalah</a:t>
            </a:r>
            <a:r>
              <a:rPr lang="en-US" sz="2800" i="1" dirty="0">
                <a:latin typeface="+mn-lt"/>
              </a:rPr>
              <a:t> </a:t>
            </a:r>
            <a:r>
              <a:rPr lang="en-US" sz="2800" b="1" i="1" dirty="0" err="1">
                <a:latin typeface="+mn-lt"/>
              </a:rPr>
              <a:t>kelompok</a:t>
            </a:r>
            <a:r>
              <a:rPr lang="en-US" sz="2800" b="1" i="1" dirty="0">
                <a:latin typeface="+mn-lt"/>
              </a:rPr>
              <a:t> </a:t>
            </a:r>
            <a:r>
              <a:rPr lang="en-US" sz="2800" b="1" i="1" dirty="0" err="1">
                <a:latin typeface="+mn-lt"/>
              </a:rPr>
              <a:t>kecil</a:t>
            </a:r>
            <a:r>
              <a:rPr lang="en-US" sz="2800" b="1" i="1" dirty="0">
                <a:latin typeface="+mn-lt"/>
              </a:rPr>
              <a:t> </a:t>
            </a:r>
            <a:r>
              <a:rPr lang="en-US" sz="2800" i="1" dirty="0" err="1">
                <a:latin typeface="+mn-lt"/>
              </a:rPr>
              <a:t>untuk</a:t>
            </a:r>
            <a:r>
              <a:rPr lang="en-US" sz="2800" i="1" dirty="0">
                <a:latin typeface="+mn-lt"/>
              </a:rPr>
              <a:t> </a:t>
            </a:r>
            <a:r>
              <a:rPr lang="en-US" sz="2800" i="1" dirty="0" err="1">
                <a:latin typeface="+mn-lt"/>
              </a:rPr>
              <a:t>melakukan</a:t>
            </a:r>
            <a:r>
              <a:rPr lang="en-US" sz="2800" i="1" dirty="0">
                <a:latin typeface="+mn-lt"/>
              </a:rPr>
              <a:t> </a:t>
            </a:r>
            <a:r>
              <a:rPr lang="en-US" sz="2800" b="1" i="1" dirty="0" err="1">
                <a:latin typeface="+mn-lt"/>
              </a:rPr>
              <a:t>kegiatan</a:t>
            </a:r>
            <a:r>
              <a:rPr lang="en-US" sz="2800" b="1" i="1" dirty="0">
                <a:latin typeface="+mn-lt"/>
              </a:rPr>
              <a:t> </a:t>
            </a:r>
            <a:r>
              <a:rPr lang="en-US" sz="2800" b="1" i="1" dirty="0" err="1">
                <a:latin typeface="+mn-lt"/>
              </a:rPr>
              <a:t>pengendalian</a:t>
            </a:r>
            <a:r>
              <a:rPr lang="en-US" sz="2800" b="1" i="1" dirty="0">
                <a:latin typeface="+mn-lt"/>
              </a:rPr>
              <a:t> </a:t>
            </a:r>
            <a:r>
              <a:rPr lang="en-US" sz="2800" b="1" i="1" dirty="0" err="1">
                <a:latin typeface="+mn-lt"/>
              </a:rPr>
              <a:t>kualitas</a:t>
            </a:r>
            <a:r>
              <a:rPr lang="en-US" sz="2800" b="1" i="1" dirty="0">
                <a:latin typeface="+mn-lt"/>
              </a:rPr>
              <a:t> </a:t>
            </a:r>
            <a:r>
              <a:rPr lang="en-US" sz="2800" i="1" dirty="0" err="1">
                <a:latin typeface="+mn-lt"/>
              </a:rPr>
              <a:t>pada</a:t>
            </a:r>
            <a:r>
              <a:rPr lang="en-US" sz="2800" i="1" dirty="0">
                <a:latin typeface="+mn-lt"/>
              </a:rPr>
              <a:t> unit </a:t>
            </a:r>
            <a:r>
              <a:rPr lang="en-US" sz="2800" i="1" dirty="0" err="1">
                <a:latin typeface="+mn-lt"/>
              </a:rPr>
              <a:t>kerja</a:t>
            </a:r>
            <a:r>
              <a:rPr lang="en-US" sz="2800" i="1" dirty="0">
                <a:latin typeface="+mn-lt"/>
              </a:rPr>
              <a:t> yang </a:t>
            </a:r>
            <a:r>
              <a:rPr lang="en-US" sz="2800" i="1" dirty="0" err="1">
                <a:latin typeface="+mn-lt"/>
              </a:rPr>
              <a:t>sama</a:t>
            </a:r>
            <a:r>
              <a:rPr lang="en-US" sz="2800" i="1" dirty="0">
                <a:latin typeface="+mn-lt"/>
              </a:rPr>
              <a:t>. </a:t>
            </a:r>
            <a:r>
              <a:rPr lang="en-US" sz="2800" i="1" dirty="0" err="1">
                <a:latin typeface="+mn-lt"/>
              </a:rPr>
              <a:t>Kelompok</a:t>
            </a:r>
            <a:r>
              <a:rPr lang="en-US" sz="2800" i="1" dirty="0">
                <a:latin typeface="+mn-lt"/>
              </a:rPr>
              <a:t> </a:t>
            </a:r>
            <a:r>
              <a:rPr lang="en-US" sz="2800" i="1" dirty="0" err="1">
                <a:latin typeface="+mn-lt"/>
              </a:rPr>
              <a:t>kecil</a:t>
            </a:r>
            <a:r>
              <a:rPr lang="en-US" sz="2800" i="1" dirty="0">
                <a:latin typeface="+mn-lt"/>
              </a:rPr>
              <a:t> </a:t>
            </a:r>
            <a:r>
              <a:rPr lang="en-US" sz="2800" i="1" dirty="0" err="1">
                <a:latin typeface="+mn-lt"/>
              </a:rPr>
              <a:t>ini</a:t>
            </a:r>
            <a:r>
              <a:rPr lang="en-US" sz="2800" i="1" dirty="0">
                <a:latin typeface="+mn-lt"/>
              </a:rPr>
              <a:t> </a:t>
            </a:r>
            <a:r>
              <a:rPr lang="en-US" sz="2800" i="1" dirty="0" err="1">
                <a:latin typeface="+mn-lt"/>
              </a:rPr>
              <a:t>secara</a:t>
            </a:r>
            <a:r>
              <a:rPr lang="en-US" sz="2800" i="1" dirty="0">
                <a:latin typeface="+mn-lt"/>
              </a:rPr>
              <a:t> </a:t>
            </a:r>
            <a:r>
              <a:rPr lang="en-US" sz="2800" i="1" dirty="0" err="1">
                <a:latin typeface="+mn-lt"/>
              </a:rPr>
              <a:t>berkelanjutan</a:t>
            </a:r>
            <a:r>
              <a:rPr lang="en-US" sz="2800" i="1" dirty="0">
                <a:latin typeface="+mn-lt"/>
              </a:rPr>
              <a:t> </a:t>
            </a:r>
            <a:r>
              <a:rPr lang="en-US" sz="2800" i="1" dirty="0" err="1">
                <a:latin typeface="+mn-lt"/>
              </a:rPr>
              <a:t>menjadi</a:t>
            </a:r>
            <a:r>
              <a:rPr lang="en-US" sz="2800" i="1" dirty="0">
                <a:latin typeface="+mn-lt"/>
              </a:rPr>
              <a:t> </a:t>
            </a:r>
            <a:r>
              <a:rPr lang="en-US" sz="2800" i="1" dirty="0" err="1">
                <a:latin typeface="+mn-lt"/>
              </a:rPr>
              <a:t>bagian</a:t>
            </a:r>
            <a:r>
              <a:rPr lang="en-US" sz="2800" i="1" dirty="0">
                <a:latin typeface="+mn-lt"/>
              </a:rPr>
              <a:t> </a:t>
            </a:r>
            <a:r>
              <a:rPr lang="en-US" sz="2800" i="1" dirty="0" err="1">
                <a:latin typeface="+mn-lt"/>
              </a:rPr>
              <a:t>dari</a:t>
            </a:r>
            <a:r>
              <a:rPr lang="en-US" sz="2800" i="1" dirty="0">
                <a:latin typeface="+mn-lt"/>
              </a:rPr>
              <a:t> </a:t>
            </a:r>
            <a:r>
              <a:rPr lang="en-US" sz="2800" i="1" dirty="0" err="1">
                <a:latin typeface="+mn-lt"/>
              </a:rPr>
              <a:t>aktivitas</a:t>
            </a:r>
            <a:r>
              <a:rPr lang="en-US" sz="2800" i="1" dirty="0">
                <a:latin typeface="+mn-lt"/>
              </a:rPr>
              <a:t> </a:t>
            </a:r>
            <a:r>
              <a:rPr lang="en-US" sz="2800" i="1" dirty="0" err="1">
                <a:latin typeface="+mn-lt"/>
              </a:rPr>
              <a:t>pengendalian</a:t>
            </a:r>
            <a:r>
              <a:rPr lang="en-US" sz="2800" i="1" dirty="0">
                <a:latin typeface="+mn-lt"/>
              </a:rPr>
              <a:t> </a:t>
            </a:r>
            <a:r>
              <a:rPr lang="en-US" sz="2800" i="1" dirty="0" err="1">
                <a:latin typeface="+mn-lt"/>
              </a:rPr>
              <a:t>kualitas</a:t>
            </a:r>
            <a:r>
              <a:rPr lang="en-US" sz="2800" i="1" dirty="0">
                <a:latin typeface="+mn-lt"/>
              </a:rPr>
              <a:t> </a:t>
            </a:r>
            <a:r>
              <a:rPr lang="en-US" sz="2800" i="1" dirty="0" err="1">
                <a:latin typeface="+mn-lt"/>
              </a:rPr>
              <a:t>untuk</a:t>
            </a:r>
            <a:r>
              <a:rPr lang="en-US" sz="2800" i="1" dirty="0">
                <a:latin typeface="+mn-lt"/>
              </a:rPr>
              <a:t> </a:t>
            </a:r>
            <a:r>
              <a:rPr lang="en-US" sz="2800" b="1" i="1" dirty="0" err="1">
                <a:latin typeface="+mn-lt"/>
              </a:rPr>
              <a:t>pengembangan</a:t>
            </a:r>
            <a:r>
              <a:rPr lang="en-US" sz="2800" b="1" i="1" dirty="0">
                <a:latin typeface="+mn-lt"/>
              </a:rPr>
              <a:t> </a:t>
            </a:r>
            <a:r>
              <a:rPr lang="en-US" sz="2800" b="1" i="1" dirty="0" err="1">
                <a:latin typeface="+mn-lt"/>
              </a:rPr>
              <a:t>diri</a:t>
            </a:r>
            <a:r>
              <a:rPr lang="en-US" sz="2800" b="1" i="1" dirty="0">
                <a:latin typeface="+mn-lt"/>
              </a:rPr>
              <a:t> </a:t>
            </a:r>
            <a:r>
              <a:rPr lang="en-US" sz="2800" b="1" i="1" dirty="0" err="1">
                <a:latin typeface="+mn-lt"/>
              </a:rPr>
              <a:t>dan</a:t>
            </a:r>
            <a:r>
              <a:rPr lang="en-US" sz="2800" b="1" i="1" dirty="0">
                <a:latin typeface="+mn-lt"/>
              </a:rPr>
              <a:t> </a:t>
            </a:r>
            <a:r>
              <a:rPr lang="en-US" sz="2800" b="1" i="1" dirty="0" err="1">
                <a:latin typeface="+mn-lt"/>
              </a:rPr>
              <a:t>peningkatan</a:t>
            </a:r>
            <a:r>
              <a:rPr lang="en-US" sz="2800" b="1" i="1" dirty="0">
                <a:latin typeface="+mn-lt"/>
              </a:rPr>
              <a:t> </a:t>
            </a:r>
            <a:r>
              <a:rPr lang="en-US" sz="2800" b="1" i="1" dirty="0" err="1">
                <a:latin typeface="+mn-lt"/>
              </a:rPr>
              <a:t>dan</a:t>
            </a:r>
            <a:r>
              <a:rPr lang="en-US" sz="2800" b="1" i="1" dirty="0">
                <a:latin typeface="+mn-lt"/>
              </a:rPr>
              <a:t> </a:t>
            </a:r>
            <a:r>
              <a:rPr lang="en-US" sz="2800" b="1" i="1" dirty="0" err="1">
                <a:latin typeface="+mn-lt"/>
              </a:rPr>
              <a:t>pengembangan</a:t>
            </a:r>
            <a:r>
              <a:rPr lang="en-US" sz="2800" b="1" i="1" dirty="0">
                <a:latin typeface="+mn-lt"/>
              </a:rPr>
              <a:t> </a:t>
            </a:r>
            <a:r>
              <a:rPr lang="en-US" sz="2800" b="1" i="1" dirty="0" err="1">
                <a:latin typeface="+mn-lt"/>
              </a:rPr>
              <a:t>bersama</a:t>
            </a:r>
            <a:r>
              <a:rPr lang="en-US" sz="2800" i="1" dirty="0">
                <a:latin typeface="+mn-lt"/>
              </a:rPr>
              <a:t> </a:t>
            </a:r>
            <a:r>
              <a:rPr lang="en-US" sz="2800" i="1" dirty="0" err="1">
                <a:latin typeface="+mn-lt"/>
              </a:rPr>
              <a:t>dengan</a:t>
            </a:r>
            <a:r>
              <a:rPr lang="en-US" sz="2800" i="1" dirty="0">
                <a:latin typeface="+mn-lt"/>
              </a:rPr>
              <a:t> </a:t>
            </a:r>
            <a:r>
              <a:rPr lang="en-US" sz="2800" i="1" dirty="0" err="1">
                <a:latin typeface="+mn-lt"/>
              </a:rPr>
              <a:t>melakukan</a:t>
            </a:r>
            <a:r>
              <a:rPr lang="en-US" sz="2800" i="1" dirty="0">
                <a:latin typeface="+mn-lt"/>
              </a:rPr>
              <a:t> </a:t>
            </a:r>
            <a:r>
              <a:rPr lang="en-US" sz="2800" i="1" dirty="0" err="1">
                <a:latin typeface="+mn-lt"/>
              </a:rPr>
              <a:t>lokakarya</a:t>
            </a:r>
            <a:r>
              <a:rPr lang="en-US" sz="2800" i="1" dirty="0">
                <a:latin typeface="+mn-lt"/>
              </a:rPr>
              <a:t>, </a:t>
            </a:r>
            <a:r>
              <a:rPr lang="en-US" sz="2800" i="1" dirty="0" err="1">
                <a:latin typeface="+mn-lt"/>
              </a:rPr>
              <a:t>menggunakan</a:t>
            </a:r>
            <a:r>
              <a:rPr lang="en-US" sz="2800" i="1" dirty="0">
                <a:latin typeface="+mn-lt"/>
              </a:rPr>
              <a:t> </a:t>
            </a:r>
            <a:r>
              <a:rPr lang="en-US" sz="2800" i="1" dirty="0" err="1">
                <a:latin typeface="+mn-lt"/>
              </a:rPr>
              <a:t>teknik</a:t>
            </a:r>
            <a:r>
              <a:rPr lang="en-US" sz="2800" i="1" dirty="0">
                <a:latin typeface="+mn-lt"/>
              </a:rPr>
              <a:t> </a:t>
            </a:r>
            <a:r>
              <a:rPr lang="en-US" sz="2800" i="1" dirty="0" err="1">
                <a:latin typeface="+mn-lt"/>
              </a:rPr>
              <a:t>pengendalian</a:t>
            </a:r>
            <a:r>
              <a:rPr lang="en-US" sz="2800" i="1" dirty="0">
                <a:latin typeface="+mn-lt"/>
              </a:rPr>
              <a:t> </a:t>
            </a:r>
            <a:r>
              <a:rPr lang="en-US" sz="2800" i="1" dirty="0" err="1">
                <a:latin typeface="+mn-lt"/>
              </a:rPr>
              <a:t>kualitas</a:t>
            </a:r>
            <a:r>
              <a:rPr lang="en-US" sz="2800" i="1" dirty="0">
                <a:latin typeface="+mn-lt"/>
              </a:rPr>
              <a:t> </a:t>
            </a:r>
            <a:r>
              <a:rPr lang="en-US" sz="2800" i="1" dirty="0" err="1">
                <a:latin typeface="+mn-lt"/>
              </a:rPr>
              <a:t>dengan</a:t>
            </a:r>
            <a:r>
              <a:rPr lang="en-US" sz="2800" i="1" dirty="0">
                <a:latin typeface="+mn-lt"/>
              </a:rPr>
              <a:t> </a:t>
            </a:r>
            <a:r>
              <a:rPr lang="en-US" sz="2800" b="1" i="1" dirty="0" err="1">
                <a:latin typeface="+mn-lt"/>
              </a:rPr>
              <a:t>melibatkan</a:t>
            </a:r>
            <a:r>
              <a:rPr lang="en-US" sz="2800" b="1" i="1" dirty="0">
                <a:latin typeface="+mn-lt"/>
              </a:rPr>
              <a:t> </a:t>
            </a:r>
            <a:r>
              <a:rPr lang="en-US" sz="2800" b="1" i="1" dirty="0" err="1">
                <a:latin typeface="+mn-lt"/>
              </a:rPr>
              <a:t>semua</a:t>
            </a:r>
            <a:r>
              <a:rPr lang="en-US" sz="2800" b="1" i="1" dirty="0">
                <a:latin typeface="+mn-lt"/>
              </a:rPr>
              <a:t> </a:t>
            </a:r>
            <a:r>
              <a:rPr lang="en-US" sz="2800" b="1" i="1" dirty="0" err="1">
                <a:latin typeface="+mn-lt"/>
              </a:rPr>
              <a:t>anggota</a:t>
            </a:r>
            <a:r>
              <a:rPr lang="en-US" sz="2800" b="1" i="1" dirty="0">
                <a:latin typeface="+mn-lt"/>
              </a:rPr>
              <a:t> </a:t>
            </a:r>
            <a:r>
              <a:rPr lang="en-US" sz="2800" i="1" dirty="0">
                <a:latin typeface="+mn-lt"/>
              </a:rPr>
              <a:t>yang </a:t>
            </a:r>
            <a:r>
              <a:rPr lang="en-US" sz="2800" i="1" dirty="0" err="1">
                <a:latin typeface="+mn-lt"/>
              </a:rPr>
              <a:t>berpartisipasi</a:t>
            </a:r>
            <a:r>
              <a:rPr lang="en-US" sz="2800" i="1" dirty="0">
                <a:latin typeface="+mn-lt"/>
              </a:rPr>
              <a:t> (Ishikawa).</a:t>
            </a:r>
            <a:endParaRPr lang="en-US" sz="2800" dirty="0">
              <a:latin typeface="+mn-lt"/>
            </a:endParaRPr>
          </a:p>
        </p:txBody>
      </p:sp>
    </p:spTree>
    <p:extLst>
      <p:ext uri="{BB962C8B-B14F-4D97-AF65-F5344CB8AC3E}">
        <p14:creationId xmlns:p14="http://schemas.microsoft.com/office/powerpoint/2010/main" val="2286758759"/>
      </p:ext>
    </p:extLst>
  </p:cSld>
  <p:clrMapOvr>
    <a:masterClrMapping/>
  </p:clrMapOvr>
  <p:transition>
    <p:pull dir="l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7585" name="Rectangle 3"/>
          <p:cNvSpPr>
            <a:spLocks noGrp="1" noChangeArrowheads="1"/>
          </p:cNvSpPr>
          <p:nvPr>
            <p:ph type="title"/>
          </p:nvPr>
        </p:nvSpPr>
        <p:spPr>
          <a:xfrm>
            <a:off x="685800" y="346075"/>
            <a:ext cx="7772400" cy="927100"/>
          </a:xfrm>
          <a:solidFill>
            <a:schemeClr val="accent2">
              <a:lumMod val="75000"/>
            </a:schemeClr>
          </a:solidFill>
        </p:spPr>
        <p:txBody>
          <a:bodyPr/>
          <a:lstStyle/>
          <a:p>
            <a:r>
              <a:rPr lang="en-US" altLang="id-ID" sz="4000" dirty="0" smtClean="0">
                <a:latin typeface="+mn-lt"/>
                <a:cs typeface="Arial" pitchFamily="34" charset="0"/>
              </a:rPr>
              <a:t>4. Benchmarking</a:t>
            </a:r>
          </a:p>
        </p:txBody>
      </p:sp>
      <p:sp>
        <p:nvSpPr>
          <p:cNvPr id="73733" name="Rectangle 5"/>
          <p:cNvSpPr>
            <a:spLocks noChangeArrowheads="1"/>
          </p:cNvSpPr>
          <p:nvPr/>
        </p:nvSpPr>
        <p:spPr bwMode="auto">
          <a:xfrm>
            <a:off x="685800" y="1696351"/>
            <a:ext cx="7772400" cy="3668697"/>
          </a:xfrm>
          <a:prstGeom prst="rect">
            <a:avLst/>
          </a:prstGeom>
          <a:solidFill>
            <a:schemeClr val="accent4">
              <a:lumMod val="60000"/>
              <a:lumOff val="40000"/>
            </a:schemeClr>
          </a:solidFill>
          <a:ln>
            <a:noFill/>
          </a:ln>
        </p:spPr>
        <p:txBody>
          <a:bodyPr wrap="square">
            <a:spAutoFit/>
          </a:bodyPr>
          <a:lstStyle>
            <a:lvl1pPr marL="444500" indent="-4445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marL="0" indent="0">
              <a:lnSpc>
                <a:spcPct val="90000"/>
              </a:lnSpc>
              <a:spcAft>
                <a:spcPct val="40000"/>
              </a:spcAft>
              <a:buClr>
                <a:srgbClr val="BF0922"/>
              </a:buClr>
            </a:pPr>
            <a:r>
              <a:rPr lang="en-US" altLang="id-ID" sz="2800" dirty="0" smtClean="0">
                <a:latin typeface="+mn-lt"/>
              </a:rPr>
              <a:t>Selecting best practices to use as a standard for performance</a:t>
            </a:r>
          </a:p>
          <a:p>
            <a:pPr>
              <a:lnSpc>
                <a:spcPct val="90000"/>
              </a:lnSpc>
              <a:spcAft>
                <a:spcPct val="40000"/>
              </a:spcAft>
              <a:buFont typeface="Arial" pitchFamily="34" charset="0"/>
              <a:buAutoNum type="arabicPeriod"/>
            </a:pPr>
            <a:r>
              <a:rPr lang="en-US" altLang="id-ID" sz="2800" dirty="0" smtClean="0">
                <a:latin typeface="+mn-lt"/>
              </a:rPr>
              <a:t>Determine </a:t>
            </a:r>
            <a:r>
              <a:rPr lang="en-US" altLang="id-ID" sz="2800" dirty="0">
                <a:latin typeface="+mn-lt"/>
              </a:rPr>
              <a:t>what to benchmark</a:t>
            </a:r>
          </a:p>
          <a:p>
            <a:pPr>
              <a:lnSpc>
                <a:spcPct val="90000"/>
              </a:lnSpc>
              <a:spcAft>
                <a:spcPct val="40000"/>
              </a:spcAft>
              <a:buFont typeface="Arial" pitchFamily="34" charset="0"/>
              <a:buAutoNum type="arabicPeriod"/>
            </a:pPr>
            <a:r>
              <a:rPr lang="en-US" altLang="id-ID" sz="2800" dirty="0">
                <a:latin typeface="+mn-lt"/>
              </a:rPr>
              <a:t>Form a benchmark team</a:t>
            </a:r>
          </a:p>
          <a:p>
            <a:pPr>
              <a:lnSpc>
                <a:spcPct val="90000"/>
              </a:lnSpc>
              <a:spcAft>
                <a:spcPct val="40000"/>
              </a:spcAft>
              <a:buFont typeface="Arial" pitchFamily="34" charset="0"/>
              <a:buAutoNum type="arabicPeriod"/>
            </a:pPr>
            <a:r>
              <a:rPr lang="en-US" altLang="id-ID" sz="2800" dirty="0">
                <a:latin typeface="+mn-lt"/>
              </a:rPr>
              <a:t>Identify benchmarking partners</a:t>
            </a:r>
          </a:p>
          <a:p>
            <a:pPr>
              <a:lnSpc>
                <a:spcPct val="90000"/>
              </a:lnSpc>
              <a:spcAft>
                <a:spcPct val="40000"/>
              </a:spcAft>
              <a:buFont typeface="Arial" pitchFamily="34" charset="0"/>
              <a:buAutoNum type="arabicPeriod"/>
            </a:pPr>
            <a:r>
              <a:rPr lang="en-US" altLang="id-ID" sz="2800" dirty="0">
                <a:latin typeface="+mn-lt"/>
              </a:rPr>
              <a:t>Collect and analyze benchmarking information</a:t>
            </a:r>
          </a:p>
          <a:p>
            <a:pPr>
              <a:lnSpc>
                <a:spcPct val="90000"/>
              </a:lnSpc>
              <a:spcAft>
                <a:spcPct val="40000"/>
              </a:spcAft>
              <a:buFont typeface="Arial" pitchFamily="34" charset="0"/>
              <a:buAutoNum type="arabicPeriod"/>
            </a:pPr>
            <a:r>
              <a:rPr lang="en-US" altLang="id-ID" sz="2800" dirty="0">
                <a:latin typeface="+mn-lt"/>
              </a:rPr>
              <a:t>Take action to match or exceed the benchmark</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73733"/>
                                        </p:tgtEl>
                                        <p:attrNameLst>
                                          <p:attrName>style.visibility</p:attrName>
                                        </p:attrNameLst>
                                      </p:cBhvr>
                                      <p:to>
                                        <p:strVal val="visible"/>
                                      </p:to>
                                    </p:set>
                                    <p:animEffect transition="in" filter="strips(downRight)">
                                      <p:cBhvr>
                                        <p:cTn id="7" dur="1000"/>
                                        <p:tgtEl>
                                          <p:spTgt spid="737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3" grpId="0" animBg="1"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621921" y="156002"/>
            <a:ext cx="8051800" cy="1167831"/>
          </a:xfrm>
          <a:solidFill>
            <a:schemeClr val="accent2">
              <a:lumMod val="60000"/>
              <a:lumOff val="40000"/>
            </a:schemeClr>
          </a:solidFill>
          <a:extLst/>
        </p:spPr>
        <p:txBody>
          <a:bodyPr rtlCol="0">
            <a:normAutofit fontScale="90000"/>
          </a:bodyPr>
          <a:lstStyle/>
          <a:p>
            <a:pPr fontAlgn="auto">
              <a:spcAft>
                <a:spcPts val="0"/>
              </a:spcAft>
              <a:defRPr/>
            </a:pPr>
            <a:r>
              <a:rPr lang="en-US" dirty="0">
                <a:latin typeface="+mn-lt"/>
              </a:rPr>
              <a:t>Best Practices for Resolving Customer Complaints</a:t>
            </a:r>
          </a:p>
        </p:txBody>
      </p:sp>
      <p:graphicFrame>
        <p:nvGraphicFramePr>
          <p:cNvPr id="76980" name="Group 180"/>
          <p:cNvGraphicFramePr>
            <a:graphicFrameLocks noGrp="1"/>
          </p:cNvGraphicFramePr>
          <p:nvPr>
            <p:extLst>
              <p:ext uri="{D42A27DB-BD31-4B8C-83A1-F6EECF244321}">
                <p14:modId xmlns:p14="http://schemas.microsoft.com/office/powerpoint/2010/main" val="1522383524"/>
              </p:ext>
            </p:extLst>
          </p:nvPr>
        </p:nvGraphicFramePr>
        <p:xfrm>
          <a:off x="723900" y="2120900"/>
          <a:ext cx="7772400" cy="3274632"/>
        </p:xfrm>
        <a:graphic>
          <a:graphicData uri="http://schemas.openxmlformats.org/drawingml/2006/table">
            <a:tbl>
              <a:tblPr firstRow="1">
                <a:tableStyleId>{6E25E649-3F16-4E02-A733-19D2CDBF48F0}</a:tableStyleId>
              </a:tblPr>
              <a:tblGrid>
                <a:gridCol w="3898900"/>
                <a:gridCol w="3873500"/>
              </a:tblGrid>
              <a:tr h="399483">
                <a:tc>
                  <a:txBody>
                    <a:bodyPr/>
                    <a:lstStyle/>
                    <a:p>
                      <a:pPr marL="0" marR="0" lvl="0" indent="0" algn="l" defTabSz="914400" rtl="0" eaLnBrk="1" fontAlgn="base" latinLnBrk="0" hangingPunct="1">
                        <a:lnSpc>
                          <a:spcPct val="90000"/>
                        </a:lnSpc>
                        <a:spcBef>
                          <a:spcPct val="0"/>
                        </a:spcBef>
                        <a:spcAft>
                          <a:spcPct val="40000"/>
                        </a:spcAft>
                        <a:buClrTx/>
                        <a:buSzTx/>
                        <a:buFontTx/>
                        <a:buNone/>
                        <a:tabLst/>
                      </a:pPr>
                      <a:r>
                        <a:rPr kumimoji="0" lang="en-US" sz="2000" u="none" strike="noStrike" cap="none" normalizeH="0" baseline="0" dirty="0" smtClean="0">
                          <a:ln>
                            <a:noFill/>
                          </a:ln>
                          <a:effectLst/>
                        </a:rPr>
                        <a:t>BEST PRACTICE</a:t>
                      </a:r>
                      <a:endParaRPr kumimoji="0" lang="en-US" sz="2000" b="1" i="0" u="none" strike="noStrike" cap="none" normalizeH="0" baseline="0" dirty="0">
                        <a:ln>
                          <a:noFill/>
                        </a:ln>
                        <a:solidFill>
                          <a:schemeClr val="bg1"/>
                        </a:solidFill>
                        <a:effectLst/>
                        <a:latin typeface="Arial"/>
                        <a:ea typeface="ＭＳ Ｐゴシック" charset="0"/>
                        <a:cs typeface="Arial"/>
                      </a:endParaRPr>
                    </a:p>
                  </a:txBody>
                  <a:tcPr marL="90000" marR="90000" marT="90006" marB="90006" horzOverflow="overflow"/>
                </a:tc>
                <a:tc>
                  <a:txBody>
                    <a:bodyPr/>
                    <a:lstStyle/>
                    <a:p>
                      <a:pPr marL="0" marR="0" lvl="0" indent="0" algn="l" defTabSz="914400" rtl="0" eaLnBrk="1" fontAlgn="base" latinLnBrk="0" hangingPunct="1">
                        <a:lnSpc>
                          <a:spcPct val="90000"/>
                        </a:lnSpc>
                        <a:spcBef>
                          <a:spcPct val="0"/>
                        </a:spcBef>
                        <a:spcAft>
                          <a:spcPct val="40000"/>
                        </a:spcAft>
                        <a:buClrTx/>
                        <a:buSzTx/>
                        <a:buFontTx/>
                        <a:buNone/>
                        <a:tabLst/>
                      </a:pPr>
                      <a:r>
                        <a:rPr kumimoji="0" lang="en-US" sz="2000" u="none" strike="noStrike" cap="none" normalizeH="0" baseline="0" dirty="0" smtClean="0">
                          <a:ln>
                            <a:noFill/>
                          </a:ln>
                          <a:effectLst/>
                        </a:rPr>
                        <a:t>JUSTIFICATION</a:t>
                      </a:r>
                      <a:endParaRPr kumimoji="0" lang="en-US" sz="2000" b="1" i="0" u="none" strike="noStrike" cap="none" normalizeH="0" baseline="0" dirty="0">
                        <a:ln>
                          <a:noFill/>
                        </a:ln>
                        <a:solidFill>
                          <a:schemeClr val="bg1"/>
                        </a:solidFill>
                        <a:effectLst/>
                        <a:latin typeface="Arial"/>
                        <a:ea typeface="ＭＳ Ｐゴシック" charset="0"/>
                        <a:cs typeface="Arial"/>
                      </a:endParaRPr>
                    </a:p>
                  </a:txBody>
                  <a:tcPr marL="90000" marR="90000" marT="90006" marB="90006" horzOverflow="overflow"/>
                </a:tc>
              </a:tr>
              <a:tr h="399483">
                <a:tc>
                  <a:txBody>
                    <a:bodyPr/>
                    <a:lstStyle/>
                    <a:p>
                      <a:pPr marL="0" marR="0" lvl="0" indent="0" algn="l" defTabSz="914400" rtl="0" eaLnBrk="1" fontAlgn="base" latinLnBrk="0" hangingPunct="1">
                        <a:lnSpc>
                          <a:spcPct val="90000"/>
                        </a:lnSpc>
                        <a:spcBef>
                          <a:spcPct val="0"/>
                        </a:spcBef>
                        <a:spcAft>
                          <a:spcPct val="40000"/>
                        </a:spcAft>
                        <a:buClrTx/>
                        <a:buSzTx/>
                        <a:buFontTx/>
                        <a:buNone/>
                        <a:tabLst/>
                      </a:pPr>
                      <a:r>
                        <a:rPr kumimoji="0" lang="en-US" sz="2000" u="none" strike="noStrike" cap="none" normalizeH="0" baseline="0" dirty="0">
                          <a:ln>
                            <a:noFill/>
                          </a:ln>
                          <a:effectLst/>
                        </a:rPr>
                        <a:t>Make it easy for clients to complain</a:t>
                      </a:r>
                      <a:endParaRPr kumimoji="0" lang="en-US" sz="2000" b="1" i="0" u="none" strike="noStrike" cap="none" normalizeH="0" baseline="0" dirty="0">
                        <a:ln>
                          <a:noFill/>
                        </a:ln>
                        <a:solidFill>
                          <a:schemeClr val="tx1"/>
                        </a:solidFill>
                        <a:effectLst/>
                        <a:latin typeface="Arial"/>
                        <a:ea typeface="ＭＳ Ｐゴシック" charset="0"/>
                        <a:cs typeface="Arial"/>
                      </a:endParaRPr>
                    </a:p>
                  </a:txBody>
                  <a:tcPr marL="90000" marR="90000" marT="90006" marB="90006" horzOverflow="overflow"/>
                </a:tc>
                <a:tc>
                  <a:txBody>
                    <a:bodyPr/>
                    <a:lstStyle/>
                    <a:p>
                      <a:pPr marL="0" marR="0" lvl="0" indent="0" algn="l" defTabSz="914400" rtl="0" eaLnBrk="1" fontAlgn="base" latinLnBrk="0" hangingPunct="1">
                        <a:lnSpc>
                          <a:spcPct val="90000"/>
                        </a:lnSpc>
                        <a:spcBef>
                          <a:spcPct val="0"/>
                        </a:spcBef>
                        <a:spcAft>
                          <a:spcPct val="40000"/>
                        </a:spcAft>
                        <a:buClrTx/>
                        <a:buSzTx/>
                        <a:buFontTx/>
                        <a:buNone/>
                        <a:tabLst/>
                      </a:pPr>
                      <a:r>
                        <a:rPr kumimoji="0" lang="en-US" sz="2000" u="none" strike="noStrike" cap="none" normalizeH="0" baseline="0" dirty="0">
                          <a:ln>
                            <a:noFill/>
                          </a:ln>
                          <a:effectLst/>
                        </a:rPr>
                        <a:t>It is free market research</a:t>
                      </a:r>
                      <a:endParaRPr kumimoji="0" lang="en-US" sz="2000" b="1" i="0" u="none" strike="noStrike" cap="none" normalizeH="0" baseline="0" dirty="0">
                        <a:ln>
                          <a:noFill/>
                        </a:ln>
                        <a:solidFill>
                          <a:schemeClr val="tx1"/>
                        </a:solidFill>
                        <a:effectLst/>
                        <a:latin typeface="Arial"/>
                        <a:ea typeface="ＭＳ Ｐゴシック" charset="0"/>
                        <a:cs typeface="Arial"/>
                      </a:endParaRPr>
                    </a:p>
                  </a:txBody>
                  <a:tcPr marL="90000" marR="90000" marT="90006" marB="90006" horzOverflow="overflow"/>
                </a:tc>
              </a:tr>
              <a:tr h="399483">
                <a:tc>
                  <a:txBody>
                    <a:bodyPr/>
                    <a:lstStyle/>
                    <a:p>
                      <a:pPr marL="0" marR="0" lvl="0" indent="0" algn="l" defTabSz="914400" rtl="0" eaLnBrk="1" fontAlgn="base" latinLnBrk="0" hangingPunct="1">
                        <a:lnSpc>
                          <a:spcPct val="90000"/>
                        </a:lnSpc>
                        <a:spcBef>
                          <a:spcPct val="0"/>
                        </a:spcBef>
                        <a:spcAft>
                          <a:spcPct val="40000"/>
                        </a:spcAft>
                        <a:buClrTx/>
                        <a:buSzTx/>
                        <a:buFontTx/>
                        <a:buNone/>
                        <a:tabLst/>
                      </a:pPr>
                      <a:r>
                        <a:rPr kumimoji="0" lang="en-US" sz="2000" u="none" strike="noStrike" cap="none" normalizeH="0" baseline="0" dirty="0">
                          <a:ln>
                            <a:noFill/>
                          </a:ln>
                          <a:effectLst/>
                        </a:rPr>
                        <a:t>Respond quickly to complaints</a:t>
                      </a:r>
                      <a:endParaRPr kumimoji="0" lang="en-US" sz="2000" b="1" i="0" u="none" strike="noStrike" cap="none" normalizeH="0" baseline="0" dirty="0">
                        <a:ln>
                          <a:noFill/>
                        </a:ln>
                        <a:solidFill>
                          <a:schemeClr val="tx1"/>
                        </a:solidFill>
                        <a:effectLst/>
                        <a:latin typeface="Arial"/>
                        <a:ea typeface="ＭＳ Ｐゴシック" charset="0"/>
                        <a:cs typeface="Arial"/>
                      </a:endParaRPr>
                    </a:p>
                  </a:txBody>
                  <a:tcPr marL="90000" marR="90000" marT="90006" marB="90006" horzOverflow="overflow"/>
                </a:tc>
                <a:tc>
                  <a:txBody>
                    <a:bodyPr/>
                    <a:lstStyle/>
                    <a:p>
                      <a:pPr marL="0" marR="0" lvl="0" indent="0" algn="l" defTabSz="914400" rtl="0" eaLnBrk="1" fontAlgn="base" latinLnBrk="0" hangingPunct="1">
                        <a:lnSpc>
                          <a:spcPct val="90000"/>
                        </a:lnSpc>
                        <a:spcBef>
                          <a:spcPct val="0"/>
                        </a:spcBef>
                        <a:spcAft>
                          <a:spcPct val="40000"/>
                        </a:spcAft>
                        <a:buClrTx/>
                        <a:buSzTx/>
                        <a:buFontTx/>
                        <a:buNone/>
                        <a:tabLst/>
                      </a:pPr>
                      <a:r>
                        <a:rPr kumimoji="0" lang="en-US" sz="2000" u="none" strike="noStrike" cap="none" normalizeH="0" baseline="0" dirty="0">
                          <a:ln>
                            <a:noFill/>
                          </a:ln>
                          <a:effectLst/>
                        </a:rPr>
                        <a:t>It adds customers and loyalty</a:t>
                      </a:r>
                      <a:endParaRPr kumimoji="0" lang="en-US" sz="2000" b="1" i="0" u="none" strike="noStrike" cap="none" normalizeH="0" baseline="0" dirty="0">
                        <a:ln>
                          <a:noFill/>
                        </a:ln>
                        <a:solidFill>
                          <a:schemeClr val="tx1"/>
                        </a:solidFill>
                        <a:effectLst/>
                        <a:latin typeface="Arial"/>
                        <a:ea typeface="ＭＳ Ｐゴシック" charset="0"/>
                        <a:cs typeface="Arial"/>
                      </a:endParaRPr>
                    </a:p>
                  </a:txBody>
                  <a:tcPr marL="90000" marR="90000" marT="90006" marB="90006" horzOverflow="overflow"/>
                </a:tc>
              </a:tr>
              <a:tr h="399483">
                <a:tc>
                  <a:txBody>
                    <a:bodyPr/>
                    <a:lstStyle/>
                    <a:p>
                      <a:pPr marL="0" marR="0" lvl="0" indent="0" algn="l" defTabSz="914400" rtl="0" eaLnBrk="1" fontAlgn="base" latinLnBrk="0" hangingPunct="1">
                        <a:lnSpc>
                          <a:spcPct val="90000"/>
                        </a:lnSpc>
                        <a:spcBef>
                          <a:spcPct val="0"/>
                        </a:spcBef>
                        <a:spcAft>
                          <a:spcPct val="40000"/>
                        </a:spcAft>
                        <a:buClr>
                          <a:srgbClr val="BF0922"/>
                        </a:buClr>
                        <a:buSzTx/>
                        <a:buFont typeface="Wingdings" charset="0"/>
                        <a:buNone/>
                        <a:tabLst/>
                      </a:pPr>
                      <a:r>
                        <a:rPr kumimoji="0" lang="en-US" sz="2000" u="none" strike="noStrike" cap="none" normalizeH="0" baseline="0" dirty="0">
                          <a:ln>
                            <a:noFill/>
                          </a:ln>
                          <a:effectLst/>
                        </a:rPr>
                        <a:t>Resolve complaints on first contact</a:t>
                      </a:r>
                      <a:endParaRPr kumimoji="0" lang="en-US" sz="2000" b="1" i="0" u="none" strike="noStrike" cap="none" normalizeH="0" baseline="0" dirty="0">
                        <a:ln>
                          <a:noFill/>
                        </a:ln>
                        <a:solidFill>
                          <a:schemeClr val="tx1"/>
                        </a:solidFill>
                        <a:effectLst/>
                        <a:latin typeface="Arial"/>
                        <a:ea typeface="ＭＳ Ｐゴシック" charset="0"/>
                        <a:cs typeface="Arial"/>
                      </a:endParaRPr>
                    </a:p>
                  </a:txBody>
                  <a:tcPr marL="90000" marR="90000" marT="90006" marB="90006" horzOverflow="overflow"/>
                </a:tc>
                <a:tc>
                  <a:txBody>
                    <a:bodyPr/>
                    <a:lstStyle/>
                    <a:p>
                      <a:pPr marL="0" marR="0" lvl="0" indent="0" algn="l" defTabSz="914400" rtl="0" eaLnBrk="1" fontAlgn="base" latinLnBrk="0" hangingPunct="1">
                        <a:lnSpc>
                          <a:spcPct val="90000"/>
                        </a:lnSpc>
                        <a:spcBef>
                          <a:spcPct val="0"/>
                        </a:spcBef>
                        <a:spcAft>
                          <a:spcPct val="40000"/>
                        </a:spcAft>
                        <a:buClrTx/>
                        <a:buSzTx/>
                        <a:buFontTx/>
                        <a:buNone/>
                        <a:tabLst/>
                      </a:pPr>
                      <a:r>
                        <a:rPr kumimoji="0" lang="en-US" sz="2000" u="none" strike="noStrike" cap="none" normalizeH="0" baseline="0" dirty="0">
                          <a:ln>
                            <a:noFill/>
                          </a:ln>
                          <a:effectLst/>
                        </a:rPr>
                        <a:t>It reduces cost</a:t>
                      </a:r>
                      <a:endParaRPr kumimoji="0" lang="en-US" sz="2000" b="1" i="0" u="none" strike="noStrike" cap="none" normalizeH="0" baseline="0" dirty="0">
                        <a:ln>
                          <a:noFill/>
                        </a:ln>
                        <a:solidFill>
                          <a:schemeClr val="tx1"/>
                        </a:solidFill>
                        <a:effectLst/>
                        <a:latin typeface="Arial"/>
                        <a:ea typeface="ＭＳ Ｐゴシック" charset="0"/>
                        <a:cs typeface="Arial"/>
                      </a:endParaRPr>
                    </a:p>
                  </a:txBody>
                  <a:tcPr marL="90000" marR="90000" marT="90006" marB="90006" horzOverflow="overflow"/>
                </a:tc>
              </a:tr>
              <a:tr h="618954">
                <a:tc>
                  <a:txBody>
                    <a:bodyPr/>
                    <a:lstStyle/>
                    <a:p>
                      <a:pPr marL="0" marR="0" lvl="0" indent="0" algn="l" defTabSz="914400" rtl="0" eaLnBrk="1" fontAlgn="base" latinLnBrk="0" hangingPunct="1">
                        <a:lnSpc>
                          <a:spcPct val="90000"/>
                        </a:lnSpc>
                        <a:spcBef>
                          <a:spcPct val="0"/>
                        </a:spcBef>
                        <a:spcAft>
                          <a:spcPct val="40000"/>
                        </a:spcAft>
                        <a:buClr>
                          <a:srgbClr val="BF0922"/>
                        </a:buClr>
                        <a:buSzTx/>
                        <a:buFont typeface="Wingdings" charset="0"/>
                        <a:buNone/>
                        <a:tabLst/>
                      </a:pPr>
                      <a:r>
                        <a:rPr kumimoji="0" lang="en-US" sz="2000" u="none" strike="noStrike" cap="none" normalizeH="0" baseline="0" dirty="0">
                          <a:ln>
                            <a:noFill/>
                          </a:ln>
                          <a:effectLst/>
                        </a:rPr>
                        <a:t>Use computers to manage complaints</a:t>
                      </a:r>
                      <a:endParaRPr kumimoji="0" lang="en-US" sz="2000" b="1" i="0" u="none" strike="noStrike" cap="none" normalizeH="0" baseline="0" dirty="0">
                        <a:ln>
                          <a:noFill/>
                        </a:ln>
                        <a:solidFill>
                          <a:schemeClr val="tx1"/>
                        </a:solidFill>
                        <a:effectLst/>
                        <a:latin typeface="Arial"/>
                        <a:ea typeface="ＭＳ Ｐゴシック" charset="0"/>
                        <a:cs typeface="Arial"/>
                      </a:endParaRPr>
                    </a:p>
                  </a:txBody>
                  <a:tcPr marL="90000" marR="90000" marT="90006" marB="90006" horzOverflow="overflow"/>
                </a:tc>
                <a:tc>
                  <a:txBody>
                    <a:bodyPr/>
                    <a:lstStyle/>
                    <a:p>
                      <a:pPr marL="0" marR="0" lvl="0" indent="0" algn="l" defTabSz="914400" rtl="0" eaLnBrk="1" fontAlgn="base" latinLnBrk="0" hangingPunct="1">
                        <a:lnSpc>
                          <a:spcPct val="90000"/>
                        </a:lnSpc>
                        <a:spcBef>
                          <a:spcPct val="0"/>
                        </a:spcBef>
                        <a:spcAft>
                          <a:spcPct val="40000"/>
                        </a:spcAft>
                        <a:buClrTx/>
                        <a:buSzTx/>
                        <a:buFontTx/>
                        <a:buNone/>
                        <a:tabLst/>
                      </a:pPr>
                      <a:r>
                        <a:rPr kumimoji="0" lang="en-US" sz="2000" u="none" strike="noStrike" cap="none" normalizeH="0" baseline="0" dirty="0">
                          <a:ln>
                            <a:noFill/>
                          </a:ln>
                          <a:effectLst/>
                        </a:rPr>
                        <a:t>Discover trends, share them, and align your services</a:t>
                      </a:r>
                      <a:endParaRPr kumimoji="0" lang="en-US" sz="2000" b="1" i="0" u="none" strike="noStrike" cap="none" normalizeH="0" baseline="0" dirty="0">
                        <a:ln>
                          <a:noFill/>
                        </a:ln>
                        <a:solidFill>
                          <a:schemeClr val="tx1"/>
                        </a:solidFill>
                        <a:effectLst/>
                        <a:latin typeface="Arial"/>
                        <a:ea typeface="ＭＳ Ｐゴシック" charset="0"/>
                        <a:cs typeface="Arial"/>
                      </a:endParaRPr>
                    </a:p>
                  </a:txBody>
                  <a:tcPr marL="90000" marR="90000" marT="90006" marB="90006" horzOverflow="overflow"/>
                </a:tc>
              </a:tr>
              <a:tr h="618954">
                <a:tc>
                  <a:txBody>
                    <a:bodyPr/>
                    <a:lstStyle/>
                    <a:p>
                      <a:pPr marL="0" marR="0" lvl="0" indent="0" algn="l" defTabSz="914400" rtl="0" eaLnBrk="1" fontAlgn="base" latinLnBrk="0" hangingPunct="1">
                        <a:lnSpc>
                          <a:spcPct val="90000"/>
                        </a:lnSpc>
                        <a:spcBef>
                          <a:spcPct val="0"/>
                        </a:spcBef>
                        <a:spcAft>
                          <a:spcPct val="40000"/>
                        </a:spcAft>
                        <a:buClrTx/>
                        <a:buSzTx/>
                        <a:buFontTx/>
                        <a:buNone/>
                        <a:tabLst/>
                      </a:pPr>
                      <a:r>
                        <a:rPr kumimoji="0" lang="en-US" sz="2000" u="none" strike="noStrike" cap="none" normalizeH="0" baseline="0" dirty="0">
                          <a:ln>
                            <a:noFill/>
                          </a:ln>
                          <a:effectLst/>
                        </a:rPr>
                        <a:t>Recruit the best for customer service jobs</a:t>
                      </a:r>
                      <a:endParaRPr kumimoji="0" lang="en-US" sz="2000" b="1" i="0" u="none" strike="noStrike" cap="none" normalizeH="0" baseline="0" dirty="0">
                        <a:ln>
                          <a:noFill/>
                        </a:ln>
                        <a:solidFill>
                          <a:schemeClr val="tx1"/>
                        </a:solidFill>
                        <a:effectLst/>
                        <a:latin typeface="Arial"/>
                        <a:ea typeface="ＭＳ Ｐゴシック" charset="0"/>
                        <a:cs typeface="Arial"/>
                      </a:endParaRPr>
                    </a:p>
                  </a:txBody>
                  <a:tcPr marL="90000" marR="90000" marT="90006" marB="90006" horzOverflow="overflow"/>
                </a:tc>
                <a:tc>
                  <a:txBody>
                    <a:bodyPr/>
                    <a:lstStyle/>
                    <a:p>
                      <a:pPr marL="0" marR="0" lvl="0" indent="0" algn="l" defTabSz="914400" rtl="0" eaLnBrk="1" fontAlgn="base" latinLnBrk="0" hangingPunct="1">
                        <a:lnSpc>
                          <a:spcPct val="90000"/>
                        </a:lnSpc>
                        <a:spcBef>
                          <a:spcPct val="0"/>
                        </a:spcBef>
                        <a:spcAft>
                          <a:spcPct val="40000"/>
                        </a:spcAft>
                        <a:buClrTx/>
                        <a:buSzTx/>
                        <a:buFontTx/>
                        <a:buNone/>
                        <a:tabLst/>
                      </a:pPr>
                      <a:r>
                        <a:rPr kumimoji="0" lang="en-US" sz="2000" u="none" strike="noStrike" cap="none" normalizeH="0" baseline="0" dirty="0">
                          <a:ln>
                            <a:noFill/>
                          </a:ln>
                          <a:effectLst/>
                        </a:rPr>
                        <a:t>It should be part of formal training and career advancement</a:t>
                      </a:r>
                      <a:endParaRPr kumimoji="0" lang="en-US" sz="2000" b="1" i="0" u="none" strike="noStrike" cap="none" normalizeH="0" baseline="0" dirty="0">
                        <a:ln>
                          <a:noFill/>
                        </a:ln>
                        <a:solidFill>
                          <a:schemeClr val="tx1"/>
                        </a:solidFill>
                        <a:effectLst/>
                        <a:latin typeface="Arial"/>
                        <a:ea typeface="ＭＳ Ｐゴシック" charset="0"/>
                        <a:cs typeface="Arial"/>
                      </a:endParaRPr>
                    </a:p>
                  </a:txBody>
                  <a:tcPr marL="90000" marR="90000" marT="90006" marB="90006" horzOverflow="overflow"/>
                </a:tc>
              </a:tr>
            </a:tbl>
          </a:graphicData>
        </a:graphic>
      </p:graphicFrame>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afterEffect">
                                  <p:stCondLst>
                                    <p:cond delay="1000"/>
                                  </p:stCondLst>
                                  <p:childTnLst>
                                    <p:set>
                                      <p:cBhvr>
                                        <p:cTn id="6" dur="1" fill="hold">
                                          <p:stCondLst>
                                            <p:cond delay="0"/>
                                          </p:stCondLst>
                                        </p:cTn>
                                        <p:tgtEl>
                                          <p:spTgt spid="76980"/>
                                        </p:tgtEl>
                                        <p:attrNameLst>
                                          <p:attrName>style.visibility</p:attrName>
                                        </p:attrNameLst>
                                      </p:cBhvr>
                                      <p:to>
                                        <p:strVal val="visible"/>
                                      </p:to>
                                    </p:set>
                                    <p:animEffect transition="in" filter="strips(downRight)">
                                      <p:cBhvr>
                                        <p:cTn id="7" dur="1000"/>
                                        <p:tgtEl>
                                          <p:spTgt spid="769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1" name="Title 1"/>
          <p:cNvSpPr>
            <a:spLocks noGrp="1"/>
          </p:cNvSpPr>
          <p:nvPr>
            <p:ph type="title"/>
          </p:nvPr>
        </p:nvSpPr>
        <p:spPr>
          <a:xfrm>
            <a:off x="457200" y="163940"/>
            <a:ext cx="8229600" cy="914233"/>
          </a:xfrm>
          <a:solidFill>
            <a:schemeClr val="accent4">
              <a:lumMod val="75000"/>
            </a:schemeClr>
          </a:solidFill>
        </p:spPr>
        <p:txBody>
          <a:bodyPr/>
          <a:lstStyle/>
          <a:p>
            <a:r>
              <a:rPr lang="en-US" altLang="id-ID" sz="4000" dirty="0" smtClean="0">
                <a:latin typeface="+mn-lt"/>
                <a:cs typeface="Arial" pitchFamily="34" charset="0"/>
              </a:rPr>
              <a:t>Internal Benchmarking</a:t>
            </a:r>
          </a:p>
        </p:txBody>
      </p:sp>
      <p:sp>
        <p:nvSpPr>
          <p:cNvPr id="71682" name="Content Placeholder 2"/>
          <p:cNvSpPr>
            <a:spLocks noGrp="1"/>
          </p:cNvSpPr>
          <p:nvPr>
            <p:ph idx="1"/>
          </p:nvPr>
        </p:nvSpPr>
        <p:spPr>
          <a:xfrm>
            <a:off x="685800" y="1905000"/>
            <a:ext cx="7785100" cy="2667000"/>
          </a:xfrm>
          <a:solidFill>
            <a:schemeClr val="accent2">
              <a:lumMod val="60000"/>
              <a:lumOff val="40000"/>
            </a:schemeClr>
          </a:solidFill>
        </p:spPr>
        <p:txBody>
          <a:bodyPr/>
          <a:lstStyle/>
          <a:p>
            <a:pPr>
              <a:buSzPct val="60000"/>
              <a:buFont typeface="Wingdings" panose="05000000000000000000" pitchFamily="2" charset="2"/>
              <a:buChar char="q"/>
            </a:pPr>
            <a:r>
              <a:rPr lang="en-US" altLang="id-ID" dirty="0" smtClean="0">
                <a:latin typeface="+mn-lt"/>
                <a:cs typeface="Arial" pitchFamily="34" charset="0"/>
              </a:rPr>
              <a:t>When the organization is large enough</a:t>
            </a:r>
          </a:p>
          <a:p>
            <a:pPr>
              <a:buSzPct val="60000"/>
              <a:buFont typeface="Wingdings" panose="05000000000000000000" pitchFamily="2" charset="2"/>
              <a:buChar char="q"/>
            </a:pPr>
            <a:r>
              <a:rPr lang="en-US" altLang="id-ID" dirty="0" smtClean="0">
                <a:latin typeface="+mn-lt"/>
                <a:cs typeface="Arial" pitchFamily="34" charset="0"/>
              </a:rPr>
              <a:t>Data more accessible</a:t>
            </a:r>
          </a:p>
          <a:p>
            <a:pPr>
              <a:buSzPct val="60000"/>
              <a:buFont typeface="Wingdings" panose="05000000000000000000" pitchFamily="2" charset="2"/>
              <a:buChar char="q"/>
            </a:pPr>
            <a:r>
              <a:rPr lang="en-US" altLang="id-ID" dirty="0" smtClean="0">
                <a:latin typeface="+mn-lt"/>
                <a:cs typeface="Arial" pitchFamily="34" charset="0"/>
              </a:rPr>
              <a:t>Can and should be established in a variety of areas</a:t>
            </a:r>
          </a:p>
        </p:txBody>
      </p:sp>
    </p:spTree>
  </p:cSld>
  <p:clrMapOvr>
    <a:masterClrMapping/>
  </p:clrMapOvr>
  <p:transition spd="slow">
    <p:pull dir="l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5" name="Rectangle 2"/>
          <p:cNvSpPr>
            <a:spLocks noGrp="1" noChangeArrowheads="1"/>
          </p:cNvSpPr>
          <p:nvPr>
            <p:ph type="title"/>
          </p:nvPr>
        </p:nvSpPr>
        <p:spPr>
          <a:xfrm>
            <a:off x="698500" y="104775"/>
            <a:ext cx="7772400" cy="863600"/>
          </a:xfrm>
          <a:solidFill>
            <a:schemeClr val="accent2">
              <a:lumMod val="75000"/>
            </a:schemeClr>
          </a:solidFill>
        </p:spPr>
        <p:txBody>
          <a:bodyPr/>
          <a:lstStyle/>
          <a:p>
            <a:r>
              <a:rPr lang="en-US" altLang="id-ID" dirty="0" smtClean="0">
                <a:latin typeface="+mn-lt"/>
                <a:cs typeface="Arial" pitchFamily="34" charset="0"/>
              </a:rPr>
              <a:t>5. Just-in-Time (JIT)</a:t>
            </a:r>
          </a:p>
        </p:txBody>
      </p:sp>
      <p:sp>
        <p:nvSpPr>
          <p:cNvPr id="78852" name="Rectangle 4"/>
          <p:cNvSpPr>
            <a:spLocks noChangeArrowheads="1"/>
          </p:cNvSpPr>
          <p:nvPr/>
        </p:nvSpPr>
        <p:spPr bwMode="auto">
          <a:xfrm>
            <a:off x="816971" y="1423773"/>
            <a:ext cx="4710372" cy="4350422"/>
          </a:xfrm>
          <a:prstGeom prst="rect">
            <a:avLst/>
          </a:prstGeom>
          <a:solidFill>
            <a:schemeClr val="bg1">
              <a:lumMod val="85000"/>
            </a:schemeClr>
          </a:solidFill>
          <a:ln>
            <a:noFill/>
          </a:ln>
        </p:spPr>
        <p:txBody>
          <a:bodyPr wrap="square" lIns="182880" rIns="182880">
            <a:spAutoFit/>
          </a:bodyPr>
          <a:lstStyle>
            <a:lvl1pPr marL="444500" indent="-4445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marL="0" indent="0">
              <a:lnSpc>
                <a:spcPct val="90000"/>
              </a:lnSpc>
              <a:spcAft>
                <a:spcPts val="1200"/>
              </a:spcAft>
              <a:buClr>
                <a:srgbClr val="BF0922"/>
              </a:buClr>
              <a:buSzPct val="60000"/>
            </a:pPr>
            <a:r>
              <a:rPr lang="en-US" altLang="id-ID" sz="3200" dirty="0">
                <a:latin typeface="+mn-lt"/>
              </a:rPr>
              <a:t>Relationship to quality:</a:t>
            </a:r>
          </a:p>
          <a:p>
            <a:pPr marL="0" indent="0">
              <a:lnSpc>
                <a:spcPct val="90000"/>
              </a:lnSpc>
              <a:spcAft>
                <a:spcPts val="1200"/>
              </a:spcAft>
              <a:buClr>
                <a:srgbClr val="BF0922"/>
              </a:buClr>
              <a:buSzPct val="60000"/>
            </a:pPr>
            <a:endParaRPr lang="en-US" altLang="id-ID" sz="100" dirty="0" smtClean="0">
              <a:latin typeface="+mn-lt"/>
            </a:endParaRPr>
          </a:p>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smtClean="0">
                <a:latin typeface="+mn-lt"/>
              </a:rPr>
              <a:t>JIT </a:t>
            </a:r>
            <a:r>
              <a:rPr lang="en-US" altLang="id-ID" sz="3200" dirty="0">
                <a:latin typeface="+mn-lt"/>
              </a:rPr>
              <a:t>cuts the cost of quality</a:t>
            </a:r>
          </a:p>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a:latin typeface="+mn-lt"/>
              </a:rPr>
              <a:t>JIT improves quality</a:t>
            </a:r>
          </a:p>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a:latin typeface="+mn-lt"/>
              </a:rPr>
              <a:t>Better quality means less inventory and better, easier-to-employ JIT system</a:t>
            </a:r>
          </a:p>
        </p:txBody>
      </p:sp>
      <p:pic>
        <p:nvPicPr>
          <p:cNvPr id="72710" name="Picture 6" descr="Just In Time and Lean Operation Chapter Present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0613" y="3758625"/>
            <a:ext cx="3513136" cy="26376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78852">
                                            <p:txEl>
                                              <p:charRg st="4294967295" end="4294967295"/>
                                            </p:txEl>
                                          </p:spTgt>
                                        </p:tgtEl>
                                        <p:attrNameLst>
                                          <p:attrName>style.visibility</p:attrName>
                                        </p:attrNameLst>
                                      </p:cBhvr>
                                      <p:to>
                                        <p:strVal val="visible"/>
                                      </p:to>
                                    </p:set>
                                    <p:animEffect transition="in" filter="strips(downRight)">
                                      <p:cBhvr>
                                        <p:cTn id="7" dur="500"/>
                                        <p:tgtEl>
                                          <p:spTgt spid="78852">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2"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3" name="Rectangle 2"/>
          <p:cNvSpPr>
            <a:spLocks noGrp="1" noChangeArrowheads="1"/>
          </p:cNvSpPr>
          <p:nvPr>
            <p:ph type="title"/>
          </p:nvPr>
        </p:nvSpPr>
        <p:spPr>
          <a:xfrm>
            <a:off x="698500" y="130695"/>
            <a:ext cx="7772400" cy="863600"/>
          </a:xfrm>
          <a:solidFill>
            <a:schemeClr val="bg1">
              <a:lumMod val="85000"/>
            </a:schemeClr>
          </a:solidFill>
        </p:spPr>
        <p:txBody>
          <a:bodyPr/>
          <a:lstStyle/>
          <a:p>
            <a:r>
              <a:rPr lang="en-US" altLang="id-ID" dirty="0" smtClean="0">
                <a:latin typeface="Arial" pitchFamily="34" charset="0"/>
                <a:cs typeface="Arial" pitchFamily="34" charset="0"/>
              </a:rPr>
              <a:t>Just-in-Time (JIT)</a:t>
            </a:r>
          </a:p>
        </p:txBody>
      </p:sp>
      <p:sp>
        <p:nvSpPr>
          <p:cNvPr id="80899" name="Rectangle 3"/>
          <p:cNvSpPr>
            <a:spLocks noChangeArrowheads="1"/>
          </p:cNvSpPr>
          <p:nvPr/>
        </p:nvSpPr>
        <p:spPr bwMode="auto">
          <a:xfrm>
            <a:off x="698500" y="1482157"/>
            <a:ext cx="7604125" cy="4095750"/>
          </a:xfrm>
          <a:prstGeom prst="rect">
            <a:avLst/>
          </a:prstGeom>
          <a:solidFill>
            <a:schemeClr val="accent4">
              <a:lumMod val="60000"/>
              <a:lumOff val="40000"/>
            </a:schemeClr>
          </a:solidFill>
          <a:ln>
            <a:noFill/>
          </a:ln>
        </p:spPr>
        <p:txBody>
          <a:bodyPr>
            <a:spAutoFit/>
          </a:bodyPr>
          <a:lstStyle>
            <a:lvl1pPr marL="444500" indent="-444500">
              <a:defRPr>
                <a:solidFill>
                  <a:schemeClr val="tx1"/>
                </a:solidFill>
                <a:latin typeface="Calibri" pitchFamily="34" charset="0"/>
                <a:cs typeface="Arial" pitchFamily="34" charset="0"/>
              </a:defRPr>
            </a:lvl1pPr>
            <a:lvl2pPr marL="1079500" indent="-366713">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a:latin typeface="+mn-lt"/>
              </a:rPr>
              <a:t>‘Pull’ system of production scheduling including supply management</a:t>
            </a:r>
          </a:p>
          <a:p>
            <a:pPr lvl="1">
              <a:lnSpc>
                <a:spcPct val="90000"/>
              </a:lnSpc>
              <a:spcAft>
                <a:spcPts val="1200"/>
              </a:spcAft>
              <a:buClr>
                <a:srgbClr val="BF0922"/>
              </a:buClr>
              <a:buSzPct val="60000"/>
              <a:buFont typeface="Lucida Grande"/>
              <a:buChar char="►"/>
            </a:pPr>
            <a:r>
              <a:rPr lang="en-US" altLang="id-ID" sz="2800" dirty="0">
                <a:latin typeface="+mn-lt"/>
              </a:rPr>
              <a:t>Production only when signaled</a:t>
            </a:r>
          </a:p>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a:latin typeface="+mn-lt"/>
              </a:rPr>
              <a:t>Allows reduced inventory levels</a:t>
            </a:r>
          </a:p>
          <a:p>
            <a:pPr lvl="1">
              <a:lnSpc>
                <a:spcPct val="90000"/>
              </a:lnSpc>
              <a:spcAft>
                <a:spcPts val="1200"/>
              </a:spcAft>
              <a:buClr>
                <a:srgbClr val="BF0922"/>
              </a:buClr>
              <a:buSzPct val="60000"/>
              <a:buFont typeface="Lucida Grande"/>
              <a:buChar char="►"/>
            </a:pPr>
            <a:r>
              <a:rPr lang="en-US" altLang="id-ID" sz="2800" dirty="0">
                <a:latin typeface="+mn-lt"/>
              </a:rPr>
              <a:t>Inventory costs money and hides process and material problems</a:t>
            </a:r>
          </a:p>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a:latin typeface="+mn-lt"/>
              </a:rPr>
              <a:t>Encourages improved process and product quality</a:t>
            </a:r>
          </a:p>
        </p:txBody>
      </p:sp>
      <p:pic>
        <p:nvPicPr>
          <p:cNvPr id="74757" name="Picture 5" descr="JIT Inventory System is it good or bad? | Jorge Aponte's Blo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1659" y="5063319"/>
            <a:ext cx="2387361" cy="16240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80899">
                                            <p:txEl>
                                              <p:charRg st="4294967295" end="4294967295"/>
                                            </p:txEl>
                                          </p:spTgt>
                                        </p:tgtEl>
                                        <p:attrNameLst>
                                          <p:attrName>style.visibility</p:attrName>
                                        </p:attrNameLst>
                                      </p:cBhvr>
                                      <p:to>
                                        <p:strVal val="visible"/>
                                      </p:to>
                                    </p:set>
                                    <p:animEffect transition="in" filter="strips(downRight)">
                                      <p:cBhvr>
                                        <p:cTn id="7" dur="500"/>
                                        <p:tgtEl>
                                          <p:spTgt spid="80899">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6801" name="Rectangle 2"/>
          <p:cNvSpPr>
            <a:spLocks noGrp="1" noChangeArrowheads="1"/>
          </p:cNvSpPr>
          <p:nvPr>
            <p:ph type="title"/>
          </p:nvPr>
        </p:nvSpPr>
        <p:spPr>
          <a:xfrm>
            <a:off x="685800" y="148372"/>
            <a:ext cx="7772400" cy="876300"/>
          </a:xfrm>
          <a:solidFill>
            <a:schemeClr val="accent4">
              <a:lumMod val="75000"/>
            </a:schemeClr>
          </a:solidFill>
        </p:spPr>
        <p:txBody>
          <a:bodyPr/>
          <a:lstStyle/>
          <a:p>
            <a:r>
              <a:rPr lang="en-US" altLang="id-ID" dirty="0" smtClean="0">
                <a:latin typeface="+mn-lt"/>
                <a:cs typeface="Arial" pitchFamily="34" charset="0"/>
              </a:rPr>
              <a:t>6. Taguchi Concepts</a:t>
            </a:r>
          </a:p>
        </p:txBody>
      </p:sp>
      <p:sp>
        <p:nvSpPr>
          <p:cNvPr id="87043" name="Rectangle 3"/>
          <p:cNvSpPr>
            <a:spLocks noChangeArrowheads="1"/>
          </p:cNvSpPr>
          <p:nvPr/>
        </p:nvSpPr>
        <p:spPr bwMode="auto">
          <a:xfrm>
            <a:off x="700088" y="1431925"/>
            <a:ext cx="7862887" cy="4265783"/>
          </a:xfrm>
          <a:prstGeom prst="rect">
            <a:avLst/>
          </a:prstGeom>
          <a:solidFill>
            <a:schemeClr val="bg1">
              <a:lumMod val="85000"/>
            </a:schemeClr>
          </a:solidFill>
          <a:ln>
            <a:noFill/>
          </a:ln>
        </p:spPr>
        <p:txBody>
          <a:bodyPr>
            <a:spAutoFit/>
          </a:bodyPr>
          <a:lstStyle>
            <a:lvl1pPr marL="444500" indent="-444500">
              <a:defRPr>
                <a:solidFill>
                  <a:schemeClr val="tx1"/>
                </a:solidFill>
                <a:latin typeface="Calibri" pitchFamily="34" charset="0"/>
                <a:cs typeface="Arial" pitchFamily="34" charset="0"/>
              </a:defRPr>
            </a:lvl1pPr>
            <a:lvl2pPr marL="1079500" indent="-36830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a:latin typeface="+mn-lt"/>
              </a:rPr>
              <a:t>Engineering and experimental design methods to improve product and process design</a:t>
            </a:r>
          </a:p>
          <a:p>
            <a:pPr lvl="1">
              <a:lnSpc>
                <a:spcPct val="90000"/>
              </a:lnSpc>
              <a:spcAft>
                <a:spcPts val="1200"/>
              </a:spcAft>
              <a:buClr>
                <a:srgbClr val="BF0922"/>
              </a:buClr>
              <a:buSzPct val="60000"/>
              <a:buFont typeface="Lucida Grande"/>
              <a:buChar char="►"/>
            </a:pPr>
            <a:r>
              <a:rPr lang="en-US" altLang="id-ID" sz="2800" dirty="0">
                <a:latin typeface="+mn-lt"/>
              </a:rPr>
              <a:t>Identify key component and process variables affecting product variation</a:t>
            </a:r>
          </a:p>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a:latin typeface="+mn-lt"/>
              </a:rPr>
              <a:t>Taguchi Concepts</a:t>
            </a:r>
          </a:p>
          <a:p>
            <a:pPr lvl="1">
              <a:lnSpc>
                <a:spcPct val="90000"/>
              </a:lnSpc>
              <a:spcAft>
                <a:spcPts val="0"/>
              </a:spcAft>
              <a:buClr>
                <a:srgbClr val="BF0922"/>
              </a:buClr>
              <a:buSzPct val="60000"/>
              <a:buFont typeface="Lucida Grande"/>
              <a:buChar char="►"/>
            </a:pPr>
            <a:r>
              <a:rPr lang="en-US" altLang="id-ID" sz="2800" dirty="0">
                <a:latin typeface="+mn-lt"/>
              </a:rPr>
              <a:t>Quality robustness</a:t>
            </a:r>
          </a:p>
          <a:p>
            <a:pPr lvl="1">
              <a:lnSpc>
                <a:spcPct val="90000"/>
              </a:lnSpc>
              <a:spcAft>
                <a:spcPts val="0"/>
              </a:spcAft>
              <a:buClr>
                <a:srgbClr val="BF0922"/>
              </a:buClr>
              <a:buSzPct val="60000"/>
              <a:buFont typeface="Lucida Grande"/>
              <a:buChar char="►"/>
            </a:pPr>
            <a:r>
              <a:rPr lang="en-US" altLang="id-ID" sz="2800" dirty="0">
                <a:latin typeface="+mn-lt"/>
              </a:rPr>
              <a:t>Quality loss function</a:t>
            </a:r>
          </a:p>
          <a:p>
            <a:pPr lvl="1">
              <a:lnSpc>
                <a:spcPct val="90000"/>
              </a:lnSpc>
              <a:spcAft>
                <a:spcPts val="0"/>
              </a:spcAft>
              <a:buClr>
                <a:srgbClr val="BF0922"/>
              </a:buClr>
              <a:buSzPct val="60000"/>
              <a:buFont typeface="Lucida Grande"/>
              <a:buChar char="►"/>
            </a:pPr>
            <a:r>
              <a:rPr lang="en-US" altLang="id-ID" sz="2800" dirty="0">
                <a:latin typeface="+mn-lt"/>
              </a:rPr>
              <a:t>Target-oriented quality</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87043"/>
                                        </p:tgtEl>
                                        <p:attrNameLst>
                                          <p:attrName>style.visibility</p:attrName>
                                        </p:attrNameLst>
                                      </p:cBhvr>
                                      <p:to>
                                        <p:strVal val="visible"/>
                                      </p:to>
                                    </p:set>
                                    <p:animEffect transition="in" filter="strips(downRight)">
                                      <p:cBhvr>
                                        <p:cTn id="7" dur="1000"/>
                                        <p:tgtEl>
                                          <p:spTgt spid="870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3" grpId="0" animBg="1"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49" name="Rectangle 2"/>
          <p:cNvSpPr>
            <a:spLocks noGrp="1" noChangeArrowheads="1"/>
          </p:cNvSpPr>
          <p:nvPr>
            <p:ph type="title"/>
          </p:nvPr>
        </p:nvSpPr>
        <p:spPr>
          <a:xfrm>
            <a:off x="685800" y="148372"/>
            <a:ext cx="7772400" cy="787400"/>
          </a:xfrm>
          <a:solidFill>
            <a:schemeClr val="accent2">
              <a:lumMod val="60000"/>
              <a:lumOff val="40000"/>
            </a:schemeClr>
          </a:solidFill>
        </p:spPr>
        <p:txBody>
          <a:bodyPr/>
          <a:lstStyle/>
          <a:p>
            <a:r>
              <a:rPr lang="en-US" altLang="id-ID" dirty="0" smtClean="0">
                <a:latin typeface="+mn-lt"/>
                <a:cs typeface="Arial" pitchFamily="34" charset="0"/>
              </a:rPr>
              <a:t>Quality Robustness</a:t>
            </a:r>
          </a:p>
        </p:txBody>
      </p:sp>
      <p:sp>
        <p:nvSpPr>
          <p:cNvPr id="89091" name="Rectangle 3"/>
          <p:cNvSpPr>
            <a:spLocks noChangeArrowheads="1"/>
          </p:cNvSpPr>
          <p:nvPr/>
        </p:nvSpPr>
        <p:spPr bwMode="auto">
          <a:xfrm>
            <a:off x="771524" y="1581269"/>
            <a:ext cx="7616825" cy="2893100"/>
          </a:xfrm>
          <a:prstGeom prst="rect">
            <a:avLst/>
          </a:prstGeom>
          <a:solidFill>
            <a:schemeClr val="accent2">
              <a:lumMod val="20000"/>
              <a:lumOff val="80000"/>
            </a:schemeClr>
          </a:solidFill>
          <a:ln>
            <a:noFill/>
          </a:ln>
        </p:spPr>
        <p:txBody>
          <a:bodyPr>
            <a:spAutoFit/>
          </a:bodyPr>
          <a:lstStyle>
            <a:lvl1pPr marL="444500" indent="-444500">
              <a:defRPr>
                <a:solidFill>
                  <a:schemeClr val="tx1"/>
                </a:solidFill>
                <a:latin typeface="Calibri" pitchFamily="34" charset="0"/>
                <a:cs typeface="Arial" pitchFamily="34" charset="0"/>
              </a:defRPr>
            </a:lvl1pPr>
            <a:lvl2pPr marL="1079500" indent="-36830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marL="0" indent="0">
              <a:lnSpc>
                <a:spcPct val="90000"/>
              </a:lnSpc>
              <a:spcAft>
                <a:spcPts val="1200"/>
              </a:spcAft>
              <a:buClr>
                <a:srgbClr val="BF0922"/>
              </a:buClr>
              <a:buSzPct val="60000"/>
            </a:pPr>
            <a:r>
              <a:rPr lang="en-US" altLang="id-ID" sz="3200" dirty="0">
                <a:latin typeface="+mn-lt"/>
              </a:rPr>
              <a:t>Ability to produce products uniformly in adverse manufacturing and environmental conditions</a:t>
            </a:r>
          </a:p>
          <a:p>
            <a:pPr marL="520700" lvl="1">
              <a:lnSpc>
                <a:spcPct val="90000"/>
              </a:lnSpc>
              <a:spcAft>
                <a:spcPts val="1200"/>
              </a:spcAft>
              <a:buClr>
                <a:srgbClr val="BF0922"/>
              </a:buClr>
              <a:buSzPct val="60000"/>
              <a:buFont typeface="Lucida Grande"/>
              <a:buChar char="►"/>
            </a:pPr>
            <a:r>
              <a:rPr lang="en-US" altLang="id-ID" sz="2800" dirty="0">
                <a:latin typeface="+mn-lt"/>
              </a:rPr>
              <a:t>Remove the </a:t>
            </a:r>
            <a:r>
              <a:rPr lang="en-US" altLang="id-ID" sz="2800" i="1" dirty="0">
                <a:latin typeface="+mn-lt"/>
              </a:rPr>
              <a:t>effects</a:t>
            </a:r>
            <a:r>
              <a:rPr lang="en-US" altLang="id-ID" sz="2800" dirty="0">
                <a:latin typeface="+mn-lt"/>
              </a:rPr>
              <a:t> of adverse conditions</a:t>
            </a:r>
          </a:p>
          <a:p>
            <a:pPr marL="520700" lvl="1">
              <a:lnSpc>
                <a:spcPct val="90000"/>
              </a:lnSpc>
              <a:spcAft>
                <a:spcPts val="1200"/>
              </a:spcAft>
              <a:buClr>
                <a:srgbClr val="BF0922"/>
              </a:buClr>
              <a:buSzPct val="60000"/>
              <a:buFont typeface="Lucida Grande"/>
              <a:buChar char="►"/>
            </a:pPr>
            <a:r>
              <a:rPr lang="en-US" altLang="id-ID" sz="2800" dirty="0">
                <a:latin typeface="+mn-lt"/>
              </a:rPr>
              <a:t>Small variations in materials and process do not destroy product quality</a:t>
            </a:r>
            <a:endParaRPr lang="en-US" altLang="id-ID" sz="3200" dirty="0">
              <a:latin typeface="+mn-lt"/>
            </a:endParaRP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89091"/>
                                        </p:tgtEl>
                                        <p:attrNameLst>
                                          <p:attrName>style.visibility</p:attrName>
                                        </p:attrNameLst>
                                      </p:cBhvr>
                                      <p:to>
                                        <p:strVal val="visible"/>
                                      </p:to>
                                    </p:set>
                                    <p:animEffect transition="in" filter="strips(downRight)">
                                      <p:cBhvr>
                                        <p:cTn id="7" dur="1000"/>
                                        <p:tgtEl>
                                          <p:spTgt spid="890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animBg="1"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703262" y="177800"/>
            <a:ext cx="7772400" cy="711200"/>
          </a:xfrm>
          <a:solidFill>
            <a:srgbClr val="808000"/>
          </a:solidFill>
          <a:extLst/>
        </p:spPr>
        <p:txBody>
          <a:bodyPr rtlCol="0">
            <a:normAutofit fontScale="90000"/>
          </a:bodyPr>
          <a:lstStyle/>
          <a:p>
            <a:pPr fontAlgn="auto">
              <a:spcAft>
                <a:spcPts val="0"/>
              </a:spcAft>
              <a:defRPr/>
            </a:pPr>
            <a:r>
              <a:rPr lang="en-US" dirty="0">
                <a:latin typeface="+mn-lt"/>
              </a:rPr>
              <a:t>Quality Loss Function</a:t>
            </a:r>
          </a:p>
        </p:txBody>
      </p:sp>
      <p:sp>
        <p:nvSpPr>
          <p:cNvPr id="91139" name="Rectangle 3"/>
          <p:cNvSpPr>
            <a:spLocks noChangeArrowheads="1"/>
          </p:cNvSpPr>
          <p:nvPr/>
        </p:nvSpPr>
        <p:spPr bwMode="auto">
          <a:xfrm>
            <a:off x="573206" y="1485900"/>
            <a:ext cx="8011235" cy="3945696"/>
          </a:xfrm>
          <a:prstGeom prst="rect">
            <a:avLst/>
          </a:prstGeom>
          <a:solidFill>
            <a:schemeClr val="accent5">
              <a:lumMod val="20000"/>
              <a:lumOff val="80000"/>
            </a:schemeClr>
          </a:solidFill>
          <a:ln>
            <a:noFill/>
          </a:ln>
        </p:spPr>
        <p:txBody>
          <a:bodyPr wrap="square">
            <a:spAutoFit/>
          </a:bodyPr>
          <a:lstStyle>
            <a:lvl1pPr marL="533400" indent="-5334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90000"/>
              </a:lnSpc>
              <a:spcAft>
                <a:spcPts val="1200"/>
              </a:spcAft>
              <a:buClr>
                <a:srgbClr val="BF0922"/>
              </a:buClr>
              <a:buSzPct val="60000"/>
              <a:buFont typeface="Wingdings" panose="05000000000000000000" pitchFamily="2" charset="2"/>
              <a:buChar char="q"/>
            </a:pPr>
            <a:r>
              <a:rPr lang="en-US" altLang="id-ID" sz="3200" dirty="0">
                <a:latin typeface="+mn-lt"/>
              </a:rPr>
              <a:t>Shows that costs increase as the product moves away from what the customer wants</a:t>
            </a:r>
          </a:p>
          <a:p>
            <a:pPr>
              <a:lnSpc>
                <a:spcPct val="90000"/>
              </a:lnSpc>
              <a:spcAft>
                <a:spcPts val="1200"/>
              </a:spcAft>
              <a:buClr>
                <a:srgbClr val="BF0922"/>
              </a:buClr>
              <a:buSzPct val="60000"/>
              <a:buFont typeface="Wingdings" panose="05000000000000000000" pitchFamily="2" charset="2"/>
              <a:buChar char="q"/>
            </a:pPr>
            <a:r>
              <a:rPr lang="en-US" altLang="id-ID" sz="3200" dirty="0">
                <a:latin typeface="+mn-lt"/>
              </a:rPr>
              <a:t>Costs include customer dissatisfaction, warranty </a:t>
            </a:r>
            <a:r>
              <a:rPr lang="en-US" altLang="id-ID" sz="3200" dirty="0" smtClean="0">
                <a:latin typeface="+mn-lt"/>
              </a:rPr>
              <a:t>and service, internal </a:t>
            </a:r>
            <a:r>
              <a:rPr lang="en-US" altLang="id-ID" sz="3200" dirty="0">
                <a:latin typeface="+mn-lt"/>
              </a:rPr>
              <a:t/>
            </a:r>
            <a:br>
              <a:rPr lang="en-US" altLang="id-ID" sz="3200" dirty="0">
                <a:latin typeface="+mn-lt"/>
              </a:rPr>
            </a:br>
            <a:r>
              <a:rPr lang="en-US" altLang="id-ID" sz="3200" dirty="0">
                <a:latin typeface="+mn-lt"/>
              </a:rPr>
              <a:t>scrap and repair, and costs to </a:t>
            </a:r>
            <a:r>
              <a:rPr lang="en-US" altLang="id-ID" sz="3200" dirty="0" smtClean="0">
                <a:latin typeface="+mn-lt"/>
              </a:rPr>
              <a:t>                             society</a:t>
            </a:r>
            <a:endParaRPr lang="en-US" altLang="id-ID" sz="3200" dirty="0">
              <a:latin typeface="+mn-lt"/>
            </a:endParaRPr>
          </a:p>
          <a:p>
            <a:pPr>
              <a:lnSpc>
                <a:spcPct val="90000"/>
              </a:lnSpc>
              <a:spcAft>
                <a:spcPts val="1200"/>
              </a:spcAft>
              <a:buClr>
                <a:srgbClr val="BF0922"/>
              </a:buClr>
              <a:buSzPct val="60000"/>
              <a:buFont typeface="Wingdings" panose="05000000000000000000" pitchFamily="2" charset="2"/>
              <a:buChar char="q"/>
            </a:pPr>
            <a:r>
              <a:rPr lang="en-US" altLang="id-ID" sz="3200" dirty="0">
                <a:latin typeface="+mn-lt"/>
              </a:rPr>
              <a:t>Traditional conformance </a:t>
            </a:r>
            <a:r>
              <a:rPr lang="en-US" altLang="id-ID" sz="3200" dirty="0" smtClean="0">
                <a:latin typeface="+mn-lt"/>
              </a:rPr>
              <a:t>                 specifications </a:t>
            </a:r>
            <a:r>
              <a:rPr lang="en-US" altLang="id-ID" sz="3200" dirty="0">
                <a:latin typeface="+mn-lt"/>
              </a:rPr>
              <a:t>are too simplistic</a:t>
            </a:r>
          </a:p>
        </p:txBody>
      </p:sp>
      <p:sp>
        <p:nvSpPr>
          <p:cNvPr id="91140" name="Text Box 4"/>
          <p:cNvSpPr txBox="1">
            <a:spLocks noChangeArrowheads="1"/>
          </p:cNvSpPr>
          <p:nvPr/>
        </p:nvSpPr>
        <p:spPr bwMode="auto">
          <a:xfrm rot="21142070">
            <a:off x="6766605" y="3180188"/>
            <a:ext cx="2284412" cy="1552575"/>
          </a:xfrm>
          <a:prstGeom prst="rect">
            <a:avLst/>
          </a:prstGeom>
          <a:solidFill>
            <a:schemeClr val="accent4"/>
          </a:solidFill>
          <a:ln w="19050">
            <a:solidFill>
              <a:schemeClr val="tx1"/>
            </a:solidFill>
            <a:miter lim="800000"/>
            <a:headEnd/>
            <a:tailEnd/>
          </a:ln>
          <a:effectLst/>
          <a:extLst/>
        </p:spPr>
        <p:txBody>
          <a:bodyPr lIns="198000" tIns="190800" rIns="198000" bIns="190800">
            <a:spAutoFit/>
          </a:bodyPr>
          <a:lstStyle/>
          <a:p>
            <a:pPr algn="ctr" fontAlgn="auto">
              <a:lnSpc>
                <a:spcPct val="90000"/>
              </a:lnSpc>
              <a:spcBef>
                <a:spcPts val="0"/>
              </a:spcBef>
              <a:spcAft>
                <a:spcPts val="0"/>
              </a:spcAft>
              <a:defRPr/>
            </a:pPr>
            <a:r>
              <a:rPr lang="en-US" sz="2800" dirty="0">
                <a:latin typeface="Arial"/>
                <a:cs typeface="Arial"/>
              </a:rPr>
              <a:t>Target-oriented quality</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91139"/>
                                        </p:tgtEl>
                                        <p:attrNameLst>
                                          <p:attrName>style.visibility</p:attrName>
                                        </p:attrNameLst>
                                      </p:cBhvr>
                                      <p:to>
                                        <p:strVal val="visible"/>
                                      </p:to>
                                    </p:set>
                                    <p:animEffect transition="in" filter="strips(downRight)">
                                      <p:cBhvr>
                                        <p:cTn id="7" dur="1000"/>
                                        <p:tgtEl>
                                          <p:spTgt spid="91139"/>
                                        </p:tgtEl>
                                      </p:cBhvr>
                                    </p:animEffect>
                                  </p:childTnLst>
                                </p:cTn>
                              </p:par>
                            </p:childTnLst>
                          </p:cTn>
                        </p:par>
                        <p:par>
                          <p:cTn id="8" fill="hold" nodeType="afterGroup">
                            <p:stCondLst>
                              <p:cond delay="2000"/>
                            </p:stCondLst>
                            <p:childTnLst>
                              <p:par>
                                <p:cTn id="9" presetID="9" presetClass="entr" presetSubtype="0" fill="hold" grpId="0" nodeType="afterEffect">
                                  <p:stCondLst>
                                    <p:cond delay="1000"/>
                                  </p:stCondLst>
                                  <p:childTnLst>
                                    <p:set>
                                      <p:cBhvr>
                                        <p:cTn id="10" dur="1" fill="hold">
                                          <p:stCondLst>
                                            <p:cond delay="0"/>
                                          </p:stCondLst>
                                        </p:cTn>
                                        <p:tgtEl>
                                          <p:spTgt spid="91140"/>
                                        </p:tgtEl>
                                        <p:attrNameLst>
                                          <p:attrName>style.visibility</p:attrName>
                                        </p:attrNameLst>
                                      </p:cBhvr>
                                      <p:to>
                                        <p:strVal val="visible"/>
                                      </p:to>
                                    </p:set>
                                    <p:animEffect transition="in" filter="dissolve">
                                      <p:cBhvr>
                                        <p:cTn id="11" dur="1000"/>
                                        <p:tgtEl>
                                          <p:spTgt spid="91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animBg="1" autoUpdateAnimBg="0"/>
      <p:bldP spid="91140"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72329" y="112712"/>
            <a:ext cx="7772400" cy="638175"/>
          </a:xfrm>
          <a:solidFill>
            <a:schemeClr val="accent4">
              <a:lumMod val="75000"/>
            </a:schemeClr>
          </a:solidFill>
          <a:extLst/>
        </p:spPr>
        <p:txBody>
          <a:bodyPr rtlCol="0">
            <a:normAutofit fontScale="90000"/>
          </a:bodyPr>
          <a:lstStyle/>
          <a:p>
            <a:pPr fontAlgn="auto">
              <a:spcAft>
                <a:spcPts val="0"/>
              </a:spcAft>
              <a:defRPr/>
            </a:pPr>
            <a:r>
              <a:rPr lang="en-AU" sz="4000" cap="small" dirty="0"/>
              <a:t>The Flow of Activities</a:t>
            </a:r>
          </a:p>
        </p:txBody>
      </p:sp>
      <p:sp>
        <p:nvSpPr>
          <p:cNvPr id="33795" name="Text Box 3"/>
          <p:cNvSpPr txBox="1">
            <a:spLocks noChangeArrowheads="1"/>
          </p:cNvSpPr>
          <p:nvPr/>
        </p:nvSpPr>
        <p:spPr bwMode="auto">
          <a:xfrm>
            <a:off x="369888" y="1439863"/>
            <a:ext cx="7510462" cy="1339850"/>
          </a:xfrm>
          <a:prstGeom prst="rect">
            <a:avLst/>
          </a:prstGeom>
          <a:solidFill>
            <a:schemeClr val="accent4"/>
          </a:solidFill>
          <a:ln w="9525">
            <a:solidFill>
              <a:schemeClr val="tx1"/>
            </a:solidFill>
            <a:miter lim="800000"/>
            <a:headEnd/>
            <a:tailEnd/>
          </a:ln>
          <a:effectLst/>
        </p:spPr>
        <p:txBody>
          <a:bodyPr>
            <a:spAutoFit/>
          </a:bodyPr>
          <a:lstStyle>
            <a:lvl1pPr marL="1071563" indent="-1071563">
              <a:tabLst>
                <a:tab pos="1887538" algn="l"/>
              </a:tabLst>
              <a:defRPr sz="2400">
                <a:solidFill>
                  <a:schemeClr val="tx1"/>
                </a:solidFill>
                <a:latin typeface="Arial" charset="0"/>
                <a:ea typeface="ＭＳ Ｐゴシック" charset="0"/>
                <a:cs typeface="ＭＳ Ｐゴシック" charset="0"/>
              </a:defRPr>
            </a:lvl1pPr>
            <a:lvl2pPr marL="1250950">
              <a:tabLst>
                <a:tab pos="1887538" algn="l"/>
              </a:tabLst>
              <a:defRPr sz="2400">
                <a:solidFill>
                  <a:schemeClr val="tx1"/>
                </a:solidFill>
                <a:latin typeface="Arial" charset="0"/>
                <a:ea typeface="ＭＳ Ｐゴシック" charset="0"/>
              </a:defRPr>
            </a:lvl2pPr>
            <a:lvl3pPr marL="1430338">
              <a:tabLst>
                <a:tab pos="1887538" algn="l"/>
              </a:tabLst>
              <a:defRPr sz="2400">
                <a:solidFill>
                  <a:schemeClr val="tx1"/>
                </a:solidFill>
                <a:latin typeface="Arial" charset="0"/>
                <a:ea typeface="ＭＳ Ｐゴシック" charset="0"/>
              </a:defRPr>
            </a:lvl3pPr>
            <a:lvl4pPr marL="1609725">
              <a:tabLst>
                <a:tab pos="1887538" algn="l"/>
              </a:tabLst>
              <a:defRPr sz="2400">
                <a:solidFill>
                  <a:schemeClr val="tx1"/>
                </a:solidFill>
                <a:latin typeface="Arial" charset="0"/>
                <a:ea typeface="ＭＳ Ｐゴシック" charset="0"/>
              </a:defRPr>
            </a:lvl4pPr>
            <a:lvl5pPr>
              <a:tabLst>
                <a:tab pos="1887538" algn="l"/>
              </a:tabLst>
              <a:defRPr sz="2400">
                <a:solidFill>
                  <a:schemeClr val="tx1"/>
                </a:solidFill>
                <a:latin typeface="Arial" charset="0"/>
                <a:ea typeface="ＭＳ Ｐゴシック" charset="0"/>
              </a:defRPr>
            </a:lvl5pPr>
            <a:lvl6pPr eaLnBrk="0" fontAlgn="base" hangingPunct="0">
              <a:spcBef>
                <a:spcPct val="0"/>
              </a:spcBef>
              <a:spcAft>
                <a:spcPct val="0"/>
              </a:spcAft>
              <a:tabLst>
                <a:tab pos="1887538" algn="l"/>
              </a:tabLst>
              <a:defRPr sz="2400">
                <a:solidFill>
                  <a:schemeClr val="tx1"/>
                </a:solidFill>
                <a:latin typeface="Arial" charset="0"/>
                <a:ea typeface="ＭＳ Ｐゴシック" charset="0"/>
              </a:defRPr>
            </a:lvl6pPr>
            <a:lvl7pPr eaLnBrk="0" fontAlgn="base" hangingPunct="0">
              <a:spcBef>
                <a:spcPct val="0"/>
              </a:spcBef>
              <a:spcAft>
                <a:spcPct val="0"/>
              </a:spcAft>
              <a:tabLst>
                <a:tab pos="1887538" algn="l"/>
              </a:tabLst>
              <a:defRPr sz="2400">
                <a:solidFill>
                  <a:schemeClr val="tx1"/>
                </a:solidFill>
                <a:latin typeface="Arial" charset="0"/>
                <a:ea typeface="ＭＳ Ｐゴシック" charset="0"/>
              </a:defRPr>
            </a:lvl7pPr>
            <a:lvl8pPr eaLnBrk="0" fontAlgn="base" hangingPunct="0">
              <a:spcBef>
                <a:spcPct val="0"/>
              </a:spcBef>
              <a:spcAft>
                <a:spcPct val="0"/>
              </a:spcAft>
              <a:tabLst>
                <a:tab pos="1887538" algn="l"/>
              </a:tabLst>
              <a:defRPr sz="2400">
                <a:solidFill>
                  <a:schemeClr val="tx1"/>
                </a:solidFill>
                <a:latin typeface="Arial" charset="0"/>
                <a:ea typeface="ＭＳ Ｐゴシック" charset="0"/>
              </a:defRPr>
            </a:lvl8pPr>
            <a:lvl9pPr eaLnBrk="0" fontAlgn="base" hangingPunct="0">
              <a:spcBef>
                <a:spcPct val="0"/>
              </a:spcBef>
              <a:spcAft>
                <a:spcPct val="0"/>
              </a:spcAft>
              <a:tabLst>
                <a:tab pos="1887538" algn="l"/>
              </a:tabLst>
              <a:defRPr sz="2400">
                <a:solidFill>
                  <a:schemeClr val="tx1"/>
                </a:solidFill>
                <a:latin typeface="Arial" charset="0"/>
                <a:ea typeface="ＭＳ Ｐゴシック" charset="0"/>
              </a:defRPr>
            </a:lvl9pPr>
          </a:lstStyle>
          <a:p>
            <a:pPr fontAlgn="auto">
              <a:lnSpc>
                <a:spcPct val="90000"/>
              </a:lnSpc>
              <a:spcBef>
                <a:spcPts val="0"/>
              </a:spcBef>
              <a:spcAft>
                <a:spcPts val="0"/>
              </a:spcAft>
              <a:defRPr/>
            </a:pPr>
            <a:r>
              <a:rPr lang="en-AU" sz="1800" b="1" dirty="0">
                <a:latin typeface="+mn-lt"/>
                <a:cs typeface="Arial"/>
              </a:rPr>
              <a:t>Organizational Practices</a:t>
            </a:r>
          </a:p>
          <a:p>
            <a:pPr fontAlgn="auto">
              <a:lnSpc>
                <a:spcPct val="90000"/>
              </a:lnSpc>
              <a:spcBef>
                <a:spcPts val="0"/>
              </a:spcBef>
              <a:spcAft>
                <a:spcPts val="0"/>
              </a:spcAft>
              <a:defRPr/>
            </a:pPr>
            <a:r>
              <a:rPr lang="en-AU" sz="1800" dirty="0">
                <a:latin typeface="+mn-lt"/>
                <a:cs typeface="Arial"/>
              </a:rPr>
              <a:t>	Leadership, Mission statement, Effective operating procedures, Staff support, Training</a:t>
            </a:r>
          </a:p>
          <a:p>
            <a:pPr fontAlgn="auto">
              <a:lnSpc>
                <a:spcPct val="90000"/>
              </a:lnSpc>
              <a:spcBef>
                <a:spcPts val="0"/>
              </a:spcBef>
              <a:spcAft>
                <a:spcPts val="0"/>
              </a:spcAft>
              <a:defRPr/>
            </a:pPr>
            <a:r>
              <a:rPr lang="en-AU" sz="1800" dirty="0">
                <a:latin typeface="+mn-lt"/>
                <a:cs typeface="Arial"/>
              </a:rPr>
              <a:t>	</a:t>
            </a:r>
            <a:r>
              <a:rPr lang="en-AU" sz="1800" b="1" i="1" dirty="0">
                <a:latin typeface="+mn-lt"/>
                <a:cs typeface="Arial"/>
              </a:rPr>
              <a:t>Yields:	What is important and what is to be</a:t>
            </a:r>
            <a:br>
              <a:rPr lang="en-AU" sz="1800" b="1" i="1" dirty="0">
                <a:latin typeface="+mn-lt"/>
                <a:cs typeface="Arial"/>
              </a:rPr>
            </a:br>
            <a:r>
              <a:rPr lang="en-AU" sz="1800" b="1" i="1" dirty="0">
                <a:latin typeface="+mn-lt"/>
                <a:cs typeface="Arial"/>
              </a:rPr>
              <a:t>	accomplished</a:t>
            </a:r>
          </a:p>
        </p:txBody>
      </p:sp>
      <p:grpSp>
        <p:nvGrpSpPr>
          <p:cNvPr id="33796" name="Group 4"/>
          <p:cNvGrpSpPr>
            <a:grpSpLocks/>
          </p:cNvGrpSpPr>
          <p:nvPr/>
        </p:nvGrpSpPr>
        <p:grpSpPr bwMode="auto">
          <a:xfrm>
            <a:off x="735013" y="2686050"/>
            <a:ext cx="7758112" cy="1423988"/>
            <a:chOff x="463" y="1692"/>
            <a:chExt cx="4887" cy="897"/>
          </a:xfrm>
        </p:grpSpPr>
        <p:sp>
          <p:nvSpPr>
            <p:cNvPr id="25611" name="Text Box 5"/>
            <p:cNvSpPr txBox="1">
              <a:spLocks noChangeArrowheads="1"/>
            </p:cNvSpPr>
            <p:nvPr/>
          </p:nvSpPr>
          <p:spPr bwMode="auto">
            <a:xfrm>
              <a:off x="619" y="1745"/>
              <a:ext cx="4731" cy="844"/>
            </a:xfrm>
            <a:prstGeom prst="rect">
              <a:avLst/>
            </a:prstGeom>
            <a:solidFill>
              <a:schemeClr val="accent2"/>
            </a:solidFill>
            <a:ln w="9525">
              <a:solidFill>
                <a:schemeClr val="tx1"/>
              </a:solidFill>
              <a:miter lim="800000"/>
              <a:headEnd/>
              <a:tailEnd/>
            </a:ln>
          </p:spPr>
          <p:txBody>
            <a:bodyPr>
              <a:spAutoFit/>
            </a:bodyPr>
            <a:lstStyle>
              <a:lvl1pPr marL="1071563" indent="-1071563">
                <a:tabLst>
                  <a:tab pos="1887538" algn="l"/>
                </a:tabLst>
                <a:defRPr>
                  <a:solidFill>
                    <a:schemeClr val="tx1"/>
                  </a:solidFill>
                  <a:latin typeface="Calibri" pitchFamily="34" charset="0"/>
                  <a:cs typeface="Arial" pitchFamily="34" charset="0"/>
                </a:defRPr>
              </a:lvl1pPr>
              <a:lvl2pPr marL="742950" indent="-285750">
                <a:tabLst>
                  <a:tab pos="1887538" algn="l"/>
                </a:tabLst>
                <a:defRPr>
                  <a:solidFill>
                    <a:schemeClr val="tx1"/>
                  </a:solidFill>
                  <a:latin typeface="Calibri" pitchFamily="34" charset="0"/>
                  <a:cs typeface="Arial" pitchFamily="34" charset="0"/>
                </a:defRPr>
              </a:lvl2pPr>
              <a:lvl3pPr marL="1143000" indent="-228600">
                <a:tabLst>
                  <a:tab pos="1887538" algn="l"/>
                </a:tabLst>
                <a:defRPr>
                  <a:solidFill>
                    <a:schemeClr val="tx1"/>
                  </a:solidFill>
                  <a:latin typeface="Calibri" pitchFamily="34" charset="0"/>
                  <a:cs typeface="Arial" pitchFamily="34" charset="0"/>
                </a:defRPr>
              </a:lvl3pPr>
              <a:lvl4pPr marL="1600200" indent="-228600">
                <a:tabLst>
                  <a:tab pos="1887538" algn="l"/>
                </a:tabLst>
                <a:defRPr>
                  <a:solidFill>
                    <a:schemeClr val="tx1"/>
                  </a:solidFill>
                  <a:latin typeface="Calibri" pitchFamily="34" charset="0"/>
                  <a:cs typeface="Arial" pitchFamily="34" charset="0"/>
                </a:defRPr>
              </a:lvl4pPr>
              <a:lvl5pPr marL="2057400" indent="-228600">
                <a:tabLst>
                  <a:tab pos="1887538" algn="l"/>
                </a:tabLst>
                <a:defRPr>
                  <a:solidFill>
                    <a:schemeClr val="tx1"/>
                  </a:solidFill>
                  <a:latin typeface="Calibri" pitchFamily="34" charset="0"/>
                  <a:cs typeface="Arial" pitchFamily="34" charset="0"/>
                </a:defRPr>
              </a:lvl5pPr>
              <a:lvl6pPr marL="2514600" indent="-228600" defTabSz="457200" fontAlgn="base">
                <a:spcBef>
                  <a:spcPct val="0"/>
                </a:spcBef>
                <a:spcAft>
                  <a:spcPct val="0"/>
                </a:spcAft>
                <a:tabLst>
                  <a:tab pos="1887538" algn="l"/>
                </a:tabLst>
                <a:defRPr>
                  <a:solidFill>
                    <a:schemeClr val="tx1"/>
                  </a:solidFill>
                  <a:latin typeface="Calibri" pitchFamily="34" charset="0"/>
                  <a:cs typeface="Arial" pitchFamily="34" charset="0"/>
                </a:defRPr>
              </a:lvl6pPr>
              <a:lvl7pPr marL="2971800" indent="-228600" defTabSz="457200" fontAlgn="base">
                <a:spcBef>
                  <a:spcPct val="0"/>
                </a:spcBef>
                <a:spcAft>
                  <a:spcPct val="0"/>
                </a:spcAft>
                <a:tabLst>
                  <a:tab pos="1887538" algn="l"/>
                </a:tabLst>
                <a:defRPr>
                  <a:solidFill>
                    <a:schemeClr val="tx1"/>
                  </a:solidFill>
                  <a:latin typeface="Calibri" pitchFamily="34" charset="0"/>
                  <a:cs typeface="Arial" pitchFamily="34" charset="0"/>
                </a:defRPr>
              </a:lvl7pPr>
              <a:lvl8pPr marL="3429000" indent="-228600" defTabSz="457200" fontAlgn="base">
                <a:spcBef>
                  <a:spcPct val="0"/>
                </a:spcBef>
                <a:spcAft>
                  <a:spcPct val="0"/>
                </a:spcAft>
                <a:tabLst>
                  <a:tab pos="1887538" algn="l"/>
                </a:tabLst>
                <a:defRPr>
                  <a:solidFill>
                    <a:schemeClr val="tx1"/>
                  </a:solidFill>
                  <a:latin typeface="Calibri" pitchFamily="34" charset="0"/>
                  <a:cs typeface="Arial" pitchFamily="34" charset="0"/>
                </a:defRPr>
              </a:lvl8pPr>
              <a:lvl9pPr marL="3886200" indent="-228600" defTabSz="457200" fontAlgn="base">
                <a:spcBef>
                  <a:spcPct val="0"/>
                </a:spcBef>
                <a:spcAft>
                  <a:spcPct val="0"/>
                </a:spcAft>
                <a:tabLst>
                  <a:tab pos="1887538" algn="l"/>
                </a:tabLst>
                <a:defRPr>
                  <a:solidFill>
                    <a:schemeClr val="tx1"/>
                  </a:solidFill>
                  <a:latin typeface="Calibri" pitchFamily="34" charset="0"/>
                  <a:cs typeface="Arial" pitchFamily="34" charset="0"/>
                </a:defRPr>
              </a:lvl9pPr>
            </a:lstStyle>
            <a:p>
              <a:pPr>
                <a:lnSpc>
                  <a:spcPct val="90000"/>
                </a:lnSpc>
              </a:pPr>
              <a:r>
                <a:rPr lang="en-AU" altLang="id-ID" b="1">
                  <a:latin typeface="+mn-lt"/>
                  <a:ea typeface="MS PGothic" pitchFamily="34" charset="-128"/>
                </a:rPr>
                <a:t>Quality Principles</a:t>
              </a:r>
            </a:p>
            <a:p>
              <a:pPr>
                <a:lnSpc>
                  <a:spcPct val="90000"/>
                </a:lnSpc>
              </a:pPr>
              <a:r>
                <a:rPr lang="en-AU" altLang="id-ID">
                  <a:latin typeface="+mn-lt"/>
                  <a:ea typeface="MS PGothic" pitchFamily="34" charset="-128"/>
                </a:rPr>
                <a:t>	Customer focus, Continuous improvement, Benchmarking, Just-in-time, Tools of TQM</a:t>
              </a:r>
            </a:p>
            <a:p>
              <a:pPr>
                <a:lnSpc>
                  <a:spcPct val="90000"/>
                </a:lnSpc>
              </a:pPr>
              <a:r>
                <a:rPr lang="en-AU" altLang="id-ID">
                  <a:latin typeface="+mn-lt"/>
                  <a:ea typeface="MS PGothic" pitchFamily="34" charset="-128"/>
                </a:rPr>
                <a:t>	</a:t>
              </a:r>
              <a:r>
                <a:rPr lang="en-AU" altLang="id-ID" b="1" i="1">
                  <a:latin typeface="+mn-lt"/>
                  <a:ea typeface="MS PGothic" pitchFamily="34" charset="-128"/>
                </a:rPr>
                <a:t>Yields:	How to do what is important and to be</a:t>
              </a:r>
              <a:br>
                <a:rPr lang="en-AU" altLang="id-ID" b="1" i="1">
                  <a:latin typeface="+mn-lt"/>
                  <a:ea typeface="MS PGothic" pitchFamily="34" charset="-128"/>
                </a:rPr>
              </a:br>
              <a:r>
                <a:rPr lang="en-AU" altLang="id-ID" b="1" i="1">
                  <a:latin typeface="+mn-lt"/>
                  <a:ea typeface="MS PGothic" pitchFamily="34" charset="-128"/>
                </a:rPr>
                <a:t>	accomplished</a:t>
              </a:r>
            </a:p>
          </p:txBody>
        </p:sp>
        <p:sp>
          <p:nvSpPr>
            <p:cNvPr id="25612" name="Line 6"/>
            <p:cNvSpPr>
              <a:spLocks noChangeShapeType="1"/>
            </p:cNvSpPr>
            <p:nvPr/>
          </p:nvSpPr>
          <p:spPr bwMode="auto">
            <a:xfrm>
              <a:off x="463" y="1692"/>
              <a:ext cx="318" cy="491"/>
            </a:xfrm>
            <a:prstGeom prst="line">
              <a:avLst/>
            </a:prstGeom>
            <a:noFill/>
            <a:ln w="76200">
              <a:solidFill>
                <a:schemeClr val="tx1"/>
              </a:solidFill>
              <a:round/>
              <a:headEnd/>
              <a:tailEnd type="triangle" w="med" len="lg"/>
            </a:ln>
            <a:extLst>
              <a:ext uri="{909E8E84-426E-40DD-AFC4-6F175D3DCCD1}">
                <a14:hiddenFill xmlns:a14="http://schemas.microsoft.com/office/drawing/2010/main">
                  <a:noFill/>
                </a14:hiddenFill>
              </a:ext>
            </a:extLst>
          </p:spPr>
          <p:txBody>
            <a:bodyPr/>
            <a:lstStyle/>
            <a:p>
              <a:endParaRPr lang="id-ID">
                <a:latin typeface="+mn-lt"/>
              </a:endParaRPr>
            </a:p>
          </p:txBody>
        </p:sp>
      </p:grpSp>
      <p:grpSp>
        <p:nvGrpSpPr>
          <p:cNvPr id="33799" name="Group 7"/>
          <p:cNvGrpSpPr>
            <a:grpSpLocks/>
          </p:cNvGrpSpPr>
          <p:nvPr/>
        </p:nvGrpSpPr>
        <p:grpSpPr bwMode="auto">
          <a:xfrm>
            <a:off x="1625600" y="3932238"/>
            <a:ext cx="6938963" cy="1273175"/>
            <a:chOff x="1024" y="2477"/>
            <a:chExt cx="4371" cy="802"/>
          </a:xfrm>
        </p:grpSpPr>
        <p:sp>
          <p:nvSpPr>
            <p:cNvPr id="33800" name="Text Box 8"/>
            <p:cNvSpPr txBox="1">
              <a:spLocks noChangeArrowheads="1"/>
            </p:cNvSpPr>
            <p:nvPr/>
          </p:nvSpPr>
          <p:spPr bwMode="auto">
            <a:xfrm>
              <a:off x="1232" y="2591"/>
              <a:ext cx="4163" cy="688"/>
            </a:xfrm>
            <a:prstGeom prst="rect">
              <a:avLst/>
            </a:prstGeom>
            <a:solidFill>
              <a:schemeClr val="accent3"/>
            </a:solidFill>
            <a:ln w="9525">
              <a:solidFill>
                <a:schemeClr val="tx1"/>
              </a:solidFill>
              <a:miter lim="800000"/>
              <a:headEnd/>
              <a:tailEnd/>
            </a:ln>
            <a:effectLst/>
            <a:extLst/>
          </p:spPr>
          <p:txBody>
            <a:bodyPr>
              <a:spAutoFit/>
            </a:bodyPr>
            <a:lstStyle>
              <a:lvl1pPr marL="1071563" indent="-1071563">
                <a:tabLst>
                  <a:tab pos="1887538" algn="l"/>
                </a:tabLst>
                <a:defRPr sz="2400">
                  <a:solidFill>
                    <a:schemeClr val="tx1"/>
                  </a:solidFill>
                  <a:latin typeface="Arial" charset="0"/>
                  <a:ea typeface="ＭＳ Ｐゴシック" charset="0"/>
                  <a:cs typeface="ＭＳ Ｐゴシック" charset="0"/>
                </a:defRPr>
              </a:lvl1pPr>
              <a:lvl2pPr marL="1250950">
                <a:tabLst>
                  <a:tab pos="1887538" algn="l"/>
                </a:tabLst>
                <a:defRPr sz="2400">
                  <a:solidFill>
                    <a:schemeClr val="tx1"/>
                  </a:solidFill>
                  <a:latin typeface="Arial" charset="0"/>
                  <a:ea typeface="ＭＳ Ｐゴシック" charset="0"/>
                </a:defRPr>
              </a:lvl2pPr>
              <a:lvl3pPr marL="1430338">
                <a:tabLst>
                  <a:tab pos="1887538" algn="l"/>
                </a:tabLst>
                <a:defRPr sz="2400">
                  <a:solidFill>
                    <a:schemeClr val="tx1"/>
                  </a:solidFill>
                  <a:latin typeface="Arial" charset="0"/>
                  <a:ea typeface="ＭＳ Ｐゴシック" charset="0"/>
                </a:defRPr>
              </a:lvl3pPr>
              <a:lvl4pPr marL="1609725">
                <a:tabLst>
                  <a:tab pos="1887538" algn="l"/>
                </a:tabLst>
                <a:defRPr sz="2400">
                  <a:solidFill>
                    <a:schemeClr val="tx1"/>
                  </a:solidFill>
                  <a:latin typeface="Arial" charset="0"/>
                  <a:ea typeface="ＭＳ Ｐゴシック" charset="0"/>
                </a:defRPr>
              </a:lvl4pPr>
              <a:lvl5pPr>
                <a:tabLst>
                  <a:tab pos="1887538" algn="l"/>
                </a:tabLst>
                <a:defRPr sz="2400">
                  <a:solidFill>
                    <a:schemeClr val="tx1"/>
                  </a:solidFill>
                  <a:latin typeface="Arial" charset="0"/>
                  <a:ea typeface="ＭＳ Ｐゴシック" charset="0"/>
                </a:defRPr>
              </a:lvl5pPr>
              <a:lvl6pPr eaLnBrk="0" fontAlgn="base" hangingPunct="0">
                <a:spcBef>
                  <a:spcPct val="0"/>
                </a:spcBef>
                <a:spcAft>
                  <a:spcPct val="0"/>
                </a:spcAft>
                <a:tabLst>
                  <a:tab pos="1887538" algn="l"/>
                </a:tabLst>
                <a:defRPr sz="2400">
                  <a:solidFill>
                    <a:schemeClr val="tx1"/>
                  </a:solidFill>
                  <a:latin typeface="Arial" charset="0"/>
                  <a:ea typeface="ＭＳ Ｐゴシック" charset="0"/>
                </a:defRPr>
              </a:lvl6pPr>
              <a:lvl7pPr eaLnBrk="0" fontAlgn="base" hangingPunct="0">
                <a:spcBef>
                  <a:spcPct val="0"/>
                </a:spcBef>
                <a:spcAft>
                  <a:spcPct val="0"/>
                </a:spcAft>
                <a:tabLst>
                  <a:tab pos="1887538" algn="l"/>
                </a:tabLst>
                <a:defRPr sz="2400">
                  <a:solidFill>
                    <a:schemeClr val="tx1"/>
                  </a:solidFill>
                  <a:latin typeface="Arial" charset="0"/>
                  <a:ea typeface="ＭＳ Ｐゴシック" charset="0"/>
                </a:defRPr>
              </a:lvl7pPr>
              <a:lvl8pPr eaLnBrk="0" fontAlgn="base" hangingPunct="0">
                <a:spcBef>
                  <a:spcPct val="0"/>
                </a:spcBef>
                <a:spcAft>
                  <a:spcPct val="0"/>
                </a:spcAft>
                <a:tabLst>
                  <a:tab pos="1887538" algn="l"/>
                </a:tabLst>
                <a:defRPr sz="2400">
                  <a:solidFill>
                    <a:schemeClr val="tx1"/>
                  </a:solidFill>
                  <a:latin typeface="Arial" charset="0"/>
                  <a:ea typeface="ＭＳ Ｐゴシック" charset="0"/>
                </a:defRPr>
              </a:lvl8pPr>
              <a:lvl9pPr eaLnBrk="0" fontAlgn="base" hangingPunct="0">
                <a:spcBef>
                  <a:spcPct val="0"/>
                </a:spcBef>
                <a:spcAft>
                  <a:spcPct val="0"/>
                </a:spcAft>
                <a:tabLst>
                  <a:tab pos="1887538" algn="l"/>
                </a:tabLst>
                <a:defRPr sz="2400">
                  <a:solidFill>
                    <a:schemeClr val="tx1"/>
                  </a:solidFill>
                  <a:latin typeface="Arial" charset="0"/>
                  <a:ea typeface="ＭＳ Ｐゴシック" charset="0"/>
                </a:defRPr>
              </a:lvl9pPr>
            </a:lstStyle>
            <a:p>
              <a:pPr fontAlgn="auto">
                <a:lnSpc>
                  <a:spcPct val="90000"/>
                </a:lnSpc>
                <a:spcBef>
                  <a:spcPts val="0"/>
                </a:spcBef>
                <a:spcAft>
                  <a:spcPts val="0"/>
                </a:spcAft>
                <a:defRPr/>
              </a:pPr>
              <a:r>
                <a:rPr lang="en-AU" sz="1800" b="1" dirty="0">
                  <a:latin typeface="+mn-lt"/>
                  <a:cs typeface="Arial"/>
                </a:rPr>
                <a:t>Employee Fulfillment</a:t>
              </a:r>
            </a:p>
            <a:p>
              <a:pPr fontAlgn="auto">
                <a:lnSpc>
                  <a:spcPct val="90000"/>
                </a:lnSpc>
                <a:spcBef>
                  <a:spcPts val="0"/>
                </a:spcBef>
                <a:spcAft>
                  <a:spcPts val="0"/>
                </a:spcAft>
                <a:defRPr/>
              </a:pPr>
              <a:r>
                <a:rPr lang="en-AU" sz="1800" dirty="0">
                  <a:latin typeface="+mn-lt"/>
                  <a:cs typeface="Arial"/>
                </a:rPr>
                <a:t>	Empowerment, Organizational commitment</a:t>
              </a:r>
            </a:p>
            <a:p>
              <a:pPr fontAlgn="auto">
                <a:lnSpc>
                  <a:spcPct val="90000"/>
                </a:lnSpc>
                <a:spcBef>
                  <a:spcPts val="0"/>
                </a:spcBef>
                <a:spcAft>
                  <a:spcPts val="0"/>
                </a:spcAft>
                <a:defRPr/>
              </a:pPr>
              <a:r>
                <a:rPr lang="en-AU" sz="1800" dirty="0">
                  <a:latin typeface="+mn-lt"/>
                  <a:cs typeface="Arial"/>
                </a:rPr>
                <a:t>	</a:t>
              </a:r>
              <a:r>
                <a:rPr lang="en-AU" sz="1800" b="1" i="1" dirty="0">
                  <a:latin typeface="+mn-lt"/>
                  <a:cs typeface="Arial"/>
                </a:rPr>
                <a:t>Yields:	Employee attitudes that can accomplish</a:t>
              </a:r>
              <a:br>
                <a:rPr lang="en-AU" sz="1800" b="1" i="1" dirty="0">
                  <a:latin typeface="+mn-lt"/>
                  <a:cs typeface="Arial"/>
                </a:rPr>
              </a:br>
              <a:r>
                <a:rPr lang="en-AU" sz="1800" b="1" i="1" dirty="0">
                  <a:latin typeface="+mn-lt"/>
                  <a:cs typeface="Arial"/>
                </a:rPr>
                <a:t>	what is important</a:t>
              </a:r>
            </a:p>
          </p:txBody>
        </p:sp>
        <p:sp>
          <p:nvSpPr>
            <p:cNvPr id="25610" name="Line 9"/>
            <p:cNvSpPr>
              <a:spLocks noChangeShapeType="1"/>
            </p:cNvSpPr>
            <p:nvPr/>
          </p:nvSpPr>
          <p:spPr bwMode="auto">
            <a:xfrm>
              <a:off x="1024" y="2477"/>
              <a:ext cx="318" cy="491"/>
            </a:xfrm>
            <a:prstGeom prst="line">
              <a:avLst/>
            </a:prstGeom>
            <a:noFill/>
            <a:ln w="76200">
              <a:solidFill>
                <a:schemeClr val="tx1"/>
              </a:solidFill>
              <a:round/>
              <a:headEnd/>
              <a:tailEnd type="triangle" w="med" len="lg"/>
            </a:ln>
            <a:extLst>
              <a:ext uri="{909E8E84-426E-40DD-AFC4-6F175D3DCCD1}">
                <a14:hiddenFill xmlns:a14="http://schemas.microsoft.com/office/drawing/2010/main">
                  <a:noFill/>
                </a14:hiddenFill>
              </a:ext>
            </a:extLst>
          </p:spPr>
          <p:txBody>
            <a:bodyPr/>
            <a:lstStyle/>
            <a:p>
              <a:endParaRPr lang="id-ID">
                <a:latin typeface="+mn-lt"/>
              </a:endParaRPr>
            </a:p>
          </p:txBody>
        </p:sp>
      </p:grpSp>
      <p:grpSp>
        <p:nvGrpSpPr>
          <p:cNvPr id="33802" name="Group 10"/>
          <p:cNvGrpSpPr>
            <a:grpSpLocks/>
          </p:cNvGrpSpPr>
          <p:nvPr/>
        </p:nvGrpSpPr>
        <p:grpSpPr bwMode="auto">
          <a:xfrm>
            <a:off x="2901950" y="5089525"/>
            <a:ext cx="5919788" cy="1208088"/>
            <a:chOff x="1828" y="3206"/>
            <a:chExt cx="3729" cy="761"/>
          </a:xfrm>
        </p:grpSpPr>
        <p:sp>
          <p:nvSpPr>
            <p:cNvPr id="33803" name="Text Box 11"/>
            <p:cNvSpPr txBox="1">
              <a:spLocks noChangeArrowheads="1"/>
            </p:cNvSpPr>
            <p:nvPr/>
          </p:nvSpPr>
          <p:spPr bwMode="auto">
            <a:xfrm>
              <a:off x="2144" y="3279"/>
              <a:ext cx="3413" cy="688"/>
            </a:xfrm>
            <a:prstGeom prst="rect">
              <a:avLst/>
            </a:prstGeom>
            <a:solidFill>
              <a:schemeClr val="accent1">
                <a:lumMod val="40000"/>
                <a:lumOff val="60000"/>
              </a:schemeClr>
            </a:solidFill>
            <a:ln w="9525">
              <a:solidFill>
                <a:schemeClr val="tx1"/>
              </a:solidFill>
              <a:miter lim="800000"/>
              <a:headEnd/>
              <a:tailEnd/>
            </a:ln>
            <a:effectLst/>
            <a:extLst/>
          </p:spPr>
          <p:txBody>
            <a:bodyPr>
              <a:spAutoFit/>
            </a:bodyPr>
            <a:lstStyle>
              <a:lvl1pPr marL="1071563" indent="-1071563">
                <a:tabLst>
                  <a:tab pos="1887538" algn="l"/>
                </a:tabLst>
                <a:defRPr sz="2400">
                  <a:solidFill>
                    <a:schemeClr val="tx1"/>
                  </a:solidFill>
                  <a:latin typeface="Arial" charset="0"/>
                  <a:ea typeface="ＭＳ Ｐゴシック" charset="0"/>
                  <a:cs typeface="ＭＳ Ｐゴシック" charset="0"/>
                </a:defRPr>
              </a:lvl1pPr>
              <a:lvl2pPr marL="1250950">
                <a:tabLst>
                  <a:tab pos="1887538" algn="l"/>
                </a:tabLst>
                <a:defRPr sz="2400">
                  <a:solidFill>
                    <a:schemeClr val="tx1"/>
                  </a:solidFill>
                  <a:latin typeface="Arial" charset="0"/>
                  <a:ea typeface="ＭＳ Ｐゴシック" charset="0"/>
                </a:defRPr>
              </a:lvl2pPr>
              <a:lvl3pPr marL="1430338">
                <a:tabLst>
                  <a:tab pos="1887538" algn="l"/>
                </a:tabLst>
                <a:defRPr sz="2400">
                  <a:solidFill>
                    <a:schemeClr val="tx1"/>
                  </a:solidFill>
                  <a:latin typeface="Arial" charset="0"/>
                  <a:ea typeface="ＭＳ Ｐゴシック" charset="0"/>
                </a:defRPr>
              </a:lvl3pPr>
              <a:lvl4pPr marL="1609725">
                <a:tabLst>
                  <a:tab pos="1887538" algn="l"/>
                </a:tabLst>
                <a:defRPr sz="2400">
                  <a:solidFill>
                    <a:schemeClr val="tx1"/>
                  </a:solidFill>
                  <a:latin typeface="Arial" charset="0"/>
                  <a:ea typeface="ＭＳ Ｐゴシック" charset="0"/>
                </a:defRPr>
              </a:lvl4pPr>
              <a:lvl5pPr>
                <a:tabLst>
                  <a:tab pos="1887538" algn="l"/>
                </a:tabLst>
                <a:defRPr sz="2400">
                  <a:solidFill>
                    <a:schemeClr val="tx1"/>
                  </a:solidFill>
                  <a:latin typeface="Arial" charset="0"/>
                  <a:ea typeface="ＭＳ Ｐゴシック" charset="0"/>
                </a:defRPr>
              </a:lvl5pPr>
              <a:lvl6pPr eaLnBrk="0" fontAlgn="base" hangingPunct="0">
                <a:spcBef>
                  <a:spcPct val="0"/>
                </a:spcBef>
                <a:spcAft>
                  <a:spcPct val="0"/>
                </a:spcAft>
                <a:tabLst>
                  <a:tab pos="1887538" algn="l"/>
                </a:tabLst>
                <a:defRPr sz="2400">
                  <a:solidFill>
                    <a:schemeClr val="tx1"/>
                  </a:solidFill>
                  <a:latin typeface="Arial" charset="0"/>
                  <a:ea typeface="ＭＳ Ｐゴシック" charset="0"/>
                </a:defRPr>
              </a:lvl6pPr>
              <a:lvl7pPr eaLnBrk="0" fontAlgn="base" hangingPunct="0">
                <a:spcBef>
                  <a:spcPct val="0"/>
                </a:spcBef>
                <a:spcAft>
                  <a:spcPct val="0"/>
                </a:spcAft>
                <a:tabLst>
                  <a:tab pos="1887538" algn="l"/>
                </a:tabLst>
                <a:defRPr sz="2400">
                  <a:solidFill>
                    <a:schemeClr val="tx1"/>
                  </a:solidFill>
                  <a:latin typeface="Arial" charset="0"/>
                  <a:ea typeface="ＭＳ Ｐゴシック" charset="0"/>
                </a:defRPr>
              </a:lvl7pPr>
              <a:lvl8pPr eaLnBrk="0" fontAlgn="base" hangingPunct="0">
                <a:spcBef>
                  <a:spcPct val="0"/>
                </a:spcBef>
                <a:spcAft>
                  <a:spcPct val="0"/>
                </a:spcAft>
                <a:tabLst>
                  <a:tab pos="1887538" algn="l"/>
                </a:tabLst>
                <a:defRPr sz="2400">
                  <a:solidFill>
                    <a:schemeClr val="tx1"/>
                  </a:solidFill>
                  <a:latin typeface="Arial" charset="0"/>
                  <a:ea typeface="ＭＳ Ｐゴシック" charset="0"/>
                </a:defRPr>
              </a:lvl8pPr>
              <a:lvl9pPr eaLnBrk="0" fontAlgn="base" hangingPunct="0">
                <a:spcBef>
                  <a:spcPct val="0"/>
                </a:spcBef>
                <a:spcAft>
                  <a:spcPct val="0"/>
                </a:spcAft>
                <a:tabLst>
                  <a:tab pos="1887538" algn="l"/>
                </a:tabLst>
                <a:defRPr sz="2400">
                  <a:solidFill>
                    <a:schemeClr val="tx1"/>
                  </a:solidFill>
                  <a:latin typeface="Arial" charset="0"/>
                  <a:ea typeface="ＭＳ Ｐゴシック" charset="0"/>
                </a:defRPr>
              </a:lvl9pPr>
            </a:lstStyle>
            <a:p>
              <a:pPr fontAlgn="auto">
                <a:lnSpc>
                  <a:spcPct val="90000"/>
                </a:lnSpc>
                <a:spcBef>
                  <a:spcPts val="0"/>
                </a:spcBef>
                <a:spcAft>
                  <a:spcPts val="0"/>
                </a:spcAft>
                <a:defRPr/>
              </a:pPr>
              <a:r>
                <a:rPr lang="en-AU" sz="1800" b="1" dirty="0">
                  <a:latin typeface="+mn-lt"/>
                  <a:cs typeface="Arial"/>
                </a:rPr>
                <a:t>Customer Satisfaction</a:t>
              </a:r>
            </a:p>
            <a:p>
              <a:pPr fontAlgn="auto">
                <a:lnSpc>
                  <a:spcPct val="90000"/>
                </a:lnSpc>
                <a:spcBef>
                  <a:spcPts val="0"/>
                </a:spcBef>
                <a:spcAft>
                  <a:spcPts val="0"/>
                </a:spcAft>
                <a:defRPr/>
              </a:pPr>
              <a:r>
                <a:rPr lang="en-AU" sz="1800" dirty="0">
                  <a:latin typeface="+mn-lt"/>
                  <a:cs typeface="Arial"/>
                </a:rPr>
                <a:t>	Winning orders, Repeat customers</a:t>
              </a:r>
            </a:p>
            <a:p>
              <a:pPr fontAlgn="auto">
                <a:lnSpc>
                  <a:spcPct val="90000"/>
                </a:lnSpc>
                <a:spcBef>
                  <a:spcPts val="0"/>
                </a:spcBef>
                <a:spcAft>
                  <a:spcPts val="0"/>
                </a:spcAft>
                <a:defRPr/>
              </a:pPr>
              <a:r>
                <a:rPr lang="en-AU" sz="1800" dirty="0">
                  <a:latin typeface="+mn-lt"/>
                  <a:cs typeface="Arial"/>
                </a:rPr>
                <a:t>	</a:t>
              </a:r>
              <a:r>
                <a:rPr lang="en-AU" sz="1800" b="1" i="1" dirty="0">
                  <a:latin typeface="+mn-lt"/>
                  <a:cs typeface="Arial"/>
                </a:rPr>
                <a:t>Yields:	An effective organization with</a:t>
              </a:r>
              <a:br>
                <a:rPr lang="en-AU" sz="1800" b="1" i="1" dirty="0">
                  <a:latin typeface="+mn-lt"/>
                  <a:cs typeface="Arial"/>
                </a:rPr>
              </a:br>
              <a:r>
                <a:rPr lang="en-AU" sz="1800" b="1" i="1" dirty="0">
                  <a:latin typeface="+mn-lt"/>
                  <a:cs typeface="Arial"/>
                </a:rPr>
                <a:t>	a competitive advantage</a:t>
              </a:r>
            </a:p>
          </p:txBody>
        </p:sp>
        <p:sp>
          <p:nvSpPr>
            <p:cNvPr id="25608" name="Line 12"/>
            <p:cNvSpPr>
              <a:spLocks noChangeShapeType="1"/>
            </p:cNvSpPr>
            <p:nvPr/>
          </p:nvSpPr>
          <p:spPr bwMode="auto">
            <a:xfrm>
              <a:off x="1828" y="3206"/>
              <a:ext cx="491" cy="546"/>
            </a:xfrm>
            <a:prstGeom prst="line">
              <a:avLst/>
            </a:prstGeom>
            <a:noFill/>
            <a:ln w="76200">
              <a:solidFill>
                <a:schemeClr val="tx1"/>
              </a:solidFill>
              <a:round/>
              <a:headEnd/>
              <a:tailEnd type="triangle" w="med" len="lg"/>
            </a:ln>
            <a:extLst>
              <a:ext uri="{909E8E84-426E-40DD-AFC4-6F175D3DCCD1}">
                <a14:hiddenFill xmlns:a14="http://schemas.microsoft.com/office/drawing/2010/main">
                  <a:noFill/>
                </a14:hiddenFill>
              </a:ext>
            </a:extLst>
          </p:spPr>
          <p:txBody>
            <a:bodyPr/>
            <a:lstStyle/>
            <a:p>
              <a:endParaRPr lang="id-ID">
                <a:latin typeface="+mn-lt"/>
              </a:endParaRPr>
            </a:p>
          </p:txBody>
        </p:sp>
      </p:grpSp>
    </p:spTree>
  </p:cSld>
  <p:clrMapOvr>
    <a:masterClrMapping/>
  </p:clrMapOvr>
  <p:transition spd="med">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3795"/>
                                        </p:tgtEl>
                                        <p:attrNameLst>
                                          <p:attrName>style.visibility</p:attrName>
                                        </p:attrNameLst>
                                      </p:cBhvr>
                                      <p:to>
                                        <p:strVal val="visible"/>
                                      </p:to>
                                    </p:set>
                                    <p:animEffect transition="in" filter="strips(downRight)">
                                      <p:cBhvr>
                                        <p:cTn id="7" dur="1000"/>
                                        <p:tgtEl>
                                          <p:spTgt spid="337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nodeType="clickEffect">
                                  <p:stCondLst>
                                    <p:cond delay="0"/>
                                  </p:stCondLst>
                                  <p:childTnLst>
                                    <p:set>
                                      <p:cBhvr>
                                        <p:cTn id="11" dur="1" fill="hold">
                                          <p:stCondLst>
                                            <p:cond delay="0"/>
                                          </p:stCondLst>
                                        </p:cTn>
                                        <p:tgtEl>
                                          <p:spTgt spid="33796"/>
                                        </p:tgtEl>
                                        <p:attrNameLst>
                                          <p:attrName>style.visibility</p:attrName>
                                        </p:attrNameLst>
                                      </p:cBhvr>
                                      <p:to>
                                        <p:strVal val="visible"/>
                                      </p:to>
                                    </p:set>
                                    <p:animEffect transition="in" filter="strips(downRight)">
                                      <p:cBhvr>
                                        <p:cTn id="12" dur="1000"/>
                                        <p:tgtEl>
                                          <p:spTgt spid="3379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6" fill="hold" nodeType="clickEffect">
                                  <p:stCondLst>
                                    <p:cond delay="0"/>
                                  </p:stCondLst>
                                  <p:childTnLst>
                                    <p:set>
                                      <p:cBhvr>
                                        <p:cTn id="16" dur="1" fill="hold">
                                          <p:stCondLst>
                                            <p:cond delay="0"/>
                                          </p:stCondLst>
                                        </p:cTn>
                                        <p:tgtEl>
                                          <p:spTgt spid="33799"/>
                                        </p:tgtEl>
                                        <p:attrNameLst>
                                          <p:attrName>style.visibility</p:attrName>
                                        </p:attrNameLst>
                                      </p:cBhvr>
                                      <p:to>
                                        <p:strVal val="visible"/>
                                      </p:to>
                                    </p:set>
                                    <p:animEffect transition="in" filter="strips(downRight)">
                                      <p:cBhvr>
                                        <p:cTn id="17" dur="1000"/>
                                        <p:tgtEl>
                                          <p:spTgt spid="3379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6" fill="hold" nodeType="clickEffect">
                                  <p:stCondLst>
                                    <p:cond delay="0"/>
                                  </p:stCondLst>
                                  <p:childTnLst>
                                    <p:set>
                                      <p:cBhvr>
                                        <p:cTn id="21" dur="1" fill="hold">
                                          <p:stCondLst>
                                            <p:cond delay="0"/>
                                          </p:stCondLst>
                                        </p:cTn>
                                        <p:tgtEl>
                                          <p:spTgt spid="33802"/>
                                        </p:tgtEl>
                                        <p:attrNameLst>
                                          <p:attrName>style.visibility</p:attrName>
                                        </p:attrNameLst>
                                      </p:cBhvr>
                                      <p:to>
                                        <p:strVal val="visible"/>
                                      </p:to>
                                    </p:set>
                                    <p:animEffect transition="in" filter="strips(downRight)">
                                      <p:cBhvr>
                                        <p:cTn id="22" dur="1000"/>
                                        <p:tgtEl>
                                          <p:spTgt spid="338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animBg="1"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555625" y="1173707"/>
            <a:ext cx="8124825" cy="5431809"/>
          </a:xfrm>
          <a:prstGeom prst="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d-ID"/>
          </a:p>
        </p:txBody>
      </p:sp>
      <p:grpSp>
        <p:nvGrpSpPr>
          <p:cNvPr id="93186" name="Group 2"/>
          <p:cNvGrpSpPr>
            <a:grpSpLocks/>
          </p:cNvGrpSpPr>
          <p:nvPr/>
        </p:nvGrpSpPr>
        <p:grpSpPr bwMode="auto">
          <a:xfrm>
            <a:off x="2122488" y="1603375"/>
            <a:ext cx="3429000" cy="1933575"/>
            <a:chOff x="1337" y="1010"/>
            <a:chExt cx="2160" cy="1218"/>
          </a:xfrm>
        </p:grpSpPr>
        <p:grpSp>
          <p:nvGrpSpPr>
            <p:cNvPr id="82992" name="Group 3"/>
            <p:cNvGrpSpPr>
              <a:grpSpLocks/>
            </p:cNvGrpSpPr>
            <p:nvPr/>
          </p:nvGrpSpPr>
          <p:grpSpPr bwMode="auto">
            <a:xfrm>
              <a:off x="1337" y="1010"/>
              <a:ext cx="2160" cy="1218"/>
              <a:chOff x="1641" y="954"/>
              <a:chExt cx="2160" cy="1218"/>
            </a:xfrm>
          </p:grpSpPr>
          <p:sp>
            <p:nvSpPr>
              <p:cNvPr id="93188" name="Rectangle 4"/>
              <p:cNvSpPr>
                <a:spLocks noChangeArrowheads="1"/>
              </p:cNvSpPr>
              <p:nvPr/>
            </p:nvSpPr>
            <p:spPr bwMode="auto">
              <a:xfrm>
                <a:off x="1641" y="954"/>
                <a:ext cx="2160" cy="1218"/>
              </a:xfrm>
              <a:prstGeom prst="rect">
                <a:avLst/>
              </a:prstGeom>
              <a:solidFill>
                <a:schemeClr val="accent3"/>
              </a:solidFill>
              <a:ln w="19050">
                <a:solidFill>
                  <a:schemeClr val="tx1"/>
                </a:solidFill>
                <a:miter lim="800000"/>
                <a:headEnd/>
                <a:tailEnd/>
              </a:ln>
              <a:effectLst/>
              <a:extLst/>
            </p:spPr>
            <p:txBody>
              <a:bodyPr wrap="none" anchor="ctr"/>
              <a:lstStyle/>
              <a:p>
                <a:pPr fontAlgn="auto">
                  <a:spcBef>
                    <a:spcPts val="0"/>
                  </a:spcBef>
                  <a:spcAft>
                    <a:spcPts val="0"/>
                  </a:spcAft>
                  <a:defRPr/>
                </a:pPr>
                <a:endParaRPr lang="en-US" dirty="0">
                  <a:latin typeface="Arial"/>
                  <a:cs typeface="Arial"/>
                </a:endParaRPr>
              </a:p>
            </p:txBody>
          </p:sp>
          <p:sp>
            <p:nvSpPr>
              <p:cNvPr id="82999" name="Freeform 5"/>
              <p:cNvSpPr>
                <a:spLocks/>
              </p:cNvSpPr>
              <p:nvPr/>
            </p:nvSpPr>
            <p:spPr bwMode="auto">
              <a:xfrm>
                <a:off x="2031" y="1068"/>
                <a:ext cx="1449" cy="270"/>
              </a:xfrm>
              <a:custGeom>
                <a:avLst/>
                <a:gdLst>
                  <a:gd name="T0" fmla="*/ 0 w 1449"/>
                  <a:gd name="T1" fmla="*/ 0 h 270"/>
                  <a:gd name="T2" fmla="*/ 1449 w 1449"/>
                  <a:gd name="T3" fmla="*/ 0 h 270"/>
                  <a:gd name="T4" fmla="*/ 1353 w 1449"/>
                  <a:gd name="T5" fmla="*/ 270 h 270"/>
                  <a:gd name="T6" fmla="*/ 84 w 1449"/>
                  <a:gd name="T7" fmla="*/ 270 h 270"/>
                  <a:gd name="T8" fmla="*/ 0 w 1449"/>
                  <a:gd name="T9" fmla="*/ 0 h 270"/>
                  <a:gd name="T10" fmla="*/ 0 60000 65536"/>
                  <a:gd name="T11" fmla="*/ 0 60000 65536"/>
                  <a:gd name="T12" fmla="*/ 0 60000 65536"/>
                  <a:gd name="T13" fmla="*/ 0 60000 65536"/>
                  <a:gd name="T14" fmla="*/ 0 60000 65536"/>
                  <a:gd name="T15" fmla="*/ 0 w 1449"/>
                  <a:gd name="T16" fmla="*/ 0 h 270"/>
                  <a:gd name="T17" fmla="*/ 1449 w 1449"/>
                  <a:gd name="T18" fmla="*/ 270 h 270"/>
                </a:gdLst>
                <a:ahLst/>
                <a:cxnLst>
                  <a:cxn ang="T10">
                    <a:pos x="T0" y="T1"/>
                  </a:cxn>
                  <a:cxn ang="T11">
                    <a:pos x="T2" y="T3"/>
                  </a:cxn>
                  <a:cxn ang="T12">
                    <a:pos x="T4" y="T5"/>
                  </a:cxn>
                  <a:cxn ang="T13">
                    <a:pos x="T6" y="T7"/>
                  </a:cxn>
                  <a:cxn ang="T14">
                    <a:pos x="T8" y="T9"/>
                  </a:cxn>
                </a:cxnLst>
                <a:rect l="T15" t="T16" r="T17" b="T18"/>
                <a:pathLst>
                  <a:path w="1449" h="270">
                    <a:moveTo>
                      <a:pt x="0" y="0"/>
                    </a:moveTo>
                    <a:lnTo>
                      <a:pt x="1449" y="0"/>
                    </a:lnTo>
                    <a:lnTo>
                      <a:pt x="1353" y="270"/>
                    </a:lnTo>
                    <a:lnTo>
                      <a:pt x="84" y="270"/>
                    </a:lnTo>
                    <a:lnTo>
                      <a:pt x="0" y="0"/>
                    </a:lnTo>
                    <a:close/>
                  </a:path>
                </a:pathLst>
              </a:custGeom>
              <a:solidFill>
                <a:srgbClr val="CBDD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d-ID"/>
              </a:p>
            </p:txBody>
          </p:sp>
          <p:sp>
            <p:nvSpPr>
              <p:cNvPr id="93190" name="Freeform 6"/>
              <p:cNvSpPr>
                <a:spLocks/>
              </p:cNvSpPr>
              <p:nvPr/>
            </p:nvSpPr>
            <p:spPr bwMode="auto">
              <a:xfrm>
                <a:off x="2118" y="1332"/>
                <a:ext cx="1269" cy="246"/>
              </a:xfrm>
              <a:custGeom>
                <a:avLst/>
                <a:gdLst>
                  <a:gd name="T0" fmla="*/ 114 w 1269"/>
                  <a:gd name="T1" fmla="*/ 246 h 246"/>
                  <a:gd name="T2" fmla="*/ 1158 w 1269"/>
                  <a:gd name="T3" fmla="*/ 246 h 246"/>
                  <a:gd name="T4" fmla="*/ 1269 w 1269"/>
                  <a:gd name="T5" fmla="*/ 0 h 246"/>
                  <a:gd name="T6" fmla="*/ 0 w 1269"/>
                  <a:gd name="T7" fmla="*/ 0 h 246"/>
                  <a:gd name="T8" fmla="*/ 114 w 1269"/>
                  <a:gd name="T9" fmla="*/ 246 h 246"/>
                </a:gdLst>
                <a:ahLst/>
                <a:cxnLst>
                  <a:cxn ang="0">
                    <a:pos x="T0" y="T1"/>
                  </a:cxn>
                  <a:cxn ang="0">
                    <a:pos x="T2" y="T3"/>
                  </a:cxn>
                  <a:cxn ang="0">
                    <a:pos x="T4" y="T5"/>
                  </a:cxn>
                  <a:cxn ang="0">
                    <a:pos x="T6" y="T7"/>
                  </a:cxn>
                  <a:cxn ang="0">
                    <a:pos x="T8" y="T9"/>
                  </a:cxn>
                </a:cxnLst>
                <a:rect l="0" t="0" r="r" b="b"/>
                <a:pathLst>
                  <a:path w="1269" h="246">
                    <a:moveTo>
                      <a:pt x="114" y="246"/>
                    </a:moveTo>
                    <a:lnTo>
                      <a:pt x="1158" y="246"/>
                    </a:lnTo>
                    <a:lnTo>
                      <a:pt x="1269" y="0"/>
                    </a:lnTo>
                    <a:lnTo>
                      <a:pt x="0" y="0"/>
                    </a:lnTo>
                    <a:lnTo>
                      <a:pt x="114" y="246"/>
                    </a:lnTo>
                    <a:close/>
                  </a:path>
                </a:pathLst>
              </a:custGeom>
              <a:solidFill>
                <a:schemeClr val="tx2">
                  <a:lumMod val="40000"/>
                  <a:lumOff val="60000"/>
                </a:schemeClr>
              </a:solidFill>
              <a:ln>
                <a:noFill/>
              </a:ln>
              <a:effectLst/>
              <a:extLst/>
            </p:spPr>
            <p:txBody>
              <a:bodyPr/>
              <a:lstStyle/>
              <a:p>
                <a:pPr fontAlgn="auto">
                  <a:spcBef>
                    <a:spcPts val="0"/>
                  </a:spcBef>
                  <a:spcAft>
                    <a:spcPts val="0"/>
                  </a:spcAft>
                  <a:defRPr/>
                </a:pPr>
                <a:endParaRPr lang="en-US" dirty="0">
                  <a:latin typeface="Arial"/>
                  <a:cs typeface="Arial"/>
                </a:endParaRPr>
              </a:p>
            </p:txBody>
          </p:sp>
          <p:sp>
            <p:nvSpPr>
              <p:cNvPr id="83001" name="Freeform 7"/>
              <p:cNvSpPr>
                <a:spLocks/>
              </p:cNvSpPr>
              <p:nvPr/>
            </p:nvSpPr>
            <p:spPr bwMode="auto">
              <a:xfrm>
                <a:off x="2220" y="1566"/>
                <a:ext cx="1074" cy="225"/>
              </a:xfrm>
              <a:custGeom>
                <a:avLst/>
                <a:gdLst>
                  <a:gd name="T0" fmla="*/ 129 w 1074"/>
                  <a:gd name="T1" fmla="*/ 225 h 225"/>
                  <a:gd name="T2" fmla="*/ 933 w 1074"/>
                  <a:gd name="T3" fmla="*/ 225 h 225"/>
                  <a:gd name="T4" fmla="*/ 1074 w 1074"/>
                  <a:gd name="T5" fmla="*/ 0 h 225"/>
                  <a:gd name="T6" fmla="*/ 0 w 1074"/>
                  <a:gd name="T7" fmla="*/ 0 h 225"/>
                  <a:gd name="T8" fmla="*/ 129 w 1074"/>
                  <a:gd name="T9" fmla="*/ 225 h 225"/>
                  <a:gd name="T10" fmla="*/ 0 60000 65536"/>
                  <a:gd name="T11" fmla="*/ 0 60000 65536"/>
                  <a:gd name="T12" fmla="*/ 0 60000 65536"/>
                  <a:gd name="T13" fmla="*/ 0 60000 65536"/>
                  <a:gd name="T14" fmla="*/ 0 60000 65536"/>
                  <a:gd name="T15" fmla="*/ 0 w 1074"/>
                  <a:gd name="T16" fmla="*/ 0 h 225"/>
                  <a:gd name="T17" fmla="*/ 1074 w 1074"/>
                  <a:gd name="T18" fmla="*/ 225 h 225"/>
                </a:gdLst>
                <a:ahLst/>
                <a:cxnLst>
                  <a:cxn ang="T10">
                    <a:pos x="T0" y="T1"/>
                  </a:cxn>
                  <a:cxn ang="T11">
                    <a:pos x="T2" y="T3"/>
                  </a:cxn>
                  <a:cxn ang="T12">
                    <a:pos x="T4" y="T5"/>
                  </a:cxn>
                  <a:cxn ang="T13">
                    <a:pos x="T6" y="T7"/>
                  </a:cxn>
                  <a:cxn ang="T14">
                    <a:pos x="T8" y="T9"/>
                  </a:cxn>
                </a:cxnLst>
                <a:rect l="T15" t="T16" r="T17" b="T18"/>
                <a:pathLst>
                  <a:path w="1074" h="225">
                    <a:moveTo>
                      <a:pt x="129" y="225"/>
                    </a:moveTo>
                    <a:lnTo>
                      <a:pt x="933" y="225"/>
                    </a:lnTo>
                    <a:lnTo>
                      <a:pt x="1074" y="0"/>
                    </a:lnTo>
                    <a:lnTo>
                      <a:pt x="0" y="0"/>
                    </a:lnTo>
                    <a:lnTo>
                      <a:pt x="129" y="225"/>
                    </a:lnTo>
                    <a:close/>
                  </a:path>
                </a:pathLst>
              </a:custGeom>
              <a:solidFill>
                <a:srgbClr val="8AAA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d-ID"/>
              </a:p>
            </p:txBody>
          </p:sp>
          <p:sp>
            <p:nvSpPr>
              <p:cNvPr id="93192" name="Freeform 8"/>
              <p:cNvSpPr>
                <a:spLocks/>
              </p:cNvSpPr>
              <p:nvPr/>
            </p:nvSpPr>
            <p:spPr bwMode="auto">
              <a:xfrm>
                <a:off x="2346" y="1776"/>
                <a:ext cx="813" cy="222"/>
              </a:xfrm>
              <a:custGeom>
                <a:avLst/>
                <a:gdLst>
                  <a:gd name="T0" fmla="*/ 159 w 813"/>
                  <a:gd name="T1" fmla="*/ 222 h 222"/>
                  <a:gd name="T2" fmla="*/ 654 w 813"/>
                  <a:gd name="T3" fmla="*/ 222 h 222"/>
                  <a:gd name="T4" fmla="*/ 813 w 813"/>
                  <a:gd name="T5" fmla="*/ 0 h 222"/>
                  <a:gd name="T6" fmla="*/ 0 w 813"/>
                  <a:gd name="T7" fmla="*/ 0 h 222"/>
                  <a:gd name="T8" fmla="*/ 159 w 813"/>
                  <a:gd name="T9" fmla="*/ 222 h 222"/>
                </a:gdLst>
                <a:ahLst/>
                <a:cxnLst>
                  <a:cxn ang="0">
                    <a:pos x="T0" y="T1"/>
                  </a:cxn>
                  <a:cxn ang="0">
                    <a:pos x="T2" y="T3"/>
                  </a:cxn>
                  <a:cxn ang="0">
                    <a:pos x="T4" y="T5"/>
                  </a:cxn>
                  <a:cxn ang="0">
                    <a:pos x="T6" y="T7"/>
                  </a:cxn>
                  <a:cxn ang="0">
                    <a:pos x="T8" y="T9"/>
                  </a:cxn>
                </a:cxnLst>
                <a:rect l="0" t="0" r="r" b="b"/>
                <a:pathLst>
                  <a:path w="813" h="222">
                    <a:moveTo>
                      <a:pt x="159" y="222"/>
                    </a:moveTo>
                    <a:lnTo>
                      <a:pt x="654" y="222"/>
                    </a:lnTo>
                    <a:lnTo>
                      <a:pt x="813" y="0"/>
                    </a:lnTo>
                    <a:lnTo>
                      <a:pt x="0" y="0"/>
                    </a:lnTo>
                    <a:lnTo>
                      <a:pt x="159" y="222"/>
                    </a:lnTo>
                    <a:close/>
                  </a:path>
                </a:pathLst>
              </a:custGeom>
              <a:solidFill>
                <a:schemeClr val="tx2">
                  <a:lumMod val="60000"/>
                  <a:lumOff val="40000"/>
                </a:schemeClr>
              </a:solidFill>
              <a:ln>
                <a:noFill/>
              </a:ln>
              <a:effectLst/>
              <a:extLst/>
            </p:spPr>
            <p:txBody>
              <a:bodyPr/>
              <a:lstStyle/>
              <a:p>
                <a:pPr fontAlgn="auto">
                  <a:spcBef>
                    <a:spcPts val="0"/>
                  </a:spcBef>
                  <a:spcAft>
                    <a:spcPts val="0"/>
                  </a:spcAft>
                  <a:defRPr/>
                </a:pPr>
                <a:endParaRPr lang="en-US" dirty="0">
                  <a:latin typeface="Arial"/>
                  <a:cs typeface="Arial"/>
                </a:endParaRPr>
              </a:p>
            </p:txBody>
          </p:sp>
          <p:sp>
            <p:nvSpPr>
              <p:cNvPr id="83003" name="Freeform 9"/>
              <p:cNvSpPr>
                <a:spLocks/>
              </p:cNvSpPr>
              <p:nvPr/>
            </p:nvSpPr>
            <p:spPr bwMode="auto">
              <a:xfrm>
                <a:off x="2508" y="1983"/>
                <a:ext cx="504" cy="174"/>
              </a:xfrm>
              <a:custGeom>
                <a:avLst/>
                <a:gdLst>
                  <a:gd name="T0" fmla="*/ 0 w 504"/>
                  <a:gd name="T1" fmla="*/ 3 h 174"/>
                  <a:gd name="T2" fmla="*/ 75 w 504"/>
                  <a:gd name="T3" fmla="*/ 99 h 174"/>
                  <a:gd name="T4" fmla="*/ 171 w 504"/>
                  <a:gd name="T5" fmla="*/ 159 h 174"/>
                  <a:gd name="T6" fmla="*/ 246 w 504"/>
                  <a:gd name="T7" fmla="*/ 174 h 174"/>
                  <a:gd name="T8" fmla="*/ 345 w 504"/>
                  <a:gd name="T9" fmla="*/ 144 h 174"/>
                  <a:gd name="T10" fmla="*/ 447 w 504"/>
                  <a:gd name="T11" fmla="*/ 69 h 174"/>
                  <a:gd name="T12" fmla="*/ 504 w 504"/>
                  <a:gd name="T13" fmla="*/ 0 h 174"/>
                  <a:gd name="T14" fmla="*/ 0 w 504"/>
                  <a:gd name="T15" fmla="*/ 3 h 174"/>
                  <a:gd name="T16" fmla="*/ 0 60000 65536"/>
                  <a:gd name="T17" fmla="*/ 0 60000 65536"/>
                  <a:gd name="T18" fmla="*/ 0 60000 65536"/>
                  <a:gd name="T19" fmla="*/ 0 60000 65536"/>
                  <a:gd name="T20" fmla="*/ 0 60000 65536"/>
                  <a:gd name="T21" fmla="*/ 0 60000 65536"/>
                  <a:gd name="T22" fmla="*/ 0 60000 65536"/>
                  <a:gd name="T23" fmla="*/ 0 60000 65536"/>
                  <a:gd name="T24" fmla="*/ 0 w 504"/>
                  <a:gd name="T25" fmla="*/ 0 h 174"/>
                  <a:gd name="T26" fmla="*/ 504 w 504"/>
                  <a:gd name="T27" fmla="*/ 174 h 17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4" h="174">
                    <a:moveTo>
                      <a:pt x="0" y="3"/>
                    </a:moveTo>
                    <a:lnTo>
                      <a:pt x="75" y="99"/>
                    </a:lnTo>
                    <a:lnTo>
                      <a:pt x="171" y="159"/>
                    </a:lnTo>
                    <a:lnTo>
                      <a:pt x="246" y="174"/>
                    </a:lnTo>
                    <a:lnTo>
                      <a:pt x="345" y="144"/>
                    </a:lnTo>
                    <a:lnTo>
                      <a:pt x="447" y="69"/>
                    </a:lnTo>
                    <a:lnTo>
                      <a:pt x="504" y="0"/>
                    </a:lnTo>
                    <a:lnTo>
                      <a:pt x="0" y="3"/>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d-ID"/>
              </a:p>
            </p:txBody>
          </p:sp>
          <p:sp>
            <p:nvSpPr>
              <p:cNvPr id="93194" name="Freeform 10"/>
              <p:cNvSpPr>
                <a:spLocks/>
              </p:cNvSpPr>
              <p:nvPr/>
            </p:nvSpPr>
            <p:spPr bwMode="auto">
              <a:xfrm>
                <a:off x="2024" y="1069"/>
                <a:ext cx="1455" cy="1086"/>
              </a:xfrm>
              <a:custGeom>
                <a:avLst/>
                <a:gdLst>
                  <a:gd name="T0" fmla="*/ 0 w 1455"/>
                  <a:gd name="T1" fmla="*/ 0 h 1086"/>
                  <a:gd name="T2" fmla="*/ 110 w 1455"/>
                  <a:gd name="T3" fmla="*/ 311 h 1086"/>
                  <a:gd name="T4" fmla="*/ 264 w 1455"/>
                  <a:gd name="T5" fmla="*/ 619 h 1086"/>
                  <a:gd name="T6" fmla="*/ 362 w 1455"/>
                  <a:gd name="T7" fmla="*/ 779 h 1086"/>
                  <a:gd name="T8" fmla="*/ 472 w 1455"/>
                  <a:gd name="T9" fmla="*/ 917 h 1086"/>
                  <a:gd name="T10" fmla="*/ 568 w 1455"/>
                  <a:gd name="T11" fmla="*/ 1015 h 1086"/>
                  <a:gd name="T12" fmla="*/ 634 w 1455"/>
                  <a:gd name="T13" fmla="*/ 1061 h 1086"/>
                  <a:gd name="T14" fmla="*/ 730 w 1455"/>
                  <a:gd name="T15" fmla="*/ 1085 h 1086"/>
                  <a:gd name="T16" fmla="*/ 826 w 1455"/>
                  <a:gd name="T17" fmla="*/ 1055 h 1086"/>
                  <a:gd name="T18" fmla="*/ 914 w 1455"/>
                  <a:gd name="T19" fmla="*/ 993 h 1086"/>
                  <a:gd name="T20" fmla="*/ 982 w 1455"/>
                  <a:gd name="T21" fmla="*/ 917 h 1086"/>
                  <a:gd name="T22" fmla="*/ 1104 w 1455"/>
                  <a:gd name="T23" fmla="*/ 759 h 1086"/>
                  <a:gd name="T24" fmla="*/ 1214 w 1455"/>
                  <a:gd name="T25" fmla="*/ 587 h 1086"/>
                  <a:gd name="T26" fmla="*/ 1344 w 1455"/>
                  <a:gd name="T27" fmla="*/ 303 h 1086"/>
                  <a:gd name="T28" fmla="*/ 1455 w 1455"/>
                  <a:gd name="T29" fmla="*/ 0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55" h="1086">
                    <a:moveTo>
                      <a:pt x="0" y="0"/>
                    </a:moveTo>
                    <a:cubicBezTo>
                      <a:pt x="18" y="52"/>
                      <a:pt x="66" y="208"/>
                      <a:pt x="110" y="311"/>
                    </a:cubicBezTo>
                    <a:cubicBezTo>
                      <a:pt x="154" y="414"/>
                      <a:pt x="222" y="541"/>
                      <a:pt x="264" y="619"/>
                    </a:cubicBezTo>
                    <a:cubicBezTo>
                      <a:pt x="306" y="697"/>
                      <a:pt x="327" y="729"/>
                      <a:pt x="362" y="779"/>
                    </a:cubicBezTo>
                    <a:cubicBezTo>
                      <a:pt x="397" y="829"/>
                      <a:pt x="438" y="878"/>
                      <a:pt x="472" y="917"/>
                    </a:cubicBezTo>
                    <a:cubicBezTo>
                      <a:pt x="506" y="956"/>
                      <a:pt x="541" y="991"/>
                      <a:pt x="568" y="1015"/>
                    </a:cubicBezTo>
                    <a:cubicBezTo>
                      <a:pt x="595" y="1039"/>
                      <a:pt x="607" y="1049"/>
                      <a:pt x="634" y="1061"/>
                    </a:cubicBezTo>
                    <a:cubicBezTo>
                      <a:pt x="661" y="1073"/>
                      <a:pt x="698" y="1086"/>
                      <a:pt x="730" y="1085"/>
                    </a:cubicBezTo>
                    <a:cubicBezTo>
                      <a:pt x="762" y="1084"/>
                      <a:pt x="795" y="1070"/>
                      <a:pt x="826" y="1055"/>
                    </a:cubicBezTo>
                    <a:cubicBezTo>
                      <a:pt x="857" y="1040"/>
                      <a:pt x="888" y="1016"/>
                      <a:pt x="914" y="993"/>
                    </a:cubicBezTo>
                    <a:cubicBezTo>
                      <a:pt x="940" y="970"/>
                      <a:pt x="950" y="956"/>
                      <a:pt x="982" y="917"/>
                    </a:cubicBezTo>
                    <a:cubicBezTo>
                      <a:pt x="1014" y="878"/>
                      <a:pt x="1065" y="814"/>
                      <a:pt x="1104" y="759"/>
                    </a:cubicBezTo>
                    <a:cubicBezTo>
                      <a:pt x="1143" y="704"/>
                      <a:pt x="1174" y="663"/>
                      <a:pt x="1214" y="587"/>
                    </a:cubicBezTo>
                    <a:cubicBezTo>
                      <a:pt x="1254" y="511"/>
                      <a:pt x="1304" y="401"/>
                      <a:pt x="1344" y="303"/>
                    </a:cubicBezTo>
                    <a:cubicBezTo>
                      <a:pt x="1384" y="205"/>
                      <a:pt x="1432" y="63"/>
                      <a:pt x="1455" y="0"/>
                    </a:cubicBezTo>
                  </a:path>
                </a:pathLst>
              </a:custGeom>
              <a:noFill/>
              <a:ln w="76200" cmpd="sng">
                <a:solidFill>
                  <a:schemeClr val="tx2">
                    <a:lumMod val="50000"/>
                  </a:schemeClr>
                </a:solidFill>
                <a:round/>
                <a:headEnd/>
                <a:tailEnd/>
              </a:ln>
              <a:effectLst/>
              <a:extLst/>
            </p:spPr>
            <p:txBody>
              <a:bodyPr/>
              <a:lstStyle/>
              <a:p>
                <a:pPr fontAlgn="auto">
                  <a:spcBef>
                    <a:spcPts val="0"/>
                  </a:spcBef>
                  <a:spcAft>
                    <a:spcPts val="0"/>
                  </a:spcAft>
                  <a:defRPr/>
                </a:pPr>
                <a:endParaRPr lang="en-US" dirty="0">
                  <a:latin typeface="Arial"/>
                  <a:cs typeface="Arial"/>
                </a:endParaRPr>
              </a:p>
            </p:txBody>
          </p:sp>
        </p:grpSp>
        <p:sp>
          <p:nvSpPr>
            <p:cNvPr id="82993" name="Rectangle 11"/>
            <p:cNvSpPr>
              <a:spLocks noChangeArrowheads="1"/>
            </p:cNvSpPr>
            <p:nvPr/>
          </p:nvSpPr>
          <p:spPr bwMode="auto">
            <a:xfrm>
              <a:off x="1986" y="1142"/>
              <a:ext cx="90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gn="ctr"/>
              <a:r>
                <a:rPr lang="en-US" altLang="id-ID" sz="1600">
                  <a:latin typeface="Arial" pitchFamily="34" charset="0"/>
                </a:rPr>
                <a:t>Unacceptable</a:t>
              </a:r>
            </a:p>
          </p:txBody>
        </p:sp>
        <p:sp>
          <p:nvSpPr>
            <p:cNvPr id="82994" name="Rectangle 12"/>
            <p:cNvSpPr>
              <a:spLocks noChangeArrowheads="1"/>
            </p:cNvSpPr>
            <p:nvPr/>
          </p:nvSpPr>
          <p:spPr bwMode="auto">
            <a:xfrm>
              <a:off x="2245" y="1396"/>
              <a:ext cx="389"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gn="ctr"/>
              <a:r>
                <a:rPr lang="en-US" altLang="id-ID" sz="1600">
                  <a:latin typeface="Arial" pitchFamily="34" charset="0"/>
                </a:rPr>
                <a:t>Poor</a:t>
              </a:r>
            </a:p>
          </p:txBody>
        </p:sp>
        <p:sp>
          <p:nvSpPr>
            <p:cNvPr id="82995" name="Rectangle 13"/>
            <p:cNvSpPr>
              <a:spLocks noChangeArrowheads="1"/>
            </p:cNvSpPr>
            <p:nvPr/>
          </p:nvSpPr>
          <p:spPr bwMode="auto">
            <a:xfrm>
              <a:off x="2223" y="1808"/>
              <a:ext cx="433"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gn="ctr"/>
              <a:r>
                <a:rPr lang="en-US" altLang="id-ID" sz="1600">
                  <a:solidFill>
                    <a:schemeClr val="bg1"/>
                  </a:solidFill>
                  <a:latin typeface="Arial" pitchFamily="34" charset="0"/>
                </a:rPr>
                <a:t>Good</a:t>
              </a:r>
            </a:p>
          </p:txBody>
        </p:sp>
        <p:sp>
          <p:nvSpPr>
            <p:cNvPr id="82996" name="Rectangle 14"/>
            <p:cNvSpPr>
              <a:spLocks noChangeArrowheads="1"/>
            </p:cNvSpPr>
            <p:nvPr/>
          </p:nvSpPr>
          <p:spPr bwMode="auto">
            <a:xfrm>
              <a:off x="2252" y="1968"/>
              <a:ext cx="375"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gn="ctr"/>
              <a:r>
                <a:rPr lang="en-US" altLang="id-ID" sz="1600">
                  <a:solidFill>
                    <a:schemeClr val="bg1"/>
                  </a:solidFill>
                  <a:latin typeface="Arial" pitchFamily="34" charset="0"/>
                </a:rPr>
                <a:t>Best</a:t>
              </a:r>
            </a:p>
          </p:txBody>
        </p:sp>
        <p:sp>
          <p:nvSpPr>
            <p:cNvPr id="82997" name="Rectangle 15"/>
            <p:cNvSpPr>
              <a:spLocks noChangeArrowheads="1"/>
            </p:cNvSpPr>
            <p:nvPr/>
          </p:nvSpPr>
          <p:spPr bwMode="auto">
            <a:xfrm>
              <a:off x="2264" y="1611"/>
              <a:ext cx="35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gn="ctr"/>
              <a:r>
                <a:rPr lang="en-US" altLang="id-ID" sz="1600">
                  <a:latin typeface="Arial" pitchFamily="34" charset="0"/>
                </a:rPr>
                <a:t>Fair</a:t>
              </a:r>
            </a:p>
          </p:txBody>
        </p:sp>
      </p:grpSp>
      <p:grpSp>
        <p:nvGrpSpPr>
          <p:cNvPr id="93201" name="Group 17"/>
          <p:cNvGrpSpPr>
            <a:grpSpLocks/>
          </p:cNvGrpSpPr>
          <p:nvPr/>
        </p:nvGrpSpPr>
        <p:grpSpPr bwMode="auto">
          <a:xfrm>
            <a:off x="555625" y="1558925"/>
            <a:ext cx="1577975" cy="2039938"/>
            <a:chOff x="654" y="926"/>
            <a:chExt cx="994" cy="1285"/>
          </a:xfrm>
        </p:grpSpPr>
        <p:sp>
          <p:nvSpPr>
            <p:cNvPr id="82989" name="Text Box 18"/>
            <p:cNvSpPr txBox="1">
              <a:spLocks noChangeArrowheads="1"/>
            </p:cNvSpPr>
            <p:nvPr/>
          </p:nvSpPr>
          <p:spPr bwMode="auto">
            <a:xfrm>
              <a:off x="911" y="926"/>
              <a:ext cx="73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gn="r"/>
              <a:r>
                <a:rPr lang="en-AU" altLang="id-ID" sz="1600">
                  <a:latin typeface="Arial" pitchFamily="34" charset="0"/>
                </a:rPr>
                <a:t>High loss</a:t>
              </a:r>
            </a:p>
          </p:txBody>
        </p:sp>
        <p:sp>
          <p:nvSpPr>
            <p:cNvPr id="82990" name="Text Box 19"/>
            <p:cNvSpPr txBox="1">
              <a:spLocks noChangeArrowheads="1"/>
            </p:cNvSpPr>
            <p:nvPr/>
          </p:nvSpPr>
          <p:spPr bwMode="auto">
            <a:xfrm>
              <a:off x="654" y="1201"/>
              <a:ext cx="914" cy="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90000"/>
                </a:lnSpc>
                <a:spcBef>
                  <a:spcPct val="40000"/>
                </a:spcBef>
              </a:pPr>
              <a:r>
                <a:rPr lang="en-AU" altLang="id-ID" sz="1600">
                  <a:latin typeface="Arial" pitchFamily="34" charset="0"/>
                </a:rPr>
                <a:t>Loss (to producing organization, customer, and society)</a:t>
              </a:r>
            </a:p>
          </p:txBody>
        </p:sp>
        <p:sp>
          <p:nvSpPr>
            <p:cNvPr id="82991" name="Text Box 20"/>
            <p:cNvSpPr txBox="1">
              <a:spLocks noChangeArrowheads="1"/>
            </p:cNvSpPr>
            <p:nvPr/>
          </p:nvSpPr>
          <p:spPr bwMode="auto">
            <a:xfrm>
              <a:off x="1029" y="1998"/>
              <a:ext cx="619"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gn="r"/>
              <a:r>
                <a:rPr lang="en-AU" altLang="id-ID" sz="1600">
                  <a:latin typeface="Arial" pitchFamily="34" charset="0"/>
                </a:rPr>
                <a:t>Low loss</a:t>
              </a:r>
            </a:p>
          </p:txBody>
        </p:sp>
      </p:grpSp>
      <p:grpSp>
        <p:nvGrpSpPr>
          <p:cNvPr id="93241" name="Group 57"/>
          <p:cNvGrpSpPr>
            <a:grpSpLocks/>
          </p:cNvGrpSpPr>
          <p:nvPr/>
        </p:nvGrpSpPr>
        <p:grpSpPr bwMode="auto">
          <a:xfrm>
            <a:off x="5965825" y="1423988"/>
            <a:ext cx="2714625" cy="1946275"/>
            <a:chOff x="3758" y="897"/>
            <a:chExt cx="1710" cy="1226"/>
          </a:xfrm>
        </p:grpSpPr>
        <p:sp>
          <p:nvSpPr>
            <p:cNvPr id="82987" name="Rectangle 58"/>
            <p:cNvSpPr>
              <a:spLocks noChangeArrowheads="1"/>
            </p:cNvSpPr>
            <p:nvPr/>
          </p:nvSpPr>
          <p:spPr bwMode="auto">
            <a:xfrm>
              <a:off x="4213" y="897"/>
              <a:ext cx="67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US" altLang="id-ID" i="1">
                  <a:latin typeface="Arial" pitchFamily="34" charset="0"/>
                </a:rPr>
                <a:t>L</a:t>
              </a:r>
              <a:r>
                <a:rPr lang="en-US" altLang="id-ID">
                  <a:latin typeface="Arial" pitchFamily="34" charset="0"/>
                </a:rPr>
                <a:t> = </a:t>
              </a:r>
              <a:r>
                <a:rPr lang="en-US" altLang="id-ID" i="1">
                  <a:latin typeface="Arial" pitchFamily="34" charset="0"/>
                </a:rPr>
                <a:t>D</a:t>
              </a:r>
              <a:r>
                <a:rPr lang="en-US" altLang="id-ID" baseline="30000">
                  <a:latin typeface="Arial" pitchFamily="34" charset="0"/>
                </a:rPr>
                <a:t>2</a:t>
              </a:r>
              <a:r>
                <a:rPr lang="en-US" altLang="id-ID" i="1">
                  <a:latin typeface="Arial" pitchFamily="34" charset="0"/>
                </a:rPr>
                <a:t>C</a:t>
              </a:r>
            </a:p>
          </p:txBody>
        </p:sp>
        <p:sp>
          <p:nvSpPr>
            <p:cNvPr id="82988" name="Rectangle 59"/>
            <p:cNvSpPr>
              <a:spLocks noChangeArrowheads="1"/>
            </p:cNvSpPr>
            <p:nvPr/>
          </p:nvSpPr>
          <p:spPr bwMode="auto">
            <a:xfrm>
              <a:off x="3758" y="1154"/>
              <a:ext cx="1710" cy="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762000" indent="-762000">
                <a:tabLst>
                  <a:tab pos="381000" algn="l"/>
                </a:tabLst>
                <a:defRPr>
                  <a:solidFill>
                    <a:schemeClr val="tx1"/>
                  </a:solidFill>
                  <a:latin typeface="Calibri" pitchFamily="34" charset="0"/>
                  <a:cs typeface="Arial" pitchFamily="34" charset="0"/>
                </a:defRPr>
              </a:lvl1pPr>
              <a:lvl2pPr marL="742950" indent="-285750">
                <a:tabLst>
                  <a:tab pos="381000" algn="l"/>
                </a:tabLst>
                <a:defRPr>
                  <a:solidFill>
                    <a:schemeClr val="tx1"/>
                  </a:solidFill>
                  <a:latin typeface="Calibri" pitchFamily="34" charset="0"/>
                  <a:cs typeface="Arial" pitchFamily="34" charset="0"/>
                </a:defRPr>
              </a:lvl2pPr>
              <a:lvl3pPr marL="1143000" indent="-228600">
                <a:tabLst>
                  <a:tab pos="381000" algn="l"/>
                </a:tabLst>
                <a:defRPr>
                  <a:solidFill>
                    <a:schemeClr val="tx1"/>
                  </a:solidFill>
                  <a:latin typeface="Calibri" pitchFamily="34" charset="0"/>
                  <a:cs typeface="Arial" pitchFamily="34" charset="0"/>
                </a:defRPr>
              </a:lvl3pPr>
              <a:lvl4pPr marL="1600200" indent="-228600">
                <a:tabLst>
                  <a:tab pos="381000" algn="l"/>
                </a:tabLst>
                <a:defRPr>
                  <a:solidFill>
                    <a:schemeClr val="tx1"/>
                  </a:solidFill>
                  <a:latin typeface="Calibri" pitchFamily="34" charset="0"/>
                  <a:cs typeface="Arial" pitchFamily="34" charset="0"/>
                </a:defRPr>
              </a:lvl4pPr>
              <a:lvl5pPr marL="2057400" indent="-228600">
                <a:tabLst>
                  <a:tab pos="381000" algn="l"/>
                </a:tabLst>
                <a:defRPr>
                  <a:solidFill>
                    <a:schemeClr val="tx1"/>
                  </a:solidFill>
                  <a:latin typeface="Calibri" pitchFamily="34" charset="0"/>
                  <a:cs typeface="Arial" pitchFamily="34" charset="0"/>
                </a:defRPr>
              </a:lvl5pPr>
              <a:lvl6pPr marL="2514600" indent="-228600" defTabSz="457200" fontAlgn="base">
                <a:spcBef>
                  <a:spcPct val="0"/>
                </a:spcBef>
                <a:spcAft>
                  <a:spcPct val="0"/>
                </a:spcAft>
                <a:tabLst>
                  <a:tab pos="381000" algn="l"/>
                </a:tabLst>
                <a:defRPr>
                  <a:solidFill>
                    <a:schemeClr val="tx1"/>
                  </a:solidFill>
                  <a:latin typeface="Calibri" pitchFamily="34" charset="0"/>
                  <a:cs typeface="Arial" pitchFamily="34" charset="0"/>
                </a:defRPr>
              </a:lvl6pPr>
              <a:lvl7pPr marL="2971800" indent="-228600" defTabSz="457200" fontAlgn="base">
                <a:spcBef>
                  <a:spcPct val="0"/>
                </a:spcBef>
                <a:spcAft>
                  <a:spcPct val="0"/>
                </a:spcAft>
                <a:tabLst>
                  <a:tab pos="381000" algn="l"/>
                </a:tabLst>
                <a:defRPr>
                  <a:solidFill>
                    <a:schemeClr val="tx1"/>
                  </a:solidFill>
                  <a:latin typeface="Calibri" pitchFamily="34" charset="0"/>
                  <a:cs typeface="Arial" pitchFamily="34" charset="0"/>
                </a:defRPr>
              </a:lvl7pPr>
              <a:lvl8pPr marL="3429000" indent="-228600" defTabSz="457200" fontAlgn="base">
                <a:spcBef>
                  <a:spcPct val="0"/>
                </a:spcBef>
                <a:spcAft>
                  <a:spcPct val="0"/>
                </a:spcAft>
                <a:tabLst>
                  <a:tab pos="381000" algn="l"/>
                </a:tabLst>
                <a:defRPr>
                  <a:solidFill>
                    <a:schemeClr val="tx1"/>
                  </a:solidFill>
                  <a:latin typeface="Calibri" pitchFamily="34" charset="0"/>
                  <a:cs typeface="Arial" pitchFamily="34" charset="0"/>
                </a:defRPr>
              </a:lvl8pPr>
              <a:lvl9pPr marL="3886200" indent="-228600" defTabSz="457200" fontAlgn="base">
                <a:spcBef>
                  <a:spcPct val="0"/>
                </a:spcBef>
                <a:spcAft>
                  <a:spcPct val="0"/>
                </a:spcAft>
                <a:tabLst>
                  <a:tab pos="381000" algn="l"/>
                </a:tabLst>
                <a:defRPr>
                  <a:solidFill>
                    <a:schemeClr val="tx1"/>
                  </a:solidFill>
                  <a:latin typeface="Calibri" pitchFamily="34" charset="0"/>
                  <a:cs typeface="Arial" pitchFamily="34" charset="0"/>
                </a:defRPr>
              </a:lvl9pPr>
            </a:lstStyle>
            <a:p>
              <a:pPr>
                <a:lnSpc>
                  <a:spcPct val="85000"/>
                </a:lnSpc>
                <a:spcBef>
                  <a:spcPct val="25000"/>
                </a:spcBef>
              </a:pPr>
              <a:r>
                <a:rPr lang="en-US" altLang="id-ID" sz="1600">
                  <a:latin typeface="Arial" pitchFamily="34" charset="0"/>
                </a:rPr>
                <a:t>where</a:t>
              </a:r>
            </a:p>
            <a:p>
              <a:pPr>
                <a:lnSpc>
                  <a:spcPct val="85000"/>
                </a:lnSpc>
                <a:spcBef>
                  <a:spcPct val="25000"/>
                </a:spcBef>
              </a:pPr>
              <a:r>
                <a:rPr lang="en-US" altLang="id-ID" sz="1600">
                  <a:latin typeface="Arial" pitchFamily="34" charset="0"/>
                </a:rPr>
                <a:t>	</a:t>
              </a:r>
              <a:r>
                <a:rPr lang="en-US" altLang="id-ID" sz="1600" i="1">
                  <a:latin typeface="Arial" pitchFamily="34" charset="0"/>
                </a:rPr>
                <a:t>L</a:t>
              </a:r>
              <a:r>
                <a:rPr lang="en-US" altLang="id-ID" sz="1600">
                  <a:latin typeface="Arial" pitchFamily="34" charset="0"/>
                </a:rPr>
                <a:t> =	loss to society</a:t>
              </a:r>
            </a:p>
            <a:p>
              <a:pPr>
                <a:lnSpc>
                  <a:spcPct val="85000"/>
                </a:lnSpc>
                <a:spcBef>
                  <a:spcPct val="25000"/>
                </a:spcBef>
              </a:pPr>
              <a:r>
                <a:rPr lang="en-US" altLang="id-ID" sz="1600">
                  <a:latin typeface="Arial" pitchFamily="34" charset="0"/>
                </a:rPr>
                <a:t>	</a:t>
              </a:r>
              <a:r>
                <a:rPr lang="en-US" altLang="id-ID" sz="1600" i="1">
                  <a:latin typeface="Arial" pitchFamily="34" charset="0"/>
                </a:rPr>
                <a:t>D</a:t>
              </a:r>
              <a:r>
                <a:rPr lang="en-US" altLang="id-ID" sz="1600" baseline="30000">
                  <a:latin typeface="Arial" pitchFamily="34" charset="0"/>
                </a:rPr>
                <a:t>2</a:t>
              </a:r>
              <a:r>
                <a:rPr lang="en-US" altLang="id-ID" sz="1600">
                  <a:latin typeface="Arial" pitchFamily="34" charset="0"/>
                </a:rPr>
                <a:t> =	square of the distance from target value</a:t>
              </a:r>
            </a:p>
            <a:p>
              <a:pPr>
                <a:lnSpc>
                  <a:spcPct val="85000"/>
                </a:lnSpc>
                <a:spcBef>
                  <a:spcPct val="25000"/>
                </a:spcBef>
              </a:pPr>
              <a:r>
                <a:rPr lang="en-US" altLang="id-ID" sz="1600">
                  <a:latin typeface="Arial" pitchFamily="34" charset="0"/>
                </a:rPr>
                <a:t>	</a:t>
              </a:r>
              <a:r>
                <a:rPr lang="en-US" altLang="id-ID" sz="1600" i="1">
                  <a:latin typeface="Arial" pitchFamily="34" charset="0"/>
                </a:rPr>
                <a:t>C</a:t>
              </a:r>
              <a:r>
                <a:rPr lang="en-US" altLang="id-ID" sz="1600">
                  <a:latin typeface="Arial" pitchFamily="34" charset="0"/>
                </a:rPr>
                <a:t> =	cost of deviation</a:t>
              </a:r>
            </a:p>
          </p:txBody>
        </p:sp>
      </p:grpSp>
      <p:grpSp>
        <p:nvGrpSpPr>
          <p:cNvPr id="2" name="Group 1"/>
          <p:cNvGrpSpPr>
            <a:grpSpLocks/>
          </p:cNvGrpSpPr>
          <p:nvPr/>
        </p:nvGrpSpPr>
        <p:grpSpPr bwMode="auto">
          <a:xfrm>
            <a:off x="923925" y="2243138"/>
            <a:ext cx="4627563" cy="4175125"/>
            <a:chOff x="923925" y="2243138"/>
            <a:chExt cx="4627563" cy="4175124"/>
          </a:xfrm>
        </p:grpSpPr>
        <p:grpSp>
          <p:nvGrpSpPr>
            <p:cNvPr id="82960" name="Group 21"/>
            <p:cNvGrpSpPr>
              <a:grpSpLocks/>
            </p:cNvGrpSpPr>
            <p:nvPr/>
          </p:nvGrpSpPr>
          <p:grpSpPr bwMode="auto">
            <a:xfrm>
              <a:off x="923925" y="2243138"/>
              <a:ext cx="4627563" cy="4175124"/>
              <a:chOff x="886" y="1357"/>
              <a:chExt cx="2915" cy="2630"/>
            </a:xfrm>
          </p:grpSpPr>
          <p:sp>
            <p:nvSpPr>
              <p:cNvPr id="82962" name="Text Box 22"/>
              <p:cNvSpPr txBox="1">
                <a:spLocks noChangeArrowheads="1"/>
              </p:cNvSpPr>
              <p:nvPr/>
            </p:nvSpPr>
            <p:spPr bwMode="auto">
              <a:xfrm>
                <a:off x="886" y="2870"/>
                <a:ext cx="72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600">
                    <a:latin typeface="Arial" pitchFamily="34" charset="0"/>
                  </a:rPr>
                  <a:t>Frequency</a:t>
                </a:r>
              </a:p>
            </p:txBody>
          </p:sp>
          <p:grpSp>
            <p:nvGrpSpPr>
              <p:cNvPr id="82963" name="Group 23"/>
              <p:cNvGrpSpPr>
                <a:grpSpLocks/>
              </p:cNvGrpSpPr>
              <p:nvPr/>
            </p:nvGrpSpPr>
            <p:grpSpPr bwMode="auto">
              <a:xfrm>
                <a:off x="1641" y="1357"/>
                <a:ext cx="2160" cy="2630"/>
                <a:chOff x="1641" y="1357"/>
                <a:chExt cx="2160" cy="2630"/>
              </a:xfrm>
            </p:grpSpPr>
            <p:sp>
              <p:nvSpPr>
                <p:cNvPr id="82964" name="Rectangle 24"/>
                <p:cNvSpPr>
                  <a:spLocks noChangeArrowheads="1"/>
                </p:cNvSpPr>
                <p:nvPr/>
              </p:nvSpPr>
              <p:spPr bwMode="auto">
                <a:xfrm>
                  <a:off x="1641" y="2498"/>
                  <a:ext cx="2160" cy="962"/>
                </a:xfrm>
                <a:prstGeom prst="rect">
                  <a:avLst/>
                </a:prstGeom>
                <a:solidFill>
                  <a:srgbClr val="F7D7AC"/>
                </a:solidFill>
                <a:ln w="19050">
                  <a:solidFill>
                    <a:schemeClr val="tx1"/>
                  </a:solidFill>
                  <a:miter lim="800000"/>
                  <a:headEnd/>
                  <a:tailEnd/>
                </a:ln>
              </p:spPr>
              <p:txBody>
                <a:bodyPr wrap="none" anchor="ct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endParaRPr lang="id-ID" altLang="id-ID">
                    <a:latin typeface="Arial" pitchFamily="34" charset="0"/>
                  </a:endParaRPr>
                </a:p>
              </p:txBody>
            </p:sp>
            <p:sp>
              <p:nvSpPr>
                <p:cNvPr id="82965" name="Freeform 25"/>
                <p:cNvSpPr>
                  <a:spLocks/>
                </p:cNvSpPr>
                <p:nvPr/>
              </p:nvSpPr>
              <p:spPr bwMode="auto">
                <a:xfrm>
                  <a:off x="2535" y="2061"/>
                  <a:ext cx="426" cy="966"/>
                </a:xfrm>
                <a:custGeom>
                  <a:avLst/>
                  <a:gdLst>
                    <a:gd name="T0" fmla="*/ 0 w 426"/>
                    <a:gd name="T1" fmla="*/ 0 h 966"/>
                    <a:gd name="T2" fmla="*/ 0 w 426"/>
                    <a:gd name="T3" fmla="*/ 954 h 966"/>
                    <a:gd name="T4" fmla="*/ 108 w 426"/>
                    <a:gd name="T5" fmla="*/ 822 h 966"/>
                    <a:gd name="T6" fmla="*/ 177 w 426"/>
                    <a:gd name="T7" fmla="*/ 753 h 966"/>
                    <a:gd name="T8" fmla="*/ 219 w 426"/>
                    <a:gd name="T9" fmla="*/ 756 h 966"/>
                    <a:gd name="T10" fmla="*/ 309 w 426"/>
                    <a:gd name="T11" fmla="*/ 804 h 966"/>
                    <a:gd name="T12" fmla="*/ 363 w 426"/>
                    <a:gd name="T13" fmla="*/ 882 h 966"/>
                    <a:gd name="T14" fmla="*/ 426 w 426"/>
                    <a:gd name="T15" fmla="*/ 966 h 966"/>
                    <a:gd name="T16" fmla="*/ 423 w 426"/>
                    <a:gd name="T17" fmla="*/ 14 h 966"/>
                    <a:gd name="T18" fmla="*/ 392 w 426"/>
                    <a:gd name="T19" fmla="*/ 42 h 966"/>
                    <a:gd name="T20" fmla="*/ 357 w 426"/>
                    <a:gd name="T21" fmla="*/ 65 h 966"/>
                    <a:gd name="T22" fmla="*/ 324 w 426"/>
                    <a:gd name="T23" fmla="*/ 86 h 966"/>
                    <a:gd name="T24" fmla="*/ 285 w 426"/>
                    <a:gd name="T25" fmla="*/ 104 h 966"/>
                    <a:gd name="T26" fmla="*/ 246 w 426"/>
                    <a:gd name="T27" fmla="*/ 114 h 966"/>
                    <a:gd name="T28" fmla="*/ 206 w 426"/>
                    <a:gd name="T29" fmla="*/ 116 h 966"/>
                    <a:gd name="T30" fmla="*/ 174 w 426"/>
                    <a:gd name="T31" fmla="*/ 111 h 966"/>
                    <a:gd name="T32" fmla="*/ 146 w 426"/>
                    <a:gd name="T33" fmla="*/ 105 h 966"/>
                    <a:gd name="T34" fmla="*/ 113 w 426"/>
                    <a:gd name="T35" fmla="*/ 93 h 966"/>
                    <a:gd name="T36" fmla="*/ 81 w 426"/>
                    <a:gd name="T37" fmla="*/ 74 h 966"/>
                    <a:gd name="T38" fmla="*/ 41 w 426"/>
                    <a:gd name="T39" fmla="*/ 41 h 966"/>
                    <a:gd name="T40" fmla="*/ 0 w 426"/>
                    <a:gd name="T41" fmla="*/ 0 h 96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26"/>
                    <a:gd name="T64" fmla="*/ 0 h 966"/>
                    <a:gd name="T65" fmla="*/ 426 w 426"/>
                    <a:gd name="T66" fmla="*/ 966 h 96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26" h="966">
                      <a:moveTo>
                        <a:pt x="0" y="0"/>
                      </a:moveTo>
                      <a:lnTo>
                        <a:pt x="0" y="954"/>
                      </a:lnTo>
                      <a:lnTo>
                        <a:pt x="108" y="822"/>
                      </a:lnTo>
                      <a:lnTo>
                        <a:pt x="177" y="753"/>
                      </a:lnTo>
                      <a:lnTo>
                        <a:pt x="219" y="756"/>
                      </a:lnTo>
                      <a:lnTo>
                        <a:pt x="309" y="804"/>
                      </a:lnTo>
                      <a:lnTo>
                        <a:pt x="363" y="882"/>
                      </a:lnTo>
                      <a:lnTo>
                        <a:pt x="426" y="966"/>
                      </a:lnTo>
                      <a:lnTo>
                        <a:pt x="423" y="14"/>
                      </a:lnTo>
                      <a:lnTo>
                        <a:pt x="392" y="42"/>
                      </a:lnTo>
                      <a:lnTo>
                        <a:pt x="357" y="65"/>
                      </a:lnTo>
                      <a:lnTo>
                        <a:pt x="324" y="86"/>
                      </a:lnTo>
                      <a:lnTo>
                        <a:pt x="285" y="104"/>
                      </a:lnTo>
                      <a:lnTo>
                        <a:pt x="246" y="114"/>
                      </a:lnTo>
                      <a:lnTo>
                        <a:pt x="206" y="116"/>
                      </a:lnTo>
                      <a:lnTo>
                        <a:pt x="174" y="111"/>
                      </a:lnTo>
                      <a:lnTo>
                        <a:pt x="146" y="105"/>
                      </a:lnTo>
                      <a:lnTo>
                        <a:pt x="113" y="93"/>
                      </a:lnTo>
                      <a:lnTo>
                        <a:pt x="81" y="74"/>
                      </a:lnTo>
                      <a:lnTo>
                        <a:pt x="41" y="41"/>
                      </a:lnTo>
                      <a:lnTo>
                        <a:pt x="0" y="0"/>
                      </a:lnTo>
                      <a:close/>
                    </a:path>
                  </a:pathLst>
                </a:custGeom>
                <a:solidFill>
                  <a:srgbClr val="BDD6A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d-ID"/>
                </a:p>
              </p:txBody>
            </p:sp>
            <p:sp>
              <p:nvSpPr>
                <p:cNvPr id="82966" name="Line 26"/>
                <p:cNvSpPr>
                  <a:spLocks noChangeShapeType="1"/>
                </p:cNvSpPr>
                <p:nvPr/>
              </p:nvSpPr>
              <p:spPr bwMode="auto">
                <a:xfrm>
                  <a:off x="3385" y="1357"/>
                  <a:ext cx="0" cy="1386"/>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id-ID"/>
                </a:p>
              </p:txBody>
            </p:sp>
            <p:sp>
              <p:nvSpPr>
                <p:cNvPr id="82967" name="Line 27"/>
                <p:cNvSpPr>
                  <a:spLocks noChangeShapeType="1"/>
                </p:cNvSpPr>
                <p:nvPr/>
              </p:nvSpPr>
              <p:spPr bwMode="auto">
                <a:xfrm>
                  <a:off x="2124" y="1359"/>
                  <a:ext cx="0" cy="1386"/>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id-ID"/>
                </a:p>
              </p:txBody>
            </p:sp>
            <p:sp>
              <p:nvSpPr>
                <p:cNvPr id="82968" name="Line 28"/>
                <p:cNvSpPr>
                  <a:spLocks noChangeShapeType="1"/>
                </p:cNvSpPr>
                <p:nvPr/>
              </p:nvSpPr>
              <p:spPr bwMode="auto">
                <a:xfrm>
                  <a:off x="2330" y="2734"/>
                  <a:ext cx="0" cy="71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82969" name="Line 29"/>
                <p:cNvSpPr>
                  <a:spLocks noChangeShapeType="1"/>
                </p:cNvSpPr>
                <p:nvPr/>
              </p:nvSpPr>
              <p:spPr bwMode="auto">
                <a:xfrm>
                  <a:off x="2534" y="2734"/>
                  <a:ext cx="0" cy="71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82970" name="Line 30"/>
                <p:cNvSpPr>
                  <a:spLocks noChangeShapeType="1"/>
                </p:cNvSpPr>
                <p:nvPr/>
              </p:nvSpPr>
              <p:spPr bwMode="auto">
                <a:xfrm>
                  <a:off x="2123" y="2734"/>
                  <a:ext cx="0" cy="71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82971" name="Line 31"/>
                <p:cNvSpPr>
                  <a:spLocks noChangeShapeType="1"/>
                </p:cNvSpPr>
                <p:nvPr/>
              </p:nvSpPr>
              <p:spPr bwMode="auto">
                <a:xfrm>
                  <a:off x="2750" y="2734"/>
                  <a:ext cx="0" cy="71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82972" name="Line 32"/>
                <p:cNvSpPr>
                  <a:spLocks noChangeShapeType="1"/>
                </p:cNvSpPr>
                <p:nvPr/>
              </p:nvSpPr>
              <p:spPr bwMode="auto">
                <a:xfrm>
                  <a:off x="2963" y="2734"/>
                  <a:ext cx="0" cy="71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82973" name="Line 33"/>
                <p:cNvSpPr>
                  <a:spLocks noChangeShapeType="1"/>
                </p:cNvSpPr>
                <p:nvPr/>
              </p:nvSpPr>
              <p:spPr bwMode="auto">
                <a:xfrm>
                  <a:off x="3170" y="2734"/>
                  <a:ext cx="0" cy="71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82974" name="Line 34"/>
                <p:cNvSpPr>
                  <a:spLocks noChangeShapeType="1"/>
                </p:cNvSpPr>
                <p:nvPr/>
              </p:nvSpPr>
              <p:spPr bwMode="auto">
                <a:xfrm>
                  <a:off x="3383" y="2734"/>
                  <a:ext cx="0" cy="71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id-ID"/>
                </a:p>
              </p:txBody>
            </p:sp>
            <p:sp>
              <p:nvSpPr>
                <p:cNvPr id="82975" name="Text Box 35"/>
                <p:cNvSpPr txBox="1">
                  <a:spLocks noChangeArrowheads="1"/>
                </p:cNvSpPr>
                <p:nvPr/>
              </p:nvSpPr>
              <p:spPr bwMode="auto">
                <a:xfrm>
                  <a:off x="1870" y="3590"/>
                  <a:ext cx="468"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600">
                      <a:latin typeface="Arial" pitchFamily="34" charset="0"/>
                    </a:rPr>
                    <a:t>Lower</a:t>
                  </a:r>
                </a:p>
              </p:txBody>
            </p:sp>
            <p:sp>
              <p:nvSpPr>
                <p:cNvPr id="82976" name="Text Box 36"/>
                <p:cNvSpPr txBox="1">
                  <a:spLocks noChangeArrowheads="1"/>
                </p:cNvSpPr>
                <p:nvPr/>
              </p:nvSpPr>
              <p:spPr bwMode="auto">
                <a:xfrm>
                  <a:off x="2486" y="3590"/>
                  <a:ext cx="476"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600">
                      <a:latin typeface="Arial" pitchFamily="34" charset="0"/>
                    </a:rPr>
                    <a:t>Target</a:t>
                  </a:r>
                </a:p>
              </p:txBody>
            </p:sp>
            <p:sp>
              <p:nvSpPr>
                <p:cNvPr id="82977" name="Text Box 37"/>
                <p:cNvSpPr txBox="1">
                  <a:spLocks noChangeArrowheads="1"/>
                </p:cNvSpPr>
                <p:nvPr/>
              </p:nvSpPr>
              <p:spPr bwMode="auto">
                <a:xfrm>
                  <a:off x="3134" y="3590"/>
                  <a:ext cx="468"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600">
                      <a:latin typeface="Arial" pitchFamily="34" charset="0"/>
                    </a:rPr>
                    <a:t>Upper</a:t>
                  </a:r>
                </a:p>
              </p:txBody>
            </p:sp>
            <p:sp>
              <p:nvSpPr>
                <p:cNvPr id="82978" name="Text Box 38"/>
                <p:cNvSpPr txBox="1">
                  <a:spLocks noChangeArrowheads="1"/>
                </p:cNvSpPr>
                <p:nvPr/>
              </p:nvSpPr>
              <p:spPr bwMode="auto">
                <a:xfrm>
                  <a:off x="2294" y="3774"/>
                  <a:ext cx="849"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AU" altLang="id-ID" sz="1600">
                      <a:latin typeface="Arial" pitchFamily="34" charset="0"/>
                    </a:rPr>
                    <a:t>Specification</a:t>
                  </a:r>
                </a:p>
              </p:txBody>
            </p:sp>
            <p:sp>
              <p:nvSpPr>
                <p:cNvPr id="82979" name="Line 39"/>
                <p:cNvSpPr>
                  <a:spLocks noChangeShapeType="1"/>
                </p:cNvSpPr>
                <p:nvPr/>
              </p:nvSpPr>
              <p:spPr bwMode="auto">
                <a:xfrm>
                  <a:off x="3192" y="3880"/>
                  <a:ext cx="176" cy="0"/>
                </a:xfrm>
                <a:prstGeom prst="line">
                  <a:avLst/>
                </a:prstGeom>
                <a:noFill/>
                <a:ln w="38100">
                  <a:solidFill>
                    <a:schemeClr val="tx1"/>
                  </a:solidFill>
                  <a:round/>
                  <a:headEnd/>
                  <a:tailEnd type="triangle" w="med" len="sm"/>
                </a:ln>
                <a:extLst>
                  <a:ext uri="{909E8E84-426E-40DD-AFC4-6F175D3DCCD1}">
                    <a14:hiddenFill xmlns:a14="http://schemas.microsoft.com/office/drawing/2010/main">
                      <a:noFill/>
                    </a14:hiddenFill>
                  </a:ext>
                </a:extLst>
              </p:spPr>
              <p:txBody>
                <a:bodyPr/>
                <a:lstStyle/>
                <a:p>
                  <a:endParaRPr lang="id-ID"/>
                </a:p>
              </p:txBody>
            </p:sp>
            <p:sp>
              <p:nvSpPr>
                <p:cNvPr id="82980" name="Line 40"/>
                <p:cNvSpPr>
                  <a:spLocks noChangeShapeType="1"/>
                </p:cNvSpPr>
                <p:nvPr/>
              </p:nvSpPr>
              <p:spPr bwMode="auto">
                <a:xfrm flipH="1">
                  <a:off x="2144" y="3880"/>
                  <a:ext cx="176" cy="0"/>
                </a:xfrm>
                <a:prstGeom prst="line">
                  <a:avLst/>
                </a:prstGeom>
                <a:noFill/>
                <a:ln w="38100">
                  <a:solidFill>
                    <a:schemeClr val="tx1"/>
                  </a:solidFill>
                  <a:round/>
                  <a:headEnd/>
                  <a:tailEnd type="triangle" w="med" len="sm"/>
                </a:ln>
                <a:extLst>
                  <a:ext uri="{909E8E84-426E-40DD-AFC4-6F175D3DCCD1}">
                    <a14:hiddenFill xmlns:a14="http://schemas.microsoft.com/office/drawing/2010/main">
                      <a:noFill/>
                    </a14:hiddenFill>
                  </a:ext>
                </a:extLst>
              </p:spPr>
              <p:txBody>
                <a:bodyPr/>
                <a:lstStyle/>
                <a:p>
                  <a:endParaRPr lang="id-ID"/>
                </a:p>
              </p:txBody>
            </p:sp>
            <p:sp>
              <p:nvSpPr>
                <p:cNvPr id="82981" name="Line 41"/>
                <p:cNvSpPr>
                  <a:spLocks noChangeShapeType="1"/>
                </p:cNvSpPr>
                <p:nvPr/>
              </p:nvSpPr>
              <p:spPr bwMode="auto">
                <a:xfrm flipV="1">
                  <a:off x="2120" y="3456"/>
                  <a:ext cx="0" cy="168"/>
                </a:xfrm>
                <a:prstGeom prst="line">
                  <a:avLst/>
                </a:prstGeom>
                <a:noFill/>
                <a:ln w="38100">
                  <a:solidFill>
                    <a:schemeClr val="tx1"/>
                  </a:solidFill>
                  <a:round/>
                  <a:headEnd/>
                  <a:tailEnd type="triangle" w="med" len="sm"/>
                </a:ln>
                <a:extLst>
                  <a:ext uri="{909E8E84-426E-40DD-AFC4-6F175D3DCCD1}">
                    <a14:hiddenFill xmlns:a14="http://schemas.microsoft.com/office/drawing/2010/main">
                      <a:noFill/>
                    </a14:hiddenFill>
                  </a:ext>
                </a:extLst>
              </p:spPr>
              <p:txBody>
                <a:bodyPr/>
                <a:lstStyle/>
                <a:p>
                  <a:endParaRPr lang="id-ID"/>
                </a:p>
              </p:txBody>
            </p:sp>
            <p:sp>
              <p:nvSpPr>
                <p:cNvPr id="82982" name="Line 42"/>
                <p:cNvSpPr>
                  <a:spLocks noChangeShapeType="1"/>
                </p:cNvSpPr>
                <p:nvPr/>
              </p:nvSpPr>
              <p:spPr bwMode="auto">
                <a:xfrm flipV="1">
                  <a:off x="2750" y="3456"/>
                  <a:ext cx="0" cy="168"/>
                </a:xfrm>
                <a:prstGeom prst="line">
                  <a:avLst/>
                </a:prstGeom>
                <a:noFill/>
                <a:ln w="38100">
                  <a:solidFill>
                    <a:schemeClr val="tx1"/>
                  </a:solidFill>
                  <a:round/>
                  <a:headEnd/>
                  <a:tailEnd type="triangle" w="med" len="sm"/>
                </a:ln>
                <a:extLst>
                  <a:ext uri="{909E8E84-426E-40DD-AFC4-6F175D3DCCD1}">
                    <a14:hiddenFill xmlns:a14="http://schemas.microsoft.com/office/drawing/2010/main">
                      <a:noFill/>
                    </a14:hiddenFill>
                  </a:ext>
                </a:extLst>
              </p:spPr>
              <p:txBody>
                <a:bodyPr/>
                <a:lstStyle/>
                <a:p>
                  <a:endParaRPr lang="id-ID"/>
                </a:p>
              </p:txBody>
            </p:sp>
            <p:sp>
              <p:nvSpPr>
                <p:cNvPr id="82983" name="Line 43"/>
                <p:cNvSpPr>
                  <a:spLocks noChangeShapeType="1"/>
                </p:cNvSpPr>
                <p:nvPr/>
              </p:nvSpPr>
              <p:spPr bwMode="auto">
                <a:xfrm flipV="1">
                  <a:off x="3384" y="3456"/>
                  <a:ext cx="0" cy="168"/>
                </a:xfrm>
                <a:prstGeom prst="line">
                  <a:avLst/>
                </a:prstGeom>
                <a:noFill/>
                <a:ln w="38100">
                  <a:solidFill>
                    <a:schemeClr val="tx1"/>
                  </a:solidFill>
                  <a:round/>
                  <a:headEnd/>
                  <a:tailEnd type="triangle" w="med" len="sm"/>
                </a:ln>
                <a:extLst>
                  <a:ext uri="{909E8E84-426E-40DD-AFC4-6F175D3DCCD1}">
                    <a14:hiddenFill xmlns:a14="http://schemas.microsoft.com/office/drawing/2010/main">
                      <a:noFill/>
                    </a14:hiddenFill>
                  </a:ext>
                </a:extLst>
              </p:spPr>
              <p:txBody>
                <a:bodyPr/>
                <a:lstStyle/>
                <a:p>
                  <a:endParaRPr lang="id-ID"/>
                </a:p>
              </p:txBody>
            </p:sp>
            <p:grpSp>
              <p:nvGrpSpPr>
                <p:cNvPr id="82984" name="Group 44"/>
                <p:cNvGrpSpPr>
                  <a:grpSpLocks/>
                </p:cNvGrpSpPr>
                <p:nvPr/>
              </p:nvGrpSpPr>
              <p:grpSpPr bwMode="auto">
                <a:xfrm>
                  <a:off x="2130" y="2818"/>
                  <a:ext cx="1254" cy="626"/>
                  <a:chOff x="2130" y="2818"/>
                  <a:chExt cx="1254" cy="626"/>
                </a:xfrm>
              </p:grpSpPr>
              <p:sp>
                <p:nvSpPr>
                  <p:cNvPr id="82985" name="Freeform 45"/>
                  <p:cNvSpPr>
                    <a:spLocks/>
                  </p:cNvSpPr>
                  <p:nvPr/>
                </p:nvSpPr>
                <p:spPr bwMode="auto">
                  <a:xfrm>
                    <a:off x="2130" y="3018"/>
                    <a:ext cx="1236" cy="426"/>
                  </a:xfrm>
                  <a:custGeom>
                    <a:avLst/>
                    <a:gdLst>
                      <a:gd name="T0" fmla="*/ 0 w 1236"/>
                      <a:gd name="T1" fmla="*/ 417 h 426"/>
                      <a:gd name="T2" fmla="*/ 30 w 1236"/>
                      <a:gd name="T3" fmla="*/ 207 h 426"/>
                      <a:gd name="T4" fmla="*/ 54 w 1236"/>
                      <a:gd name="T5" fmla="*/ 60 h 426"/>
                      <a:gd name="T6" fmla="*/ 81 w 1236"/>
                      <a:gd name="T7" fmla="*/ 24 h 426"/>
                      <a:gd name="T8" fmla="*/ 120 w 1236"/>
                      <a:gd name="T9" fmla="*/ 0 h 426"/>
                      <a:gd name="T10" fmla="*/ 1119 w 1236"/>
                      <a:gd name="T11" fmla="*/ 3 h 426"/>
                      <a:gd name="T12" fmla="*/ 1155 w 1236"/>
                      <a:gd name="T13" fmla="*/ 18 h 426"/>
                      <a:gd name="T14" fmla="*/ 1185 w 1236"/>
                      <a:gd name="T15" fmla="*/ 63 h 426"/>
                      <a:gd name="T16" fmla="*/ 1209 w 1236"/>
                      <a:gd name="T17" fmla="*/ 183 h 426"/>
                      <a:gd name="T18" fmla="*/ 1236 w 1236"/>
                      <a:gd name="T19" fmla="*/ 426 h 4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36"/>
                      <a:gd name="T31" fmla="*/ 0 h 426"/>
                      <a:gd name="T32" fmla="*/ 1236 w 1236"/>
                      <a:gd name="T33" fmla="*/ 426 h 42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36" h="426">
                        <a:moveTo>
                          <a:pt x="0" y="417"/>
                        </a:moveTo>
                        <a:lnTo>
                          <a:pt x="30" y="207"/>
                        </a:lnTo>
                        <a:lnTo>
                          <a:pt x="54" y="60"/>
                        </a:lnTo>
                        <a:lnTo>
                          <a:pt x="81" y="24"/>
                        </a:lnTo>
                        <a:lnTo>
                          <a:pt x="120" y="0"/>
                        </a:lnTo>
                        <a:lnTo>
                          <a:pt x="1119" y="3"/>
                        </a:lnTo>
                        <a:lnTo>
                          <a:pt x="1155" y="18"/>
                        </a:lnTo>
                        <a:lnTo>
                          <a:pt x="1185" y="63"/>
                        </a:lnTo>
                        <a:lnTo>
                          <a:pt x="1209" y="183"/>
                        </a:lnTo>
                        <a:lnTo>
                          <a:pt x="1236" y="426"/>
                        </a:lnTo>
                      </a:path>
                    </a:pathLst>
                  </a:custGeom>
                  <a:noFill/>
                  <a:ln w="76200" cmpd="sng">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id-ID"/>
                  </a:p>
                </p:txBody>
              </p:sp>
              <p:sp>
                <p:nvSpPr>
                  <p:cNvPr id="82986" name="Freeform 46"/>
                  <p:cNvSpPr>
                    <a:spLocks/>
                  </p:cNvSpPr>
                  <p:nvPr/>
                </p:nvSpPr>
                <p:spPr bwMode="auto">
                  <a:xfrm>
                    <a:off x="2133" y="2818"/>
                    <a:ext cx="1251" cy="620"/>
                  </a:xfrm>
                  <a:custGeom>
                    <a:avLst/>
                    <a:gdLst>
                      <a:gd name="T0" fmla="*/ 0 w 1251"/>
                      <a:gd name="T1" fmla="*/ 611 h 620"/>
                      <a:gd name="T2" fmla="*/ 90 w 1251"/>
                      <a:gd name="T3" fmla="*/ 596 h 620"/>
                      <a:gd name="T4" fmla="*/ 162 w 1251"/>
                      <a:gd name="T5" fmla="*/ 545 h 620"/>
                      <a:gd name="T6" fmla="*/ 261 w 1251"/>
                      <a:gd name="T7" fmla="*/ 428 h 620"/>
                      <a:gd name="T8" fmla="*/ 330 w 1251"/>
                      <a:gd name="T9" fmla="*/ 332 h 620"/>
                      <a:gd name="T10" fmla="*/ 435 w 1251"/>
                      <a:gd name="T11" fmla="*/ 155 h 620"/>
                      <a:gd name="T12" fmla="*/ 528 w 1251"/>
                      <a:gd name="T13" fmla="*/ 47 h 620"/>
                      <a:gd name="T14" fmla="*/ 612 w 1251"/>
                      <a:gd name="T15" fmla="*/ 2 h 620"/>
                      <a:gd name="T16" fmla="*/ 699 w 1251"/>
                      <a:gd name="T17" fmla="*/ 35 h 620"/>
                      <a:gd name="T18" fmla="*/ 792 w 1251"/>
                      <a:gd name="T19" fmla="*/ 155 h 620"/>
                      <a:gd name="T20" fmla="*/ 882 w 1251"/>
                      <a:gd name="T21" fmla="*/ 308 h 620"/>
                      <a:gd name="T22" fmla="*/ 969 w 1251"/>
                      <a:gd name="T23" fmla="*/ 422 h 620"/>
                      <a:gd name="T24" fmla="*/ 1074 w 1251"/>
                      <a:gd name="T25" fmla="*/ 542 h 620"/>
                      <a:gd name="T26" fmla="*/ 1152 w 1251"/>
                      <a:gd name="T27" fmla="*/ 590 h 620"/>
                      <a:gd name="T28" fmla="*/ 1251 w 1251"/>
                      <a:gd name="T29" fmla="*/ 620 h 6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51"/>
                      <a:gd name="T46" fmla="*/ 0 h 620"/>
                      <a:gd name="T47" fmla="*/ 1251 w 1251"/>
                      <a:gd name="T48" fmla="*/ 620 h 6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51" h="620">
                        <a:moveTo>
                          <a:pt x="0" y="611"/>
                        </a:moveTo>
                        <a:cubicBezTo>
                          <a:pt x="31" y="609"/>
                          <a:pt x="63" y="607"/>
                          <a:pt x="90" y="596"/>
                        </a:cubicBezTo>
                        <a:cubicBezTo>
                          <a:pt x="117" y="585"/>
                          <a:pt x="133" y="573"/>
                          <a:pt x="162" y="545"/>
                        </a:cubicBezTo>
                        <a:cubicBezTo>
                          <a:pt x="191" y="517"/>
                          <a:pt x="233" y="464"/>
                          <a:pt x="261" y="428"/>
                        </a:cubicBezTo>
                        <a:cubicBezTo>
                          <a:pt x="289" y="392"/>
                          <a:pt x="301" y="377"/>
                          <a:pt x="330" y="332"/>
                        </a:cubicBezTo>
                        <a:cubicBezTo>
                          <a:pt x="359" y="287"/>
                          <a:pt x="402" y="202"/>
                          <a:pt x="435" y="155"/>
                        </a:cubicBezTo>
                        <a:cubicBezTo>
                          <a:pt x="468" y="108"/>
                          <a:pt x="499" y="72"/>
                          <a:pt x="528" y="47"/>
                        </a:cubicBezTo>
                        <a:cubicBezTo>
                          <a:pt x="557" y="22"/>
                          <a:pt x="584" y="4"/>
                          <a:pt x="612" y="2"/>
                        </a:cubicBezTo>
                        <a:cubicBezTo>
                          <a:pt x="640" y="0"/>
                          <a:pt x="669" y="10"/>
                          <a:pt x="699" y="35"/>
                        </a:cubicBezTo>
                        <a:cubicBezTo>
                          <a:pt x="729" y="60"/>
                          <a:pt x="762" y="110"/>
                          <a:pt x="792" y="155"/>
                        </a:cubicBezTo>
                        <a:cubicBezTo>
                          <a:pt x="822" y="200"/>
                          <a:pt x="853" y="264"/>
                          <a:pt x="882" y="308"/>
                        </a:cubicBezTo>
                        <a:cubicBezTo>
                          <a:pt x="911" y="352"/>
                          <a:pt x="937" y="383"/>
                          <a:pt x="969" y="422"/>
                        </a:cubicBezTo>
                        <a:cubicBezTo>
                          <a:pt x="1001" y="461"/>
                          <a:pt x="1044" y="514"/>
                          <a:pt x="1074" y="542"/>
                        </a:cubicBezTo>
                        <a:cubicBezTo>
                          <a:pt x="1104" y="570"/>
                          <a:pt x="1123" y="577"/>
                          <a:pt x="1152" y="590"/>
                        </a:cubicBezTo>
                        <a:cubicBezTo>
                          <a:pt x="1181" y="603"/>
                          <a:pt x="1231" y="614"/>
                          <a:pt x="1251" y="620"/>
                        </a:cubicBezTo>
                      </a:path>
                    </a:pathLst>
                  </a:custGeom>
                  <a:noFill/>
                  <a:ln w="76200" cmpd="sng">
                    <a:solidFill>
                      <a:srgbClr val="BF0922"/>
                    </a:solidFill>
                    <a:round/>
                    <a:headEnd/>
                    <a:tailEnd/>
                  </a:ln>
                  <a:extLst>
                    <a:ext uri="{909E8E84-426E-40DD-AFC4-6F175D3DCCD1}">
                      <a14:hiddenFill xmlns:a14="http://schemas.microsoft.com/office/drawing/2010/main">
                        <a:solidFill>
                          <a:srgbClr val="FFFFFF"/>
                        </a:solidFill>
                      </a14:hiddenFill>
                    </a:ext>
                  </a:extLst>
                </p:spPr>
                <p:txBody>
                  <a:bodyPr/>
                  <a:lstStyle/>
                  <a:p>
                    <a:endParaRPr lang="id-ID"/>
                  </a:p>
                </p:txBody>
              </p:sp>
            </p:grpSp>
          </p:grpSp>
        </p:grpSp>
        <p:sp>
          <p:nvSpPr>
            <p:cNvPr id="82961" name="Line 31"/>
            <p:cNvSpPr>
              <a:spLocks noChangeShapeType="1"/>
            </p:cNvSpPr>
            <p:nvPr/>
          </p:nvSpPr>
          <p:spPr bwMode="auto">
            <a:xfrm>
              <a:off x="3883026" y="3524250"/>
              <a:ext cx="0" cy="1130300"/>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id-ID"/>
            </a:p>
          </p:txBody>
        </p:sp>
      </p:grpSp>
      <p:grpSp>
        <p:nvGrpSpPr>
          <p:cNvPr id="93231" name="Group 47"/>
          <p:cNvGrpSpPr>
            <a:grpSpLocks/>
          </p:cNvGrpSpPr>
          <p:nvPr/>
        </p:nvGrpSpPr>
        <p:grpSpPr bwMode="auto">
          <a:xfrm>
            <a:off x="4051300" y="3340100"/>
            <a:ext cx="4283075" cy="754063"/>
            <a:chOff x="2552" y="2104"/>
            <a:chExt cx="2698" cy="475"/>
          </a:xfrm>
        </p:grpSpPr>
        <p:sp>
          <p:nvSpPr>
            <p:cNvPr id="82958" name="Line 48"/>
            <p:cNvSpPr>
              <a:spLocks noChangeShapeType="1"/>
            </p:cNvSpPr>
            <p:nvPr/>
          </p:nvSpPr>
          <p:spPr bwMode="auto">
            <a:xfrm flipH="1">
              <a:off x="2552" y="2216"/>
              <a:ext cx="1224" cy="120"/>
            </a:xfrm>
            <a:prstGeom prst="line">
              <a:avLst/>
            </a:prstGeom>
            <a:noFill/>
            <a:ln w="57150">
              <a:solidFill>
                <a:schemeClr val="tx1"/>
              </a:solidFill>
              <a:round/>
              <a:headEnd/>
              <a:tailEnd type="triangle" w="med" len="lg"/>
            </a:ln>
            <a:extLst>
              <a:ext uri="{909E8E84-426E-40DD-AFC4-6F175D3DCCD1}">
                <a14:hiddenFill xmlns:a14="http://schemas.microsoft.com/office/drawing/2010/main">
                  <a:noFill/>
                </a14:hiddenFill>
              </a:ext>
            </a:extLst>
          </p:spPr>
          <p:txBody>
            <a:bodyPr/>
            <a:lstStyle/>
            <a:p>
              <a:endParaRPr lang="id-ID"/>
            </a:p>
          </p:txBody>
        </p:sp>
        <p:sp>
          <p:nvSpPr>
            <p:cNvPr id="82959" name="Text Box 49"/>
            <p:cNvSpPr txBox="1">
              <a:spLocks noChangeArrowheads="1"/>
            </p:cNvSpPr>
            <p:nvPr/>
          </p:nvSpPr>
          <p:spPr bwMode="auto">
            <a:xfrm>
              <a:off x="3742" y="2104"/>
              <a:ext cx="1508" cy="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90000"/>
                </a:lnSpc>
              </a:pPr>
              <a:r>
                <a:rPr lang="en-AU" altLang="id-ID" sz="1600">
                  <a:latin typeface="Arial" pitchFamily="34" charset="0"/>
                </a:rPr>
                <a:t>Target-oriented quality yields more product in the </a:t>
              </a:r>
              <a:r>
                <a:rPr lang="ja-JP" altLang="en-AU" sz="1600">
                  <a:latin typeface="Arial" pitchFamily="34" charset="0"/>
                </a:rPr>
                <a:t>“</a:t>
              </a:r>
              <a:r>
                <a:rPr lang="en-AU" altLang="id-ID" sz="1600">
                  <a:latin typeface="Arial" pitchFamily="34" charset="0"/>
                </a:rPr>
                <a:t>best</a:t>
              </a:r>
              <a:r>
                <a:rPr lang="ja-JP" altLang="en-AU" sz="1600">
                  <a:latin typeface="Arial" pitchFamily="34" charset="0"/>
                </a:rPr>
                <a:t>”</a:t>
              </a:r>
              <a:r>
                <a:rPr lang="en-AU" altLang="id-ID" sz="1600">
                  <a:latin typeface="Arial" pitchFamily="34" charset="0"/>
                </a:rPr>
                <a:t> category</a:t>
              </a:r>
            </a:p>
          </p:txBody>
        </p:sp>
      </p:grpSp>
      <p:grpSp>
        <p:nvGrpSpPr>
          <p:cNvPr id="93234" name="Group 50"/>
          <p:cNvGrpSpPr>
            <a:grpSpLocks/>
          </p:cNvGrpSpPr>
          <p:nvPr/>
        </p:nvGrpSpPr>
        <p:grpSpPr bwMode="auto">
          <a:xfrm>
            <a:off x="4089400" y="4152900"/>
            <a:ext cx="4270375" cy="754063"/>
            <a:chOff x="2576" y="2616"/>
            <a:chExt cx="2690" cy="475"/>
          </a:xfrm>
        </p:grpSpPr>
        <p:sp>
          <p:nvSpPr>
            <p:cNvPr id="82956" name="Line 51"/>
            <p:cNvSpPr>
              <a:spLocks noChangeShapeType="1"/>
            </p:cNvSpPr>
            <p:nvPr/>
          </p:nvSpPr>
          <p:spPr bwMode="auto">
            <a:xfrm flipH="1">
              <a:off x="2576" y="2736"/>
              <a:ext cx="1192" cy="168"/>
            </a:xfrm>
            <a:prstGeom prst="line">
              <a:avLst/>
            </a:prstGeom>
            <a:noFill/>
            <a:ln w="57150">
              <a:solidFill>
                <a:schemeClr val="tx1"/>
              </a:solidFill>
              <a:round/>
              <a:headEnd/>
              <a:tailEnd type="triangle" w="med" len="lg"/>
            </a:ln>
            <a:extLst>
              <a:ext uri="{909E8E84-426E-40DD-AFC4-6F175D3DCCD1}">
                <a14:hiddenFill xmlns:a14="http://schemas.microsoft.com/office/drawing/2010/main">
                  <a:noFill/>
                </a14:hiddenFill>
              </a:ext>
            </a:extLst>
          </p:spPr>
          <p:txBody>
            <a:bodyPr/>
            <a:lstStyle/>
            <a:p>
              <a:endParaRPr lang="id-ID"/>
            </a:p>
          </p:txBody>
        </p:sp>
        <p:sp>
          <p:nvSpPr>
            <p:cNvPr id="82957" name="Text Box 52"/>
            <p:cNvSpPr txBox="1">
              <a:spLocks noChangeArrowheads="1"/>
            </p:cNvSpPr>
            <p:nvPr/>
          </p:nvSpPr>
          <p:spPr bwMode="auto">
            <a:xfrm>
              <a:off x="3742" y="2616"/>
              <a:ext cx="1524" cy="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90000"/>
                </a:lnSpc>
              </a:pPr>
              <a:r>
                <a:rPr lang="en-AU" altLang="id-ID" sz="1600">
                  <a:latin typeface="Arial" pitchFamily="34" charset="0"/>
                </a:rPr>
                <a:t>Target-oriented quality brings product toward the target value</a:t>
              </a:r>
            </a:p>
          </p:txBody>
        </p:sp>
      </p:grpSp>
      <p:grpSp>
        <p:nvGrpSpPr>
          <p:cNvPr id="93237" name="Group 53"/>
          <p:cNvGrpSpPr>
            <a:grpSpLocks/>
          </p:cNvGrpSpPr>
          <p:nvPr/>
        </p:nvGrpSpPr>
        <p:grpSpPr bwMode="auto">
          <a:xfrm>
            <a:off x="4787900" y="4916488"/>
            <a:ext cx="3651250" cy="974725"/>
            <a:chOff x="3016" y="3097"/>
            <a:chExt cx="2300" cy="614"/>
          </a:xfrm>
        </p:grpSpPr>
        <p:sp>
          <p:nvSpPr>
            <p:cNvPr id="82954" name="Line 54"/>
            <p:cNvSpPr>
              <a:spLocks noChangeShapeType="1"/>
            </p:cNvSpPr>
            <p:nvPr/>
          </p:nvSpPr>
          <p:spPr bwMode="auto">
            <a:xfrm flipH="1" flipV="1">
              <a:off x="3016" y="3152"/>
              <a:ext cx="760" cy="56"/>
            </a:xfrm>
            <a:prstGeom prst="line">
              <a:avLst/>
            </a:prstGeom>
            <a:noFill/>
            <a:ln w="57150">
              <a:solidFill>
                <a:schemeClr val="tx1"/>
              </a:solidFill>
              <a:round/>
              <a:headEnd/>
              <a:tailEnd type="triangle" w="med" len="lg"/>
            </a:ln>
            <a:extLst>
              <a:ext uri="{909E8E84-426E-40DD-AFC4-6F175D3DCCD1}">
                <a14:hiddenFill xmlns:a14="http://schemas.microsoft.com/office/drawing/2010/main">
                  <a:noFill/>
                </a14:hiddenFill>
              </a:ext>
            </a:extLst>
          </p:spPr>
          <p:txBody>
            <a:bodyPr/>
            <a:lstStyle/>
            <a:p>
              <a:endParaRPr lang="id-ID"/>
            </a:p>
          </p:txBody>
        </p:sp>
        <p:sp>
          <p:nvSpPr>
            <p:cNvPr id="82955" name="Text Box 55"/>
            <p:cNvSpPr txBox="1">
              <a:spLocks noChangeArrowheads="1"/>
            </p:cNvSpPr>
            <p:nvPr/>
          </p:nvSpPr>
          <p:spPr bwMode="auto">
            <a:xfrm>
              <a:off x="3742" y="3097"/>
              <a:ext cx="1574" cy="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90000"/>
                </a:lnSpc>
              </a:pPr>
              <a:r>
                <a:rPr lang="en-AU" altLang="id-ID" sz="1600">
                  <a:latin typeface="Arial" pitchFamily="34" charset="0"/>
                </a:rPr>
                <a:t>Conformance-oriented quality keeps products within 3 standard deviations</a:t>
              </a:r>
            </a:p>
          </p:txBody>
        </p:sp>
      </p:grpSp>
      <p:sp>
        <p:nvSpPr>
          <p:cNvPr id="63" name="Rectangle 2"/>
          <p:cNvSpPr>
            <a:spLocks noGrp="1" noChangeArrowheads="1"/>
          </p:cNvSpPr>
          <p:nvPr>
            <p:ph type="title"/>
          </p:nvPr>
        </p:nvSpPr>
        <p:spPr>
          <a:xfrm>
            <a:off x="703262" y="177800"/>
            <a:ext cx="7772400" cy="711200"/>
          </a:xfrm>
          <a:solidFill>
            <a:srgbClr val="808000"/>
          </a:solidFill>
          <a:extLst/>
        </p:spPr>
        <p:txBody>
          <a:bodyPr rtlCol="0">
            <a:normAutofit fontScale="90000"/>
          </a:bodyPr>
          <a:lstStyle/>
          <a:p>
            <a:pPr fontAlgn="auto">
              <a:spcAft>
                <a:spcPts val="0"/>
              </a:spcAft>
              <a:defRPr/>
            </a:pPr>
            <a:r>
              <a:rPr lang="en-US" dirty="0">
                <a:latin typeface="+mn-lt"/>
              </a:rPr>
              <a:t>Quality Loss Function</a:t>
            </a:r>
          </a:p>
        </p:txBody>
      </p:sp>
    </p:spTree>
  </p:cSld>
  <p:clrMapOvr>
    <a:masterClrMapping/>
  </p:clrMapOvr>
  <p:transition spd="med">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1000"/>
                                  </p:stCondLst>
                                  <p:childTnLst>
                                    <p:set>
                                      <p:cBhvr>
                                        <p:cTn id="6" dur="1" fill="hold">
                                          <p:stCondLst>
                                            <p:cond delay="0"/>
                                          </p:stCondLst>
                                        </p:cTn>
                                        <p:tgtEl>
                                          <p:spTgt spid="93186"/>
                                        </p:tgtEl>
                                        <p:attrNameLst>
                                          <p:attrName>style.visibility</p:attrName>
                                        </p:attrNameLst>
                                      </p:cBhvr>
                                      <p:to>
                                        <p:strVal val="visible"/>
                                      </p:to>
                                    </p:set>
                                    <p:animEffect transition="in" filter="wipe(down)">
                                      <p:cBhvr>
                                        <p:cTn id="7" dur="1000"/>
                                        <p:tgtEl>
                                          <p:spTgt spid="93186"/>
                                        </p:tgtEl>
                                      </p:cBhvr>
                                    </p:animEffect>
                                  </p:childTnLst>
                                </p:cTn>
                              </p:par>
                            </p:childTnLst>
                          </p:cTn>
                        </p:par>
                        <p:par>
                          <p:cTn id="8" fill="hold" nodeType="afterGroup">
                            <p:stCondLst>
                              <p:cond delay="2000"/>
                            </p:stCondLst>
                            <p:childTnLst>
                              <p:par>
                                <p:cTn id="9" presetID="18" presetClass="entr" presetSubtype="6" fill="hold" nodeType="afterEffect">
                                  <p:stCondLst>
                                    <p:cond delay="0"/>
                                  </p:stCondLst>
                                  <p:childTnLst>
                                    <p:set>
                                      <p:cBhvr>
                                        <p:cTn id="10" dur="1" fill="hold">
                                          <p:stCondLst>
                                            <p:cond delay="0"/>
                                          </p:stCondLst>
                                        </p:cTn>
                                        <p:tgtEl>
                                          <p:spTgt spid="93201"/>
                                        </p:tgtEl>
                                        <p:attrNameLst>
                                          <p:attrName>style.visibility</p:attrName>
                                        </p:attrNameLst>
                                      </p:cBhvr>
                                      <p:to>
                                        <p:strVal val="visible"/>
                                      </p:to>
                                    </p:set>
                                    <p:animEffect transition="in" filter="strips(downRight)">
                                      <p:cBhvr>
                                        <p:cTn id="11" dur="1000"/>
                                        <p:tgtEl>
                                          <p:spTgt spid="93201"/>
                                        </p:tgtEl>
                                      </p:cBhvr>
                                    </p:animEffect>
                                  </p:childTnLst>
                                </p:cTn>
                              </p:par>
                            </p:childTnLst>
                          </p:cTn>
                        </p:par>
                        <p:par>
                          <p:cTn id="12" fill="hold" nodeType="afterGroup">
                            <p:stCondLst>
                              <p:cond delay="3000"/>
                            </p:stCondLst>
                            <p:childTnLst>
                              <p:par>
                                <p:cTn id="13" presetID="18" presetClass="entr" presetSubtype="6" fill="hold" nodeType="afterEffect">
                                  <p:stCondLst>
                                    <p:cond delay="1000"/>
                                  </p:stCondLst>
                                  <p:childTnLst>
                                    <p:set>
                                      <p:cBhvr>
                                        <p:cTn id="14" dur="1" fill="hold">
                                          <p:stCondLst>
                                            <p:cond delay="0"/>
                                          </p:stCondLst>
                                        </p:cTn>
                                        <p:tgtEl>
                                          <p:spTgt spid="93241"/>
                                        </p:tgtEl>
                                        <p:attrNameLst>
                                          <p:attrName>style.visibility</p:attrName>
                                        </p:attrNameLst>
                                      </p:cBhvr>
                                      <p:to>
                                        <p:strVal val="visible"/>
                                      </p:to>
                                    </p:set>
                                    <p:animEffect transition="in" filter="strips(downRight)">
                                      <p:cBhvr>
                                        <p:cTn id="15" dur="1000"/>
                                        <p:tgtEl>
                                          <p:spTgt spid="9324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1"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up)">
                                      <p:cBhvr>
                                        <p:cTn id="20" dur="1000"/>
                                        <p:tgtEl>
                                          <p:spTgt spid="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2" fill="hold" nodeType="clickEffect">
                                  <p:stCondLst>
                                    <p:cond delay="0"/>
                                  </p:stCondLst>
                                  <p:childTnLst>
                                    <p:set>
                                      <p:cBhvr>
                                        <p:cTn id="24" dur="1" fill="hold">
                                          <p:stCondLst>
                                            <p:cond delay="0"/>
                                          </p:stCondLst>
                                        </p:cTn>
                                        <p:tgtEl>
                                          <p:spTgt spid="93231"/>
                                        </p:tgtEl>
                                        <p:attrNameLst>
                                          <p:attrName>style.visibility</p:attrName>
                                        </p:attrNameLst>
                                      </p:cBhvr>
                                      <p:to>
                                        <p:strVal val="visible"/>
                                      </p:to>
                                    </p:set>
                                    <p:animEffect transition="in" filter="wipe(right)">
                                      <p:cBhvr>
                                        <p:cTn id="25" dur="1000"/>
                                        <p:tgtEl>
                                          <p:spTgt spid="9323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2" fill="hold" nodeType="clickEffect">
                                  <p:stCondLst>
                                    <p:cond delay="0"/>
                                  </p:stCondLst>
                                  <p:childTnLst>
                                    <p:set>
                                      <p:cBhvr>
                                        <p:cTn id="29" dur="1" fill="hold">
                                          <p:stCondLst>
                                            <p:cond delay="0"/>
                                          </p:stCondLst>
                                        </p:cTn>
                                        <p:tgtEl>
                                          <p:spTgt spid="93234"/>
                                        </p:tgtEl>
                                        <p:attrNameLst>
                                          <p:attrName>style.visibility</p:attrName>
                                        </p:attrNameLst>
                                      </p:cBhvr>
                                      <p:to>
                                        <p:strVal val="visible"/>
                                      </p:to>
                                    </p:set>
                                    <p:animEffect transition="in" filter="wipe(right)">
                                      <p:cBhvr>
                                        <p:cTn id="30" dur="1000"/>
                                        <p:tgtEl>
                                          <p:spTgt spid="93234"/>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2" fill="hold" nodeType="clickEffect">
                                  <p:stCondLst>
                                    <p:cond delay="0"/>
                                  </p:stCondLst>
                                  <p:childTnLst>
                                    <p:set>
                                      <p:cBhvr>
                                        <p:cTn id="34" dur="1" fill="hold">
                                          <p:stCondLst>
                                            <p:cond delay="0"/>
                                          </p:stCondLst>
                                        </p:cTn>
                                        <p:tgtEl>
                                          <p:spTgt spid="93237"/>
                                        </p:tgtEl>
                                        <p:attrNameLst>
                                          <p:attrName>style.visibility</p:attrName>
                                        </p:attrNameLst>
                                      </p:cBhvr>
                                      <p:to>
                                        <p:strVal val="visible"/>
                                      </p:to>
                                    </p:set>
                                    <p:animEffect transition="in" filter="wipe(right)">
                                      <p:cBhvr>
                                        <p:cTn id="35" dur="1000"/>
                                        <p:tgtEl>
                                          <p:spTgt spid="932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969" name="Rectangle 2"/>
          <p:cNvSpPr>
            <a:spLocks noGrp="1" noChangeArrowheads="1"/>
          </p:cNvSpPr>
          <p:nvPr>
            <p:ph type="title"/>
          </p:nvPr>
        </p:nvSpPr>
        <p:spPr>
          <a:xfrm>
            <a:off x="685800" y="223293"/>
            <a:ext cx="7772400" cy="825500"/>
          </a:xfrm>
          <a:solidFill>
            <a:schemeClr val="accent5">
              <a:lumMod val="20000"/>
              <a:lumOff val="80000"/>
            </a:schemeClr>
          </a:solidFill>
        </p:spPr>
        <p:txBody>
          <a:bodyPr/>
          <a:lstStyle/>
          <a:p>
            <a:r>
              <a:rPr lang="en-US" altLang="id-ID" dirty="0" smtClean="0">
                <a:latin typeface="+mn-lt"/>
                <a:cs typeface="Arial" pitchFamily="34" charset="0"/>
              </a:rPr>
              <a:t>7. TQM Tools</a:t>
            </a:r>
          </a:p>
        </p:txBody>
      </p:sp>
      <p:sp>
        <p:nvSpPr>
          <p:cNvPr id="94211" name="Rectangle 3"/>
          <p:cNvSpPr>
            <a:spLocks noChangeArrowheads="1"/>
          </p:cNvSpPr>
          <p:nvPr/>
        </p:nvSpPr>
        <p:spPr bwMode="auto">
          <a:xfrm>
            <a:off x="685800" y="1462799"/>
            <a:ext cx="7772399" cy="4736681"/>
          </a:xfrm>
          <a:prstGeom prst="rect">
            <a:avLst/>
          </a:prstGeom>
          <a:solidFill>
            <a:schemeClr val="accent2">
              <a:lumMod val="60000"/>
              <a:lumOff val="40000"/>
            </a:schemeClr>
          </a:solidFill>
          <a:ln>
            <a:noFill/>
          </a:ln>
        </p:spPr>
        <p:txBody>
          <a:bodyPr wrap="square">
            <a:spAutoFit/>
          </a:bodyPr>
          <a:lstStyle>
            <a:lvl1pPr marL="444500" indent="-444500">
              <a:defRPr>
                <a:solidFill>
                  <a:schemeClr val="tx1"/>
                </a:solidFill>
                <a:latin typeface="Calibri" pitchFamily="34" charset="0"/>
                <a:cs typeface="Arial" pitchFamily="34" charset="0"/>
              </a:defRPr>
            </a:lvl1pPr>
            <a:lvl2pPr marL="1079500" indent="-36830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marL="457200" indent="-457200">
              <a:lnSpc>
                <a:spcPct val="90000"/>
              </a:lnSpc>
              <a:spcAft>
                <a:spcPts val="1200"/>
              </a:spcAft>
              <a:buClr>
                <a:srgbClr val="BF0922"/>
              </a:buClr>
              <a:buSzPct val="60000"/>
              <a:buFont typeface="Wingdings" panose="05000000000000000000" pitchFamily="2" charset="2"/>
              <a:buChar char="q"/>
            </a:pPr>
            <a:r>
              <a:rPr lang="en-US" altLang="id-ID" sz="2800" dirty="0">
                <a:latin typeface="+mn-lt"/>
              </a:rPr>
              <a:t>Tools for Generating Ideas</a:t>
            </a:r>
          </a:p>
          <a:p>
            <a:pPr marL="1168400" lvl="1" indent="-457200">
              <a:lnSpc>
                <a:spcPct val="90000"/>
              </a:lnSpc>
              <a:spcAft>
                <a:spcPts val="600"/>
              </a:spcAft>
              <a:buClr>
                <a:srgbClr val="BF0922"/>
              </a:buClr>
              <a:buSzPct val="60000"/>
              <a:buFont typeface="Wingdings" panose="05000000000000000000" pitchFamily="2" charset="2"/>
              <a:buChar char="Ø"/>
            </a:pPr>
            <a:r>
              <a:rPr lang="en-US" altLang="id-ID" sz="2400" b="1" dirty="0">
                <a:solidFill>
                  <a:srgbClr val="C00000"/>
                </a:solidFill>
                <a:latin typeface="+mn-lt"/>
              </a:rPr>
              <a:t>Check Sheet</a:t>
            </a:r>
          </a:p>
          <a:p>
            <a:pPr marL="1168400" lvl="1" indent="-457200">
              <a:lnSpc>
                <a:spcPct val="90000"/>
              </a:lnSpc>
              <a:spcAft>
                <a:spcPts val="600"/>
              </a:spcAft>
              <a:buClr>
                <a:srgbClr val="BF0922"/>
              </a:buClr>
              <a:buSzPct val="60000"/>
              <a:buFont typeface="Wingdings" panose="05000000000000000000" pitchFamily="2" charset="2"/>
              <a:buChar char="Ø"/>
            </a:pPr>
            <a:r>
              <a:rPr lang="en-US" altLang="id-ID" sz="2400" b="1" dirty="0">
                <a:solidFill>
                  <a:srgbClr val="C00000"/>
                </a:solidFill>
                <a:latin typeface="+mn-lt"/>
              </a:rPr>
              <a:t>Scatter Diagram</a:t>
            </a:r>
          </a:p>
          <a:p>
            <a:pPr marL="1168400" lvl="1" indent="-457200">
              <a:lnSpc>
                <a:spcPct val="90000"/>
              </a:lnSpc>
              <a:spcAft>
                <a:spcPts val="1200"/>
              </a:spcAft>
              <a:buClr>
                <a:srgbClr val="BF0922"/>
              </a:buClr>
              <a:buSzPct val="60000"/>
              <a:buFont typeface="Wingdings" panose="05000000000000000000" pitchFamily="2" charset="2"/>
              <a:buChar char="Ø"/>
            </a:pPr>
            <a:r>
              <a:rPr lang="en-US" altLang="id-ID" sz="2400" b="1" dirty="0">
                <a:solidFill>
                  <a:srgbClr val="C00000"/>
                </a:solidFill>
                <a:latin typeface="+mn-lt"/>
              </a:rPr>
              <a:t>Cause-and-Effect Diagram</a:t>
            </a:r>
            <a:endParaRPr lang="en-US" altLang="id-ID" sz="2800" b="1" dirty="0">
              <a:solidFill>
                <a:srgbClr val="C00000"/>
              </a:solidFill>
              <a:latin typeface="+mn-lt"/>
            </a:endParaRPr>
          </a:p>
          <a:p>
            <a:pPr marL="457200" indent="-457200">
              <a:lnSpc>
                <a:spcPct val="90000"/>
              </a:lnSpc>
              <a:spcAft>
                <a:spcPts val="1200"/>
              </a:spcAft>
              <a:buClr>
                <a:srgbClr val="BF0922"/>
              </a:buClr>
              <a:buSzPct val="60000"/>
              <a:buFont typeface="Wingdings" panose="05000000000000000000" pitchFamily="2" charset="2"/>
              <a:buChar char="q"/>
            </a:pPr>
            <a:r>
              <a:rPr lang="en-US" altLang="id-ID" sz="2800" dirty="0">
                <a:latin typeface="+mn-lt"/>
              </a:rPr>
              <a:t>Tools to Organize the Data</a:t>
            </a:r>
          </a:p>
          <a:p>
            <a:pPr marL="1168400" lvl="1" indent="-457200">
              <a:lnSpc>
                <a:spcPct val="90000"/>
              </a:lnSpc>
              <a:spcAft>
                <a:spcPts val="600"/>
              </a:spcAft>
              <a:buClr>
                <a:srgbClr val="BF0922"/>
              </a:buClr>
              <a:buSzPct val="60000"/>
              <a:buFont typeface="Wingdings" panose="05000000000000000000" pitchFamily="2" charset="2"/>
              <a:buChar char="Ø"/>
            </a:pPr>
            <a:r>
              <a:rPr lang="en-US" altLang="id-ID" sz="2400" b="1" dirty="0">
                <a:solidFill>
                  <a:srgbClr val="C00000"/>
                </a:solidFill>
                <a:latin typeface="+mn-lt"/>
              </a:rPr>
              <a:t>Pareto Chart</a:t>
            </a:r>
          </a:p>
          <a:p>
            <a:pPr marL="1168400" lvl="1" indent="-457200">
              <a:lnSpc>
                <a:spcPct val="90000"/>
              </a:lnSpc>
              <a:spcAft>
                <a:spcPts val="1200"/>
              </a:spcAft>
              <a:buClr>
                <a:srgbClr val="BF0922"/>
              </a:buClr>
              <a:buSzPct val="60000"/>
              <a:buFont typeface="Wingdings" panose="05000000000000000000" pitchFamily="2" charset="2"/>
              <a:buChar char="Ø"/>
            </a:pPr>
            <a:r>
              <a:rPr lang="en-US" altLang="id-ID" sz="2400" b="1" dirty="0">
                <a:solidFill>
                  <a:srgbClr val="C00000"/>
                </a:solidFill>
                <a:latin typeface="+mn-lt"/>
              </a:rPr>
              <a:t>Flowchart (Process Diagram</a:t>
            </a:r>
            <a:r>
              <a:rPr lang="en-US" altLang="id-ID" sz="2400" b="1" dirty="0" smtClean="0">
                <a:solidFill>
                  <a:srgbClr val="C00000"/>
                </a:solidFill>
                <a:latin typeface="+mn-lt"/>
              </a:rPr>
              <a:t>)</a:t>
            </a:r>
            <a:endParaRPr lang="en-US" altLang="id-ID" sz="2800" b="1" dirty="0" smtClean="0">
              <a:solidFill>
                <a:srgbClr val="C00000"/>
              </a:solidFill>
              <a:latin typeface="+mn-lt"/>
            </a:endParaRPr>
          </a:p>
          <a:p>
            <a:pPr marL="457200" indent="-457200">
              <a:lnSpc>
                <a:spcPct val="90000"/>
              </a:lnSpc>
              <a:spcAft>
                <a:spcPts val="1200"/>
              </a:spcAft>
              <a:buClr>
                <a:srgbClr val="BF0922"/>
              </a:buClr>
              <a:buSzPct val="60000"/>
              <a:buFont typeface="Wingdings" panose="05000000000000000000" pitchFamily="2" charset="2"/>
              <a:buChar char="q"/>
            </a:pPr>
            <a:r>
              <a:rPr lang="en-US" altLang="id-ID" sz="2800" dirty="0" smtClean="0">
                <a:latin typeface="+mn-lt"/>
              </a:rPr>
              <a:t>Tools for Identifying Problems</a:t>
            </a:r>
          </a:p>
          <a:p>
            <a:pPr marL="1168400" lvl="1" indent="-457200">
              <a:lnSpc>
                <a:spcPct val="90000"/>
              </a:lnSpc>
              <a:spcAft>
                <a:spcPts val="600"/>
              </a:spcAft>
              <a:buClr>
                <a:srgbClr val="BF0922"/>
              </a:buClr>
              <a:buSzPct val="60000"/>
              <a:buFont typeface="Wingdings" panose="05000000000000000000" pitchFamily="2" charset="2"/>
              <a:buChar char="Ø"/>
            </a:pPr>
            <a:r>
              <a:rPr lang="en-US" altLang="id-ID" sz="2400" b="1" dirty="0" smtClean="0">
                <a:solidFill>
                  <a:srgbClr val="C00000"/>
                </a:solidFill>
                <a:latin typeface="+mn-lt"/>
              </a:rPr>
              <a:t>Histogram</a:t>
            </a:r>
          </a:p>
          <a:p>
            <a:pPr marL="1168400" lvl="1" indent="-457200">
              <a:lnSpc>
                <a:spcPct val="90000"/>
              </a:lnSpc>
              <a:spcAft>
                <a:spcPts val="1200"/>
              </a:spcAft>
              <a:buClr>
                <a:srgbClr val="BF0922"/>
              </a:buClr>
              <a:buSzPct val="60000"/>
              <a:buFont typeface="Wingdings" panose="05000000000000000000" pitchFamily="2" charset="2"/>
              <a:buChar char="Ø"/>
            </a:pPr>
            <a:r>
              <a:rPr lang="en-US" altLang="id-ID" sz="2400" b="1" dirty="0" smtClean="0">
                <a:solidFill>
                  <a:srgbClr val="C00000"/>
                </a:solidFill>
                <a:latin typeface="+mn-lt"/>
              </a:rPr>
              <a:t>Statistical Process Control Chart</a:t>
            </a:r>
            <a:endParaRPr lang="en-US" altLang="id-ID" sz="2800" b="1" dirty="0" smtClean="0">
              <a:solidFill>
                <a:srgbClr val="C00000"/>
              </a:solidFill>
              <a:latin typeface="+mn-lt"/>
            </a:endParaRP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94211"/>
                                        </p:tgtEl>
                                        <p:attrNameLst>
                                          <p:attrName>style.visibility</p:attrName>
                                        </p:attrNameLst>
                                      </p:cBhvr>
                                      <p:to>
                                        <p:strVal val="visible"/>
                                      </p:to>
                                    </p:set>
                                    <p:animEffect transition="in" filter="strips(downRight)">
                                      <p:cBhvr>
                                        <p:cTn id="7" dur="1000"/>
                                        <p:tgtEl>
                                          <p:spTgt spid="94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animBg="1"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6279" name="Rectangle 23"/>
          <p:cNvSpPr>
            <a:spLocks noGrp="1" noChangeArrowheads="1"/>
          </p:cNvSpPr>
          <p:nvPr>
            <p:ph type="title"/>
          </p:nvPr>
        </p:nvSpPr>
        <p:spPr>
          <a:xfrm>
            <a:off x="668487" y="262341"/>
            <a:ext cx="7772400" cy="739775"/>
          </a:xfrm>
          <a:solidFill>
            <a:schemeClr val="accent4">
              <a:lumMod val="75000"/>
            </a:schemeClr>
          </a:solidFill>
          <a:extLst/>
        </p:spPr>
        <p:txBody>
          <a:bodyPr rtlCol="0">
            <a:normAutofit fontScale="90000"/>
          </a:bodyPr>
          <a:lstStyle/>
          <a:p>
            <a:pPr fontAlgn="auto">
              <a:spcAft>
                <a:spcPts val="0"/>
              </a:spcAft>
              <a:defRPr/>
            </a:pPr>
            <a:r>
              <a:rPr lang="en-US" cap="small" dirty="0">
                <a:latin typeface="+mn-lt"/>
              </a:rPr>
              <a:t>Seven Tools of TQM</a:t>
            </a:r>
          </a:p>
        </p:txBody>
      </p:sp>
      <p:sp>
        <p:nvSpPr>
          <p:cNvPr id="96280" name="Rectangle 24"/>
          <p:cNvSpPr>
            <a:spLocks noChangeArrowheads="1"/>
          </p:cNvSpPr>
          <p:nvPr/>
        </p:nvSpPr>
        <p:spPr bwMode="auto">
          <a:xfrm>
            <a:off x="568704" y="1139032"/>
            <a:ext cx="7872183"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22300" indent="-6223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90000"/>
              </a:lnSpc>
            </a:pPr>
            <a:r>
              <a:rPr lang="en-US" altLang="id-ID" sz="2800" dirty="0" smtClean="0">
                <a:latin typeface="+mn-lt"/>
              </a:rPr>
              <a:t>(1)</a:t>
            </a:r>
            <a:r>
              <a:rPr lang="en-US" altLang="id-ID" sz="2800" dirty="0">
                <a:latin typeface="+mn-lt"/>
              </a:rPr>
              <a:t>	</a:t>
            </a:r>
            <a:r>
              <a:rPr lang="en-US" altLang="id-ID" sz="2800" b="1" dirty="0">
                <a:solidFill>
                  <a:srgbClr val="C00000"/>
                </a:solidFill>
                <a:latin typeface="+mn-lt"/>
              </a:rPr>
              <a:t>Check Sheet</a:t>
            </a:r>
            <a:r>
              <a:rPr lang="en-US" altLang="id-ID" sz="2800" dirty="0">
                <a:latin typeface="+mn-lt"/>
              </a:rPr>
              <a:t>: An organized method of recording data</a:t>
            </a:r>
          </a:p>
        </p:txBody>
      </p:sp>
      <p:graphicFrame>
        <p:nvGraphicFramePr>
          <p:cNvPr id="62" name="Table 61"/>
          <p:cNvGraphicFramePr>
            <a:graphicFrameLocks noGrp="1"/>
          </p:cNvGraphicFramePr>
          <p:nvPr>
            <p:extLst>
              <p:ext uri="{D42A27DB-BD31-4B8C-83A1-F6EECF244321}">
                <p14:modId xmlns:p14="http://schemas.microsoft.com/office/powerpoint/2010/main" val="4084253333"/>
              </p:ext>
            </p:extLst>
          </p:nvPr>
        </p:nvGraphicFramePr>
        <p:xfrm>
          <a:off x="453321" y="2122928"/>
          <a:ext cx="8376784" cy="4378331"/>
        </p:xfrm>
        <a:graphic>
          <a:graphicData uri="http://schemas.openxmlformats.org/drawingml/2006/table">
            <a:tbl>
              <a:tblPr firstRow="1" firstCol="1" bandRow="1">
                <a:tableStyleId>{0660B408-B3CF-4A94-85FC-2B1E0A45F4A2}</a:tableStyleId>
              </a:tblPr>
              <a:tblGrid>
                <a:gridCol w="1650227"/>
                <a:gridCol w="926473"/>
                <a:gridCol w="810872"/>
                <a:gridCol w="810872"/>
                <a:gridCol w="849406"/>
                <a:gridCol w="891290"/>
                <a:gridCol w="891290"/>
                <a:gridCol w="805847"/>
                <a:gridCol w="740507"/>
              </a:tblGrid>
              <a:tr h="144145">
                <a:tc rowSpan="2">
                  <a:txBody>
                    <a:bodyPr/>
                    <a:lstStyle/>
                    <a:p>
                      <a:pPr algn="ctr">
                        <a:lnSpc>
                          <a:spcPct val="114000"/>
                        </a:lnSpc>
                        <a:spcAft>
                          <a:spcPts val="0"/>
                        </a:spcAft>
                      </a:pPr>
                      <a:r>
                        <a:rPr lang="id-ID" sz="1800" dirty="0">
                          <a:solidFill>
                            <a:schemeClr val="bg1"/>
                          </a:solidFill>
                          <a:effectLst/>
                        </a:rPr>
                        <a:t>Tipe Cacat</a:t>
                      </a:r>
                      <a:br>
                        <a:rPr lang="id-ID" sz="1800" dirty="0">
                          <a:solidFill>
                            <a:schemeClr val="bg1"/>
                          </a:solidFill>
                          <a:effectLst/>
                        </a:rPr>
                      </a:br>
                      <a:r>
                        <a:rPr lang="id-ID" sz="1800" dirty="0">
                          <a:solidFill>
                            <a:schemeClr val="bg1"/>
                          </a:solidFill>
                          <a:effectLst/>
                        </a:rPr>
                        <a:t>Kejadian Peristiwa (Hari)</a:t>
                      </a:r>
                      <a:endParaRPr lang="id-ID" sz="2800" dirty="0">
                        <a:solidFill>
                          <a:schemeClr val="bg1"/>
                        </a:solidFill>
                        <a:effectLst/>
                        <a:latin typeface="Calibri"/>
                        <a:ea typeface="Calibri"/>
                        <a:cs typeface="Times New Roman"/>
                      </a:endParaRPr>
                    </a:p>
                  </a:txBody>
                  <a:tcPr marL="68580" marR="68580" marT="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tc gridSpan="7">
                  <a:txBody>
                    <a:bodyPr/>
                    <a:lstStyle/>
                    <a:p>
                      <a:pPr algn="ctr">
                        <a:lnSpc>
                          <a:spcPct val="114000"/>
                        </a:lnSpc>
                        <a:spcAft>
                          <a:spcPts val="0"/>
                        </a:spcAft>
                      </a:pPr>
                      <a:r>
                        <a:rPr lang="id-ID" sz="1800" dirty="0">
                          <a:effectLst/>
                        </a:rPr>
                        <a:t>Hari</a:t>
                      </a:r>
                      <a:endParaRPr lang="id-ID" sz="2800" dirty="0">
                        <a:effectLst/>
                        <a:latin typeface="Calibri"/>
                        <a:ea typeface="Calibri"/>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50000"/>
                      </a:schemeClr>
                    </a:solidFill>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rowSpan="2">
                  <a:txBody>
                    <a:bodyPr/>
                    <a:lstStyle/>
                    <a:p>
                      <a:pPr algn="ctr">
                        <a:lnSpc>
                          <a:spcPct val="114000"/>
                        </a:lnSpc>
                        <a:spcAft>
                          <a:spcPts val="0"/>
                        </a:spcAft>
                      </a:pPr>
                      <a:r>
                        <a:rPr lang="id-ID" sz="1800" dirty="0">
                          <a:solidFill>
                            <a:schemeClr val="bg1"/>
                          </a:solidFill>
                          <a:effectLst/>
                        </a:rPr>
                        <a:t>TOTAL</a:t>
                      </a:r>
                      <a:endParaRPr lang="id-ID" sz="2800" dirty="0">
                        <a:solidFill>
                          <a:schemeClr val="bg1"/>
                        </a:solidFill>
                        <a:effectLst/>
                        <a:latin typeface="Calibri"/>
                        <a:ea typeface="Calibri"/>
                        <a:cs typeface="Times New Roman"/>
                      </a:endParaRPr>
                    </a:p>
                  </a:txBody>
                  <a:tcPr marL="68580" marR="68580"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tr>
              <a:tr h="144145">
                <a:tc vMerge="1">
                  <a:txBody>
                    <a:bodyPr/>
                    <a:lstStyle/>
                    <a:p>
                      <a:endParaRPr lang="id-ID"/>
                    </a:p>
                  </a:txBody>
                  <a:tcPr/>
                </a:tc>
                <a:tc>
                  <a:txBody>
                    <a:bodyPr/>
                    <a:lstStyle/>
                    <a:p>
                      <a:pPr algn="ctr">
                        <a:lnSpc>
                          <a:spcPct val="114000"/>
                        </a:lnSpc>
                        <a:spcAft>
                          <a:spcPts val="0"/>
                        </a:spcAft>
                      </a:pPr>
                      <a:r>
                        <a:rPr lang="id-ID" sz="1800" dirty="0">
                          <a:solidFill>
                            <a:schemeClr val="bg1"/>
                          </a:solidFill>
                          <a:effectLst/>
                        </a:rPr>
                        <a:t>Minggu</a:t>
                      </a:r>
                      <a:endParaRPr lang="id-ID" sz="2800" dirty="0">
                        <a:solidFill>
                          <a:schemeClr val="bg1"/>
                        </a:solidFill>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tc>
                  <a:txBody>
                    <a:bodyPr/>
                    <a:lstStyle/>
                    <a:p>
                      <a:pPr algn="ctr">
                        <a:lnSpc>
                          <a:spcPct val="114000"/>
                        </a:lnSpc>
                        <a:spcAft>
                          <a:spcPts val="0"/>
                        </a:spcAft>
                      </a:pPr>
                      <a:r>
                        <a:rPr lang="id-ID" sz="1800" dirty="0">
                          <a:solidFill>
                            <a:schemeClr val="bg1"/>
                          </a:solidFill>
                          <a:effectLst/>
                        </a:rPr>
                        <a:t>Senin</a:t>
                      </a:r>
                      <a:endParaRPr lang="id-ID" sz="2800" dirty="0">
                        <a:solidFill>
                          <a:schemeClr val="bg1"/>
                        </a:solidFill>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tc>
                  <a:txBody>
                    <a:bodyPr/>
                    <a:lstStyle/>
                    <a:p>
                      <a:pPr algn="ctr">
                        <a:lnSpc>
                          <a:spcPct val="114000"/>
                        </a:lnSpc>
                        <a:spcAft>
                          <a:spcPts val="0"/>
                        </a:spcAft>
                      </a:pPr>
                      <a:r>
                        <a:rPr lang="id-ID" sz="1800" dirty="0">
                          <a:solidFill>
                            <a:schemeClr val="bg1"/>
                          </a:solidFill>
                          <a:effectLst/>
                        </a:rPr>
                        <a:t>Selasa</a:t>
                      </a:r>
                      <a:endParaRPr lang="id-ID" sz="2800" dirty="0">
                        <a:solidFill>
                          <a:schemeClr val="bg1"/>
                        </a:solidFill>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tc>
                  <a:txBody>
                    <a:bodyPr/>
                    <a:lstStyle/>
                    <a:p>
                      <a:pPr algn="ctr">
                        <a:lnSpc>
                          <a:spcPct val="114000"/>
                        </a:lnSpc>
                        <a:spcAft>
                          <a:spcPts val="0"/>
                        </a:spcAft>
                      </a:pPr>
                      <a:r>
                        <a:rPr lang="id-ID" sz="1800" dirty="0">
                          <a:solidFill>
                            <a:schemeClr val="bg1"/>
                          </a:solidFill>
                          <a:effectLst/>
                        </a:rPr>
                        <a:t>Rabu</a:t>
                      </a:r>
                      <a:endParaRPr lang="id-ID" sz="2800" dirty="0">
                        <a:solidFill>
                          <a:schemeClr val="bg1"/>
                        </a:solidFill>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tc>
                  <a:txBody>
                    <a:bodyPr/>
                    <a:lstStyle/>
                    <a:p>
                      <a:pPr algn="ctr">
                        <a:lnSpc>
                          <a:spcPct val="114000"/>
                        </a:lnSpc>
                        <a:spcAft>
                          <a:spcPts val="0"/>
                        </a:spcAft>
                      </a:pPr>
                      <a:r>
                        <a:rPr lang="id-ID" sz="1800">
                          <a:solidFill>
                            <a:schemeClr val="bg1"/>
                          </a:solidFill>
                          <a:effectLst/>
                        </a:rPr>
                        <a:t>Kamis</a:t>
                      </a:r>
                      <a:endParaRPr lang="id-ID" sz="2800">
                        <a:solidFill>
                          <a:schemeClr val="bg1"/>
                        </a:solidFill>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tc>
                  <a:txBody>
                    <a:bodyPr/>
                    <a:lstStyle/>
                    <a:p>
                      <a:pPr algn="ctr">
                        <a:lnSpc>
                          <a:spcPct val="114000"/>
                        </a:lnSpc>
                        <a:spcAft>
                          <a:spcPts val="0"/>
                        </a:spcAft>
                      </a:pPr>
                      <a:r>
                        <a:rPr lang="id-ID" sz="1800">
                          <a:solidFill>
                            <a:schemeClr val="bg1"/>
                          </a:solidFill>
                          <a:effectLst/>
                        </a:rPr>
                        <a:t>Jum'at</a:t>
                      </a:r>
                      <a:endParaRPr lang="id-ID" sz="2800">
                        <a:solidFill>
                          <a:schemeClr val="bg1"/>
                        </a:solidFill>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tc>
                  <a:txBody>
                    <a:bodyPr/>
                    <a:lstStyle/>
                    <a:p>
                      <a:pPr algn="ctr">
                        <a:lnSpc>
                          <a:spcPct val="114000"/>
                        </a:lnSpc>
                        <a:spcAft>
                          <a:spcPts val="0"/>
                        </a:spcAft>
                      </a:pPr>
                      <a:r>
                        <a:rPr lang="id-ID" sz="1800" dirty="0">
                          <a:solidFill>
                            <a:schemeClr val="bg1"/>
                          </a:solidFill>
                          <a:effectLst/>
                        </a:rPr>
                        <a:t>Sabtu</a:t>
                      </a:r>
                      <a:endParaRPr lang="id-ID" sz="2800" dirty="0">
                        <a:solidFill>
                          <a:schemeClr val="bg1"/>
                        </a:solidFill>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tc vMerge="1">
                  <a:txBody>
                    <a:bodyPr/>
                    <a:lstStyle/>
                    <a:p>
                      <a:endParaRPr lang="id-ID"/>
                    </a:p>
                  </a:txBody>
                  <a:tcPr/>
                </a:tc>
              </a:tr>
              <a:tr h="144145">
                <a:tc>
                  <a:txBody>
                    <a:bodyPr/>
                    <a:lstStyle/>
                    <a:p>
                      <a:pPr algn="r">
                        <a:lnSpc>
                          <a:spcPct val="114000"/>
                        </a:lnSpc>
                        <a:spcAft>
                          <a:spcPts val="0"/>
                        </a:spcAft>
                      </a:pPr>
                      <a:r>
                        <a:rPr lang="id-ID" sz="1800">
                          <a:effectLst/>
                        </a:rPr>
                        <a:t>Cacat 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dirty="0">
                          <a:effectLst/>
                        </a:rPr>
                        <a:t>0</a:t>
                      </a:r>
                      <a:endParaRPr lang="id-ID" sz="280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3</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dirty="0">
                          <a:effectLst/>
                        </a:rPr>
                        <a:t>4</a:t>
                      </a:r>
                      <a:endParaRPr lang="id-ID" sz="280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2</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dirty="0">
                          <a:effectLst/>
                        </a:rPr>
                        <a:t>2</a:t>
                      </a:r>
                      <a:endParaRPr lang="id-ID" sz="280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2</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2</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4000"/>
                        </a:lnSpc>
                        <a:spcAft>
                          <a:spcPts val="0"/>
                        </a:spcAft>
                      </a:pPr>
                      <a:r>
                        <a:rPr lang="id-ID" sz="1800" b="1" dirty="0">
                          <a:effectLst/>
                        </a:rPr>
                        <a:t>15</a:t>
                      </a:r>
                      <a:endParaRPr lang="id-ID" sz="2800" b="1"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44145">
                <a:tc>
                  <a:txBody>
                    <a:bodyPr/>
                    <a:lstStyle/>
                    <a:p>
                      <a:pPr algn="r">
                        <a:lnSpc>
                          <a:spcPct val="114000"/>
                        </a:lnSpc>
                        <a:spcAft>
                          <a:spcPts val="0"/>
                        </a:spcAft>
                      </a:pPr>
                      <a:r>
                        <a:rPr lang="id-ID" sz="1800" dirty="0">
                          <a:effectLst/>
                        </a:rPr>
                        <a:t>Cacat 2</a:t>
                      </a:r>
                      <a:endParaRPr lang="id-ID" sz="280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0</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dirty="0">
                          <a:effectLst/>
                        </a:rPr>
                        <a:t>2</a:t>
                      </a:r>
                      <a:endParaRPr lang="id-ID" sz="280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2</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3</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4000"/>
                        </a:lnSpc>
                        <a:spcAft>
                          <a:spcPts val="0"/>
                        </a:spcAft>
                      </a:pPr>
                      <a:r>
                        <a:rPr lang="id-ID" sz="1800" b="1" dirty="0">
                          <a:effectLst/>
                        </a:rPr>
                        <a:t>10</a:t>
                      </a:r>
                      <a:endParaRPr lang="id-ID" sz="2800" b="1"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44145">
                <a:tc>
                  <a:txBody>
                    <a:bodyPr/>
                    <a:lstStyle/>
                    <a:p>
                      <a:pPr algn="r">
                        <a:lnSpc>
                          <a:spcPct val="114000"/>
                        </a:lnSpc>
                        <a:spcAft>
                          <a:spcPts val="0"/>
                        </a:spcAft>
                      </a:pPr>
                      <a:r>
                        <a:rPr lang="id-ID" sz="1800">
                          <a:effectLst/>
                        </a:rPr>
                        <a:t>Cacat 3</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dirty="0">
                          <a:effectLst/>
                        </a:rPr>
                        <a:t>0</a:t>
                      </a:r>
                      <a:endParaRPr lang="id-ID" sz="280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dirty="0">
                          <a:effectLst/>
                        </a:rPr>
                        <a:t>1</a:t>
                      </a:r>
                      <a:endParaRPr lang="id-ID" sz="280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0</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4000"/>
                        </a:lnSpc>
                        <a:spcAft>
                          <a:spcPts val="0"/>
                        </a:spcAft>
                      </a:pPr>
                      <a:r>
                        <a:rPr lang="id-ID" sz="1800" b="1" dirty="0">
                          <a:effectLst/>
                        </a:rPr>
                        <a:t>5</a:t>
                      </a:r>
                      <a:endParaRPr lang="id-ID" sz="2800" b="1"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44145">
                <a:tc>
                  <a:txBody>
                    <a:bodyPr/>
                    <a:lstStyle/>
                    <a:p>
                      <a:pPr algn="r">
                        <a:lnSpc>
                          <a:spcPct val="114000"/>
                        </a:lnSpc>
                        <a:spcAft>
                          <a:spcPts val="0"/>
                        </a:spcAft>
                      </a:pPr>
                      <a:r>
                        <a:rPr lang="id-ID" sz="1800">
                          <a:effectLst/>
                        </a:rPr>
                        <a:t>Cacat 4</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0</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3</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dirty="0">
                          <a:effectLst/>
                        </a:rPr>
                        <a:t>3</a:t>
                      </a:r>
                      <a:endParaRPr lang="id-ID" sz="280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0</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0</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4000"/>
                        </a:lnSpc>
                        <a:spcAft>
                          <a:spcPts val="0"/>
                        </a:spcAft>
                      </a:pPr>
                      <a:r>
                        <a:rPr lang="id-ID" sz="1800" b="1" dirty="0">
                          <a:effectLst/>
                        </a:rPr>
                        <a:t>8</a:t>
                      </a:r>
                      <a:endParaRPr lang="id-ID" sz="2800" b="1"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44145">
                <a:tc>
                  <a:txBody>
                    <a:bodyPr/>
                    <a:lstStyle/>
                    <a:p>
                      <a:pPr algn="r">
                        <a:lnSpc>
                          <a:spcPct val="114000"/>
                        </a:lnSpc>
                        <a:spcAft>
                          <a:spcPts val="0"/>
                        </a:spcAft>
                      </a:pPr>
                      <a:r>
                        <a:rPr lang="id-ID" sz="1800">
                          <a:effectLst/>
                        </a:rPr>
                        <a:t>Cacat 5</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0</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dirty="0">
                          <a:effectLst/>
                        </a:rPr>
                        <a:t>1</a:t>
                      </a:r>
                      <a:endParaRPr lang="id-ID" sz="280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0</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0</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dirty="0">
                          <a:effectLst/>
                        </a:rPr>
                        <a:t>1</a:t>
                      </a:r>
                      <a:endParaRPr lang="id-ID" sz="280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4000"/>
                        </a:lnSpc>
                        <a:spcAft>
                          <a:spcPts val="0"/>
                        </a:spcAft>
                      </a:pPr>
                      <a:r>
                        <a:rPr lang="id-ID" sz="1800" b="1" dirty="0">
                          <a:effectLst/>
                        </a:rPr>
                        <a:t>4</a:t>
                      </a:r>
                      <a:endParaRPr lang="id-ID" sz="2800" b="1"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44145">
                <a:tc>
                  <a:txBody>
                    <a:bodyPr/>
                    <a:lstStyle/>
                    <a:p>
                      <a:pPr algn="r">
                        <a:lnSpc>
                          <a:spcPct val="114000"/>
                        </a:lnSpc>
                        <a:spcAft>
                          <a:spcPts val="0"/>
                        </a:spcAft>
                      </a:pPr>
                      <a:r>
                        <a:rPr lang="id-ID" sz="1800">
                          <a:effectLst/>
                        </a:rPr>
                        <a:t>Cacat 6</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3</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4</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4</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dirty="0">
                          <a:effectLst/>
                        </a:rPr>
                        <a:t>3</a:t>
                      </a:r>
                      <a:endParaRPr lang="id-ID" sz="280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3</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4</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4</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4000"/>
                        </a:lnSpc>
                        <a:spcAft>
                          <a:spcPts val="0"/>
                        </a:spcAft>
                      </a:pPr>
                      <a:r>
                        <a:rPr lang="id-ID" sz="1800" b="1" dirty="0">
                          <a:effectLst/>
                        </a:rPr>
                        <a:t>25</a:t>
                      </a:r>
                      <a:endParaRPr lang="id-ID" sz="2800" b="1"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44145">
                <a:tc>
                  <a:txBody>
                    <a:bodyPr/>
                    <a:lstStyle/>
                    <a:p>
                      <a:pPr algn="r">
                        <a:lnSpc>
                          <a:spcPct val="114000"/>
                        </a:lnSpc>
                        <a:spcAft>
                          <a:spcPts val="0"/>
                        </a:spcAft>
                      </a:pPr>
                      <a:r>
                        <a:rPr lang="id-ID" sz="1800">
                          <a:effectLst/>
                        </a:rPr>
                        <a:t>Cacat 7</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dirty="0">
                          <a:effectLst/>
                        </a:rPr>
                        <a:t>1</a:t>
                      </a:r>
                      <a:endParaRPr lang="id-ID" sz="280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0</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4000"/>
                        </a:lnSpc>
                        <a:spcAft>
                          <a:spcPts val="0"/>
                        </a:spcAft>
                      </a:pPr>
                      <a:r>
                        <a:rPr lang="id-ID" sz="1800" b="1" dirty="0">
                          <a:effectLst/>
                        </a:rPr>
                        <a:t>6</a:t>
                      </a:r>
                      <a:endParaRPr lang="id-ID" sz="2800" b="1"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44145">
                <a:tc>
                  <a:txBody>
                    <a:bodyPr/>
                    <a:lstStyle/>
                    <a:p>
                      <a:pPr algn="r">
                        <a:lnSpc>
                          <a:spcPct val="114000"/>
                        </a:lnSpc>
                        <a:spcAft>
                          <a:spcPts val="0"/>
                        </a:spcAft>
                      </a:pPr>
                      <a:r>
                        <a:rPr lang="id-ID" sz="1800">
                          <a:effectLst/>
                        </a:rPr>
                        <a:t>Cacat 8</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0</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dirty="0">
                          <a:effectLst/>
                        </a:rPr>
                        <a:t>2</a:t>
                      </a:r>
                      <a:endParaRPr lang="id-ID" sz="280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4000"/>
                        </a:lnSpc>
                        <a:spcAft>
                          <a:spcPts val="0"/>
                        </a:spcAft>
                      </a:pPr>
                      <a:r>
                        <a:rPr lang="id-ID" sz="1800" b="1" dirty="0">
                          <a:effectLst/>
                        </a:rPr>
                        <a:t>7</a:t>
                      </a:r>
                      <a:endParaRPr lang="id-ID" sz="2800" b="1"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44145">
                <a:tc>
                  <a:txBody>
                    <a:bodyPr/>
                    <a:lstStyle/>
                    <a:p>
                      <a:pPr algn="r">
                        <a:lnSpc>
                          <a:spcPct val="114000"/>
                        </a:lnSpc>
                        <a:spcAft>
                          <a:spcPts val="0"/>
                        </a:spcAft>
                      </a:pPr>
                      <a:r>
                        <a:rPr lang="id-ID" sz="1800">
                          <a:effectLst/>
                        </a:rPr>
                        <a:t>Cacat 9</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0</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2</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2</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2</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dirty="0">
                          <a:effectLst/>
                        </a:rPr>
                        <a:t>3</a:t>
                      </a:r>
                      <a:endParaRPr lang="id-ID" sz="280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4000"/>
                        </a:lnSpc>
                        <a:spcAft>
                          <a:spcPts val="0"/>
                        </a:spcAft>
                      </a:pPr>
                      <a:r>
                        <a:rPr lang="id-ID" sz="1800" b="1" dirty="0">
                          <a:effectLst/>
                        </a:rPr>
                        <a:t>11</a:t>
                      </a:r>
                      <a:endParaRPr lang="id-ID" sz="2800" b="1"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44145">
                <a:tc>
                  <a:txBody>
                    <a:bodyPr/>
                    <a:lstStyle/>
                    <a:p>
                      <a:pPr algn="r">
                        <a:lnSpc>
                          <a:spcPct val="114000"/>
                        </a:lnSpc>
                        <a:spcAft>
                          <a:spcPts val="0"/>
                        </a:spcAft>
                      </a:pPr>
                      <a:r>
                        <a:rPr lang="id-ID" sz="1800">
                          <a:effectLst/>
                        </a:rPr>
                        <a:t>Cacat 10</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0</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0</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a:effectLst/>
                        </a:rPr>
                        <a:t>1</a:t>
                      </a:r>
                      <a:endParaRPr lang="id-ID" sz="280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dirty="0">
                          <a:effectLst/>
                        </a:rPr>
                        <a:t>0</a:t>
                      </a:r>
                      <a:endParaRPr lang="id-ID" sz="280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dirty="0">
                          <a:effectLst/>
                        </a:rPr>
                        <a:t>0</a:t>
                      </a:r>
                      <a:endParaRPr lang="id-ID" sz="280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4000"/>
                        </a:lnSpc>
                        <a:spcAft>
                          <a:spcPts val="0"/>
                        </a:spcAft>
                      </a:pPr>
                      <a:r>
                        <a:rPr lang="id-ID" sz="1800" b="1" dirty="0">
                          <a:effectLst/>
                        </a:rPr>
                        <a:t>3</a:t>
                      </a:r>
                      <a:endParaRPr lang="id-ID" sz="2800" b="1"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44145">
                <a:tc>
                  <a:txBody>
                    <a:bodyPr/>
                    <a:lstStyle/>
                    <a:p>
                      <a:pPr algn="r">
                        <a:lnSpc>
                          <a:spcPct val="114000"/>
                        </a:lnSpc>
                        <a:spcAft>
                          <a:spcPts val="0"/>
                        </a:spcAft>
                      </a:pPr>
                      <a:r>
                        <a:rPr lang="id-ID" sz="1800" b="0" dirty="0">
                          <a:effectLst/>
                        </a:rPr>
                        <a:t>TOTAL</a:t>
                      </a:r>
                      <a:endParaRPr lang="id-ID" sz="2800" b="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b="0" dirty="0">
                          <a:effectLst/>
                        </a:rPr>
                        <a:t>6</a:t>
                      </a:r>
                      <a:endParaRPr lang="id-ID" sz="2800" b="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b="0" dirty="0">
                          <a:effectLst/>
                        </a:rPr>
                        <a:t>17</a:t>
                      </a:r>
                      <a:endParaRPr lang="id-ID" sz="2800" b="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b="0">
                          <a:effectLst/>
                        </a:rPr>
                        <a:t>18</a:t>
                      </a:r>
                      <a:endParaRPr lang="id-ID" sz="2800" b="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b="0" dirty="0">
                          <a:effectLst/>
                        </a:rPr>
                        <a:t>13</a:t>
                      </a:r>
                      <a:endParaRPr lang="id-ID" sz="2800" b="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b="0" dirty="0">
                          <a:effectLst/>
                        </a:rPr>
                        <a:t>14</a:t>
                      </a:r>
                      <a:endParaRPr lang="id-ID" sz="2800" b="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b="0" dirty="0">
                          <a:effectLst/>
                        </a:rPr>
                        <a:t>12</a:t>
                      </a:r>
                      <a:endParaRPr lang="id-ID" sz="2800" b="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4000"/>
                        </a:lnSpc>
                        <a:spcAft>
                          <a:spcPts val="0"/>
                        </a:spcAft>
                      </a:pPr>
                      <a:r>
                        <a:rPr lang="id-ID" sz="1800" b="0" dirty="0">
                          <a:effectLst/>
                        </a:rPr>
                        <a:t>14</a:t>
                      </a:r>
                      <a:endParaRPr lang="id-ID" sz="2800" b="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4000"/>
                        </a:lnSpc>
                        <a:spcAft>
                          <a:spcPts val="0"/>
                        </a:spcAft>
                      </a:pPr>
                      <a:r>
                        <a:rPr lang="id-ID" sz="1800" b="0" dirty="0">
                          <a:effectLst/>
                        </a:rPr>
                        <a:t>94</a:t>
                      </a:r>
                      <a:endParaRPr lang="id-ID" sz="2800" b="0" dirty="0">
                        <a:effectLst/>
                        <a:latin typeface="Calibri"/>
                        <a:ea typeface="Calibri"/>
                        <a:cs typeface="Times New Roman"/>
                      </a:endParaRPr>
                    </a:p>
                  </a:txBody>
                  <a:tcPr marL="68580" marR="6858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96280"/>
                                        </p:tgtEl>
                                        <p:attrNameLst>
                                          <p:attrName>style.visibility</p:attrName>
                                        </p:attrNameLst>
                                      </p:cBhvr>
                                      <p:to>
                                        <p:strVal val="visible"/>
                                      </p:to>
                                    </p:set>
                                    <p:animEffect transition="in" filter="wipe(left)">
                                      <p:cBhvr>
                                        <p:cTn id="7" dur="1000"/>
                                        <p:tgtEl>
                                          <p:spTgt spid="96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80"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8307" name="Rectangle 3"/>
          <p:cNvSpPr>
            <a:spLocks noChangeArrowheads="1"/>
          </p:cNvSpPr>
          <p:nvPr/>
        </p:nvSpPr>
        <p:spPr bwMode="auto">
          <a:xfrm>
            <a:off x="668487" y="1091623"/>
            <a:ext cx="7772400" cy="86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22300" indent="-6223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90000"/>
              </a:lnSpc>
            </a:pPr>
            <a:r>
              <a:rPr lang="en-US" altLang="id-ID" sz="2800" dirty="0" smtClean="0">
                <a:latin typeface="Arial" pitchFamily="34" charset="0"/>
              </a:rPr>
              <a:t>(2)</a:t>
            </a:r>
            <a:r>
              <a:rPr lang="en-US" altLang="id-ID" sz="2800" dirty="0">
                <a:latin typeface="Arial" pitchFamily="34" charset="0"/>
              </a:rPr>
              <a:t>	</a:t>
            </a:r>
            <a:r>
              <a:rPr lang="en-US" altLang="id-ID" sz="2800" b="1" dirty="0">
                <a:solidFill>
                  <a:srgbClr val="C00000"/>
                </a:solidFill>
                <a:latin typeface="Arial" pitchFamily="34" charset="0"/>
              </a:rPr>
              <a:t>Scatter Diagram</a:t>
            </a:r>
            <a:r>
              <a:rPr lang="en-US" altLang="id-ID" sz="2800" dirty="0">
                <a:latin typeface="Arial" pitchFamily="34" charset="0"/>
              </a:rPr>
              <a:t>: A graph of the value of one variable vs. another variable</a:t>
            </a:r>
          </a:p>
        </p:txBody>
      </p:sp>
      <p:sp>
        <p:nvSpPr>
          <p:cNvPr id="23" name="Rectangle 23"/>
          <p:cNvSpPr>
            <a:spLocks noGrp="1" noChangeArrowheads="1"/>
          </p:cNvSpPr>
          <p:nvPr>
            <p:ph type="title"/>
          </p:nvPr>
        </p:nvSpPr>
        <p:spPr>
          <a:xfrm>
            <a:off x="668487" y="262341"/>
            <a:ext cx="7772400" cy="739775"/>
          </a:xfrm>
          <a:solidFill>
            <a:schemeClr val="accent4">
              <a:lumMod val="75000"/>
            </a:schemeClr>
          </a:solidFill>
          <a:extLst/>
        </p:spPr>
        <p:txBody>
          <a:bodyPr rtlCol="0">
            <a:normAutofit fontScale="90000"/>
          </a:bodyPr>
          <a:lstStyle/>
          <a:p>
            <a:pPr fontAlgn="auto">
              <a:spcAft>
                <a:spcPts val="0"/>
              </a:spcAft>
              <a:defRPr/>
            </a:pPr>
            <a:r>
              <a:rPr lang="en-US" cap="small" dirty="0">
                <a:latin typeface="+mn-lt"/>
              </a:rPr>
              <a:t>Seven Tools of TQM</a:t>
            </a:r>
          </a:p>
        </p:txBody>
      </p:sp>
      <p:graphicFrame>
        <p:nvGraphicFramePr>
          <p:cNvPr id="24" name="Chart 23"/>
          <p:cNvGraphicFramePr/>
          <p:nvPr>
            <p:extLst>
              <p:ext uri="{D42A27DB-BD31-4B8C-83A1-F6EECF244321}">
                <p14:modId xmlns:p14="http://schemas.microsoft.com/office/powerpoint/2010/main" val="3582688259"/>
              </p:ext>
            </p:extLst>
          </p:nvPr>
        </p:nvGraphicFramePr>
        <p:xfrm>
          <a:off x="668487" y="1959553"/>
          <a:ext cx="7983687" cy="433543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98307"/>
                                        </p:tgtEl>
                                        <p:attrNameLst>
                                          <p:attrName>style.visibility</p:attrName>
                                        </p:attrNameLst>
                                      </p:cBhvr>
                                      <p:to>
                                        <p:strVal val="visible"/>
                                      </p:to>
                                    </p:set>
                                    <p:animEffect transition="in" filter="wipe(left)">
                                      <p:cBhvr>
                                        <p:cTn id="7" dur="1000"/>
                                        <p:tgtEl>
                                          <p:spTgt spid="983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0355" name="Rectangle 3"/>
          <p:cNvSpPr>
            <a:spLocks noChangeArrowheads="1"/>
          </p:cNvSpPr>
          <p:nvPr/>
        </p:nvSpPr>
        <p:spPr bwMode="auto">
          <a:xfrm>
            <a:off x="668487" y="1166955"/>
            <a:ext cx="7772400" cy="75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22300" indent="-6223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90000"/>
              </a:lnSpc>
            </a:pPr>
            <a:r>
              <a:rPr lang="en-US" altLang="id-ID" sz="2400" dirty="0" smtClean="0">
                <a:latin typeface="+mn-lt"/>
              </a:rPr>
              <a:t>(3)</a:t>
            </a:r>
            <a:r>
              <a:rPr lang="en-US" altLang="id-ID" sz="2400" dirty="0">
                <a:latin typeface="+mn-lt"/>
              </a:rPr>
              <a:t>	</a:t>
            </a:r>
            <a:r>
              <a:rPr lang="en-US" altLang="id-ID" sz="2400" b="1" dirty="0">
                <a:solidFill>
                  <a:srgbClr val="C00000"/>
                </a:solidFill>
                <a:latin typeface="+mn-lt"/>
              </a:rPr>
              <a:t>Cause-and-Effect Diagram</a:t>
            </a:r>
            <a:r>
              <a:rPr lang="en-US" altLang="id-ID" sz="2400" dirty="0">
                <a:latin typeface="+mn-lt"/>
              </a:rPr>
              <a:t>: A tool that identifies process elements (causes) that might effect an outcome</a:t>
            </a:r>
          </a:p>
        </p:txBody>
      </p:sp>
      <p:sp>
        <p:nvSpPr>
          <p:cNvPr id="28" name="Rectangle 23"/>
          <p:cNvSpPr>
            <a:spLocks noGrp="1" noChangeArrowheads="1"/>
          </p:cNvSpPr>
          <p:nvPr>
            <p:ph type="title"/>
          </p:nvPr>
        </p:nvSpPr>
        <p:spPr>
          <a:xfrm>
            <a:off x="668487" y="262341"/>
            <a:ext cx="7772400" cy="739775"/>
          </a:xfrm>
          <a:solidFill>
            <a:schemeClr val="accent4">
              <a:lumMod val="75000"/>
            </a:schemeClr>
          </a:solidFill>
          <a:extLst/>
        </p:spPr>
        <p:txBody>
          <a:bodyPr rtlCol="0">
            <a:normAutofit fontScale="90000"/>
          </a:bodyPr>
          <a:lstStyle/>
          <a:p>
            <a:pPr fontAlgn="auto">
              <a:spcAft>
                <a:spcPts val="0"/>
              </a:spcAft>
              <a:defRPr/>
            </a:pPr>
            <a:r>
              <a:rPr lang="en-US" cap="small" dirty="0">
                <a:latin typeface="+mn-lt"/>
              </a:rPr>
              <a:t>Seven Tools of TQM</a:t>
            </a:r>
          </a:p>
        </p:txBody>
      </p:sp>
      <p:grpSp>
        <p:nvGrpSpPr>
          <p:cNvPr id="3" name="Group 2"/>
          <p:cNvGrpSpPr/>
          <p:nvPr/>
        </p:nvGrpSpPr>
        <p:grpSpPr>
          <a:xfrm>
            <a:off x="417301" y="2172521"/>
            <a:ext cx="8274772" cy="4302951"/>
            <a:chOff x="19296" y="1037898"/>
            <a:chExt cx="9794737" cy="5105400"/>
          </a:xfrm>
        </p:grpSpPr>
        <p:sp>
          <p:nvSpPr>
            <p:cNvPr id="30" name="Rectangle 29"/>
            <p:cNvSpPr/>
            <p:nvPr/>
          </p:nvSpPr>
          <p:spPr>
            <a:xfrm>
              <a:off x="28494" y="1037898"/>
              <a:ext cx="9785539" cy="5105400"/>
            </a:xfrm>
            <a:prstGeom prst="rect">
              <a:avLst/>
            </a:prstGeom>
            <a:solidFill>
              <a:schemeClr val="accent3">
                <a:lumMod val="20000"/>
                <a:lumOff val="80000"/>
              </a:schemeClr>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a:p>
          </p:txBody>
        </p:sp>
        <p:sp>
          <p:nvSpPr>
            <p:cNvPr id="31" name="Right Arrow 30"/>
            <p:cNvSpPr/>
            <p:nvPr/>
          </p:nvSpPr>
          <p:spPr>
            <a:xfrm>
              <a:off x="1295400" y="3276586"/>
              <a:ext cx="6629400" cy="228600"/>
            </a:xfrm>
            <a:prstGeom prst="rightArrow">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a:p>
          </p:txBody>
        </p:sp>
        <p:sp>
          <p:nvSpPr>
            <p:cNvPr id="32" name="Rectangle 31"/>
            <p:cNvSpPr/>
            <p:nvPr/>
          </p:nvSpPr>
          <p:spPr>
            <a:xfrm>
              <a:off x="7924800" y="3009886"/>
              <a:ext cx="1828800" cy="762000"/>
            </a:xfrm>
            <a:prstGeom prst="rect">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smtClean="0"/>
                <a:t>Produk</a:t>
              </a:r>
              <a:r>
                <a:rPr lang="en-US" sz="2000" dirty="0" smtClean="0"/>
                <a:t> Tempe </a:t>
              </a:r>
              <a:r>
                <a:rPr lang="en-US" sz="2000" dirty="0" err="1" smtClean="0"/>
                <a:t>Cacat</a:t>
              </a:r>
              <a:endParaRPr lang="id-ID" sz="2000" dirty="0"/>
            </a:p>
          </p:txBody>
        </p:sp>
        <p:cxnSp>
          <p:nvCxnSpPr>
            <p:cNvPr id="33" name="Straight Arrow Connector 32"/>
            <p:cNvCxnSpPr/>
            <p:nvPr/>
          </p:nvCxnSpPr>
          <p:spPr>
            <a:xfrm>
              <a:off x="4343400" y="1523986"/>
              <a:ext cx="2286000" cy="1752600"/>
            </a:xfrm>
            <a:prstGeom prst="straightConnector1">
              <a:avLst/>
            </a:prstGeom>
            <a:ln w="38100">
              <a:solidFill>
                <a:schemeClr val="accent2">
                  <a:lumMod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3413594" y="1162036"/>
              <a:ext cx="1329086" cy="495607"/>
            </a:xfrm>
            <a:prstGeom prst="rect">
              <a:avLst/>
            </a:prstGeom>
            <a:noFill/>
          </p:spPr>
          <p:txBody>
            <a:bodyPr wrap="none" rtlCol="0">
              <a:spAutoFit/>
            </a:bodyPr>
            <a:lstStyle/>
            <a:p>
              <a:r>
                <a:rPr lang="en-US" sz="2400" dirty="0" err="1" smtClean="0">
                  <a:latin typeface="+mn-lt"/>
                </a:rPr>
                <a:t>Metode</a:t>
              </a:r>
              <a:endParaRPr lang="id-ID" sz="2400" dirty="0">
                <a:latin typeface="+mn-lt"/>
              </a:endParaRPr>
            </a:p>
          </p:txBody>
        </p:sp>
        <p:cxnSp>
          <p:nvCxnSpPr>
            <p:cNvPr id="35" name="Straight Arrow Connector 34"/>
            <p:cNvCxnSpPr/>
            <p:nvPr/>
          </p:nvCxnSpPr>
          <p:spPr>
            <a:xfrm>
              <a:off x="1127594" y="1638286"/>
              <a:ext cx="2286000" cy="1752600"/>
            </a:xfrm>
            <a:prstGeom prst="straightConnector1">
              <a:avLst/>
            </a:prstGeom>
            <a:ln w="38100">
              <a:solidFill>
                <a:schemeClr val="accent2">
                  <a:lumMod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97787" y="1276336"/>
              <a:ext cx="1077343" cy="495607"/>
            </a:xfrm>
            <a:prstGeom prst="rect">
              <a:avLst/>
            </a:prstGeom>
            <a:noFill/>
          </p:spPr>
          <p:txBody>
            <a:bodyPr wrap="none" rtlCol="0">
              <a:spAutoFit/>
            </a:bodyPr>
            <a:lstStyle/>
            <a:p>
              <a:r>
                <a:rPr lang="en-US" sz="2400" dirty="0" err="1" smtClean="0">
                  <a:latin typeface="+mn-lt"/>
                </a:rPr>
                <a:t>Mesin</a:t>
              </a:r>
              <a:endParaRPr lang="id-ID" sz="2400" dirty="0">
                <a:latin typeface="+mn-lt"/>
              </a:endParaRPr>
            </a:p>
          </p:txBody>
        </p:sp>
        <p:cxnSp>
          <p:nvCxnSpPr>
            <p:cNvPr id="37" name="Straight Arrow Connector 36"/>
            <p:cNvCxnSpPr/>
            <p:nvPr/>
          </p:nvCxnSpPr>
          <p:spPr>
            <a:xfrm flipV="1">
              <a:off x="5312382" y="3505186"/>
              <a:ext cx="2002818" cy="1924050"/>
            </a:xfrm>
            <a:prstGeom prst="straightConnector1">
              <a:avLst/>
            </a:prstGeom>
            <a:ln w="38100">
              <a:solidFill>
                <a:schemeClr val="accent2">
                  <a:lumMod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4382576" y="5067286"/>
              <a:ext cx="1419444" cy="495607"/>
            </a:xfrm>
            <a:prstGeom prst="rect">
              <a:avLst/>
            </a:prstGeom>
            <a:noFill/>
          </p:spPr>
          <p:txBody>
            <a:bodyPr wrap="none" rtlCol="0">
              <a:spAutoFit/>
            </a:bodyPr>
            <a:lstStyle/>
            <a:p>
              <a:r>
                <a:rPr lang="en-US" sz="2400" dirty="0" err="1" smtClean="0">
                  <a:latin typeface="+mn-lt"/>
                </a:rPr>
                <a:t>Manusia</a:t>
              </a:r>
              <a:endParaRPr lang="id-ID" sz="2400" dirty="0">
                <a:latin typeface="+mn-lt"/>
              </a:endParaRPr>
            </a:p>
          </p:txBody>
        </p:sp>
        <p:cxnSp>
          <p:nvCxnSpPr>
            <p:cNvPr id="39" name="Straight Arrow Connector 38"/>
            <p:cNvCxnSpPr/>
            <p:nvPr/>
          </p:nvCxnSpPr>
          <p:spPr>
            <a:xfrm flipV="1">
              <a:off x="3027501" y="3458023"/>
              <a:ext cx="2002818" cy="1924050"/>
            </a:xfrm>
            <a:prstGeom prst="straightConnector1">
              <a:avLst/>
            </a:prstGeom>
            <a:ln w="38100">
              <a:solidFill>
                <a:schemeClr val="accent2">
                  <a:lumMod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2293923" y="5126719"/>
              <a:ext cx="1401560" cy="495607"/>
            </a:xfrm>
            <a:prstGeom prst="rect">
              <a:avLst/>
            </a:prstGeom>
            <a:noFill/>
          </p:spPr>
          <p:txBody>
            <a:bodyPr wrap="none" rtlCol="0">
              <a:spAutoFit/>
            </a:bodyPr>
            <a:lstStyle/>
            <a:p>
              <a:r>
                <a:rPr lang="en-US" sz="2400" dirty="0" smtClean="0">
                  <a:latin typeface="+mn-lt"/>
                </a:rPr>
                <a:t>Material</a:t>
              </a:r>
              <a:endParaRPr lang="id-ID" sz="2400" dirty="0">
                <a:latin typeface="+mn-lt"/>
              </a:endParaRPr>
            </a:p>
          </p:txBody>
        </p:sp>
        <p:cxnSp>
          <p:nvCxnSpPr>
            <p:cNvPr id="41" name="Straight Arrow Connector 40"/>
            <p:cNvCxnSpPr/>
            <p:nvPr/>
          </p:nvCxnSpPr>
          <p:spPr>
            <a:xfrm flipV="1">
              <a:off x="949102" y="3524891"/>
              <a:ext cx="2002818" cy="1924050"/>
            </a:xfrm>
            <a:prstGeom prst="straightConnector1">
              <a:avLst/>
            </a:prstGeom>
            <a:ln w="38100">
              <a:solidFill>
                <a:schemeClr val="accent2">
                  <a:lumMod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9296" y="5086991"/>
              <a:ext cx="1858417" cy="495607"/>
            </a:xfrm>
            <a:prstGeom prst="rect">
              <a:avLst/>
            </a:prstGeom>
            <a:noFill/>
          </p:spPr>
          <p:txBody>
            <a:bodyPr wrap="none" rtlCol="0">
              <a:spAutoFit/>
            </a:bodyPr>
            <a:lstStyle/>
            <a:p>
              <a:r>
                <a:rPr lang="en-US" sz="2400" dirty="0" err="1" smtClean="0">
                  <a:latin typeface="+mn-lt"/>
                </a:rPr>
                <a:t>Lingkungan</a:t>
              </a:r>
              <a:endParaRPr lang="id-ID" sz="2400" dirty="0">
                <a:latin typeface="+mn-lt"/>
              </a:endParaRPr>
            </a:p>
          </p:txBody>
        </p:sp>
        <p:sp>
          <p:nvSpPr>
            <p:cNvPr id="43" name="Line Callout 1 (Border and Accent Bar) 42"/>
            <p:cNvSpPr/>
            <p:nvPr/>
          </p:nvSpPr>
          <p:spPr>
            <a:xfrm>
              <a:off x="7338848" y="4187373"/>
              <a:ext cx="1752600" cy="533400"/>
            </a:xfrm>
            <a:prstGeom prst="accentBorderCallout1">
              <a:avLst>
                <a:gd name="adj1" fmla="val 18750"/>
                <a:gd name="adj2" fmla="val -8333"/>
                <a:gd name="adj3" fmla="val 20561"/>
                <a:gd name="adj4" fmla="val -42830"/>
              </a:avLst>
            </a:prstGeom>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t>Karyawan</a:t>
              </a:r>
              <a:r>
                <a:rPr lang="en-US" sz="1600" dirty="0" smtClean="0"/>
                <a:t> </a:t>
              </a:r>
              <a:r>
                <a:rPr lang="en-US" sz="1600" dirty="0" err="1" smtClean="0"/>
                <a:t>tidak</a:t>
              </a:r>
              <a:r>
                <a:rPr lang="en-US" sz="1600" dirty="0" smtClean="0"/>
                <a:t> </a:t>
              </a:r>
              <a:r>
                <a:rPr lang="en-US" sz="1600" dirty="0" err="1" smtClean="0"/>
                <a:t>teliti</a:t>
              </a:r>
              <a:endParaRPr lang="id-ID" sz="1600" dirty="0"/>
            </a:p>
          </p:txBody>
        </p:sp>
        <p:sp>
          <p:nvSpPr>
            <p:cNvPr id="44" name="Line Callout 1 (Border and Accent Bar) 43"/>
            <p:cNvSpPr/>
            <p:nvPr/>
          </p:nvSpPr>
          <p:spPr>
            <a:xfrm>
              <a:off x="6858000" y="4795496"/>
              <a:ext cx="1752600" cy="533400"/>
            </a:xfrm>
            <a:prstGeom prst="accentBorderCallout1">
              <a:avLst>
                <a:gd name="adj1" fmla="val 18750"/>
                <a:gd name="adj2" fmla="val -8333"/>
                <a:gd name="adj3" fmla="val 20561"/>
                <a:gd name="adj4" fmla="val -42830"/>
              </a:avLst>
            </a:prstGeom>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t>Kelelahan</a:t>
              </a:r>
              <a:endParaRPr lang="id-ID" sz="1600" dirty="0"/>
            </a:p>
          </p:txBody>
        </p:sp>
        <p:sp>
          <p:nvSpPr>
            <p:cNvPr id="45" name="Line Callout 1 (Border and Accent Bar) 44"/>
            <p:cNvSpPr/>
            <p:nvPr/>
          </p:nvSpPr>
          <p:spPr>
            <a:xfrm>
              <a:off x="5446986" y="1423646"/>
              <a:ext cx="1752600" cy="533400"/>
            </a:xfrm>
            <a:prstGeom prst="accentBorderCallout1">
              <a:avLst>
                <a:gd name="adj1" fmla="val 57173"/>
                <a:gd name="adj2" fmla="val -6534"/>
                <a:gd name="adj3" fmla="val 58984"/>
                <a:gd name="adj4" fmla="val -41930"/>
              </a:avLst>
            </a:prstGeom>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Manual</a:t>
              </a:r>
              <a:endParaRPr lang="id-ID" sz="1600" dirty="0"/>
            </a:p>
          </p:txBody>
        </p:sp>
        <p:sp>
          <p:nvSpPr>
            <p:cNvPr id="46" name="Line Callout 1 (Border and Accent Bar) 45"/>
            <p:cNvSpPr/>
            <p:nvPr/>
          </p:nvSpPr>
          <p:spPr>
            <a:xfrm>
              <a:off x="5986955" y="2133586"/>
              <a:ext cx="1752600" cy="533400"/>
            </a:xfrm>
            <a:prstGeom prst="accentBorderCallout1">
              <a:avLst>
                <a:gd name="adj1" fmla="val 24661"/>
                <a:gd name="adj2" fmla="val -8334"/>
                <a:gd name="adj3" fmla="val 29427"/>
                <a:gd name="adj4" fmla="val -38332"/>
              </a:avLst>
            </a:prstGeom>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t>Berubah-ubah</a:t>
              </a:r>
              <a:endParaRPr lang="id-ID" sz="1600" dirty="0"/>
            </a:p>
          </p:txBody>
        </p:sp>
        <p:sp>
          <p:nvSpPr>
            <p:cNvPr id="47" name="Line Callout 1 (Border and Accent Bar) 46"/>
            <p:cNvSpPr/>
            <p:nvPr/>
          </p:nvSpPr>
          <p:spPr>
            <a:xfrm>
              <a:off x="2293923" y="1685256"/>
              <a:ext cx="1752600" cy="533400"/>
            </a:xfrm>
            <a:prstGeom prst="accentBorderCallout1">
              <a:avLst>
                <a:gd name="adj1" fmla="val 30572"/>
                <a:gd name="adj2" fmla="val -7434"/>
                <a:gd name="adj3" fmla="val 29427"/>
                <a:gd name="adj4" fmla="val -42830"/>
              </a:avLst>
            </a:prstGeom>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t>Kurang</a:t>
              </a:r>
              <a:r>
                <a:rPr lang="en-US" sz="1600" dirty="0" smtClean="0"/>
                <a:t> </a:t>
              </a:r>
              <a:r>
                <a:rPr lang="en-US" sz="1600" dirty="0" err="1" smtClean="0"/>
                <a:t>Perawatan</a:t>
              </a:r>
              <a:endParaRPr lang="id-ID" sz="1600" dirty="0"/>
            </a:p>
          </p:txBody>
        </p:sp>
        <p:sp>
          <p:nvSpPr>
            <p:cNvPr id="48" name="Line Callout 1 (Border and Accent Bar) 47"/>
            <p:cNvSpPr/>
            <p:nvPr/>
          </p:nvSpPr>
          <p:spPr>
            <a:xfrm>
              <a:off x="3329847" y="2413083"/>
              <a:ext cx="1752600" cy="533400"/>
            </a:xfrm>
            <a:prstGeom prst="accentBorderCallout1">
              <a:avLst>
                <a:gd name="adj1" fmla="val 24661"/>
                <a:gd name="adj2" fmla="val -8334"/>
                <a:gd name="adj3" fmla="val 23516"/>
                <a:gd name="adj4" fmla="val -52724"/>
              </a:avLst>
            </a:prstGeom>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t>Suhu</a:t>
              </a:r>
              <a:r>
                <a:rPr lang="en-US" sz="1600" dirty="0" smtClean="0"/>
                <a:t> </a:t>
              </a:r>
              <a:r>
                <a:rPr lang="en-US" sz="1600" dirty="0" err="1" smtClean="0"/>
                <a:t>tidak</a:t>
              </a:r>
              <a:r>
                <a:rPr lang="en-US" sz="1600" dirty="0" smtClean="0"/>
                <a:t> Optimal</a:t>
              </a:r>
              <a:endParaRPr lang="id-ID" sz="1600" dirty="0"/>
            </a:p>
          </p:txBody>
        </p:sp>
        <p:sp>
          <p:nvSpPr>
            <p:cNvPr id="49" name="Line Callout 1 (Border and Accent Bar) 48"/>
            <p:cNvSpPr/>
            <p:nvPr/>
          </p:nvSpPr>
          <p:spPr>
            <a:xfrm>
              <a:off x="71746" y="3526519"/>
              <a:ext cx="1782090" cy="585323"/>
            </a:xfrm>
            <a:prstGeom prst="accentBorderCallout1">
              <a:avLst>
                <a:gd name="adj1" fmla="val 78574"/>
                <a:gd name="adj2" fmla="val 106828"/>
                <a:gd name="adj3" fmla="val 80385"/>
                <a:gd name="adj4" fmla="val 131620"/>
              </a:avLst>
            </a:prstGeom>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t>Suhu</a:t>
              </a:r>
              <a:r>
                <a:rPr lang="en-US" sz="1600" dirty="0" smtClean="0"/>
                <a:t> </a:t>
              </a:r>
              <a:r>
                <a:rPr lang="en-US" sz="1600" dirty="0" err="1" smtClean="0"/>
                <a:t>Ruangan</a:t>
              </a:r>
              <a:endParaRPr lang="id-ID" sz="1600" dirty="0"/>
            </a:p>
          </p:txBody>
        </p:sp>
        <p:sp>
          <p:nvSpPr>
            <p:cNvPr id="50" name="Line Callout 1 (Border and Accent Bar) 49"/>
            <p:cNvSpPr/>
            <p:nvPr/>
          </p:nvSpPr>
          <p:spPr>
            <a:xfrm>
              <a:off x="2200254" y="4385889"/>
              <a:ext cx="1553288" cy="533400"/>
            </a:xfrm>
            <a:prstGeom prst="accentBorderCallout1">
              <a:avLst>
                <a:gd name="adj1" fmla="val 51262"/>
                <a:gd name="adj2" fmla="val -7434"/>
                <a:gd name="adj3" fmla="val 50117"/>
                <a:gd name="adj4" fmla="val -26705"/>
              </a:avLst>
            </a:prstGeom>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t>Tidak</a:t>
              </a:r>
              <a:r>
                <a:rPr lang="en-US" sz="1600" dirty="0" smtClean="0"/>
                <a:t> </a:t>
              </a:r>
              <a:r>
                <a:rPr lang="en-US" sz="1600" dirty="0" err="1" smtClean="0"/>
                <a:t>Bersih</a:t>
              </a:r>
              <a:endParaRPr lang="id-ID" sz="1600" dirty="0"/>
            </a:p>
          </p:txBody>
        </p:sp>
        <p:sp>
          <p:nvSpPr>
            <p:cNvPr id="51" name="Line Callout 1 (Border and Accent Bar) 50"/>
            <p:cNvSpPr/>
            <p:nvPr/>
          </p:nvSpPr>
          <p:spPr>
            <a:xfrm>
              <a:off x="4878112" y="3800449"/>
              <a:ext cx="1567356" cy="533400"/>
            </a:xfrm>
            <a:prstGeom prst="accentBorderCallout1">
              <a:avLst>
                <a:gd name="adj1" fmla="val 92641"/>
                <a:gd name="adj2" fmla="val -7434"/>
                <a:gd name="adj3" fmla="val 94452"/>
                <a:gd name="adj4" fmla="val -41930"/>
              </a:avLst>
            </a:prstGeom>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t>Bahan</a:t>
              </a:r>
              <a:r>
                <a:rPr lang="en-US" sz="1600" dirty="0" smtClean="0"/>
                <a:t> </a:t>
              </a:r>
              <a:r>
                <a:rPr lang="en-US" sz="1600" dirty="0" err="1" smtClean="0"/>
                <a:t>baku</a:t>
              </a:r>
              <a:r>
                <a:rPr lang="en-US" sz="1600" dirty="0" smtClean="0"/>
                <a:t> </a:t>
              </a:r>
              <a:r>
                <a:rPr lang="en-US" sz="1600" dirty="0" err="1" smtClean="0"/>
                <a:t>kurang</a:t>
              </a:r>
              <a:r>
                <a:rPr lang="en-US" sz="1600" dirty="0" smtClean="0"/>
                <a:t> </a:t>
              </a:r>
              <a:r>
                <a:rPr lang="en-US" sz="1600" dirty="0" err="1" smtClean="0"/>
                <a:t>baik</a:t>
              </a:r>
              <a:endParaRPr lang="id-ID" sz="1600" dirty="0"/>
            </a:p>
          </p:txBody>
        </p:sp>
      </p:grpSp>
    </p:spTree>
  </p:cSld>
  <p:clrMapOvr>
    <a:masterClrMapping/>
  </p:clrMapOvr>
  <p:transition>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100355"/>
                                        </p:tgtEl>
                                        <p:attrNameLst>
                                          <p:attrName>style.visibility</p:attrName>
                                        </p:attrNameLst>
                                      </p:cBhvr>
                                      <p:to>
                                        <p:strVal val="visible"/>
                                      </p:to>
                                    </p:set>
                                    <p:animEffect transition="in" filter="wipe(left)">
                                      <p:cBhvr>
                                        <p:cTn id="7" dur="1000"/>
                                        <p:tgtEl>
                                          <p:spTgt spid="1003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5"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03" name="Rectangle 3"/>
          <p:cNvSpPr>
            <a:spLocks noChangeArrowheads="1"/>
          </p:cNvSpPr>
          <p:nvPr/>
        </p:nvSpPr>
        <p:spPr bwMode="auto">
          <a:xfrm>
            <a:off x="668487" y="1058011"/>
            <a:ext cx="7772400" cy="75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22300" indent="-6223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90000"/>
              </a:lnSpc>
            </a:pPr>
            <a:r>
              <a:rPr lang="en-US" altLang="id-ID" sz="2400" dirty="0" smtClean="0">
                <a:latin typeface="Arial" pitchFamily="34" charset="0"/>
              </a:rPr>
              <a:t>(4)</a:t>
            </a:r>
            <a:r>
              <a:rPr lang="en-US" altLang="id-ID" sz="2400" dirty="0">
                <a:latin typeface="Arial" pitchFamily="34" charset="0"/>
              </a:rPr>
              <a:t>	</a:t>
            </a:r>
            <a:r>
              <a:rPr lang="en-US" altLang="id-ID" sz="2400" b="1" dirty="0">
                <a:solidFill>
                  <a:srgbClr val="C00000"/>
                </a:solidFill>
                <a:latin typeface="Arial" pitchFamily="34" charset="0"/>
              </a:rPr>
              <a:t>Pareto Chart</a:t>
            </a:r>
            <a:r>
              <a:rPr lang="en-US" altLang="id-ID" sz="2400" dirty="0">
                <a:latin typeface="Arial" pitchFamily="34" charset="0"/>
              </a:rPr>
              <a:t>: A graph to identify and plot problems or defects in descending order of frequency</a:t>
            </a:r>
          </a:p>
        </p:txBody>
      </p:sp>
      <p:sp>
        <p:nvSpPr>
          <p:cNvPr id="22" name="Rectangle 23"/>
          <p:cNvSpPr>
            <a:spLocks noGrp="1" noChangeArrowheads="1"/>
          </p:cNvSpPr>
          <p:nvPr>
            <p:ph type="title"/>
          </p:nvPr>
        </p:nvSpPr>
        <p:spPr>
          <a:xfrm>
            <a:off x="668487" y="262341"/>
            <a:ext cx="7772400" cy="739775"/>
          </a:xfrm>
          <a:solidFill>
            <a:schemeClr val="accent4">
              <a:lumMod val="75000"/>
            </a:schemeClr>
          </a:solidFill>
          <a:extLst/>
        </p:spPr>
        <p:txBody>
          <a:bodyPr rtlCol="0">
            <a:normAutofit fontScale="90000"/>
          </a:bodyPr>
          <a:lstStyle/>
          <a:p>
            <a:pPr fontAlgn="auto">
              <a:spcAft>
                <a:spcPts val="0"/>
              </a:spcAft>
              <a:defRPr/>
            </a:pPr>
            <a:r>
              <a:rPr lang="en-US" cap="small" dirty="0">
                <a:latin typeface="+mn-lt"/>
              </a:rPr>
              <a:t>Seven Tools of TQM</a:t>
            </a:r>
          </a:p>
        </p:txBody>
      </p:sp>
      <p:graphicFrame>
        <p:nvGraphicFramePr>
          <p:cNvPr id="23" name="Chart 22"/>
          <p:cNvGraphicFramePr/>
          <p:nvPr>
            <p:extLst>
              <p:ext uri="{D42A27DB-BD31-4B8C-83A1-F6EECF244321}">
                <p14:modId xmlns:p14="http://schemas.microsoft.com/office/powerpoint/2010/main" val="1196320058"/>
              </p:ext>
            </p:extLst>
          </p:nvPr>
        </p:nvGraphicFramePr>
        <p:xfrm>
          <a:off x="430257" y="1937982"/>
          <a:ext cx="8248859" cy="4681182"/>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3"/>
          <p:cNvSpPr>
            <a:spLocks noChangeArrowheads="1"/>
          </p:cNvSpPr>
          <p:nvPr/>
        </p:nvSpPr>
        <p:spPr bwMode="auto">
          <a:xfrm>
            <a:off x="3256926" y="2772771"/>
            <a:ext cx="5461175" cy="40011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id-ID" sz="2000" b="0" i="0" u="none" strike="noStrike" cap="none" normalizeH="0" baseline="0" dirty="0" err="1" smtClean="0">
                <a:ln>
                  <a:noFill/>
                </a:ln>
                <a:solidFill>
                  <a:srgbClr val="17365D"/>
                </a:solidFill>
                <a:effectLst/>
                <a:latin typeface="+mn-lt"/>
                <a:ea typeface="Calibri" pitchFamily="34" charset="0"/>
                <a:cs typeface="Times New Roman" pitchFamily="18" charset="0"/>
              </a:rPr>
              <a:t>Gambar</a:t>
            </a:r>
            <a:r>
              <a:rPr lang="en-US" altLang="id-ID" sz="2000" dirty="0" smtClean="0">
                <a:solidFill>
                  <a:srgbClr val="17365D"/>
                </a:solidFill>
                <a:latin typeface="+mn-lt"/>
                <a:ea typeface="Calibri" pitchFamily="34" charset="0"/>
                <a:cs typeface="Times New Roman" pitchFamily="18" charset="0"/>
              </a:rPr>
              <a:t>. </a:t>
            </a:r>
            <a:r>
              <a:rPr kumimoji="0" lang="en-US" altLang="id-ID" sz="2000" b="0" i="0" u="none" strike="noStrike" cap="none" normalizeH="0" baseline="0" dirty="0" smtClean="0">
                <a:ln>
                  <a:noFill/>
                </a:ln>
                <a:solidFill>
                  <a:srgbClr val="17365D"/>
                </a:solidFill>
                <a:effectLst/>
                <a:latin typeface="+mn-lt"/>
                <a:ea typeface="Calibri" pitchFamily="34" charset="0"/>
                <a:cs typeface="Times New Roman" pitchFamily="18" charset="0"/>
              </a:rPr>
              <a:t>Diagram Pareto </a:t>
            </a:r>
            <a:r>
              <a:rPr kumimoji="0" lang="en-US" altLang="id-ID" sz="2000" b="0" i="0" u="none" strike="noStrike" cap="none" normalizeH="0" baseline="0" dirty="0" err="1" smtClean="0">
                <a:ln>
                  <a:noFill/>
                </a:ln>
                <a:solidFill>
                  <a:srgbClr val="17365D"/>
                </a:solidFill>
                <a:effectLst/>
                <a:latin typeface="+mn-lt"/>
                <a:ea typeface="Calibri" pitchFamily="34" charset="0"/>
                <a:cs typeface="Times New Roman" pitchFamily="18" charset="0"/>
              </a:rPr>
              <a:t>berdasarkan</a:t>
            </a:r>
            <a:r>
              <a:rPr kumimoji="0" lang="en-US" altLang="id-ID" sz="2000" b="0" i="0" u="none" strike="noStrike" cap="none" normalizeH="0" baseline="0" dirty="0" smtClean="0">
                <a:ln>
                  <a:noFill/>
                </a:ln>
                <a:solidFill>
                  <a:srgbClr val="17365D"/>
                </a:solidFill>
                <a:effectLst/>
                <a:latin typeface="+mn-lt"/>
                <a:ea typeface="Calibri" pitchFamily="34" charset="0"/>
                <a:cs typeface="Times New Roman" pitchFamily="18" charset="0"/>
              </a:rPr>
              <a:t> </a:t>
            </a:r>
            <a:r>
              <a:rPr kumimoji="0" lang="en-US" altLang="id-ID" sz="2000" b="0" i="0" u="none" strike="noStrike" cap="none" normalizeH="0" baseline="0" dirty="0" err="1" smtClean="0">
                <a:ln>
                  <a:noFill/>
                </a:ln>
                <a:solidFill>
                  <a:srgbClr val="17365D"/>
                </a:solidFill>
                <a:effectLst/>
                <a:latin typeface="+mn-lt"/>
                <a:ea typeface="Calibri" pitchFamily="34" charset="0"/>
                <a:cs typeface="Times New Roman" pitchFamily="18" charset="0"/>
              </a:rPr>
              <a:t>jumlah</a:t>
            </a:r>
            <a:r>
              <a:rPr kumimoji="0" lang="en-US" altLang="id-ID" sz="2000" b="0" i="0" u="none" strike="noStrike" cap="none" normalizeH="0" baseline="0" dirty="0" smtClean="0">
                <a:ln>
                  <a:noFill/>
                </a:ln>
                <a:solidFill>
                  <a:srgbClr val="17365D"/>
                </a:solidFill>
                <a:effectLst/>
                <a:latin typeface="+mn-lt"/>
                <a:ea typeface="Calibri" pitchFamily="34" charset="0"/>
                <a:cs typeface="Times New Roman" pitchFamily="18" charset="0"/>
              </a:rPr>
              <a:t> </a:t>
            </a:r>
            <a:r>
              <a:rPr kumimoji="0" lang="en-US" altLang="id-ID" sz="2000" b="0" i="0" u="none" strike="noStrike" cap="none" normalizeH="0" baseline="0" dirty="0" err="1" smtClean="0">
                <a:ln>
                  <a:noFill/>
                </a:ln>
                <a:solidFill>
                  <a:srgbClr val="17365D"/>
                </a:solidFill>
                <a:effectLst/>
                <a:latin typeface="+mn-lt"/>
                <a:ea typeface="Calibri" pitchFamily="34" charset="0"/>
                <a:cs typeface="Times New Roman" pitchFamily="18" charset="0"/>
              </a:rPr>
              <a:t>cacat</a:t>
            </a:r>
            <a:endParaRPr kumimoji="0" lang="en-US" altLang="id-ID" sz="3600" b="0" i="0" u="none" strike="noStrike" cap="none" normalizeH="0" baseline="0" dirty="0" smtClean="0">
              <a:ln>
                <a:noFill/>
              </a:ln>
              <a:solidFill>
                <a:schemeClr val="tx1"/>
              </a:solidFill>
              <a:effectLst/>
              <a:latin typeface="+mn-lt"/>
            </a:endParaRP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102403"/>
                                        </p:tgtEl>
                                        <p:attrNameLst>
                                          <p:attrName>style.visibility</p:attrName>
                                        </p:attrNameLst>
                                      </p:cBhvr>
                                      <p:to>
                                        <p:strVal val="visible"/>
                                      </p:to>
                                    </p:set>
                                    <p:animEffect transition="in" filter="wipe(left)">
                                      <p:cBhvr>
                                        <p:cTn id="7" dur="1000"/>
                                        <p:tgtEl>
                                          <p:spTgt spid="102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3"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668487" y="1190401"/>
            <a:ext cx="7772400"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22300" indent="-6223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90000"/>
              </a:lnSpc>
            </a:pPr>
            <a:r>
              <a:rPr lang="en-US" altLang="id-ID" sz="2800" dirty="0" smtClean="0">
                <a:latin typeface="Arial" pitchFamily="34" charset="0"/>
              </a:rPr>
              <a:t>(5)</a:t>
            </a:r>
            <a:r>
              <a:rPr lang="en-US" altLang="id-ID" sz="2800" dirty="0">
                <a:latin typeface="Arial" pitchFamily="34" charset="0"/>
              </a:rPr>
              <a:t>	</a:t>
            </a:r>
            <a:r>
              <a:rPr lang="en-US" altLang="id-ID" sz="2800" b="1" dirty="0">
                <a:solidFill>
                  <a:srgbClr val="C00000"/>
                </a:solidFill>
                <a:latin typeface="Arial" pitchFamily="34" charset="0"/>
              </a:rPr>
              <a:t>Flowchart (Process Diagram)</a:t>
            </a:r>
            <a:r>
              <a:rPr lang="en-US" altLang="id-ID" sz="2800" dirty="0">
                <a:latin typeface="Arial" pitchFamily="34" charset="0"/>
              </a:rPr>
              <a:t>: A chart that describes the steps in a process</a:t>
            </a:r>
          </a:p>
        </p:txBody>
      </p:sp>
      <p:sp>
        <p:nvSpPr>
          <p:cNvPr id="15" name="Rectangle 23"/>
          <p:cNvSpPr>
            <a:spLocks noGrp="1" noChangeArrowheads="1"/>
          </p:cNvSpPr>
          <p:nvPr>
            <p:ph type="title"/>
          </p:nvPr>
        </p:nvSpPr>
        <p:spPr>
          <a:xfrm>
            <a:off x="668487" y="262341"/>
            <a:ext cx="7772400" cy="739775"/>
          </a:xfrm>
          <a:solidFill>
            <a:schemeClr val="accent4">
              <a:lumMod val="75000"/>
            </a:schemeClr>
          </a:solidFill>
          <a:extLst/>
        </p:spPr>
        <p:txBody>
          <a:bodyPr rtlCol="0">
            <a:normAutofit fontScale="90000"/>
          </a:bodyPr>
          <a:lstStyle/>
          <a:p>
            <a:pPr fontAlgn="auto">
              <a:spcAft>
                <a:spcPts val="0"/>
              </a:spcAft>
              <a:defRPr/>
            </a:pPr>
            <a:r>
              <a:rPr lang="en-US" cap="small" dirty="0">
                <a:latin typeface="+mn-lt"/>
              </a:rPr>
              <a:t>Seven Tools of TQM</a:t>
            </a:r>
          </a:p>
        </p:txBody>
      </p:sp>
      <p:pic>
        <p:nvPicPr>
          <p:cNvPr id="96271" name="Picture 15" descr="Welcome to my blog: FLOWCHART PROSES PRODUKS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795" y="2063088"/>
            <a:ext cx="6897783" cy="46428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104451"/>
                                        </p:tgtEl>
                                        <p:attrNameLst>
                                          <p:attrName>style.visibility</p:attrName>
                                        </p:attrNameLst>
                                      </p:cBhvr>
                                      <p:to>
                                        <p:strVal val="visible"/>
                                      </p:to>
                                    </p:set>
                                    <p:animEffect transition="in" filter="wipe(left)">
                                      <p:cBhvr>
                                        <p:cTn id="7" dur="500"/>
                                        <p:tgtEl>
                                          <p:spTgt spid="1044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764275" y="2101755"/>
            <a:ext cx="7560859" cy="4394579"/>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d-ID"/>
          </a:p>
        </p:txBody>
      </p:sp>
      <p:sp>
        <p:nvSpPr>
          <p:cNvPr id="106499" name="Rectangle 3"/>
          <p:cNvSpPr>
            <a:spLocks noChangeArrowheads="1"/>
          </p:cNvSpPr>
          <p:nvPr/>
        </p:nvSpPr>
        <p:spPr bwMode="auto">
          <a:xfrm>
            <a:off x="668487" y="1096761"/>
            <a:ext cx="7772400"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22300" indent="-6223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90000"/>
              </a:lnSpc>
            </a:pPr>
            <a:r>
              <a:rPr lang="en-US" altLang="id-ID" sz="2800" dirty="0" smtClean="0">
                <a:latin typeface="+mn-lt"/>
              </a:rPr>
              <a:t>(6)</a:t>
            </a:r>
            <a:r>
              <a:rPr lang="en-US" altLang="id-ID" sz="2800" dirty="0">
                <a:latin typeface="+mn-lt"/>
              </a:rPr>
              <a:t>	</a:t>
            </a:r>
            <a:r>
              <a:rPr lang="en-US" altLang="id-ID" sz="2800" b="1" dirty="0">
                <a:solidFill>
                  <a:srgbClr val="C00000"/>
                </a:solidFill>
                <a:latin typeface="+mn-lt"/>
              </a:rPr>
              <a:t>Histogram</a:t>
            </a:r>
            <a:r>
              <a:rPr lang="en-US" altLang="id-ID" sz="2800" dirty="0">
                <a:latin typeface="+mn-lt"/>
              </a:rPr>
              <a:t>: A distribution showing the frequency of occurrences of a variable</a:t>
            </a:r>
          </a:p>
        </p:txBody>
      </p:sp>
      <p:grpSp>
        <p:nvGrpSpPr>
          <p:cNvPr id="106516" name="Group 20"/>
          <p:cNvGrpSpPr>
            <a:grpSpLocks/>
          </p:cNvGrpSpPr>
          <p:nvPr/>
        </p:nvGrpSpPr>
        <p:grpSpPr bwMode="auto">
          <a:xfrm>
            <a:off x="2235200" y="2563813"/>
            <a:ext cx="4508500" cy="3549650"/>
            <a:chOff x="1408" y="1615"/>
            <a:chExt cx="2840" cy="2236"/>
          </a:xfrm>
        </p:grpSpPr>
        <p:sp>
          <p:nvSpPr>
            <p:cNvPr id="98309" name="Rectangle 6"/>
            <p:cNvSpPr>
              <a:spLocks noChangeArrowheads="1"/>
            </p:cNvSpPr>
            <p:nvPr/>
          </p:nvSpPr>
          <p:spPr bwMode="auto">
            <a:xfrm>
              <a:off x="2438" y="1615"/>
              <a:ext cx="924"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US" altLang="id-ID" sz="2000">
                  <a:latin typeface="Arial" pitchFamily="34" charset="0"/>
                </a:rPr>
                <a:t>Distribution</a:t>
              </a:r>
            </a:p>
          </p:txBody>
        </p:sp>
        <p:sp>
          <p:nvSpPr>
            <p:cNvPr id="98310" name="Rectangle 7"/>
            <p:cNvSpPr>
              <a:spLocks noChangeArrowheads="1"/>
            </p:cNvSpPr>
            <p:nvPr/>
          </p:nvSpPr>
          <p:spPr bwMode="auto">
            <a:xfrm>
              <a:off x="2022" y="3599"/>
              <a:ext cx="1661"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US" altLang="id-ID" sz="2000">
                  <a:latin typeface="Arial" pitchFamily="34" charset="0"/>
                </a:rPr>
                <a:t>Repair time (minutes)</a:t>
              </a:r>
            </a:p>
          </p:txBody>
        </p:sp>
        <p:sp>
          <p:nvSpPr>
            <p:cNvPr id="98311" name="Rectangle 8"/>
            <p:cNvSpPr>
              <a:spLocks noChangeArrowheads="1"/>
            </p:cNvSpPr>
            <p:nvPr/>
          </p:nvSpPr>
          <p:spPr bwMode="auto">
            <a:xfrm rot="-5400000">
              <a:off x="1094" y="2256"/>
              <a:ext cx="88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US" altLang="id-ID" sz="2000">
                  <a:latin typeface="Arial" pitchFamily="34" charset="0"/>
                </a:rPr>
                <a:t>Frequency</a:t>
              </a:r>
            </a:p>
          </p:txBody>
        </p:sp>
        <p:sp>
          <p:nvSpPr>
            <p:cNvPr id="98312" name="Line 9"/>
            <p:cNvSpPr>
              <a:spLocks noChangeShapeType="1"/>
            </p:cNvSpPr>
            <p:nvPr/>
          </p:nvSpPr>
          <p:spPr bwMode="auto">
            <a:xfrm flipV="1">
              <a:off x="1760" y="2160"/>
              <a:ext cx="0" cy="52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d-ID"/>
            </a:p>
          </p:txBody>
        </p:sp>
        <p:sp>
          <p:nvSpPr>
            <p:cNvPr id="106507" name="Rectangle 11"/>
            <p:cNvSpPr>
              <a:spLocks noChangeArrowheads="1"/>
            </p:cNvSpPr>
            <p:nvPr/>
          </p:nvSpPr>
          <p:spPr bwMode="auto">
            <a:xfrm>
              <a:off x="1808" y="3272"/>
              <a:ext cx="242" cy="224"/>
            </a:xfrm>
            <a:prstGeom prst="rect">
              <a:avLst/>
            </a:prstGeom>
            <a:solidFill>
              <a:schemeClr val="accent5"/>
            </a:solidFill>
            <a:ln w="19050">
              <a:solidFill>
                <a:schemeClr val="tx1"/>
              </a:solidFill>
              <a:miter lim="800000"/>
              <a:headEnd/>
              <a:tailEnd/>
            </a:ln>
            <a:effectLst/>
            <a:extLst/>
          </p:spPr>
          <p:txBody>
            <a:bodyPr wrap="none" anchor="ctr"/>
            <a:lstStyle/>
            <a:p>
              <a:pPr fontAlgn="auto">
                <a:spcBef>
                  <a:spcPts val="0"/>
                </a:spcBef>
                <a:spcAft>
                  <a:spcPts val="0"/>
                </a:spcAft>
                <a:defRPr/>
              </a:pPr>
              <a:endParaRPr lang="en-US" dirty="0">
                <a:latin typeface="Arial"/>
                <a:cs typeface="Arial"/>
              </a:endParaRPr>
            </a:p>
          </p:txBody>
        </p:sp>
        <p:sp>
          <p:nvSpPr>
            <p:cNvPr id="106508" name="Rectangle 12"/>
            <p:cNvSpPr>
              <a:spLocks noChangeArrowheads="1"/>
            </p:cNvSpPr>
            <p:nvPr/>
          </p:nvSpPr>
          <p:spPr bwMode="auto">
            <a:xfrm>
              <a:off x="2050" y="2997"/>
              <a:ext cx="242" cy="499"/>
            </a:xfrm>
            <a:prstGeom prst="rect">
              <a:avLst/>
            </a:prstGeom>
            <a:solidFill>
              <a:schemeClr val="accent5"/>
            </a:solidFill>
            <a:ln w="19050">
              <a:solidFill>
                <a:schemeClr val="tx1"/>
              </a:solidFill>
              <a:miter lim="800000"/>
              <a:headEnd/>
              <a:tailEnd/>
            </a:ln>
            <a:effectLst/>
            <a:extLst/>
          </p:spPr>
          <p:txBody>
            <a:bodyPr wrap="none" anchor="ctr"/>
            <a:lstStyle/>
            <a:p>
              <a:pPr fontAlgn="auto">
                <a:spcBef>
                  <a:spcPts val="0"/>
                </a:spcBef>
                <a:spcAft>
                  <a:spcPts val="0"/>
                </a:spcAft>
                <a:defRPr/>
              </a:pPr>
              <a:endParaRPr lang="en-US" dirty="0">
                <a:latin typeface="Arial"/>
                <a:cs typeface="Arial"/>
              </a:endParaRPr>
            </a:p>
          </p:txBody>
        </p:sp>
        <p:sp>
          <p:nvSpPr>
            <p:cNvPr id="106509" name="Rectangle 13"/>
            <p:cNvSpPr>
              <a:spLocks noChangeArrowheads="1"/>
            </p:cNvSpPr>
            <p:nvPr/>
          </p:nvSpPr>
          <p:spPr bwMode="auto">
            <a:xfrm>
              <a:off x="2294" y="2632"/>
              <a:ext cx="242" cy="864"/>
            </a:xfrm>
            <a:prstGeom prst="rect">
              <a:avLst/>
            </a:prstGeom>
            <a:solidFill>
              <a:schemeClr val="accent5"/>
            </a:solidFill>
            <a:ln w="19050">
              <a:solidFill>
                <a:schemeClr val="tx1"/>
              </a:solidFill>
              <a:miter lim="800000"/>
              <a:headEnd/>
              <a:tailEnd/>
            </a:ln>
            <a:effectLst/>
            <a:extLst/>
          </p:spPr>
          <p:txBody>
            <a:bodyPr wrap="none" anchor="ctr"/>
            <a:lstStyle/>
            <a:p>
              <a:pPr fontAlgn="auto">
                <a:spcBef>
                  <a:spcPts val="0"/>
                </a:spcBef>
                <a:spcAft>
                  <a:spcPts val="0"/>
                </a:spcAft>
                <a:defRPr/>
              </a:pPr>
              <a:endParaRPr lang="en-US" dirty="0">
                <a:latin typeface="Arial"/>
                <a:cs typeface="Arial"/>
              </a:endParaRPr>
            </a:p>
          </p:txBody>
        </p:sp>
        <p:sp>
          <p:nvSpPr>
            <p:cNvPr id="106510" name="Rectangle 14"/>
            <p:cNvSpPr>
              <a:spLocks noChangeArrowheads="1"/>
            </p:cNvSpPr>
            <p:nvPr/>
          </p:nvSpPr>
          <p:spPr bwMode="auto">
            <a:xfrm>
              <a:off x="2535" y="2160"/>
              <a:ext cx="243" cy="1336"/>
            </a:xfrm>
            <a:prstGeom prst="rect">
              <a:avLst/>
            </a:prstGeom>
            <a:solidFill>
              <a:schemeClr val="accent5"/>
            </a:solidFill>
            <a:ln w="19050">
              <a:solidFill>
                <a:schemeClr val="tx1"/>
              </a:solidFill>
              <a:miter lim="800000"/>
              <a:headEnd/>
              <a:tailEnd/>
            </a:ln>
            <a:effectLst/>
            <a:extLst/>
          </p:spPr>
          <p:txBody>
            <a:bodyPr wrap="none" anchor="ctr"/>
            <a:lstStyle/>
            <a:p>
              <a:pPr fontAlgn="auto">
                <a:spcBef>
                  <a:spcPts val="0"/>
                </a:spcBef>
                <a:spcAft>
                  <a:spcPts val="0"/>
                </a:spcAft>
                <a:defRPr/>
              </a:pPr>
              <a:endParaRPr lang="en-US" dirty="0">
                <a:latin typeface="Arial"/>
                <a:cs typeface="Arial"/>
              </a:endParaRPr>
            </a:p>
          </p:txBody>
        </p:sp>
        <p:sp>
          <p:nvSpPr>
            <p:cNvPr id="106511" name="Rectangle 15"/>
            <p:cNvSpPr>
              <a:spLocks noChangeArrowheads="1"/>
            </p:cNvSpPr>
            <p:nvPr/>
          </p:nvSpPr>
          <p:spPr bwMode="auto">
            <a:xfrm>
              <a:off x="2777" y="1920"/>
              <a:ext cx="242" cy="1576"/>
            </a:xfrm>
            <a:prstGeom prst="rect">
              <a:avLst/>
            </a:prstGeom>
            <a:solidFill>
              <a:schemeClr val="accent5"/>
            </a:solidFill>
            <a:ln w="19050">
              <a:solidFill>
                <a:schemeClr val="tx1"/>
              </a:solidFill>
              <a:miter lim="800000"/>
              <a:headEnd/>
              <a:tailEnd/>
            </a:ln>
            <a:effectLst/>
            <a:extLst/>
          </p:spPr>
          <p:txBody>
            <a:bodyPr wrap="none" anchor="ctr"/>
            <a:lstStyle/>
            <a:p>
              <a:pPr fontAlgn="auto">
                <a:spcBef>
                  <a:spcPts val="0"/>
                </a:spcBef>
                <a:spcAft>
                  <a:spcPts val="0"/>
                </a:spcAft>
                <a:defRPr/>
              </a:pPr>
              <a:endParaRPr lang="en-US" dirty="0">
                <a:latin typeface="Arial"/>
                <a:cs typeface="Arial"/>
              </a:endParaRPr>
            </a:p>
          </p:txBody>
        </p:sp>
        <p:sp>
          <p:nvSpPr>
            <p:cNvPr id="106512" name="Rectangle 16"/>
            <p:cNvSpPr>
              <a:spLocks noChangeArrowheads="1"/>
            </p:cNvSpPr>
            <p:nvPr/>
          </p:nvSpPr>
          <p:spPr bwMode="auto">
            <a:xfrm>
              <a:off x="3021" y="2160"/>
              <a:ext cx="243" cy="1336"/>
            </a:xfrm>
            <a:prstGeom prst="rect">
              <a:avLst/>
            </a:prstGeom>
            <a:solidFill>
              <a:schemeClr val="accent5"/>
            </a:solidFill>
            <a:ln w="19050">
              <a:solidFill>
                <a:schemeClr val="tx1"/>
              </a:solidFill>
              <a:miter lim="800000"/>
              <a:headEnd/>
              <a:tailEnd/>
            </a:ln>
            <a:effectLst/>
            <a:extLst/>
          </p:spPr>
          <p:txBody>
            <a:bodyPr wrap="none" anchor="ctr"/>
            <a:lstStyle/>
            <a:p>
              <a:pPr fontAlgn="auto">
                <a:spcBef>
                  <a:spcPts val="0"/>
                </a:spcBef>
                <a:spcAft>
                  <a:spcPts val="0"/>
                </a:spcAft>
                <a:defRPr/>
              </a:pPr>
              <a:endParaRPr lang="en-US" dirty="0">
                <a:latin typeface="Arial"/>
                <a:cs typeface="Arial"/>
              </a:endParaRPr>
            </a:p>
          </p:txBody>
        </p:sp>
        <p:sp>
          <p:nvSpPr>
            <p:cNvPr id="106513" name="Rectangle 17"/>
            <p:cNvSpPr>
              <a:spLocks noChangeArrowheads="1"/>
            </p:cNvSpPr>
            <p:nvPr/>
          </p:nvSpPr>
          <p:spPr bwMode="auto">
            <a:xfrm>
              <a:off x="3263" y="2638"/>
              <a:ext cx="242" cy="858"/>
            </a:xfrm>
            <a:prstGeom prst="rect">
              <a:avLst/>
            </a:prstGeom>
            <a:solidFill>
              <a:schemeClr val="accent5"/>
            </a:solidFill>
            <a:ln w="19050">
              <a:solidFill>
                <a:schemeClr val="tx1"/>
              </a:solidFill>
              <a:miter lim="800000"/>
              <a:headEnd/>
              <a:tailEnd/>
            </a:ln>
            <a:effectLst/>
            <a:extLst/>
          </p:spPr>
          <p:txBody>
            <a:bodyPr wrap="none" anchor="ctr"/>
            <a:lstStyle/>
            <a:p>
              <a:pPr fontAlgn="auto">
                <a:spcBef>
                  <a:spcPts val="0"/>
                </a:spcBef>
                <a:spcAft>
                  <a:spcPts val="0"/>
                </a:spcAft>
                <a:defRPr/>
              </a:pPr>
              <a:endParaRPr lang="en-US" dirty="0">
                <a:latin typeface="Arial"/>
                <a:cs typeface="Arial"/>
              </a:endParaRPr>
            </a:p>
          </p:txBody>
        </p:sp>
        <p:sp>
          <p:nvSpPr>
            <p:cNvPr id="106514" name="Rectangle 18"/>
            <p:cNvSpPr>
              <a:spLocks noChangeArrowheads="1"/>
            </p:cNvSpPr>
            <p:nvPr/>
          </p:nvSpPr>
          <p:spPr bwMode="auto">
            <a:xfrm>
              <a:off x="3504" y="2997"/>
              <a:ext cx="243" cy="499"/>
            </a:xfrm>
            <a:prstGeom prst="rect">
              <a:avLst/>
            </a:prstGeom>
            <a:solidFill>
              <a:schemeClr val="accent5"/>
            </a:solidFill>
            <a:ln w="19050">
              <a:solidFill>
                <a:schemeClr val="tx1"/>
              </a:solidFill>
              <a:miter lim="800000"/>
              <a:headEnd/>
              <a:tailEnd/>
            </a:ln>
            <a:effectLst/>
            <a:extLst/>
          </p:spPr>
          <p:txBody>
            <a:bodyPr wrap="none" anchor="ctr"/>
            <a:lstStyle/>
            <a:p>
              <a:pPr fontAlgn="auto">
                <a:spcBef>
                  <a:spcPts val="0"/>
                </a:spcBef>
                <a:spcAft>
                  <a:spcPts val="0"/>
                </a:spcAft>
                <a:defRPr/>
              </a:pPr>
              <a:endParaRPr lang="en-US" dirty="0">
                <a:latin typeface="Arial"/>
                <a:cs typeface="Arial"/>
              </a:endParaRPr>
            </a:p>
          </p:txBody>
        </p:sp>
        <p:sp>
          <p:nvSpPr>
            <p:cNvPr id="106515" name="Rectangle 19"/>
            <p:cNvSpPr>
              <a:spLocks noChangeArrowheads="1"/>
            </p:cNvSpPr>
            <p:nvPr/>
          </p:nvSpPr>
          <p:spPr bwMode="auto">
            <a:xfrm>
              <a:off x="3749" y="3272"/>
              <a:ext cx="242" cy="224"/>
            </a:xfrm>
            <a:prstGeom prst="rect">
              <a:avLst/>
            </a:prstGeom>
            <a:solidFill>
              <a:schemeClr val="accent5"/>
            </a:solidFill>
            <a:ln w="19050">
              <a:solidFill>
                <a:schemeClr val="tx1"/>
              </a:solidFill>
              <a:miter lim="800000"/>
              <a:headEnd/>
              <a:tailEnd/>
            </a:ln>
            <a:effectLst/>
            <a:extLst/>
          </p:spPr>
          <p:txBody>
            <a:bodyPr wrap="none" anchor="ctr"/>
            <a:lstStyle/>
            <a:p>
              <a:pPr fontAlgn="auto">
                <a:spcBef>
                  <a:spcPts val="0"/>
                </a:spcBef>
                <a:spcAft>
                  <a:spcPts val="0"/>
                </a:spcAft>
                <a:defRPr/>
              </a:pPr>
              <a:endParaRPr lang="en-US" dirty="0">
                <a:latin typeface="Arial"/>
                <a:cs typeface="Arial"/>
              </a:endParaRPr>
            </a:p>
          </p:txBody>
        </p:sp>
        <p:sp>
          <p:nvSpPr>
            <p:cNvPr id="98322" name="Line 10"/>
            <p:cNvSpPr>
              <a:spLocks noChangeShapeType="1"/>
            </p:cNvSpPr>
            <p:nvPr/>
          </p:nvSpPr>
          <p:spPr bwMode="auto">
            <a:xfrm>
              <a:off x="1488" y="3496"/>
              <a:ext cx="276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d-ID"/>
            </a:p>
          </p:txBody>
        </p:sp>
      </p:grpSp>
      <p:sp>
        <p:nvSpPr>
          <p:cNvPr id="21" name="Rectangle 23"/>
          <p:cNvSpPr>
            <a:spLocks noGrp="1" noChangeArrowheads="1"/>
          </p:cNvSpPr>
          <p:nvPr>
            <p:ph type="title"/>
          </p:nvPr>
        </p:nvSpPr>
        <p:spPr>
          <a:xfrm>
            <a:off x="668487" y="262341"/>
            <a:ext cx="7772400" cy="739775"/>
          </a:xfrm>
          <a:solidFill>
            <a:schemeClr val="accent4">
              <a:lumMod val="75000"/>
            </a:schemeClr>
          </a:solidFill>
          <a:extLst/>
        </p:spPr>
        <p:txBody>
          <a:bodyPr rtlCol="0">
            <a:normAutofit fontScale="90000"/>
          </a:bodyPr>
          <a:lstStyle/>
          <a:p>
            <a:pPr fontAlgn="auto">
              <a:spcAft>
                <a:spcPts val="0"/>
              </a:spcAft>
              <a:defRPr/>
            </a:pPr>
            <a:r>
              <a:rPr lang="en-US" cap="small" dirty="0">
                <a:latin typeface="+mn-lt"/>
              </a:rPr>
              <a:t>Seven Tools of TQM</a:t>
            </a: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106499"/>
                                        </p:tgtEl>
                                        <p:attrNameLst>
                                          <p:attrName>style.visibility</p:attrName>
                                        </p:attrNameLst>
                                      </p:cBhvr>
                                      <p:to>
                                        <p:strVal val="visible"/>
                                      </p:to>
                                    </p:set>
                                    <p:animEffect transition="in" filter="wipe(left)">
                                      <p:cBhvr>
                                        <p:cTn id="7" dur="1000"/>
                                        <p:tgtEl>
                                          <p:spTgt spid="106499"/>
                                        </p:tgtEl>
                                      </p:cBhvr>
                                    </p:animEffect>
                                  </p:childTnLst>
                                </p:cTn>
                              </p:par>
                            </p:childTnLst>
                          </p:cTn>
                        </p:par>
                        <p:par>
                          <p:cTn id="8" fill="hold" nodeType="afterGroup">
                            <p:stCondLst>
                              <p:cond delay="2000"/>
                            </p:stCondLst>
                            <p:childTnLst>
                              <p:par>
                                <p:cTn id="9" presetID="18" presetClass="entr" presetSubtype="3" fill="hold" nodeType="afterEffect">
                                  <p:stCondLst>
                                    <p:cond delay="1000"/>
                                  </p:stCondLst>
                                  <p:childTnLst>
                                    <p:set>
                                      <p:cBhvr>
                                        <p:cTn id="10" dur="1" fill="hold">
                                          <p:stCondLst>
                                            <p:cond delay="0"/>
                                          </p:stCondLst>
                                        </p:cTn>
                                        <p:tgtEl>
                                          <p:spTgt spid="106516"/>
                                        </p:tgtEl>
                                        <p:attrNameLst>
                                          <p:attrName>style.visibility</p:attrName>
                                        </p:attrNameLst>
                                      </p:cBhvr>
                                      <p:to>
                                        <p:strVal val="visible"/>
                                      </p:to>
                                    </p:set>
                                    <p:animEffect transition="in" filter="strips(upRight)">
                                      <p:cBhvr>
                                        <p:cTn id="11" dur="1000"/>
                                        <p:tgtEl>
                                          <p:spTgt spid="1065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9"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 name="Rectangle 27"/>
          <p:cNvSpPr/>
          <p:nvPr/>
        </p:nvSpPr>
        <p:spPr>
          <a:xfrm>
            <a:off x="764275" y="2101755"/>
            <a:ext cx="7560859" cy="4394579"/>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d-ID"/>
          </a:p>
        </p:txBody>
      </p:sp>
      <p:sp>
        <p:nvSpPr>
          <p:cNvPr id="108547" name="Rectangle 3"/>
          <p:cNvSpPr>
            <a:spLocks noChangeArrowheads="1"/>
          </p:cNvSpPr>
          <p:nvPr/>
        </p:nvSpPr>
        <p:spPr bwMode="auto">
          <a:xfrm>
            <a:off x="665956" y="1184393"/>
            <a:ext cx="7777957" cy="75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22300" indent="-6223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90000"/>
              </a:lnSpc>
            </a:pPr>
            <a:r>
              <a:rPr lang="en-US" altLang="id-ID" sz="2400" dirty="0" smtClean="0">
                <a:latin typeface="+mn-lt"/>
              </a:rPr>
              <a:t>(7)</a:t>
            </a:r>
            <a:r>
              <a:rPr lang="en-US" altLang="id-ID" sz="2400" dirty="0">
                <a:latin typeface="+mn-lt"/>
              </a:rPr>
              <a:t>	</a:t>
            </a:r>
            <a:r>
              <a:rPr lang="en-US" altLang="id-ID" sz="2400" b="1" dirty="0">
                <a:solidFill>
                  <a:srgbClr val="C00000"/>
                </a:solidFill>
                <a:latin typeface="+mn-lt"/>
              </a:rPr>
              <a:t>Statistical Process Control Chart</a:t>
            </a:r>
            <a:r>
              <a:rPr lang="en-US" altLang="id-ID" sz="2400" dirty="0">
                <a:latin typeface="+mn-lt"/>
              </a:rPr>
              <a:t>: A chart with time on the horizontal axis to plot values of a statistic</a:t>
            </a:r>
          </a:p>
        </p:txBody>
      </p:sp>
      <p:grpSp>
        <p:nvGrpSpPr>
          <p:cNvPr id="108549" name="Group 5"/>
          <p:cNvGrpSpPr>
            <a:grpSpLocks/>
          </p:cNvGrpSpPr>
          <p:nvPr/>
        </p:nvGrpSpPr>
        <p:grpSpPr bwMode="auto">
          <a:xfrm>
            <a:off x="1511300" y="3022600"/>
            <a:ext cx="6375400" cy="3001963"/>
            <a:chOff x="952" y="1904"/>
            <a:chExt cx="4016" cy="1891"/>
          </a:xfrm>
        </p:grpSpPr>
        <p:sp>
          <p:nvSpPr>
            <p:cNvPr id="100368" name="Rectangle 6"/>
            <p:cNvSpPr>
              <a:spLocks noChangeArrowheads="1"/>
            </p:cNvSpPr>
            <p:nvPr/>
          </p:nvSpPr>
          <p:spPr bwMode="auto">
            <a:xfrm>
              <a:off x="3550" y="2223"/>
              <a:ext cx="141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US" altLang="id-ID" sz="2000">
                  <a:latin typeface="Arial" pitchFamily="34" charset="0"/>
                </a:rPr>
                <a:t>Upper control limit</a:t>
              </a:r>
            </a:p>
          </p:txBody>
        </p:sp>
        <p:sp>
          <p:nvSpPr>
            <p:cNvPr id="100369" name="Rectangle 7"/>
            <p:cNvSpPr>
              <a:spLocks noChangeArrowheads="1"/>
            </p:cNvSpPr>
            <p:nvPr/>
          </p:nvSpPr>
          <p:spPr bwMode="auto">
            <a:xfrm>
              <a:off x="3550" y="2599"/>
              <a:ext cx="99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US" altLang="id-ID" sz="2000">
                  <a:latin typeface="Arial" pitchFamily="34" charset="0"/>
                </a:rPr>
                <a:t>Target value</a:t>
              </a:r>
            </a:p>
          </p:txBody>
        </p:sp>
        <p:sp>
          <p:nvSpPr>
            <p:cNvPr id="100370" name="Rectangle 8"/>
            <p:cNvSpPr>
              <a:spLocks noChangeArrowheads="1"/>
            </p:cNvSpPr>
            <p:nvPr/>
          </p:nvSpPr>
          <p:spPr bwMode="auto">
            <a:xfrm>
              <a:off x="3550" y="2943"/>
              <a:ext cx="141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US" altLang="id-ID" sz="2000">
                  <a:latin typeface="Arial" pitchFamily="34" charset="0"/>
                </a:rPr>
                <a:t>Lower control limit</a:t>
              </a:r>
            </a:p>
          </p:txBody>
        </p:sp>
        <p:sp>
          <p:nvSpPr>
            <p:cNvPr id="100371" name="Rectangle 9"/>
            <p:cNvSpPr>
              <a:spLocks noChangeArrowheads="1"/>
            </p:cNvSpPr>
            <p:nvPr/>
          </p:nvSpPr>
          <p:spPr bwMode="auto">
            <a:xfrm>
              <a:off x="2766" y="3543"/>
              <a:ext cx="469"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US" altLang="id-ID" sz="2000">
                  <a:latin typeface="Arial" pitchFamily="34" charset="0"/>
                </a:rPr>
                <a:t>Time</a:t>
              </a:r>
            </a:p>
          </p:txBody>
        </p:sp>
        <p:grpSp>
          <p:nvGrpSpPr>
            <p:cNvPr id="100372" name="Group 10"/>
            <p:cNvGrpSpPr>
              <a:grpSpLocks/>
            </p:cNvGrpSpPr>
            <p:nvPr/>
          </p:nvGrpSpPr>
          <p:grpSpPr bwMode="auto">
            <a:xfrm>
              <a:off x="952" y="1904"/>
              <a:ext cx="2552" cy="1632"/>
              <a:chOff x="952" y="1904"/>
              <a:chExt cx="2552" cy="1632"/>
            </a:xfrm>
          </p:grpSpPr>
          <p:sp>
            <p:nvSpPr>
              <p:cNvPr id="100373" name="Line 11"/>
              <p:cNvSpPr>
                <a:spLocks noChangeShapeType="1"/>
              </p:cNvSpPr>
              <p:nvPr/>
            </p:nvSpPr>
            <p:spPr bwMode="auto">
              <a:xfrm flipV="1">
                <a:off x="952" y="1904"/>
                <a:ext cx="0" cy="163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d-ID"/>
              </a:p>
            </p:txBody>
          </p:sp>
          <p:sp>
            <p:nvSpPr>
              <p:cNvPr id="100374" name="Line 12"/>
              <p:cNvSpPr>
                <a:spLocks noChangeShapeType="1"/>
              </p:cNvSpPr>
              <p:nvPr/>
            </p:nvSpPr>
            <p:spPr bwMode="auto">
              <a:xfrm>
                <a:off x="952" y="2728"/>
                <a:ext cx="255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d-ID"/>
              </a:p>
            </p:txBody>
          </p:sp>
          <p:sp>
            <p:nvSpPr>
              <p:cNvPr id="100375" name="Line 13"/>
              <p:cNvSpPr>
                <a:spLocks noChangeShapeType="1"/>
              </p:cNvSpPr>
              <p:nvPr/>
            </p:nvSpPr>
            <p:spPr bwMode="auto">
              <a:xfrm>
                <a:off x="952" y="2360"/>
                <a:ext cx="2528" cy="0"/>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id-ID"/>
              </a:p>
            </p:txBody>
          </p:sp>
          <p:sp>
            <p:nvSpPr>
              <p:cNvPr id="100376" name="Line 14"/>
              <p:cNvSpPr>
                <a:spLocks noChangeShapeType="1"/>
              </p:cNvSpPr>
              <p:nvPr/>
            </p:nvSpPr>
            <p:spPr bwMode="auto">
              <a:xfrm>
                <a:off x="952" y="3072"/>
                <a:ext cx="2528" cy="0"/>
              </a:xfrm>
              <a:prstGeom prst="line">
                <a:avLst/>
              </a:prstGeom>
              <a:noFill/>
              <a:ln w="381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id-ID"/>
              </a:p>
            </p:txBody>
          </p:sp>
        </p:grpSp>
      </p:grpSp>
      <p:grpSp>
        <p:nvGrpSpPr>
          <p:cNvPr id="108559" name="Group 15"/>
          <p:cNvGrpSpPr>
            <a:grpSpLocks/>
          </p:cNvGrpSpPr>
          <p:nvPr/>
        </p:nvGrpSpPr>
        <p:grpSpPr bwMode="auto">
          <a:xfrm>
            <a:off x="1676400" y="3348038"/>
            <a:ext cx="2881313" cy="1866900"/>
            <a:chOff x="1056" y="2109"/>
            <a:chExt cx="1815" cy="1176"/>
          </a:xfrm>
        </p:grpSpPr>
        <p:sp>
          <p:nvSpPr>
            <p:cNvPr id="100358" name="Freeform 16"/>
            <p:cNvSpPr>
              <a:spLocks/>
            </p:cNvSpPr>
            <p:nvPr/>
          </p:nvSpPr>
          <p:spPr bwMode="auto">
            <a:xfrm>
              <a:off x="1096" y="2136"/>
              <a:ext cx="1736" cy="1104"/>
            </a:xfrm>
            <a:custGeom>
              <a:avLst/>
              <a:gdLst>
                <a:gd name="T0" fmla="*/ 0 w 1736"/>
                <a:gd name="T1" fmla="*/ 448 h 1104"/>
                <a:gd name="T2" fmla="*/ 216 w 1736"/>
                <a:gd name="T3" fmla="*/ 536 h 1104"/>
                <a:gd name="T4" fmla="*/ 440 w 1736"/>
                <a:gd name="T5" fmla="*/ 280 h 1104"/>
                <a:gd name="T6" fmla="*/ 648 w 1736"/>
                <a:gd name="T7" fmla="*/ 752 h 1104"/>
                <a:gd name="T8" fmla="*/ 864 w 1736"/>
                <a:gd name="T9" fmla="*/ 1104 h 1104"/>
                <a:gd name="T10" fmla="*/ 1088 w 1736"/>
                <a:gd name="T11" fmla="*/ 656 h 1104"/>
                <a:gd name="T12" fmla="*/ 1304 w 1736"/>
                <a:gd name="T13" fmla="*/ 480 h 1104"/>
                <a:gd name="T14" fmla="*/ 1528 w 1736"/>
                <a:gd name="T15" fmla="*/ 888 h 1104"/>
                <a:gd name="T16" fmla="*/ 1736 w 1736"/>
                <a:gd name="T17" fmla="*/ 0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36"/>
                <a:gd name="T28" fmla="*/ 0 h 1104"/>
                <a:gd name="T29" fmla="*/ 1736 w 1736"/>
                <a:gd name="T30" fmla="*/ 1104 h 11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36" h="1104">
                  <a:moveTo>
                    <a:pt x="0" y="448"/>
                  </a:moveTo>
                  <a:lnTo>
                    <a:pt x="216" y="536"/>
                  </a:lnTo>
                  <a:lnTo>
                    <a:pt x="440" y="280"/>
                  </a:lnTo>
                  <a:lnTo>
                    <a:pt x="648" y="752"/>
                  </a:lnTo>
                  <a:lnTo>
                    <a:pt x="864" y="1104"/>
                  </a:lnTo>
                  <a:lnTo>
                    <a:pt x="1088" y="656"/>
                  </a:lnTo>
                  <a:lnTo>
                    <a:pt x="1304" y="480"/>
                  </a:lnTo>
                  <a:lnTo>
                    <a:pt x="1528" y="888"/>
                  </a:lnTo>
                  <a:lnTo>
                    <a:pt x="1736" y="0"/>
                  </a:lnTo>
                </a:path>
              </a:pathLst>
            </a:custGeom>
            <a:noFill/>
            <a:ln w="57150" cmpd="sng">
              <a:solidFill>
                <a:srgbClr val="175097"/>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id-ID"/>
            </a:p>
          </p:txBody>
        </p:sp>
        <p:sp>
          <p:nvSpPr>
            <p:cNvPr id="100359" name="Oval 17"/>
            <p:cNvSpPr>
              <a:spLocks noChangeArrowheads="1"/>
            </p:cNvSpPr>
            <p:nvPr/>
          </p:nvSpPr>
          <p:spPr bwMode="auto">
            <a:xfrm>
              <a:off x="1056" y="2542"/>
              <a:ext cx="96" cy="96"/>
            </a:xfrm>
            <a:prstGeom prst="ellipse">
              <a:avLst/>
            </a:prstGeom>
            <a:solidFill>
              <a:schemeClr val="tx2"/>
            </a:solidFill>
            <a:ln w="9525">
              <a:solidFill>
                <a:srgbClr val="175097"/>
              </a:solidFill>
              <a:round/>
              <a:headEnd/>
              <a:tailEnd/>
            </a:ln>
          </p:spPr>
          <p:txBody>
            <a:bodyPr wrap="none" anchor="ct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endParaRPr lang="id-ID" altLang="id-ID">
                <a:latin typeface="Arial" pitchFamily="34" charset="0"/>
              </a:endParaRPr>
            </a:p>
          </p:txBody>
        </p:sp>
        <p:sp>
          <p:nvSpPr>
            <p:cNvPr id="100360" name="Oval 18"/>
            <p:cNvSpPr>
              <a:spLocks noChangeArrowheads="1"/>
            </p:cNvSpPr>
            <p:nvPr/>
          </p:nvSpPr>
          <p:spPr bwMode="auto">
            <a:xfrm>
              <a:off x="1264" y="2613"/>
              <a:ext cx="96" cy="96"/>
            </a:xfrm>
            <a:prstGeom prst="ellipse">
              <a:avLst/>
            </a:prstGeom>
            <a:solidFill>
              <a:schemeClr val="tx2"/>
            </a:solidFill>
            <a:ln w="9525">
              <a:solidFill>
                <a:srgbClr val="175097"/>
              </a:solidFill>
              <a:round/>
              <a:headEnd/>
              <a:tailEnd/>
            </a:ln>
          </p:spPr>
          <p:txBody>
            <a:bodyPr wrap="none" anchor="ct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endParaRPr lang="id-ID" altLang="id-ID">
                <a:latin typeface="Arial" pitchFamily="34" charset="0"/>
              </a:endParaRPr>
            </a:p>
          </p:txBody>
        </p:sp>
        <p:sp>
          <p:nvSpPr>
            <p:cNvPr id="100361" name="Oval 19"/>
            <p:cNvSpPr>
              <a:spLocks noChangeArrowheads="1"/>
            </p:cNvSpPr>
            <p:nvPr/>
          </p:nvSpPr>
          <p:spPr bwMode="auto">
            <a:xfrm>
              <a:off x="1488" y="2373"/>
              <a:ext cx="96" cy="96"/>
            </a:xfrm>
            <a:prstGeom prst="ellipse">
              <a:avLst/>
            </a:prstGeom>
            <a:solidFill>
              <a:schemeClr val="tx2"/>
            </a:solidFill>
            <a:ln w="9525">
              <a:solidFill>
                <a:srgbClr val="175097"/>
              </a:solidFill>
              <a:round/>
              <a:headEnd/>
              <a:tailEnd/>
            </a:ln>
          </p:spPr>
          <p:txBody>
            <a:bodyPr wrap="none" anchor="ct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endParaRPr lang="id-ID" altLang="id-ID">
                <a:latin typeface="Arial" pitchFamily="34" charset="0"/>
              </a:endParaRPr>
            </a:p>
          </p:txBody>
        </p:sp>
        <p:sp>
          <p:nvSpPr>
            <p:cNvPr id="100362" name="Oval 20"/>
            <p:cNvSpPr>
              <a:spLocks noChangeArrowheads="1"/>
            </p:cNvSpPr>
            <p:nvPr/>
          </p:nvSpPr>
          <p:spPr bwMode="auto">
            <a:xfrm>
              <a:off x="1696" y="2832"/>
              <a:ext cx="96" cy="96"/>
            </a:xfrm>
            <a:prstGeom prst="ellipse">
              <a:avLst/>
            </a:prstGeom>
            <a:solidFill>
              <a:schemeClr val="tx2"/>
            </a:solidFill>
            <a:ln w="9525">
              <a:solidFill>
                <a:srgbClr val="175097"/>
              </a:solidFill>
              <a:round/>
              <a:headEnd/>
              <a:tailEnd/>
            </a:ln>
          </p:spPr>
          <p:txBody>
            <a:bodyPr wrap="none" anchor="ct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endParaRPr lang="id-ID" altLang="id-ID">
                <a:latin typeface="Arial" pitchFamily="34" charset="0"/>
              </a:endParaRPr>
            </a:p>
          </p:txBody>
        </p:sp>
        <p:sp>
          <p:nvSpPr>
            <p:cNvPr id="100363" name="Oval 21"/>
            <p:cNvSpPr>
              <a:spLocks noChangeArrowheads="1"/>
            </p:cNvSpPr>
            <p:nvPr/>
          </p:nvSpPr>
          <p:spPr bwMode="auto">
            <a:xfrm>
              <a:off x="2133" y="2747"/>
              <a:ext cx="96" cy="96"/>
            </a:xfrm>
            <a:prstGeom prst="ellipse">
              <a:avLst/>
            </a:prstGeom>
            <a:solidFill>
              <a:schemeClr val="tx2"/>
            </a:solidFill>
            <a:ln w="9525">
              <a:solidFill>
                <a:srgbClr val="175097"/>
              </a:solidFill>
              <a:round/>
              <a:headEnd/>
              <a:tailEnd/>
            </a:ln>
          </p:spPr>
          <p:txBody>
            <a:bodyPr wrap="none" anchor="ct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endParaRPr lang="id-ID" altLang="id-ID">
                <a:latin typeface="Arial" pitchFamily="34" charset="0"/>
              </a:endParaRPr>
            </a:p>
          </p:txBody>
        </p:sp>
        <p:sp>
          <p:nvSpPr>
            <p:cNvPr id="100364" name="Oval 22"/>
            <p:cNvSpPr>
              <a:spLocks noChangeArrowheads="1"/>
            </p:cNvSpPr>
            <p:nvPr/>
          </p:nvSpPr>
          <p:spPr bwMode="auto">
            <a:xfrm>
              <a:off x="2352" y="2573"/>
              <a:ext cx="96" cy="96"/>
            </a:xfrm>
            <a:prstGeom prst="ellipse">
              <a:avLst/>
            </a:prstGeom>
            <a:solidFill>
              <a:schemeClr val="tx2"/>
            </a:solidFill>
            <a:ln w="9525">
              <a:solidFill>
                <a:srgbClr val="175097"/>
              </a:solidFill>
              <a:round/>
              <a:headEnd/>
              <a:tailEnd/>
            </a:ln>
          </p:spPr>
          <p:txBody>
            <a:bodyPr wrap="none" anchor="ct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endParaRPr lang="id-ID" altLang="id-ID">
                <a:latin typeface="Arial" pitchFamily="34" charset="0"/>
              </a:endParaRPr>
            </a:p>
          </p:txBody>
        </p:sp>
        <p:sp>
          <p:nvSpPr>
            <p:cNvPr id="100365" name="Oval 23"/>
            <p:cNvSpPr>
              <a:spLocks noChangeArrowheads="1"/>
            </p:cNvSpPr>
            <p:nvPr/>
          </p:nvSpPr>
          <p:spPr bwMode="auto">
            <a:xfrm>
              <a:off x="2573" y="2976"/>
              <a:ext cx="96" cy="96"/>
            </a:xfrm>
            <a:prstGeom prst="ellipse">
              <a:avLst/>
            </a:prstGeom>
            <a:solidFill>
              <a:schemeClr val="tx2"/>
            </a:solidFill>
            <a:ln w="9525">
              <a:solidFill>
                <a:srgbClr val="175097"/>
              </a:solidFill>
              <a:round/>
              <a:headEnd/>
              <a:tailEnd/>
            </a:ln>
          </p:spPr>
          <p:txBody>
            <a:bodyPr wrap="none" anchor="ct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endParaRPr lang="id-ID" altLang="id-ID">
                <a:latin typeface="Arial" pitchFamily="34" charset="0"/>
              </a:endParaRPr>
            </a:p>
          </p:txBody>
        </p:sp>
        <p:sp>
          <p:nvSpPr>
            <p:cNvPr id="100366" name="Oval 24"/>
            <p:cNvSpPr>
              <a:spLocks noChangeArrowheads="1"/>
            </p:cNvSpPr>
            <p:nvPr/>
          </p:nvSpPr>
          <p:spPr bwMode="auto">
            <a:xfrm>
              <a:off x="2775" y="2109"/>
              <a:ext cx="96" cy="96"/>
            </a:xfrm>
            <a:prstGeom prst="ellipse">
              <a:avLst/>
            </a:prstGeom>
            <a:solidFill>
              <a:schemeClr val="tx2"/>
            </a:solidFill>
            <a:ln w="9525">
              <a:solidFill>
                <a:srgbClr val="175097"/>
              </a:solidFill>
              <a:round/>
              <a:headEnd/>
              <a:tailEnd/>
            </a:ln>
          </p:spPr>
          <p:txBody>
            <a:bodyPr wrap="none" anchor="ct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endParaRPr lang="id-ID" altLang="id-ID">
                <a:latin typeface="Arial" pitchFamily="34" charset="0"/>
              </a:endParaRPr>
            </a:p>
          </p:txBody>
        </p:sp>
        <p:sp>
          <p:nvSpPr>
            <p:cNvPr id="100367" name="Oval 25"/>
            <p:cNvSpPr>
              <a:spLocks noChangeArrowheads="1"/>
            </p:cNvSpPr>
            <p:nvPr/>
          </p:nvSpPr>
          <p:spPr bwMode="auto">
            <a:xfrm>
              <a:off x="1912" y="3189"/>
              <a:ext cx="96" cy="96"/>
            </a:xfrm>
            <a:prstGeom prst="ellipse">
              <a:avLst/>
            </a:prstGeom>
            <a:solidFill>
              <a:schemeClr val="tx2"/>
            </a:solidFill>
            <a:ln w="9525">
              <a:solidFill>
                <a:srgbClr val="175097"/>
              </a:solidFill>
              <a:round/>
              <a:headEnd/>
              <a:tailEnd/>
            </a:ln>
          </p:spPr>
          <p:txBody>
            <a:bodyPr wrap="none" anchor="ct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endParaRPr lang="id-ID" altLang="id-ID">
                <a:latin typeface="Arial" pitchFamily="34" charset="0"/>
              </a:endParaRPr>
            </a:p>
          </p:txBody>
        </p:sp>
      </p:grpSp>
      <p:sp>
        <p:nvSpPr>
          <p:cNvPr id="27" name="Rectangle 23"/>
          <p:cNvSpPr>
            <a:spLocks noGrp="1" noChangeArrowheads="1"/>
          </p:cNvSpPr>
          <p:nvPr>
            <p:ph type="title"/>
          </p:nvPr>
        </p:nvSpPr>
        <p:spPr>
          <a:xfrm>
            <a:off x="668487" y="262341"/>
            <a:ext cx="7772400" cy="739775"/>
          </a:xfrm>
          <a:solidFill>
            <a:schemeClr val="accent4">
              <a:lumMod val="75000"/>
            </a:schemeClr>
          </a:solidFill>
          <a:extLst/>
        </p:spPr>
        <p:txBody>
          <a:bodyPr rtlCol="0">
            <a:normAutofit fontScale="90000"/>
          </a:bodyPr>
          <a:lstStyle/>
          <a:p>
            <a:pPr fontAlgn="auto">
              <a:spcAft>
                <a:spcPts val="0"/>
              </a:spcAft>
              <a:defRPr/>
            </a:pPr>
            <a:r>
              <a:rPr lang="en-US" cap="small" dirty="0">
                <a:latin typeface="+mn-lt"/>
              </a:rPr>
              <a:t>Seven Tools of TQM</a:t>
            </a: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108547"/>
                                        </p:tgtEl>
                                        <p:attrNameLst>
                                          <p:attrName>style.visibility</p:attrName>
                                        </p:attrNameLst>
                                      </p:cBhvr>
                                      <p:to>
                                        <p:strVal val="visible"/>
                                      </p:to>
                                    </p:set>
                                    <p:animEffect transition="in" filter="wipe(left)">
                                      <p:cBhvr>
                                        <p:cTn id="7" dur="1000"/>
                                        <p:tgtEl>
                                          <p:spTgt spid="108547"/>
                                        </p:tgtEl>
                                      </p:cBhvr>
                                    </p:animEffect>
                                  </p:childTnLst>
                                </p:cTn>
                              </p:par>
                            </p:childTnLst>
                          </p:cTn>
                        </p:par>
                        <p:par>
                          <p:cTn id="8" fill="hold" nodeType="afterGroup">
                            <p:stCondLst>
                              <p:cond delay="2000"/>
                            </p:stCondLst>
                            <p:childTnLst>
                              <p:par>
                                <p:cTn id="9" presetID="22" presetClass="entr" presetSubtype="8" fill="hold" nodeType="afterEffect">
                                  <p:stCondLst>
                                    <p:cond delay="1000"/>
                                  </p:stCondLst>
                                  <p:childTnLst>
                                    <p:set>
                                      <p:cBhvr>
                                        <p:cTn id="10" dur="1" fill="hold">
                                          <p:stCondLst>
                                            <p:cond delay="0"/>
                                          </p:stCondLst>
                                        </p:cTn>
                                        <p:tgtEl>
                                          <p:spTgt spid="108549"/>
                                        </p:tgtEl>
                                        <p:attrNameLst>
                                          <p:attrName>style.visibility</p:attrName>
                                        </p:attrNameLst>
                                      </p:cBhvr>
                                      <p:to>
                                        <p:strVal val="visible"/>
                                      </p:to>
                                    </p:set>
                                    <p:animEffect transition="in" filter="wipe(left)">
                                      <p:cBhvr>
                                        <p:cTn id="11" dur="1000"/>
                                        <p:tgtEl>
                                          <p:spTgt spid="108549"/>
                                        </p:tgtEl>
                                      </p:cBhvr>
                                    </p:animEffect>
                                  </p:childTnLst>
                                </p:cTn>
                              </p:par>
                            </p:childTnLst>
                          </p:cTn>
                        </p:par>
                        <p:par>
                          <p:cTn id="12" fill="hold" nodeType="afterGroup">
                            <p:stCondLst>
                              <p:cond delay="4000"/>
                            </p:stCondLst>
                            <p:childTnLst>
                              <p:par>
                                <p:cTn id="13" presetID="22" presetClass="entr" presetSubtype="8" fill="hold" nodeType="afterEffect">
                                  <p:stCondLst>
                                    <p:cond delay="1000"/>
                                  </p:stCondLst>
                                  <p:childTnLst>
                                    <p:set>
                                      <p:cBhvr>
                                        <p:cTn id="14" dur="1" fill="hold">
                                          <p:stCondLst>
                                            <p:cond delay="0"/>
                                          </p:stCondLst>
                                        </p:cTn>
                                        <p:tgtEl>
                                          <p:spTgt spid="108559"/>
                                        </p:tgtEl>
                                        <p:attrNameLst>
                                          <p:attrName>style.visibility</p:attrName>
                                        </p:attrNameLst>
                                      </p:cBhvr>
                                      <p:to>
                                        <p:strVal val="visible"/>
                                      </p:to>
                                    </p:set>
                                    <p:animEffect transition="in" filter="wipe(left)">
                                      <p:cBhvr>
                                        <p:cTn id="15" dur="1000"/>
                                        <p:tgtEl>
                                          <p:spTgt spid="1085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9569" name="Rectangle 2"/>
          <p:cNvSpPr>
            <a:spLocks noGrp="1" noChangeArrowheads="1"/>
          </p:cNvSpPr>
          <p:nvPr>
            <p:ph type="title"/>
          </p:nvPr>
        </p:nvSpPr>
        <p:spPr>
          <a:xfrm>
            <a:off x="685800" y="165479"/>
            <a:ext cx="7772400" cy="776217"/>
          </a:xfrm>
          <a:solidFill>
            <a:schemeClr val="accent4">
              <a:lumMod val="40000"/>
              <a:lumOff val="60000"/>
            </a:schemeClr>
          </a:solidFill>
        </p:spPr>
        <p:txBody>
          <a:bodyPr/>
          <a:lstStyle/>
          <a:p>
            <a:r>
              <a:rPr lang="en-US" altLang="id-ID" dirty="0" smtClean="0">
                <a:latin typeface="+mn-lt"/>
                <a:cs typeface="Arial" pitchFamily="34" charset="0"/>
              </a:rPr>
              <a:t>Inspection</a:t>
            </a:r>
          </a:p>
        </p:txBody>
      </p:sp>
      <p:sp>
        <p:nvSpPr>
          <p:cNvPr id="117763" name="Rectangle 3"/>
          <p:cNvSpPr>
            <a:spLocks noChangeArrowheads="1"/>
          </p:cNvSpPr>
          <p:nvPr/>
        </p:nvSpPr>
        <p:spPr bwMode="auto">
          <a:xfrm>
            <a:off x="828674" y="1515470"/>
            <a:ext cx="7629525" cy="4419671"/>
          </a:xfrm>
          <a:prstGeom prst="rect">
            <a:avLst/>
          </a:prstGeom>
          <a:solidFill>
            <a:schemeClr val="bg1">
              <a:lumMod val="85000"/>
            </a:schemeClr>
          </a:solidFill>
          <a:ln>
            <a:noFill/>
          </a:ln>
        </p:spPr>
        <p:txBody>
          <a:bodyPr wrap="square">
            <a:spAutoFit/>
          </a:bodyPr>
          <a:lstStyle>
            <a:lvl1pPr marL="444500" indent="-444500">
              <a:defRPr>
                <a:solidFill>
                  <a:schemeClr val="tx1"/>
                </a:solidFill>
                <a:latin typeface="Calibri" pitchFamily="34" charset="0"/>
                <a:cs typeface="Arial" pitchFamily="34" charset="0"/>
              </a:defRPr>
            </a:lvl1pPr>
            <a:lvl2pPr marL="1079500" indent="-36830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a:latin typeface="+mn-lt"/>
              </a:rPr>
              <a:t>Involves examining items to see if an item is good or defective</a:t>
            </a:r>
          </a:p>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a:latin typeface="+mn-lt"/>
              </a:rPr>
              <a:t>Detect a defective product</a:t>
            </a:r>
          </a:p>
          <a:p>
            <a:pPr marL="1168400" lvl="1" indent="-457200">
              <a:lnSpc>
                <a:spcPct val="90000"/>
              </a:lnSpc>
              <a:spcAft>
                <a:spcPts val="0"/>
              </a:spcAft>
              <a:buClr>
                <a:srgbClr val="BF0922"/>
              </a:buClr>
              <a:buSzPct val="60000"/>
              <a:buFont typeface="Wingdings" panose="05000000000000000000" pitchFamily="2" charset="2"/>
              <a:buChar char="Ø"/>
            </a:pPr>
            <a:r>
              <a:rPr lang="en-US" altLang="id-ID" sz="2800" dirty="0">
                <a:latin typeface="+mn-lt"/>
              </a:rPr>
              <a:t>Does not correct deficiencies in process or product</a:t>
            </a:r>
          </a:p>
          <a:p>
            <a:pPr marL="1168400" lvl="1" indent="-457200">
              <a:lnSpc>
                <a:spcPct val="90000"/>
              </a:lnSpc>
              <a:spcAft>
                <a:spcPts val="1200"/>
              </a:spcAft>
              <a:buClr>
                <a:srgbClr val="BF0922"/>
              </a:buClr>
              <a:buSzPct val="60000"/>
              <a:buFont typeface="Wingdings" panose="05000000000000000000" pitchFamily="2" charset="2"/>
              <a:buChar char="Ø"/>
            </a:pPr>
            <a:r>
              <a:rPr lang="en-US" altLang="id-ID" sz="2800" dirty="0">
                <a:latin typeface="+mn-lt"/>
              </a:rPr>
              <a:t>It is expensive</a:t>
            </a:r>
            <a:endParaRPr lang="en-US" altLang="id-ID" sz="3200" dirty="0">
              <a:latin typeface="+mn-lt"/>
            </a:endParaRPr>
          </a:p>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a:latin typeface="+mn-lt"/>
              </a:rPr>
              <a:t>Issues</a:t>
            </a:r>
          </a:p>
          <a:p>
            <a:pPr marL="1168400" lvl="1" indent="-457200">
              <a:lnSpc>
                <a:spcPct val="90000"/>
              </a:lnSpc>
              <a:spcAft>
                <a:spcPts val="0"/>
              </a:spcAft>
              <a:buClr>
                <a:srgbClr val="BF0922"/>
              </a:buClr>
              <a:buSzPct val="60000"/>
              <a:buFont typeface="Wingdings" panose="05000000000000000000" pitchFamily="2" charset="2"/>
              <a:buChar char="Ø"/>
            </a:pPr>
            <a:r>
              <a:rPr lang="en-US" altLang="id-ID" sz="2800" dirty="0">
                <a:latin typeface="+mn-lt"/>
              </a:rPr>
              <a:t>When to inspect</a:t>
            </a:r>
          </a:p>
          <a:p>
            <a:pPr marL="1168400" lvl="1" indent="-457200">
              <a:lnSpc>
                <a:spcPct val="90000"/>
              </a:lnSpc>
              <a:spcAft>
                <a:spcPts val="1200"/>
              </a:spcAft>
              <a:buClr>
                <a:srgbClr val="BF0922"/>
              </a:buClr>
              <a:buSzPct val="60000"/>
              <a:buFont typeface="Wingdings" panose="05000000000000000000" pitchFamily="2" charset="2"/>
              <a:buChar char="Ø"/>
            </a:pPr>
            <a:r>
              <a:rPr lang="en-US" altLang="id-ID" sz="2800" dirty="0">
                <a:latin typeface="+mn-lt"/>
              </a:rPr>
              <a:t>Where in process to inspect</a:t>
            </a:r>
            <a:endParaRPr lang="en-US" altLang="id-ID" sz="3200" dirty="0">
              <a:latin typeface="+mn-lt"/>
            </a:endParaRP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17763"/>
                                        </p:tgtEl>
                                        <p:attrNameLst>
                                          <p:attrName>style.visibility</p:attrName>
                                        </p:attrNameLst>
                                      </p:cBhvr>
                                      <p:to>
                                        <p:strVal val="visible"/>
                                      </p:to>
                                    </p:set>
                                    <p:animEffect transition="in" filter="strips(downRight)">
                                      <p:cBhvr>
                                        <p:cTn id="7" dur="1000"/>
                                        <p:tgtEl>
                                          <p:spTgt spid="1177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3" grpId="0" animBg="1"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a:xfrm>
            <a:off x="685800" y="447675"/>
            <a:ext cx="7772400" cy="914400"/>
          </a:xfrm>
          <a:solidFill>
            <a:srgbClr val="C00000"/>
          </a:solidFill>
        </p:spPr>
        <p:txBody>
          <a:bodyPr/>
          <a:lstStyle/>
          <a:p>
            <a:r>
              <a:rPr lang="en-US" altLang="id-ID" cap="small" smtClean="0">
                <a:latin typeface="+mn-lt"/>
                <a:cs typeface="Arial" pitchFamily="34" charset="0"/>
              </a:rPr>
              <a:t>Defining Quality</a:t>
            </a:r>
          </a:p>
        </p:txBody>
      </p:sp>
      <p:sp>
        <p:nvSpPr>
          <p:cNvPr id="30723" name="Rectangle 3"/>
          <p:cNvSpPr>
            <a:spLocks noChangeArrowheads="1"/>
          </p:cNvSpPr>
          <p:nvPr/>
        </p:nvSpPr>
        <p:spPr bwMode="auto">
          <a:xfrm>
            <a:off x="977900" y="2076450"/>
            <a:ext cx="7216775" cy="1873250"/>
          </a:xfrm>
          <a:prstGeom prst="rect">
            <a:avLst/>
          </a:prstGeom>
          <a:solidFill>
            <a:schemeClr val="accent4">
              <a:lumMod val="75000"/>
            </a:schemeClr>
          </a:solidFill>
          <a:ln>
            <a:noFill/>
          </a:ln>
        </p:spPr>
        <p:txBody>
          <a:bodyPr>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gn="ctr">
              <a:lnSpc>
                <a:spcPct val="90000"/>
              </a:lnSpc>
              <a:spcAft>
                <a:spcPct val="40000"/>
              </a:spcAft>
              <a:buClr>
                <a:srgbClr val="BF0922"/>
              </a:buClr>
              <a:buFont typeface="Wingdings" pitchFamily="2" charset="2"/>
              <a:buNone/>
            </a:pPr>
            <a:r>
              <a:rPr lang="en-US" altLang="id-ID" sz="3200" b="1" dirty="0">
                <a:latin typeface="+mn-lt"/>
              </a:rPr>
              <a:t>An operations manager’s objective is to </a:t>
            </a:r>
            <a:r>
              <a:rPr lang="en-US" altLang="id-ID" sz="3200" b="1" dirty="0">
                <a:solidFill>
                  <a:schemeClr val="accent1">
                    <a:lumMod val="50000"/>
                  </a:schemeClr>
                </a:solidFill>
                <a:latin typeface="+mn-lt"/>
              </a:rPr>
              <a:t>build a total quality management system </a:t>
            </a:r>
            <a:r>
              <a:rPr lang="en-US" altLang="id-ID" sz="3200" b="1" dirty="0">
                <a:latin typeface="+mn-lt"/>
              </a:rPr>
              <a:t>that </a:t>
            </a:r>
            <a:r>
              <a:rPr lang="en-US" altLang="id-ID" sz="3200" b="1" dirty="0">
                <a:solidFill>
                  <a:schemeClr val="accent1">
                    <a:lumMod val="50000"/>
                  </a:schemeClr>
                </a:solidFill>
                <a:latin typeface="+mn-lt"/>
              </a:rPr>
              <a:t>identifies and satisfies customer needs</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0723"/>
                                        </p:tgtEl>
                                        <p:attrNameLst>
                                          <p:attrName>style.visibility</p:attrName>
                                        </p:attrNameLst>
                                      </p:cBhvr>
                                      <p:to>
                                        <p:strVal val="visible"/>
                                      </p:to>
                                    </p:set>
                                    <p:animEffect transition="in" filter="strips(downRight)">
                                      <p:cBhvr>
                                        <p:cTn id="7" dur="1000"/>
                                        <p:tgtEl>
                                          <p:spTgt spid="307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animBg="1"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1617" name="Rectangle 2"/>
          <p:cNvSpPr>
            <a:spLocks noGrp="1" noChangeArrowheads="1"/>
          </p:cNvSpPr>
          <p:nvPr>
            <p:ph type="title"/>
          </p:nvPr>
        </p:nvSpPr>
        <p:spPr>
          <a:xfrm>
            <a:off x="660400" y="206422"/>
            <a:ext cx="7772400" cy="838200"/>
          </a:xfrm>
          <a:solidFill>
            <a:schemeClr val="accent4">
              <a:lumMod val="75000"/>
            </a:schemeClr>
          </a:solidFill>
        </p:spPr>
        <p:txBody>
          <a:bodyPr/>
          <a:lstStyle/>
          <a:p>
            <a:r>
              <a:rPr lang="en-US" altLang="id-ID" sz="4000" dirty="0" smtClean="0">
                <a:latin typeface="+mn-lt"/>
                <a:cs typeface="Arial" pitchFamily="34" charset="0"/>
              </a:rPr>
              <a:t>When and Where to Inspect</a:t>
            </a:r>
          </a:p>
        </p:txBody>
      </p:sp>
      <p:sp>
        <p:nvSpPr>
          <p:cNvPr id="119811" name="Rectangle 3"/>
          <p:cNvSpPr>
            <a:spLocks noChangeArrowheads="1"/>
          </p:cNvSpPr>
          <p:nvPr/>
        </p:nvSpPr>
        <p:spPr bwMode="auto">
          <a:xfrm>
            <a:off x="608013" y="1428750"/>
            <a:ext cx="8029575" cy="4513263"/>
          </a:xfrm>
          <a:prstGeom prst="rect">
            <a:avLst/>
          </a:prstGeom>
          <a:solidFill>
            <a:schemeClr val="accent4">
              <a:lumMod val="20000"/>
              <a:lumOff val="80000"/>
            </a:schemeClr>
          </a:solidFill>
          <a:ln>
            <a:noFill/>
          </a:ln>
        </p:spPr>
        <p:txBody>
          <a:bodyPr>
            <a:spAutoFit/>
          </a:bodyPr>
          <a:lstStyle>
            <a:lvl1pPr marL="457200" indent="-4572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90000"/>
              </a:lnSpc>
              <a:spcAft>
                <a:spcPts val="1200"/>
              </a:spcAft>
              <a:buFont typeface="Times" pitchFamily="18" charset="0"/>
              <a:buAutoNum type="arabicPeriod"/>
            </a:pPr>
            <a:r>
              <a:rPr lang="en-US" altLang="id-ID" sz="2800" dirty="0">
                <a:latin typeface="+mn-lt"/>
              </a:rPr>
              <a:t>At the supplier’s plant while the supplier is producing</a:t>
            </a:r>
          </a:p>
          <a:p>
            <a:pPr>
              <a:lnSpc>
                <a:spcPct val="90000"/>
              </a:lnSpc>
              <a:spcAft>
                <a:spcPts val="1200"/>
              </a:spcAft>
              <a:buFont typeface="Times" pitchFamily="18" charset="0"/>
              <a:buAutoNum type="arabicPeriod"/>
            </a:pPr>
            <a:r>
              <a:rPr lang="en-US" altLang="id-ID" sz="2800" dirty="0">
                <a:latin typeface="+mn-lt"/>
              </a:rPr>
              <a:t>At your facility upon receipt of goods from your supplier</a:t>
            </a:r>
          </a:p>
          <a:p>
            <a:pPr>
              <a:lnSpc>
                <a:spcPct val="90000"/>
              </a:lnSpc>
              <a:spcAft>
                <a:spcPts val="1200"/>
              </a:spcAft>
              <a:buFont typeface="Times" pitchFamily="18" charset="0"/>
              <a:buAutoNum type="arabicPeriod"/>
            </a:pPr>
            <a:r>
              <a:rPr lang="en-US" altLang="id-ID" sz="2800" dirty="0">
                <a:latin typeface="+mn-lt"/>
              </a:rPr>
              <a:t>Before costly or irreversible processes</a:t>
            </a:r>
          </a:p>
          <a:p>
            <a:pPr>
              <a:lnSpc>
                <a:spcPct val="90000"/>
              </a:lnSpc>
              <a:spcAft>
                <a:spcPts val="1200"/>
              </a:spcAft>
              <a:buFont typeface="Times" pitchFamily="18" charset="0"/>
              <a:buAutoNum type="arabicPeriod"/>
            </a:pPr>
            <a:r>
              <a:rPr lang="en-US" altLang="id-ID" sz="2800" dirty="0">
                <a:latin typeface="+mn-lt"/>
              </a:rPr>
              <a:t>During the step-by-step production process</a:t>
            </a:r>
          </a:p>
          <a:p>
            <a:pPr>
              <a:lnSpc>
                <a:spcPct val="90000"/>
              </a:lnSpc>
              <a:spcAft>
                <a:spcPts val="1200"/>
              </a:spcAft>
              <a:buFont typeface="Times" pitchFamily="18" charset="0"/>
              <a:buAutoNum type="arabicPeriod"/>
            </a:pPr>
            <a:r>
              <a:rPr lang="en-US" altLang="id-ID" sz="2800" dirty="0">
                <a:latin typeface="+mn-lt"/>
              </a:rPr>
              <a:t>When production or service is complete</a:t>
            </a:r>
          </a:p>
          <a:p>
            <a:pPr>
              <a:lnSpc>
                <a:spcPct val="90000"/>
              </a:lnSpc>
              <a:spcAft>
                <a:spcPts val="1200"/>
              </a:spcAft>
              <a:buFont typeface="Times" pitchFamily="18" charset="0"/>
              <a:buAutoNum type="arabicPeriod"/>
            </a:pPr>
            <a:r>
              <a:rPr lang="en-US" altLang="id-ID" sz="2800" dirty="0">
                <a:latin typeface="+mn-lt"/>
              </a:rPr>
              <a:t>Before delivery to your customer</a:t>
            </a:r>
          </a:p>
          <a:p>
            <a:pPr>
              <a:lnSpc>
                <a:spcPct val="90000"/>
              </a:lnSpc>
              <a:spcAft>
                <a:spcPts val="1200"/>
              </a:spcAft>
              <a:buFont typeface="Times" pitchFamily="18" charset="0"/>
              <a:buAutoNum type="arabicPeriod"/>
            </a:pPr>
            <a:r>
              <a:rPr lang="en-US" altLang="id-ID" sz="2800" dirty="0">
                <a:latin typeface="+mn-lt"/>
              </a:rPr>
              <a:t>At the point of customer contact</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19811"/>
                                        </p:tgtEl>
                                        <p:attrNameLst>
                                          <p:attrName>style.visibility</p:attrName>
                                        </p:attrNameLst>
                                      </p:cBhvr>
                                      <p:to>
                                        <p:strVal val="visible"/>
                                      </p:to>
                                    </p:set>
                                    <p:animEffect transition="in" filter="strips(downRight)">
                                      <p:cBhvr>
                                        <p:cTn id="7" dur="1000"/>
                                        <p:tgtEl>
                                          <p:spTgt spid="1198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1" grpId="0" animBg="1"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1859" name="Rectangle 3"/>
          <p:cNvSpPr>
            <a:spLocks noChangeArrowheads="1"/>
          </p:cNvSpPr>
          <p:nvPr/>
        </p:nvSpPr>
        <p:spPr bwMode="auto">
          <a:xfrm>
            <a:off x="685800" y="1729926"/>
            <a:ext cx="7772400" cy="3933384"/>
          </a:xfrm>
          <a:prstGeom prst="rect">
            <a:avLst/>
          </a:prstGeom>
          <a:solidFill>
            <a:schemeClr val="tx2">
              <a:lumMod val="40000"/>
              <a:lumOff val="60000"/>
            </a:schemeClr>
          </a:solidFill>
          <a:ln>
            <a:noFill/>
          </a:ln>
        </p:spPr>
        <p:txBody>
          <a:bodyPr wrap="square">
            <a:spAutoFit/>
          </a:bodyPr>
          <a:lstStyle>
            <a:lvl1pPr marL="444500" indent="-444500">
              <a:defRPr>
                <a:solidFill>
                  <a:schemeClr val="tx1"/>
                </a:solidFill>
                <a:latin typeface="Calibri" pitchFamily="34" charset="0"/>
                <a:cs typeface="Arial" pitchFamily="34" charset="0"/>
              </a:defRPr>
            </a:lvl1pPr>
            <a:lvl2pPr marL="1079500" indent="-36830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a:latin typeface="Bahnschrift" panose="020B0502040204020203" pitchFamily="34" charset="0"/>
              </a:rPr>
              <a:t>Many problems</a:t>
            </a:r>
          </a:p>
          <a:p>
            <a:pPr marL="1168400" lvl="1" indent="-457200">
              <a:lnSpc>
                <a:spcPct val="90000"/>
              </a:lnSpc>
              <a:spcAft>
                <a:spcPts val="0"/>
              </a:spcAft>
              <a:buClr>
                <a:srgbClr val="BF0922"/>
              </a:buClr>
              <a:buSzPct val="60000"/>
              <a:buFont typeface="Wingdings" panose="05000000000000000000" pitchFamily="2" charset="2"/>
              <a:buChar char="Ø"/>
            </a:pPr>
            <a:r>
              <a:rPr lang="en-US" altLang="id-ID" sz="2800" dirty="0">
                <a:latin typeface="Bahnschrift" panose="020B0502040204020203" pitchFamily="34" charset="0"/>
              </a:rPr>
              <a:t>Worker fatigue</a:t>
            </a:r>
          </a:p>
          <a:p>
            <a:pPr marL="1168400" lvl="1" indent="-457200">
              <a:lnSpc>
                <a:spcPct val="90000"/>
              </a:lnSpc>
              <a:spcAft>
                <a:spcPts val="0"/>
              </a:spcAft>
              <a:buClr>
                <a:srgbClr val="BF0922"/>
              </a:buClr>
              <a:buSzPct val="60000"/>
              <a:buFont typeface="Wingdings" panose="05000000000000000000" pitchFamily="2" charset="2"/>
              <a:buChar char="Ø"/>
            </a:pPr>
            <a:r>
              <a:rPr lang="en-US" altLang="id-ID" sz="2800" dirty="0">
                <a:latin typeface="Bahnschrift" panose="020B0502040204020203" pitchFamily="34" charset="0"/>
              </a:rPr>
              <a:t>Measurement error</a:t>
            </a:r>
          </a:p>
          <a:p>
            <a:pPr marL="1168400" lvl="1" indent="-457200">
              <a:lnSpc>
                <a:spcPct val="90000"/>
              </a:lnSpc>
              <a:spcAft>
                <a:spcPts val="1200"/>
              </a:spcAft>
              <a:buClr>
                <a:srgbClr val="BF0922"/>
              </a:buClr>
              <a:buSzPct val="60000"/>
              <a:buFont typeface="Wingdings" panose="05000000000000000000" pitchFamily="2" charset="2"/>
              <a:buChar char="Ø"/>
            </a:pPr>
            <a:r>
              <a:rPr lang="en-US" altLang="id-ID" sz="2800" dirty="0">
                <a:latin typeface="Bahnschrift" panose="020B0502040204020203" pitchFamily="34" charset="0"/>
              </a:rPr>
              <a:t>Process variability</a:t>
            </a:r>
            <a:endParaRPr lang="en-US" altLang="id-ID" sz="3200" dirty="0">
              <a:latin typeface="Bahnschrift" panose="020B0502040204020203" pitchFamily="34" charset="0"/>
            </a:endParaRPr>
          </a:p>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a:latin typeface="Bahnschrift" panose="020B0502040204020203" pitchFamily="34" charset="0"/>
              </a:rPr>
              <a:t>Cannot inspect quality into a product</a:t>
            </a:r>
          </a:p>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a:latin typeface="Bahnschrift" panose="020B0502040204020203" pitchFamily="34" charset="0"/>
              </a:rPr>
              <a:t>Robust design, empowered employees, and sound processes are better solutions</a:t>
            </a:r>
          </a:p>
        </p:txBody>
      </p:sp>
      <p:sp>
        <p:nvSpPr>
          <p:cNvPr id="5" name="Rectangle 2"/>
          <p:cNvSpPr>
            <a:spLocks noGrp="1" noChangeArrowheads="1"/>
          </p:cNvSpPr>
          <p:nvPr>
            <p:ph type="title"/>
          </p:nvPr>
        </p:nvSpPr>
        <p:spPr>
          <a:xfrm>
            <a:off x="685800" y="165479"/>
            <a:ext cx="7772400" cy="776217"/>
          </a:xfrm>
          <a:solidFill>
            <a:schemeClr val="accent4">
              <a:lumMod val="40000"/>
              <a:lumOff val="60000"/>
            </a:schemeClr>
          </a:solidFill>
        </p:spPr>
        <p:txBody>
          <a:bodyPr/>
          <a:lstStyle/>
          <a:p>
            <a:r>
              <a:rPr lang="en-US" altLang="id-ID" dirty="0" smtClean="0">
                <a:latin typeface="+mn-lt"/>
                <a:cs typeface="Arial" pitchFamily="34" charset="0"/>
              </a:rPr>
              <a:t>Inspection</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21859"/>
                                        </p:tgtEl>
                                        <p:attrNameLst>
                                          <p:attrName>style.visibility</p:attrName>
                                        </p:attrNameLst>
                                      </p:cBhvr>
                                      <p:to>
                                        <p:strVal val="visible"/>
                                      </p:to>
                                    </p:set>
                                    <p:animEffect transition="in" filter="strips(downRight)">
                                      <p:cBhvr>
                                        <p:cTn id="7" dur="1000"/>
                                        <p:tgtEl>
                                          <p:spTgt spid="1218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9" grpId="0" animBg="1"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4689" name="Rectangle 2"/>
          <p:cNvSpPr>
            <a:spLocks noGrp="1" noChangeArrowheads="1"/>
          </p:cNvSpPr>
          <p:nvPr>
            <p:ph type="title"/>
          </p:nvPr>
        </p:nvSpPr>
        <p:spPr>
          <a:xfrm>
            <a:off x="685800" y="230258"/>
            <a:ext cx="7772400" cy="927100"/>
          </a:xfrm>
          <a:solidFill>
            <a:schemeClr val="tx2">
              <a:lumMod val="40000"/>
              <a:lumOff val="60000"/>
            </a:schemeClr>
          </a:solidFill>
        </p:spPr>
        <p:txBody>
          <a:bodyPr/>
          <a:lstStyle/>
          <a:p>
            <a:r>
              <a:rPr lang="en-US" altLang="id-ID" dirty="0" smtClean="0">
                <a:latin typeface="+mn-lt"/>
                <a:cs typeface="Arial" pitchFamily="34" charset="0"/>
              </a:rPr>
              <a:t>Source Inspection</a:t>
            </a:r>
          </a:p>
        </p:txBody>
      </p:sp>
      <p:sp>
        <p:nvSpPr>
          <p:cNvPr id="122883" name="Rectangle 3"/>
          <p:cNvSpPr>
            <a:spLocks noChangeArrowheads="1"/>
          </p:cNvSpPr>
          <p:nvPr/>
        </p:nvSpPr>
        <p:spPr bwMode="auto">
          <a:xfrm>
            <a:off x="893763" y="1838325"/>
            <a:ext cx="7040562" cy="3067050"/>
          </a:xfrm>
          <a:prstGeom prst="rect">
            <a:avLst/>
          </a:prstGeom>
          <a:solidFill>
            <a:schemeClr val="accent4">
              <a:lumMod val="75000"/>
            </a:schemeClr>
          </a:solidFill>
          <a:ln>
            <a:noFill/>
          </a:ln>
        </p:spPr>
        <p:txBody>
          <a:bodyPr>
            <a:spAutoFit/>
          </a:bodyPr>
          <a:lstStyle>
            <a:lvl1pPr marL="444500" indent="-4445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a:latin typeface="+mn-lt"/>
              </a:rPr>
              <a:t>Also known as </a:t>
            </a:r>
            <a:r>
              <a:rPr lang="en-US" altLang="id-ID" sz="3200" dirty="0">
                <a:solidFill>
                  <a:srgbClr val="255898"/>
                </a:solidFill>
                <a:latin typeface="+mn-lt"/>
              </a:rPr>
              <a:t>source control</a:t>
            </a:r>
          </a:p>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a:latin typeface="+mn-lt"/>
              </a:rPr>
              <a:t>The next step in the process is your customer</a:t>
            </a:r>
          </a:p>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a:latin typeface="+mn-lt"/>
              </a:rPr>
              <a:t>Ensure perfect </a:t>
            </a:r>
            <a:br>
              <a:rPr lang="en-US" altLang="id-ID" sz="3200" dirty="0">
                <a:latin typeface="+mn-lt"/>
              </a:rPr>
            </a:br>
            <a:r>
              <a:rPr lang="en-US" altLang="id-ID" sz="3200" dirty="0">
                <a:latin typeface="+mn-lt"/>
              </a:rPr>
              <a:t>product to your </a:t>
            </a:r>
            <a:br>
              <a:rPr lang="en-US" altLang="id-ID" sz="3200" dirty="0">
                <a:latin typeface="+mn-lt"/>
              </a:rPr>
            </a:br>
            <a:r>
              <a:rPr lang="en-US" altLang="id-ID" sz="3200" dirty="0">
                <a:latin typeface="+mn-lt"/>
              </a:rPr>
              <a:t>customer</a:t>
            </a:r>
          </a:p>
        </p:txBody>
      </p:sp>
      <p:pic>
        <p:nvPicPr>
          <p:cNvPr id="114694" name="Picture 6" descr="Fabric Inspection – TFS Hold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5962" y="3281362"/>
            <a:ext cx="4876800" cy="32480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22883">
                                            <p:txEl>
                                              <p:charRg st="4294967295" end="4294967295"/>
                                            </p:txEl>
                                          </p:spTgt>
                                        </p:tgtEl>
                                        <p:attrNameLst>
                                          <p:attrName>style.visibility</p:attrName>
                                        </p:attrNameLst>
                                      </p:cBhvr>
                                      <p:to>
                                        <p:strVal val="visible"/>
                                      </p:to>
                                    </p:set>
                                    <p:animEffect transition="in" filter="strips(downRight)">
                                      <p:cBhvr>
                                        <p:cTn id="7" dur="500"/>
                                        <p:tgtEl>
                                          <p:spTgt spid="122883">
                                            <p:txEl>
                                              <p:charRg st="4294967295" end="429496729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3"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883" name="Rectangle 3"/>
          <p:cNvSpPr>
            <a:spLocks noChangeArrowheads="1"/>
          </p:cNvSpPr>
          <p:nvPr/>
        </p:nvSpPr>
        <p:spPr bwMode="auto">
          <a:xfrm>
            <a:off x="893763" y="1838325"/>
            <a:ext cx="7040562" cy="2905411"/>
          </a:xfrm>
          <a:prstGeom prst="rect">
            <a:avLst/>
          </a:prstGeom>
          <a:solidFill>
            <a:schemeClr val="accent4">
              <a:lumMod val="75000"/>
            </a:schemeClr>
          </a:solidFill>
          <a:ln>
            <a:noFill/>
          </a:ln>
        </p:spPr>
        <p:txBody>
          <a:bodyPr>
            <a:spAutoFit/>
          </a:bodyPr>
          <a:lstStyle>
            <a:lvl1pPr marL="444500" indent="-4445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err="1">
                <a:solidFill>
                  <a:srgbClr val="255898"/>
                </a:solidFill>
                <a:latin typeface="+mn-lt"/>
              </a:rPr>
              <a:t>Poka</a:t>
            </a:r>
            <a:r>
              <a:rPr lang="en-US" altLang="id-ID" sz="3200" dirty="0">
                <a:solidFill>
                  <a:srgbClr val="255898"/>
                </a:solidFill>
                <a:latin typeface="+mn-lt"/>
              </a:rPr>
              <a:t>-yoke </a:t>
            </a:r>
            <a:r>
              <a:rPr lang="en-US" altLang="id-ID" sz="3200" dirty="0">
                <a:latin typeface="+mn-lt"/>
              </a:rPr>
              <a:t>is the concept of foolproof devices or techniques designed to pass only acceptable product</a:t>
            </a:r>
          </a:p>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a:solidFill>
                  <a:schemeClr val="tx2"/>
                </a:solidFill>
                <a:latin typeface="+mn-lt"/>
              </a:rPr>
              <a:t>Checklists</a:t>
            </a:r>
            <a:r>
              <a:rPr lang="en-US" altLang="id-ID" sz="3200" dirty="0">
                <a:latin typeface="+mn-lt"/>
              </a:rPr>
              <a:t> ensure</a:t>
            </a:r>
            <a:br>
              <a:rPr lang="en-US" altLang="id-ID" sz="3200" dirty="0">
                <a:latin typeface="+mn-lt"/>
              </a:rPr>
            </a:br>
            <a:r>
              <a:rPr lang="en-US" altLang="id-ID" sz="3200" dirty="0">
                <a:latin typeface="+mn-lt"/>
              </a:rPr>
              <a:t>consistency and </a:t>
            </a:r>
            <a:br>
              <a:rPr lang="en-US" altLang="id-ID" sz="3200" dirty="0">
                <a:latin typeface="+mn-lt"/>
              </a:rPr>
            </a:br>
            <a:r>
              <a:rPr lang="en-US" altLang="id-ID" sz="3200" dirty="0">
                <a:latin typeface="+mn-lt"/>
              </a:rPr>
              <a:t>completeness</a:t>
            </a:r>
          </a:p>
        </p:txBody>
      </p:sp>
      <p:pic>
        <p:nvPicPr>
          <p:cNvPr id="3" name="Picture 2" descr="hospital checklist.jpg"/>
          <p:cNvPicPr>
            <a:picLocks noChangeAspect="1"/>
          </p:cNvPicPr>
          <p:nvPr/>
        </p:nvPicPr>
        <p:blipFill>
          <a:blip r:embed="rId2">
            <a:extLst>
              <a:ext uri="{28A0092B-C50C-407E-A947-70E740481C1C}">
                <a14:useLocalDpi xmlns:a14="http://schemas.microsoft.com/office/drawing/2010/main" val="0"/>
              </a:ext>
            </a:extLst>
          </a:blip>
          <a:srcRect l="3093" r="2405"/>
          <a:stretch>
            <a:fillRect/>
          </a:stretch>
        </p:blipFill>
        <p:spPr bwMode="auto">
          <a:xfrm>
            <a:off x="5080000" y="3606800"/>
            <a:ext cx="3492500"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Grp="1" noChangeArrowheads="1"/>
          </p:cNvSpPr>
          <p:nvPr>
            <p:ph type="title"/>
          </p:nvPr>
        </p:nvSpPr>
        <p:spPr>
          <a:xfrm>
            <a:off x="685800" y="230258"/>
            <a:ext cx="7772400" cy="927100"/>
          </a:xfrm>
          <a:solidFill>
            <a:schemeClr val="tx2">
              <a:lumMod val="40000"/>
              <a:lumOff val="60000"/>
            </a:schemeClr>
          </a:solidFill>
        </p:spPr>
        <p:txBody>
          <a:bodyPr/>
          <a:lstStyle/>
          <a:p>
            <a:r>
              <a:rPr lang="en-US" altLang="id-ID" dirty="0" smtClean="0">
                <a:latin typeface="+mn-lt"/>
                <a:cs typeface="Arial" pitchFamily="34" charset="0"/>
              </a:rPr>
              <a:t>Source Inspection</a:t>
            </a:r>
          </a:p>
        </p:txBody>
      </p:sp>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22883"/>
                                        </p:tgtEl>
                                        <p:attrNameLst>
                                          <p:attrName>style.visibility</p:attrName>
                                        </p:attrNameLst>
                                      </p:cBhvr>
                                      <p:to>
                                        <p:strVal val="visible"/>
                                      </p:to>
                                    </p:set>
                                    <p:animEffect transition="in" filter="strips(downRight)">
                                      <p:cBhvr>
                                        <p:cTn id="7" dur="1000"/>
                                        <p:tgtEl>
                                          <p:spTgt spid="122883"/>
                                        </p:tgtEl>
                                      </p:cBhvr>
                                    </p:animEffect>
                                  </p:childTnLst>
                                </p:cTn>
                              </p:par>
                            </p:childTnLst>
                          </p:cTn>
                        </p:par>
                        <p:par>
                          <p:cTn id="8" fill="hold" nodeType="afterGroup">
                            <p:stCondLst>
                              <p:cond delay="2000"/>
                            </p:stCondLst>
                            <p:childTnLst>
                              <p:par>
                                <p:cTn id="9" presetID="23" presetClass="entr" presetSubtype="272" fill="hold" nodeType="afterEffect">
                                  <p:stCondLst>
                                    <p:cond delay="1000"/>
                                  </p:stCondLst>
                                  <p:childTnLst>
                                    <p:set>
                                      <p:cBhvr>
                                        <p:cTn id="10" dur="1" fill="hold">
                                          <p:stCondLst>
                                            <p:cond delay="0"/>
                                          </p:stCondLst>
                                        </p:cTn>
                                        <p:tgtEl>
                                          <p:spTgt spid="3"/>
                                        </p:tgtEl>
                                        <p:attrNameLst>
                                          <p:attrName>style.visibility</p:attrName>
                                        </p:attrNameLst>
                                      </p:cBhvr>
                                      <p:to>
                                        <p:strVal val="visible"/>
                                      </p:to>
                                    </p:set>
                                    <p:anim calcmode="lin" valueType="num">
                                      <p:cBhvr>
                                        <p:cTn id="11" dur="1000" fill="hold"/>
                                        <p:tgtEl>
                                          <p:spTgt spid="3"/>
                                        </p:tgtEl>
                                        <p:attrNameLst>
                                          <p:attrName>ppt_w</p:attrName>
                                        </p:attrNameLst>
                                      </p:cBhvr>
                                      <p:tavLst>
                                        <p:tav tm="0">
                                          <p:val>
                                            <p:strVal val="2/3*#ppt_w"/>
                                          </p:val>
                                        </p:tav>
                                        <p:tav tm="100000">
                                          <p:val>
                                            <p:strVal val="#ppt_w"/>
                                          </p:val>
                                        </p:tav>
                                      </p:tavLst>
                                    </p:anim>
                                    <p:anim calcmode="lin" valueType="num">
                                      <p:cBhvr>
                                        <p:cTn id="12" dur="1000" fill="hold"/>
                                        <p:tgtEl>
                                          <p:spTgt spid="3"/>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3" grpId="0" animBg="1"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3905" name="Rectangle 2"/>
          <p:cNvSpPr>
            <a:spLocks noGrp="1" noChangeArrowheads="1"/>
          </p:cNvSpPr>
          <p:nvPr>
            <p:ph type="title"/>
          </p:nvPr>
        </p:nvSpPr>
        <p:spPr>
          <a:xfrm>
            <a:off x="685006" y="162019"/>
            <a:ext cx="7772400" cy="838200"/>
          </a:xfrm>
          <a:solidFill>
            <a:schemeClr val="accent4">
              <a:lumMod val="75000"/>
            </a:schemeClr>
          </a:solidFill>
        </p:spPr>
        <p:txBody>
          <a:bodyPr/>
          <a:lstStyle/>
          <a:p>
            <a:r>
              <a:rPr lang="en-US" altLang="id-ID" dirty="0" smtClean="0">
                <a:latin typeface="+mn-lt"/>
                <a:cs typeface="Arial" pitchFamily="34" charset="0"/>
              </a:rPr>
              <a:t>TQM In Services</a:t>
            </a:r>
          </a:p>
        </p:txBody>
      </p:sp>
      <p:sp>
        <p:nvSpPr>
          <p:cNvPr id="135171" name="Rectangle 3"/>
          <p:cNvSpPr>
            <a:spLocks noChangeArrowheads="1"/>
          </p:cNvSpPr>
          <p:nvPr/>
        </p:nvSpPr>
        <p:spPr bwMode="auto">
          <a:xfrm>
            <a:off x="752475" y="1720850"/>
            <a:ext cx="7637463" cy="3046988"/>
          </a:xfrm>
          <a:prstGeom prst="rect">
            <a:avLst/>
          </a:prstGeom>
          <a:solidFill>
            <a:schemeClr val="accent4">
              <a:lumMod val="60000"/>
              <a:lumOff val="40000"/>
            </a:schemeClr>
          </a:solidFill>
          <a:ln>
            <a:noFill/>
          </a:ln>
        </p:spPr>
        <p:txBody>
          <a:bodyPr>
            <a:spAutoFit/>
          </a:bodyPr>
          <a:lstStyle>
            <a:lvl1pPr marL="444500" indent="-444500">
              <a:defRPr>
                <a:solidFill>
                  <a:schemeClr val="tx1"/>
                </a:solidFill>
                <a:latin typeface="Calibri" pitchFamily="34" charset="0"/>
                <a:cs typeface="Arial" pitchFamily="34" charset="0"/>
              </a:defRPr>
            </a:lvl1pPr>
            <a:lvl2pPr marL="1225550" indent="-5143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a:latin typeface="+mn-lt"/>
              </a:rPr>
              <a:t>Service quality is more difficult to measure than the quality of goods</a:t>
            </a:r>
          </a:p>
          <a:p>
            <a:pPr marL="457200" indent="-457200">
              <a:lnSpc>
                <a:spcPct val="90000"/>
              </a:lnSpc>
              <a:spcAft>
                <a:spcPts val="1200"/>
              </a:spcAft>
              <a:buClr>
                <a:srgbClr val="BF0922"/>
              </a:buClr>
              <a:buSzPct val="60000"/>
              <a:buFont typeface="Wingdings" panose="05000000000000000000" pitchFamily="2" charset="2"/>
              <a:buChar char="q"/>
            </a:pPr>
            <a:r>
              <a:rPr lang="en-US" altLang="id-ID" sz="3200" dirty="0">
                <a:latin typeface="+mn-lt"/>
              </a:rPr>
              <a:t>Service quality perceptions depend on </a:t>
            </a:r>
          </a:p>
          <a:p>
            <a:pPr lvl="1">
              <a:lnSpc>
                <a:spcPct val="90000"/>
              </a:lnSpc>
              <a:spcAft>
                <a:spcPts val="600"/>
              </a:spcAft>
              <a:buClr>
                <a:srgbClr val="BF0922"/>
              </a:buClr>
              <a:buSzPct val="100000"/>
              <a:buFont typeface="Calibri" pitchFamily="34" charset="0"/>
              <a:buAutoNum type="arabicParenR"/>
            </a:pPr>
            <a:r>
              <a:rPr lang="en-US" altLang="id-ID" sz="2800" dirty="0">
                <a:latin typeface="+mn-lt"/>
              </a:rPr>
              <a:t>Intangible differences between products</a:t>
            </a:r>
          </a:p>
          <a:p>
            <a:pPr lvl="1">
              <a:lnSpc>
                <a:spcPct val="90000"/>
              </a:lnSpc>
              <a:spcAft>
                <a:spcPts val="1200"/>
              </a:spcAft>
              <a:buClr>
                <a:srgbClr val="BF0922"/>
              </a:buClr>
              <a:buSzPct val="100000"/>
              <a:buFont typeface="Calibri" pitchFamily="34" charset="0"/>
              <a:buAutoNum type="arabicParenR"/>
            </a:pPr>
            <a:r>
              <a:rPr lang="en-US" altLang="id-ID" sz="2800" dirty="0">
                <a:latin typeface="+mn-lt"/>
              </a:rPr>
              <a:t>Intangible expectations customers have of those products</a:t>
            </a:r>
            <a:endParaRPr lang="en-US" altLang="id-ID" sz="3200" dirty="0">
              <a:latin typeface="+mn-lt"/>
            </a:endParaRP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35171"/>
                                        </p:tgtEl>
                                        <p:attrNameLst>
                                          <p:attrName>style.visibility</p:attrName>
                                        </p:attrNameLst>
                                      </p:cBhvr>
                                      <p:to>
                                        <p:strVal val="visible"/>
                                      </p:to>
                                    </p:set>
                                    <p:animEffect transition="in" filter="strips(downRight)">
                                      <p:cBhvr>
                                        <p:cTn id="7" dur="1000"/>
                                        <p:tgtEl>
                                          <p:spTgt spid="135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1" grpId="0" animBg="1"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5953" name="Rectangle 2"/>
          <p:cNvSpPr>
            <a:spLocks noGrp="1" noChangeArrowheads="1"/>
          </p:cNvSpPr>
          <p:nvPr>
            <p:ph type="title"/>
          </p:nvPr>
        </p:nvSpPr>
        <p:spPr>
          <a:xfrm>
            <a:off x="685800" y="148372"/>
            <a:ext cx="7772400" cy="927100"/>
          </a:xfrm>
          <a:solidFill>
            <a:schemeClr val="bg2">
              <a:lumMod val="25000"/>
            </a:schemeClr>
          </a:solidFill>
        </p:spPr>
        <p:txBody>
          <a:bodyPr/>
          <a:lstStyle/>
          <a:p>
            <a:r>
              <a:rPr lang="en-US" altLang="id-ID" dirty="0" smtClean="0">
                <a:latin typeface="Bahnschrift" panose="020B0502040204020203" pitchFamily="34" charset="0"/>
                <a:cs typeface="Arial" pitchFamily="34" charset="0"/>
              </a:rPr>
              <a:t>Service Quality</a:t>
            </a:r>
          </a:p>
        </p:txBody>
      </p:sp>
      <p:sp>
        <p:nvSpPr>
          <p:cNvPr id="137220" name="Rectangle 4"/>
          <p:cNvSpPr>
            <a:spLocks noChangeArrowheads="1"/>
          </p:cNvSpPr>
          <p:nvPr/>
        </p:nvSpPr>
        <p:spPr bwMode="auto">
          <a:xfrm>
            <a:off x="685800" y="1812949"/>
            <a:ext cx="7639334" cy="3034677"/>
          </a:xfrm>
          <a:prstGeom prst="rect">
            <a:avLst/>
          </a:prstGeom>
          <a:solidFill>
            <a:schemeClr val="bg1">
              <a:lumMod val="85000"/>
            </a:schemeClr>
          </a:solidFill>
          <a:ln>
            <a:noFill/>
          </a:ln>
        </p:spPr>
        <p:txBody>
          <a:bodyPr wrap="square">
            <a:spAutoFit/>
          </a:bodyPr>
          <a:lstStyle>
            <a:lvl1pPr marL="355600" indent="-3556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marL="0" indent="0">
              <a:lnSpc>
                <a:spcPct val="90000"/>
              </a:lnSpc>
              <a:spcAft>
                <a:spcPts val="1200"/>
              </a:spcAft>
              <a:buClr>
                <a:srgbClr val="BF0922"/>
              </a:buClr>
              <a:buSzPct val="60000"/>
            </a:pPr>
            <a:r>
              <a:rPr lang="en-US" altLang="id-ID" sz="2800" dirty="0" smtClean="0">
                <a:latin typeface="+mn-lt"/>
              </a:rPr>
              <a:t>The Operations Manager must recognize:</a:t>
            </a:r>
          </a:p>
          <a:p>
            <a:pPr marL="457200" indent="-457200">
              <a:lnSpc>
                <a:spcPct val="90000"/>
              </a:lnSpc>
              <a:spcAft>
                <a:spcPts val="1200"/>
              </a:spcAft>
              <a:buClr>
                <a:srgbClr val="BF0922"/>
              </a:buClr>
              <a:buSzPct val="60000"/>
              <a:buFont typeface="Wingdings" panose="05000000000000000000" pitchFamily="2" charset="2"/>
              <a:buChar char="q"/>
            </a:pPr>
            <a:r>
              <a:rPr lang="en-US" altLang="id-ID" sz="2800" dirty="0" smtClean="0">
                <a:latin typeface="+mn-lt"/>
              </a:rPr>
              <a:t>The </a:t>
            </a:r>
            <a:r>
              <a:rPr lang="en-US" altLang="id-ID" sz="2800" dirty="0">
                <a:latin typeface="+mn-lt"/>
              </a:rPr>
              <a:t>tangible component of services is important</a:t>
            </a:r>
          </a:p>
          <a:p>
            <a:pPr marL="457200" indent="-457200">
              <a:lnSpc>
                <a:spcPct val="90000"/>
              </a:lnSpc>
              <a:spcAft>
                <a:spcPts val="1200"/>
              </a:spcAft>
              <a:buClr>
                <a:srgbClr val="BF0922"/>
              </a:buClr>
              <a:buSzPct val="60000"/>
              <a:buFont typeface="Wingdings" panose="05000000000000000000" pitchFamily="2" charset="2"/>
              <a:buChar char="q"/>
            </a:pPr>
            <a:r>
              <a:rPr lang="en-US" altLang="id-ID" sz="2800" dirty="0">
                <a:latin typeface="+mn-lt"/>
              </a:rPr>
              <a:t>The service process is important</a:t>
            </a:r>
          </a:p>
          <a:p>
            <a:pPr marL="457200" indent="-457200">
              <a:lnSpc>
                <a:spcPct val="90000"/>
              </a:lnSpc>
              <a:spcAft>
                <a:spcPts val="1200"/>
              </a:spcAft>
              <a:buClr>
                <a:srgbClr val="BF0922"/>
              </a:buClr>
              <a:buSzPct val="60000"/>
              <a:buFont typeface="Wingdings" panose="05000000000000000000" pitchFamily="2" charset="2"/>
              <a:buChar char="q"/>
            </a:pPr>
            <a:r>
              <a:rPr lang="en-US" altLang="id-ID" sz="2800" dirty="0">
                <a:latin typeface="+mn-lt"/>
              </a:rPr>
              <a:t>The service is judged against the customer’s expectations</a:t>
            </a:r>
          </a:p>
          <a:p>
            <a:pPr marL="457200" indent="-457200">
              <a:lnSpc>
                <a:spcPct val="90000"/>
              </a:lnSpc>
              <a:spcAft>
                <a:spcPts val="1200"/>
              </a:spcAft>
              <a:buClr>
                <a:srgbClr val="BF0922"/>
              </a:buClr>
              <a:buSzPct val="60000"/>
              <a:buFont typeface="Wingdings" panose="05000000000000000000" pitchFamily="2" charset="2"/>
              <a:buChar char="q"/>
            </a:pPr>
            <a:r>
              <a:rPr lang="en-US" altLang="id-ID" sz="2800" dirty="0">
                <a:latin typeface="+mn-lt"/>
              </a:rPr>
              <a:t>Exceptions will occur</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37220"/>
                                        </p:tgtEl>
                                        <p:attrNameLst>
                                          <p:attrName>style.visibility</p:attrName>
                                        </p:attrNameLst>
                                      </p:cBhvr>
                                      <p:to>
                                        <p:strVal val="visible"/>
                                      </p:to>
                                    </p:set>
                                    <p:animEffect transition="in" filter="strips(downRight)">
                                      <p:cBhvr>
                                        <p:cTn id="7" dur="1000"/>
                                        <p:tgtEl>
                                          <p:spTgt spid="137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0" grpId="0" animBg="1"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559558" y="1637731"/>
            <a:ext cx="7915701" cy="4462818"/>
          </a:xfrm>
          <a:prstGeom prst="rect">
            <a:avLst/>
          </a:prstGeom>
          <a:solidFill>
            <a:schemeClr val="accent4">
              <a:lumMod val="75000"/>
            </a:schemeClr>
          </a:solidFill>
          <a:ln>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d-ID"/>
          </a:p>
        </p:txBody>
      </p:sp>
      <p:sp>
        <p:nvSpPr>
          <p:cNvPr id="126977" name="Rectangle 3"/>
          <p:cNvSpPr>
            <a:spLocks noGrp="1" noChangeArrowheads="1"/>
          </p:cNvSpPr>
          <p:nvPr>
            <p:ph type="title"/>
          </p:nvPr>
        </p:nvSpPr>
        <p:spPr>
          <a:xfrm>
            <a:off x="831850" y="125412"/>
            <a:ext cx="7473950" cy="1025525"/>
          </a:xfrm>
          <a:solidFill>
            <a:schemeClr val="accent4">
              <a:lumMod val="75000"/>
            </a:schemeClr>
          </a:solidFill>
        </p:spPr>
        <p:txBody>
          <a:bodyPr/>
          <a:lstStyle/>
          <a:p>
            <a:r>
              <a:rPr lang="en-US" altLang="id-ID" dirty="0" smtClean="0">
                <a:latin typeface="Arial" pitchFamily="34" charset="0"/>
                <a:cs typeface="Arial" pitchFamily="34" charset="0"/>
              </a:rPr>
              <a:t>Service Specifications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1850" y="1879600"/>
            <a:ext cx="7437438" cy="398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272" fill="hold" nodeType="afterEffect">
                                  <p:stCondLst>
                                    <p:cond delay="10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2/3*#ppt_w"/>
                                          </p:val>
                                        </p:tav>
                                        <p:tav tm="100000">
                                          <p:val>
                                            <p:strVal val="#ppt_w"/>
                                          </p:val>
                                        </p:tav>
                                      </p:tavLst>
                                    </p:anim>
                                    <p:anim calcmode="lin" valueType="num">
                                      <p:cBhvr>
                                        <p:cTn id="8" dur="1000" fill="hold"/>
                                        <p:tgtEl>
                                          <p:spTgt spid="2"/>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685800" y="292100"/>
            <a:ext cx="7772400" cy="977142"/>
          </a:xfrm>
          <a:solidFill>
            <a:schemeClr val="accent2">
              <a:lumMod val="60000"/>
              <a:lumOff val="40000"/>
            </a:schemeClr>
          </a:solidFill>
          <a:extLst/>
        </p:spPr>
        <p:txBody>
          <a:bodyPr rtlCol="0">
            <a:normAutofit/>
          </a:bodyPr>
          <a:lstStyle/>
          <a:p>
            <a:pPr fontAlgn="auto">
              <a:spcAft>
                <a:spcPts val="0"/>
              </a:spcAft>
              <a:defRPr/>
            </a:pPr>
            <a:r>
              <a:rPr lang="en-US" dirty="0">
                <a:latin typeface="+mn-lt"/>
              </a:rPr>
              <a:t>Determinants of Service Quality</a:t>
            </a:r>
          </a:p>
        </p:txBody>
      </p:sp>
      <p:graphicFrame>
        <p:nvGraphicFramePr>
          <p:cNvPr id="139391" name="Group 127"/>
          <p:cNvGraphicFramePr>
            <a:graphicFrameLocks noGrp="1"/>
          </p:cNvGraphicFramePr>
          <p:nvPr>
            <p:extLst>
              <p:ext uri="{D42A27DB-BD31-4B8C-83A1-F6EECF244321}">
                <p14:modId xmlns:p14="http://schemas.microsoft.com/office/powerpoint/2010/main" val="542509138"/>
              </p:ext>
            </p:extLst>
          </p:nvPr>
        </p:nvGraphicFramePr>
        <p:xfrm>
          <a:off x="419100" y="1905000"/>
          <a:ext cx="8343900" cy="3548282"/>
        </p:xfrm>
        <a:graphic>
          <a:graphicData uri="http://schemas.openxmlformats.org/drawingml/2006/table">
            <a:tbl>
              <a:tblPr>
                <a:tableStyleId>{6E25E649-3F16-4E02-A733-19D2CDBF48F0}</a:tableStyleId>
              </a:tblPr>
              <a:tblGrid>
                <a:gridCol w="8343900"/>
              </a:tblGrid>
              <a:tr h="310932">
                <a:tc>
                  <a:txBody>
                    <a:bodyPr/>
                    <a:lstStyle/>
                    <a:p>
                      <a:pPr marL="0" marR="0" lvl="0" indent="0" algn="l" defTabSz="914400" rtl="0" eaLnBrk="1" fontAlgn="base" latinLnBrk="0" hangingPunct="1">
                        <a:lnSpc>
                          <a:spcPct val="90000"/>
                        </a:lnSpc>
                        <a:spcBef>
                          <a:spcPct val="0"/>
                        </a:spcBef>
                        <a:spcAft>
                          <a:spcPct val="40000"/>
                        </a:spcAft>
                        <a:buClrTx/>
                        <a:buSzTx/>
                        <a:buFontTx/>
                        <a:buNone/>
                        <a:tabLst/>
                      </a:pPr>
                      <a:r>
                        <a:rPr kumimoji="0" lang="en-US" sz="1600" u="none" strike="noStrike" cap="none" normalizeH="0" baseline="0" dirty="0" smtClean="0">
                          <a:ln>
                            <a:noFill/>
                          </a:ln>
                          <a:effectLst/>
                        </a:rPr>
                        <a:t>Reliability involves consistency </a:t>
                      </a:r>
                      <a:r>
                        <a:rPr kumimoji="0" lang="en-US" sz="1600" u="none" strike="noStrike" cap="none" normalizeH="0" baseline="0" dirty="0">
                          <a:ln>
                            <a:noFill/>
                          </a:ln>
                          <a:effectLst/>
                        </a:rPr>
                        <a:t>of performance and dependability</a:t>
                      </a:r>
                      <a:endParaRPr kumimoji="0" lang="en-US" sz="1600" b="1" i="0" u="none" strike="noStrike" cap="none" normalizeH="0" baseline="0" dirty="0">
                        <a:ln>
                          <a:noFill/>
                        </a:ln>
                        <a:solidFill>
                          <a:schemeClr val="tx1"/>
                        </a:solidFill>
                        <a:effectLst/>
                        <a:latin typeface="Arial"/>
                        <a:ea typeface="ＭＳ Ｐゴシック" charset="0"/>
                        <a:cs typeface="Arial"/>
                      </a:endParaRPr>
                    </a:p>
                  </a:txBody>
                  <a:tcPr marT="45725" marB="45725"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10932">
                <a:tc>
                  <a:txBody>
                    <a:bodyPr/>
                    <a:lstStyle/>
                    <a:p>
                      <a:pPr marL="0" marR="0" lvl="0" indent="0" algn="l" defTabSz="914400" rtl="0" eaLnBrk="1" fontAlgn="base" latinLnBrk="0" hangingPunct="1">
                        <a:lnSpc>
                          <a:spcPct val="90000"/>
                        </a:lnSpc>
                        <a:spcBef>
                          <a:spcPct val="0"/>
                        </a:spcBef>
                        <a:spcAft>
                          <a:spcPct val="40000"/>
                        </a:spcAft>
                        <a:buClrTx/>
                        <a:buSzTx/>
                        <a:buFontTx/>
                        <a:buNone/>
                        <a:tabLst/>
                      </a:pPr>
                      <a:r>
                        <a:rPr kumimoji="0" lang="en-US" sz="1600" u="none" strike="noStrike" cap="none" normalizeH="0" baseline="0" dirty="0" smtClean="0">
                          <a:ln>
                            <a:noFill/>
                          </a:ln>
                          <a:effectLst/>
                        </a:rPr>
                        <a:t>Responsiveness concerns the willingness </a:t>
                      </a:r>
                      <a:r>
                        <a:rPr kumimoji="0" lang="en-US" sz="1600" u="none" strike="noStrike" cap="none" normalizeH="0" baseline="0" dirty="0">
                          <a:ln>
                            <a:noFill/>
                          </a:ln>
                          <a:effectLst/>
                        </a:rPr>
                        <a:t>or readiness of </a:t>
                      </a:r>
                      <a:r>
                        <a:rPr kumimoji="0" lang="en-US" sz="1600" u="none" strike="noStrike" cap="none" normalizeH="0" baseline="0" dirty="0" smtClean="0">
                          <a:ln>
                            <a:noFill/>
                          </a:ln>
                          <a:effectLst/>
                        </a:rPr>
                        <a:t>employees to provide service</a:t>
                      </a:r>
                      <a:endParaRPr kumimoji="0" lang="en-US" sz="1600" b="1" i="0" u="none" strike="noStrike" cap="none" normalizeH="0" baseline="0" dirty="0">
                        <a:ln>
                          <a:noFill/>
                        </a:ln>
                        <a:solidFill>
                          <a:schemeClr val="tx1"/>
                        </a:solidFill>
                        <a:effectLst/>
                        <a:latin typeface="Arial"/>
                        <a:ea typeface="ＭＳ Ｐゴシック" charset="0"/>
                        <a:cs typeface="Arial"/>
                      </a:endParaRPr>
                    </a:p>
                  </a:txBody>
                  <a:tcPr marT="45725" marB="45725"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30413">
                <a:tc>
                  <a:txBody>
                    <a:bodyPr/>
                    <a:lstStyle/>
                    <a:p>
                      <a:pPr marL="0" marR="0" lvl="0" indent="0" algn="l" defTabSz="914400" rtl="0" eaLnBrk="1" fontAlgn="base" latinLnBrk="0" hangingPunct="1">
                        <a:lnSpc>
                          <a:spcPct val="90000"/>
                        </a:lnSpc>
                        <a:spcBef>
                          <a:spcPct val="0"/>
                        </a:spcBef>
                        <a:spcAft>
                          <a:spcPct val="40000"/>
                        </a:spcAft>
                        <a:buClrTx/>
                        <a:buSzTx/>
                        <a:buFontTx/>
                        <a:buNone/>
                        <a:tabLst/>
                      </a:pPr>
                      <a:r>
                        <a:rPr kumimoji="0" lang="en-US" sz="1600" u="none" strike="noStrike" cap="none" normalizeH="0" baseline="0" dirty="0" smtClean="0">
                          <a:ln>
                            <a:noFill/>
                          </a:ln>
                          <a:effectLst/>
                        </a:rPr>
                        <a:t>Competence means possession of the required </a:t>
                      </a:r>
                      <a:r>
                        <a:rPr kumimoji="0" lang="en-US" sz="1600" u="none" strike="noStrike" cap="none" normalizeH="0" baseline="0" dirty="0">
                          <a:ln>
                            <a:noFill/>
                          </a:ln>
                          <a:effectLst/>
                        </a:rPr>
                        <a:t>skills and </a:t>
                      </a:r>
                      <a:r>
                        <a:rPr kumimoji="0" lang="en-US" sz="1600" u="none" strike="noStrike" cap="none" normalizeH="0" baseline="0" dirty="0" smtClean="0">
                          <a:ln>
                            <a:noFill/>
                          </a:ln>
                          <a:effectLst/>
                        </a:rPr>
                        <a:t>knowledge to perform the service</a:t>
                      </a:r>
                      <a:endParaRPr kumimoji="0" lang="en-US" sz="1600" b="1" i="0" u="none" strike="noStrike" cap="none" normalizeH="0" baseline="0" dirty="0">
                        <a:ln>
                          <a:noFill/>
                        </a:ln>
                        <a:solidFill>
                          <a:schemeClr val="tx1"/>
                        </a:solidFill>
                        <a:effectLst/>
                        <a:latin typeface="Arial"/>
                        <a:ea typeface="ＭＳ Ｐゴシック" charset="0"/>
                        <a:cs typeface="Arial"/>
                      </a:endParaRPr>
                    </a:p>
                  </a:txBody>
                  <a:tcPr marT="45725" marB="45725"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10932">
                <a:tc>
                  <a:txBody>
                    <a:bodyPr/>
                    <a:lstStyle/>
                    <a:p>
                      <a:pPr marL="0" marR="0" lvl="0" indent="0" algn="l" defTabSz="914400" rtl="0" eaLnBrk="1" fontAlgn="base" latinLnBrk="0" hangingPunct="1">
                        <a:lnSpc>
                          <a:spcPct val="90000"/>
                        </a:lnSpc>
                        <a:spcBef>
                          <a:spcPct val="0"/>
                        </a:spcBef>
                        <a:spcAft>
                          <a:spcPct val="40000"/>
                        </a:spcAft>
                        <a:buClrTx/>
                        <a:buSzTx/>
                        <a:buFontTx/>
                        <a:buNone/>
                        <a:tabLst/>
                      </a:pPr>
                      <a:r>
                        <a:rPr kumimoji="0" lang="en-US" sz="1600" u="none" strike="noStrike" cap="none" normalizeH="0" baseline="0" dirty="0" smtClean="0">
                          <a:ln>
                            <a:noFill/>
                          </a:ln>
                          <a:effectLst/>
                        </a:rPr>
                        <a:t>Access involves approachability </a:t>
                      </a:r>
                      <a:r>
                        <a:rPr kumimoji="0" lang="en-US" sz="1600" u="none" strike="noStrike" cap="none" normalizeH="0" baseline="0" dirty="0">
                          <a:ln>
                            <a:noFill/>
                          </a:ln>
                          <a:effectLst/>
                        </a:rPr>
                        <a:t>and ease of contact</a:t>
                      </a:r>
                      <a:endParaRPr kumimoji="0" lang="en-US" sz="1600" b="1" i="0" u="none" strike="noStrike" cap="none" normalizeH="0" baseline="0" dirty="0">
                        <a:ln>
                          <a:noFill/>
                        </a:ln>
                        <a:solidFill>
                          <a:schemeClr val="tx1"/>
                        </a:solidFill>
                        <a:effectLst/>
                        <a:latin typeface="Arial"/>
                        <a:ea typeface="ＭＳ Ｐゴシック" charset="0"/>
                        <a:cs typeface="Arial"/>
                      </a:endParaRPr>
                    </a:p>
                  </a:txBody>
                  <a:tcPr marT="45725" marB="45725"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10932">
                <a:tc>
                  <a:txBody>
                    <a:bodyPr/>
                    <a:lstStyle/>
                    <a:p>
                      <a:pPr marL="0" marR="0" lvl="0" indent="0" algn="l" defTabSz="914400" rtl="0" eaLnBrk="1" fontAlgn="base" latinLnBrk="0" hangingPunct="1">
                        <a:lnSpc>
                          <a:spcPct val="90000"/>
                        </a:lnSpc>
                        <a:spcBef>
                          <a:spcPct val="0"/>
                        </a:spcBef>
                        <a:spcAft>
                          <a:spcPct val="40000"/>
                        </a:spcAft>
                        <a:buClrTx/>
                        <a:buSzTx/>
                        <a:buFontTx/>
                        <a:buNone/>
                        <a:tabLst/>
                      </a:pPr>
                      <a:r>
                        <a:rPr kumimoji="0" lang="en-US" sz="1600" u="none" strike="noStrike" cap="none" normalizeH="0" baseline="0" dirty="0" smtClean="0">
                          <a:ln>
                            <a:noFill/>
                          </a:ln>
                          <a:effectLst/>
                        </a:rPr>
                        <a:t>Courtesy involves politeness</a:t>
                      </a:r>
                      <a:r>
                        <a:rPr kumimoji="0" lang="en-US" sz="1600" u="none" strike="noStrike" cap="none" normalizeH="0" baseline="0" dirty="0">
                          <a:ln>
                            <a:noFill/>
                          </a:ln>
                          <a:effectLst/>
                        </a:rPr>
                        <a:t>, respect, consideration, </a:t>
                      </a:r>
                      <a:r>
                        <a:rPr kumimoji="0" lang="en-US" sz="1600" u="none" strike="noStrike" cap="none" normalizeH="0" baseline="0" dirty="0" smtClean="0">
                          <a:ln>
                            <a:noFill/>
                          </a:ln>
                          <a:effectLst/>
                        </a:rPr>
                        <a:t>and friendliness</a:t>
                      </a:r>
                      <a:endParaRPr kumimoji="0" lang="en-US" sz="1600" b="1" i="0" u="none" strike="noStrike" cap="none" normalizeH="0" baseline="0" dirty="0">
                        <a:ln>
                          <a:noFill/>
                        </a:ln>
                        <a:solidFill>
                          <a:schemeClr val="tx1"/>
                        </a:solidFill>
                        <a:effectLst/>
                        <a:latin typeface="Arial"/>
                        <a:ea typeface="ＭＳ Ｐゴシック" charset="0"/>
                        <a:cs typeface="Arial"/>
                      </a:endParaRPr>
                    </a:p>
                  </a:txBody>
                  <a:tcPr marT="45725" marB="45725"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10932">
                <a:tc>
                  <a:txBody>
                    <a:bodyPr/>
                    <a:lstStyle/>
                    <a:p>
                      <a:pPr marL="0" marR="0" lvl="0" indent="0" algn="l" defTabSz="914400" rtl="0" eaLnBrk="1" fontAlgn="base" latinLnBrk="0" hangingPunct="1">
                        <a:lnSpc>
                          <a:spcPct val="90000"/>
                        </a:lnSpc>
                        <a:spcBef>
                          <a:spcPct val="0"/>
                        </a:spcBef>
                        <a:spcAft>
                          <a:spcPct val="40000"/>
                        </a:spcAft>
                        <a:buClrTx/>
                        <a:buSzTx/>
                        <a:buFontTx/>
                        <a:buNone/>
                        <a:tabLst/>
                      </a:pPr>
                      <a:r>
                        <a:rPr kumimoji="0" lang="en-US" sz="1600" u="none" strike="noStrike" cap="none" normalizeH="0" baseline="0" dirty="0" smtClean="0">
                          <a:ln>
                            <a:noFill/>
                          </a:ln>
                          <a:effectLst/>
                        </a:rPr>
                        <a:t>Communication means keeping </a:t>
                      </a:r>
                      <a:r>
                        <a:rPr kumimoji="0" lang="en-US" sz="1600" u="none" strike="noStrike" cap="none" normalizeH="0" baseline="0" dirty="0">
                          <a:ln>
                            <a:noFill/>
                          </a:ln>
                          <a:effectLst/>
                        </a:rPr>
                        <a:t>customers </a:t>
                      </a:r>
                      <a:r>
                        <a:rPr kumimoji="0" lang="en-US" sz="1600" u="none" strike="noStrike" cap="none" normalizeH="0" baseline="0" dirty="0" smtClean="0">
                          <a:ln>
                            <a:noFill/>
                          </a:ln>
                          <a:effectLst/>
                        </a:rPr>
                        <a:t>informed and listening to them</a:t>
                      </a:r>
                      <a:endParaRPr kumimoji="0" lang="en-US" sz="1600" b="1" i="0" u="none" strike="noStrike" cap="none" normalizeH="0" baseline="0" dirty="0">
                        <a:ln>
                          <a:noFill/>
                        </a:ln>
                        <a:solidFill>
                          <a:schemeClr val="tx1"/>
                        </a:solidFill>
                        <a:effectLst/>
                        <a:latin typeface="Arial"/>
                        <a:ea typeface="ＭＳ Ｐゴシック" charset="0"/>
                        <a:cs typeface="Arial"/>
                      </a:endParaRPr>
                    </a:p>
                  </a:txBody>
                  <a:tcPr marT="45725" marB="45725"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10932">
                <a:tc>
                  <a:txBody>
                    <a:bodyPr/>
                    <a:lstStyle/>
                    <a:p>
                      <a:pPr marL="0" marR="0" lvl="0" indent="0" algn="l" defTabSz="914400" rtl="0" eaLnBrk="1" fontAlgn="base" latinLnBrk="0" hangingPunct="1">
                        <a:lnSpc>
                          <a:spcPct val="90000"/>
                        </a:lnSpc>
                        <a:spcBef>
                          <a:spcPct val="0"/>
                        </a:spcBef>
                        <a:spcAft>
                          <a:spcPct val="40000"/>
                        </a:spcAft>
                        <a:buClrTx/>
                        <a:buSzTx/>
                        <a:buFontTx/>
                        <a:buNone/>
                        <a:tabLst/>
                      </a:pPr>
                      <a:r>
                        <a:rPr kumimoji="0" lang="en-US" sz="1600" u="none" strike="noStrike" cap="none" normalizeH="0" baseline="0" dirty="0" smtClean="0">
                          <a:ln>
                            <a:noFill/>
                          </a:ln>
                          <a:effectLst/>
                        </a:rPr>
                        <a:t>Credibility involves trustworthiness</a:t>
                      </a:r>
                      <a:r>
                        <a:rPr kumimoji="0" lang="en-US" sz="1600" u="none" strike="noStrike" cap="none" normalizeH="0" baseline="0" dirty="0">
                          <a:ln>
                            <a:noFill/>
                          </a:ln>
                          <a:effectLst/>
                        </a:rPr>
                        <a:t>, believability, </a:t>
                      </a:r>
                      <a:r>
                        <a:rPr kumimoji="0" lang="en-US" sz="1600" u="none" strike="noStrike" cap="none" normalizeH="0" baseline="0" dirty="0" smtClean="0">
                          <a:ln>
                            <a:noFill/>
                          </a:ln>
                          <a:effectLst/>
                        </a:rPr>
                        <a:t>and honesty</a:t>
                      </a:r>
                      <a:endParaRPr kumimoji="0" lang="en-US" sz="1600" b="1" i="0" u="none" strike="noStrike" cap="none" normalizeH="0" baseline="0" dirty="0">
                        <a:ln>
                          <a:noFill/>
                        </a:ln>
                        <a:solidFill>
                          <a:schemeClr val="tx1"/>
                        </a:solidFill>
                        <a:effectLst/>
                        <a:latin typeface="Arial"/>
                        <a:ea typeface="ＭＳ Ｐゴシック" charset="0"/>
                        <a:cs typeface="Arial"/>
                      </a:endParaRPr>
                    </a:p>
                  </a:txBody>
                  <a:tcPr marT="45725" marB="45725"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10932">
                <a:tc>
                  <a:txBody>
                    <a:bodyPr/>
                    <a:lstStyle/>
                    <a:p>
                      <a:pPr marL="0" marR="0" lvl="0" indent="0" algn="l" defTabSz="914400" rtl="0" eaLnBrk="1" fontAlgn="base" latinLnBrk="0" hangingPunct="1">
                        <a:lnSpc>
                          <a:spcPct val="90000"/>
                        </a:lnSpc>
                        <a:spcBef>
                          <a:spcPct val="0"/>
                        </a:spcBef>
                        <a:spcAft>
                          <a:spcPct val="40000"/>
                        </a:spcAft>
                        <a:buClrTx/>
                        <a:buSzTx/>
                        <a:buFontTx/>
                        <a:buNone/>
                        <a:tabLst/>
                      </a:pPr>
                      <a:r>
                        <a:rPr kumimoji="0" lang="en-US" sz="1600" u="none" strike="noStrike" cap="none" normalizeH="0" baseline="0" dirty="0" smtClean="0">
                          <a:ln>
                            <a:noFill/>
                          </a:ln>
                          <a:effectLst/>
                        </a:rPr>
                        <a:t>Security is the freedom </a:t>
                      </a:r>
                      <a:r>
                        <a:rPr kumimoji="0" lang="en-US" sz="1600" u="none" strike="noStrike" cap="none" normalizeH="0" baseline="0" dirty="0">
                          <a:ln>
                            <a:noFill/>
                          </a:ln>
                          <a:effectLst/>
                        </a:rPr>
                        <a:t>from danger, risk, or doubt</a:t>
                      </a:r>
                      <a:endParaRPr kumimoji="0" lang="en-US" sz="1600" b="1" i="0" u="none" strike="noStrike" cap="none" normalizeH="0" baseline="0" dirty="0">
                        <a:ln>
                          <a:noFill/>
                        </a:ln>
                        <a:solidFill>
                          <a:schemeClr val="tx1"/>
                        </a:solidFill>
                        <a:effectLst/>
                        <a:latin typeface="Arial"/>
                        <a:ea typeface="ＭＳ Ｐゴシック" charset="0"/>
                        <a:cs typeface="Arial"/>
                      </a:endParaRPr>
                    </a:p>
                  </a:txBody>
                  <a:tcPr marT="45725" marB="45725"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30413">
                <a:tc>
                  <a:txBody>
                    <a:bodyPr/>
                    <a:lstStyle/>
                    <a:p>
                      <a:pPr marL="0" marR="0" lvl="0" indent="0" algn="l" defTabSz="914400" rtl="0" eaLnBrk="1" fontAlgn="base" latinLnBrk="0" hangingPunct="1">
                        <a:lnSpc>
                          <a:spcPct val="90000"/>
                        </a:lnSpc>
                        <a:spcBef>
                          <a:spcPct val="0"/>
                        </a:spcBef>
                        <a:spcAft>
                          <a:spcPct val="40000"/>
                        </a:spcAft>
                        <a:buClrTx/>
                        <a:buSzTx/>
                        <a:buFontTx/>
                        <a:buNone/>
                        <a:tabLst/>
                      </a:pPr>
                      <a:r>
                        <a:rPr kumimoji="0" lang="en-US" sz="1600" u="none" strike="noStrike" cap="none" normalizeH="0" baseline="0" dirty="0">
                          <a:ln>
                            <a:noFill/>
                          </a:ln>
                          <a:effectLst/>
                        </a:rPr>
                        <a:t>Understanding</a:t>
                      </a:r>
                      <a:r>
                        <a:rPr kumimoji="0" lang="en-US" sz="1600" u="none" strike="noStrike" cap="none" normalizeH="0" baseline="0" dirty="0" smtClean="0">
                          <a:ln>
                            <a:noFill/>
                          </a:ln>
                          <a:effectLst/>
                        </a:rPr>
                        <a:t>/knowing </a:t>
                      </a:r>
                      <a:r>
                        <a:rPr kumimoji="0" lang="en-US" sz="1600" u="none" strike="noStrike" cap="none" normalizeH="0" baseline="0" dirty="0">
                          <a:ln>
                            <a:noFill/>
                          </a:ln>
                          <a:effectLst/>
                        </a:rPr>
                        <a:t>the </a:t>
                      </a:r>
                      <a:r>
                        <a:rPr kumimoji="0" lang="en-US" sz="1600" u="none" strike="noStrike" cap="none" normalizeH="0" baseline="0" dirty="0" smtClean="0">
                          <a:ln>
                            <a:noFill/>
                          </a:ln>
                          <a:effectLst/>
                        </a:rPr>
                        <a:t>customer involves making the effort to understand </a:t>
                      </a:r>
                      <a:r>
                        <a:rPr kumimoji="0" lang="en-US" sz="1600" u="none" strike="noStrike" cap="none" normalizeH="0" baseline="0" dirty="0">
                          <a:ln>
                            <a:noFill/>
                          </a:ln>
                          <a:effectLst/>
                        </a:rPr>
                        <a:t>the customer’s needs</a:t>
                      </a:r>
                      <a:endParaRPr kumimoji="0" lang="en-US" sz="1600" b="1" i="0" u="none" strike="noStrike" cap="none" normalizeH="0" baseline="0" dirty="0">
                        <a:ln>
                          <a:noFill/>
                        </a:ln>
                        <a:solidFill>
                          <a:schemeClr val="tx1"/>
                        </a:solidFill>
                        <a:effectLst/>
                        <a:latin typeface="Arial"/>
                        <a:ea typeface="ＭＳ Ｐゴシック" charset="0"/>
                        <a:cs typeface="Arial"/>
                      </a:endParaRPr>
                    </a:p>
                  </a:txBody>
                  <a:tcPr marT="45725" marB="45725"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10932">
                <a:tc>
                  <a:txBody>
                    <a:bodyPr/>
                    <a:lstStyle/>
                    <a:p>
                      <a:pPr marL="0" marR="0" lvl="0" indent="0" algn="l" defTabSz="914400" rtl="0" eaLnBrk="1" fontAlgn="base" latinLnBrk="0" hangingPunct="1">
                        <a:lnSpc>
                          <a:spcPct val="90000"/>
                        </a:lnSpc>
                        <a:spcBef>
                          <a:spcPct val="0"/>
                        </a:spcBef>
                        <a:spcAft>
                          <a:spcPct val="40000"/>
                        </a:spcAft>
                        <a:buClrTx/>
                        <a:buSzTx/>
                        <a:buFontTx/>
                        <a:buNone/>
                        <a:tabLst/>
                      </a:pPr>
                      <a:r>
                        <a:rPr kumimoji="0" lang="en-US" sz="1600" u="none" strike="noStrike" cap="none" normalizeH="0" baseline="0" dirty="0" smtClean="0">
                          <a:ln>
                            <a:noFill/>
                          </a:ln>
                          <a:effectLst/>
                        </a:rPr>
                        <a:t>Tangibles include the physical </a:t>
                      </a:r>
                      <a:r>
                        <a:rPr kumimoji="0" lang="en-US" sz="1600" u="none" strike="noStrike" cap="none" normalizeH="0" baseline="0" dirty="0">
                          <a:ln>
                            <a:noFill/>
                          </a:ln>
                          <a:effectLst/>
                        </a:rPr>
                        <a:t>evidence of the service</a:t>
                      </a:r>
                      <a:endParaRPr kumimoji="0" lang="en-US" sz="1600" b="1" i="0" u="none" strike="noStrike" cap="none" normalizeH="0" baseline="0" dirty="0">
                        <a:ln>
                          <a:noFill/>
                        </a:ln>
                        <a:solidFill>
                          <a:schemeClr val="tx1"/>
                        </a:solidFill>
                        <a:effectLst/>
                        <a:latin typeface="Arial"/>
                        <a:ea typeface="ＭＳ Ｐゴシック" charset="0"/>
                        <a:cs typeface="Arial"/>
                      </a:endParaRPr>
                    </a:p>
                  </a:txBody>
                  <a:tcPr marT="45725" marB="45725"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272" fill="hold" nodeType="afterEffect">
                                  <p:stCondLst>
                                    <p:cond delay="1000"/>
                                  </p:stCondLst>
                                  <p:childTnLst>
                                    <p:set>
                                      <p:cBhvr>
                                        <p:cTn id="6" dur="1" fill="hold">
                                          <p:stCondLst>
                                            <p:cond delay="0"/>
                                          </p:stCondLst>
                                        </p:cTn>
                                        <p:tgtEl>
                                          <p:spTgt spid="139391"/>
                                        </p:tgtEl>
                                        <p:attrNameLst>
                                          <p:attrName>style.visibility</p:attrName>
                                        </p:attrNameLst>
                                      </p:cBhvr>
                                      <p:to>
                                        <p:strVal val="visible"/>
                                      </p:to>
                                    </p:set>
                                    <p:anim calcmode="lin" valueType="num">
                                      <p:cBhvr>
                                        <p:cTn id="7" dur="1000" fill="hold"/>
                                        <p:tgtEl>
                                          <p:spTgt spid="139391"/>
                                        </p:tgtEl>
                                        <p:attrNameLst>
                                          <p:attrName>ppt_w</p:attrName>
                                        </p:attrNameLst>
                                      </p:cBhvr>
                                      <p:tavLst>
                                        <p:tav tm="0">
                                          <p:val>
                                            <p:strVal val="2/3*#ppt_w"/>
                                          </p:val>
                                        </p:tav>
                                        <p:tav tm="100000">
                                          <p:val>
                                            <p:strVal val="#ppt_w"/>
                                          </p:val>
                                        </p:tav>
                                      </p:tavLst>
                                    </p:anim>
                                    <p:anim calcmode="lin" valueType="num">
                                      <p:cBhvr>
                                        <p:cTn id="8" dur="1000" fill="hold"/>
                                        <p:tgtEl>
                                          <p:spTgt spid="139391"/>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9025" name="Rectangle 2"/>
          <p:cNvSpPr>
            <a:spLocks noGrp="1" noChangeArrowheads="1"/>
          </p:cNvSpPr>
          <p:nvPr>
            <p:ph type="title"/>
          </p:nvPr>
        </p:nvSpPr>
        <p:spPr>
          <a:xfrm>
            <a:off x="457200" y="138160"/>
            <a:ext cx="8229600" cy="1143000"/>
          </a:xfrm>
        </p:spPr>
        <p:txBody>
          <a:bodyPr/>
          <a:lstStyle/>
          <a:p>
            <a:r>
              <a:rPr lang="en-US" altLang="id-ID" dirty="0" smtClean="0">
                <a:latin typeface="Arial" pitchFamily="34" charset="0"/>
                <a:cs typeface="Arial" pitchFamily="34" charset="0"/>
              </a:rPr>
              <a:t>Service Recovery Strategy</a:t>
            </a:r>
          </a:p>
        </p:txBody>
      </p:sp>
      <p:sp>
        <p:nvSpPr>
          <p:cNvPr id="129026" name="Rectangle 3"/>
          <p:cNvSpPr>
            <a:spLocks noGrp="1" noChangeArrowheads="1"/>
          </p:cNvSpPr>
          <p:nvPr>
            <p:ph type="body" idx="1"/>
          </p:nvPr>
        </p:nvSpPr>
        <p:spPr>
          <a:xfrm>
            <a:off x="1179513" y="1676400"/>
            <a:ext cx="6800850" cy="4562475"/>
          </a:xfrm>
          <a:solidFill>
            <a:schemeClr val="accent2">
              <a:lumMod val="60000"/>
              <a:lumOff val="40000"/>
            </a:schemeClr>
          </a:solidFill>
        </p:spPr>
        <p:txBody>
          <a:bodyPr/>
          <a:lstStyle/>
          <a:p>
            <a:pPr>
              <a:buClr>
                <a:srgbClr val="BF0922"/>
              </a:buClr>
              <a:buSzPct val="60000"/>
              <a:buFont typeface="Wingdings" panose="05000000000000000000" pitchFamily="2" charset="2"/>
              <a:buChar char="q"/>
            </a:pPr>
            <a:r>
              <a:rPr lang="en-US" altLang="id-ID" dirty="0" smtClean="0">
                <a:latin typeface="+mn-lt"/>
                <a:cs typeface="Arial" pitchFamily="34" charset="0"/>
              </a:rPr>
              <a:t>Managers should have a plan for when services fail</a:t>
            </a:r>
          </a:p>
          <a:p>
            <a:pPr>
              <a:buClr>
                <a:srgbClr val="BF0922"/>
              </a:buClr>
              <a:buSzPct val="60000"/>
              <a:buFont typeface="Wingdings" panose="05000000000000000000" pitchFamily="2" charset="2"/>
              <a:buChar char="q"/>
            </a:pPr>
            <a:r>
              <a:rPr lang="en-US" altLang="id-ID" dirty="0" smtClean="0">
                <a:latin typeface="+mn-lt"/>
                <a:cs typeface="Arial" pitchFamily="34" charset="0"/>
              </a:rPr>
              <a:t>Marriott’s </a:t>
            </a:r>
            <a:r>
              <a:rPr lang="en-US" altLang="id-ID" b="1" dirty="0" smtClean="0">
                <a:solidFill>
                  <a:srgbClr val="C00000"/>
                </a:solidFill>
                <a:latin typeface="+mn-lt"/>
                <a:cs typeface="Arial" pitchFamily="34" charset="0"/>
              </a:rPr>
              <a:t>LEARN</a:t>
            </a:r>
            <a:r>
              <a:rPr lang="en-US" altLang="id-ID" dirty="0" smtClean="0">
                <a:latin typeface="+mn-lt"/>
                <a:cs typeface="Arial" pitchFamily="34" charset="0"/>
              </a:rPr>
              <a:t> routine</a:t>
            </a:r>
          </a:p>
          <a:p>
            <a:pPr marL="909638" lvl="1" indent="-457200">
              <a:buClr>
                <a:srgbClr val="BF0922"/>
              </a:buClr>
              <a:buSzPct val="60000"/>
              <a:buFont typeface="Wingdings" panose="05000000000000000000" pitchFamily="2" charset="2"/>
              <a:buChar char="Ø"/>
            </a:pPr>
            <a:r>
              <a:rPr lang="en-US" altLang="id-ID" dirty="0" smtClean="0">
                <a:latin typeface="+mn-lt"/>
                <a:cs typeface="Arial" pitchFamily="34" charset="0"/>
              </a:rPr>
              <a:t>Listen</a:t>
            </a:r>
          </a:p>
          <a:p>
            <a:pPr marL="909638" lvl="1" indent="-457200">
              <a:buClr>
                <a:srgbClr val="BF0922"/>
              </a:buClr>
              <a:buSzPct val="60000"/>
              <a:buFont typeface="Wingdings" panose="05000000000000000000" pitchFamily="2" charset="2"/>
              <a:buChar char="Ø"/>
            </a:pPr>
            <a:r>
              <a:rPr lang="en-US" altLang="id-ID" dirty="0" smtClean="0">
                <a:latin typeface="+mn-lt"/>
                <a:cs typeface="Arial" pitchFamily="34" charset="0"/>
              </a:rPr>
              <a:t>Empathize</a:t>
            </a:r>
          </a:p>
          <a:p>
            <a:pPr marL="909638" lvl="1" indent="-457200">
              <a:buClr>
                <a:srgbClr val="BF0922"/>
              </a:buClr>
              <a:buSzPct val="60000"/>
              <a:buFont typeface="Wingdings" panose="05000000000000000000" pitchFamily="2" charset="2"/>
              <a:buChar char="Ø"/>
            </a:pPr>
            <a:r>
              <a:rPr lang="en-US" altLang="id-ID" dirty="0" smtClean="0">
                <a:latin typeface="+mn-lt"/>
                <a:cs typeface="Arial" pitchFamily="34" charset="0"/>
              </a:rPr>
              <a:t>Apologize</a:t>
            </a:r>
          </a:p>
          <a:p>
            <a:pPr marL="909638" lvl="1" indent="-457200">
              <a:buClr>
                <a:srgbClr val="BF0922"/>
              </a:buClr>
              <a:buSzPct val="60000"/>
              <a:buFont typeface="Wingdings" panose="05000000000000000000" pitchFamily="2" charset="2"/>
              <a:buChar char="Ø"/>
            </a:pPr>
            <a:r>
              <a:rPr lang="en-US" altLang="id-ID" dirty="0" smtClean="0">
                <a:latin typeface="+mn-lt"/>
                <a:cs typeface="Arial" pitchFamily="34" charset="0"/>
              </a:rPr>
              <a:t>React</a:t>
            </a:r>
          </a:p>
          <a:p>
            <a:pPr marL="909638" lvl="1" indent="-457200">
              <a:buClr>
                <a:srgbClr val="BF0922"/>
              </a:buClr>
              <a:buSzPct val="60000"/>
              <a:buFont typeface="Wingdings" panose="05000000000000000000" pitchFamily="2" charset="2"/>
              <a:buChar char="Ø"/>
            </a:pPr>
            <a:r>
              <a:rPr lang="en-US" altLang="id-ID" dirty="0" smtClean="0">
                <a:latin typeface="+mn-lt"/>
                <a:cs typeface="Arial" pitchFamily="34" charset="0"/>
              </a:rPr>
              <a:t>Notify</a:t>
            </a:r>
          </a:p>
        </p:txBody>
      </p:sp>
    </p:spTree>
  </p:cSld>
  <p:clrMapOvr>
    <a:masterClrMapping/>
  </p:clrMapOvr>
  <p:transition>
    <p:pull dir="l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Rectangle 3"/>
          <p:cNvSpPr>
            <a:spLocks noChangeArrowheads="1"/>
          </p:cNvSpPr>
          <p:nvPr/>
        </p:nvSpPr>
        <p:spPr bwMode="auto">
          <a:xfrm>
            <a:off x="685800" y="2506663"/>
            <a:ext cx="7772400" cy="2086725"/>
          </a:xfrm>
          <a:prstGeom prst="rect">
            <a:avLst/>
          </a:prstGeom>
          <a:solidFill>
            <a:schemeClr val="accent4">
              <a:lumMod val="60000"/>
              <a:lumOff val="40000"/>
            </a:schemeClr>
          </a:solidFill>
          <a:ln>
            <a:noFill/>
          </a:ln>
        </p:spPr>
        <p:txBody>
          <a:bodyPr wrap="squar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gn="ctr">
              <a:lnSpc>
                <a:spcPct val="90000"/>
              </a:lnSpc>
            </a:pPr>
            <a:r>
              <a:rPr lang="en-US" altLang="id-ID" sz="3600" dirty="0">
                <a:latin typeface="+mn-lt"/>
              </a:rPr>
              <a:t>The totality of </a:t>
            </a:r>
            <a:r>
              <a:rPr lang="en-US" altLang="id-ID" sz="3600" b="1" dirty="0">
                <a:solidFill>
                  <a:schemeClr val="accent1">
                    <a:lumMod val="50000"/>
                  </a:schemeClr>
                </a:solidFill>
                <a:latin typeface="+mn-lt"/>
              </a:rPr>
              <a:t>features and characteristics </a:t>
            </a:r>
            <a:r>
              <a:rPr lang="en-US" altLang="id-ID" sz="3600" dirty="0">
                <a:latin typeface="+mn-lt"/>
              </a:rPr>
              <a:t>of a product or service that bears on its ability to </a:t>
            </a:r>
            <a:r>
              <a:rPr lang="en-US" altLang="id-ID" sz="3600" b="1" dirty="0">
                <a:solidFill>
                  <a:schemeClr val="accent1">
                    <a:lumMod val="50000"/>
                  </a:schemeClr>
                </a:solidFill>
                <a:latin typeface="+mn-lt"/>
              </a:rPr>
              <a:t>satisfy stated or implied needs</a:t>
            </a:r>
          </a:p>
        </p:txBody>
      </p:sp>
      <p:sp>
        <p:nvSpPr>
          <p:cNvPr id="34820" name="Rectangle 4"/>
          <p:cNvSpPr>
            <a:spLocks noChangeArrowheads="1"/>
          </p:cNvSpPr>
          <p:nvPr/>
        </p:nvSpPr>
        <p:spPr bwMode="auto">
          <a:xfrm>
            <a:off x="4937125" y="4835525"/>
            <a:ext cx="28225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r>
              <a:rPr lang="en-US" altLang="id-ID" sz="1600" i="1">
                <a:latin typeface="Arial" pitchFamily="34" charset="0"/>
              </a:rPr>
              <a:t>American Society for Quality</a:t>
            </a:r>
          </a:p>
        </p:txBody>
      </p:sp>
      <p:sp>
        <p:nvSpPr>
          <p:cNvPr id="6" name="Rectangle 2"/>
          <p:cNvSpPr>
            <a:spLocks noGrp="1" noChangeArrowheads="1"/>
          </p:cNvSpPr>
          <p:nvPr>
            <p:ph type="title"/>
          </p:nvPr>
        </p:nvSpPr>
        <p:spPr>
          <a:xfrm>
            <a:off x="685800" y="447675"/>
            <a:ext cx="7772400" cy="914400"/>
          </a:xfrm>
          <a:solidFill>
            <a:srgbClr val="C00000"/>
          </a:solidFill>
        </p:spPr>
        <p:txBody>
          <a:bodyPr/>
          <a:lstStyle/>
          <a:p>
            <a:r>
              <a:rPr lang="en-US" altLang="id-ID" cap="small" smtClean="0">
                <a:latin typeface="+mn-lt"/>
                <a:cs typeface="Arial" pitchFamily="34" charset="0"/>
              </a:rPr>
              <a:t>Defining Quality</a:t>
            </a:r>
          </a:p>
        </p:txBody>
      </p:sp>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4819"/>
                                        </p:tgtEl>
                                        <p:attrNameLst>
                                          <p:attrName>style.visibility</p:attrName>
                                        </p:attrNameLst>
                                      </p:cBhvr>
                                      <p:to>
                                        <p:strVal val="visible"/>
                                      </p:to>
                                    </p:set>
                                    <p:animEffect transition="in" filter="strips(downRight)">
                                      <p:cBhvr>
                                        <p:cTn id="7" dur="1000"/>
                                        <p:tgtEl>
                                          <p:spTgt spid="34819"/>
                                        </p:tgtEl>
                                      </p:cBhvr>
                                    </p:animEffect>
                                  </p:childTnLst>
                                </p:cTn>
                              </p:par>
                            </p:childTnLst>
                          </p:cTn>
                        </p:par>
                        <p:par>
                          <p:cTn id="8" fill="hold" nodeType="afterGroup">
                            <p:stCondLst>
                              <p:cond delay="2000"/>
                            </p:stCondLst>
                            <p:childTnLst>
                              <p:par>
                                <p:cTn id="9" presetID="22" presetClass="entr" presetSubtype="8" fill="hold" grpId="0" nodeType="afterEffect">
                                  <p:stCondLst>
                                    <p:cond delay="1000"/>
                                  </p:stCondLst>
                                  <p:childTnLst>
                                    <p:set>
                                      <p:cBhvr>
                                        <p:cTn id="10" dur="1" fill="hold">
                                          <p:stCondLst>
                                            <p:cond delay="0"/>
                                          </p:stCondLst>
                                        </p:cTn>
                                        <p:tgtEl>
                                          <p:spTgt spid="34820"/>
                                        </p:tgtEl>
                                        <p:attrNameLst>
                                          <p:attrName>style.visibility</p:attrName>
                                        </p:attrNameLst>
                                      </p:cBhvr>
                                      <p:to>
                                        <p:strVal val="visible"/>
                                      </p:to>
                                    </p:set>
                                    <p:animEffect transition="in" filter="wipe(left)">
                                      <p:cBhvr>
                                        <p:cTn id="11" dur="1000"/>
                                        <p:tgtEl>
                                          <p:spTgt spid="34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animBg="1" autoUpdateAnimBg="0"/>
      <p:bldP spid="34820"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a:xfrm>
            <a:off x="685006" y="143761"/>
            <a:ext cx="7772400" cy="889000"/>
          </a:xfrm>
          <a:solidFill>
            <a:schemeClr val="accent2">
              <a:lumMod val="75000"/>
            </a:schemeClr>
          </a:solidFill>
        </p:spPr>
        <p:txBody>
          <a:bodyPr/>
          <a:lstStyle/>
          <a:p>
            <a:r>
              <a:rPr lang="en-US" altLang="id-ID" sz="4000" cap="small" smtClean="0">
                <a:latin typeface="+mn-lt"/>
                <a:cs typeface="Arial" pitchFamily="34" charset="0"/>
              </a:rPr>
              <a:t>Different Views</a:t>
            </a:r>
          </a:p>
        </p:txBody>
      </p:sp>
      <p:sp>
        <p:nvSpPr>
          <p:cNvPr id="35843" name="Rectangle 3"/>
          <p:cNvSpPr>
            <a:spLocks noChangeArrowheads="1"/>
          </p:cNvSpPr>
          <p:nvPr/>
        </p:nvSpPr>
        <p:spPr bwMode="auto">
          <a:xfrm>
            <a:off x="938213" y="1779588"/>
            <a:ext cx="7265987" cy="3059299"/>
          </a:xfrm>
          <a:prstGeom prst="rect">
            <a:avLst/>
          </a:prstGeom>
          <a:solidFill>
            <a:schemeClr val="accent2">
              <a:lumMod val="20000"/>
              <a:lumOff val="80000"/>
            </a:schemeClr>
          </a:solidFill>
          <a:ln>
            <a:noFill/>
          </a:ln>
        </p:spPr>
        <p:txBody>
          <a:bodyPr>
            <a:spAutoFit/>
          </a:bodyPr>
          <a:lstStyle>
            <a:lvl1pPr marL="533400" indent="-533400">
              <a:defRPr>
                <a:solidFill>
                  <a:schemeClr val="tx1"/>
                </a:solidFill>
                <a:latin typeface="Calibri" pitchFamily="34" charset="0"/>
                <a:cs typeface="Arial" pitchFamily="34" charset="0"/>
              </a:defRPr>
            </a:lvl1pPr>
            <a:lvl2pPr marL="742950" indent="-28575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90000"/>
              </a:lnSpc>
              <a:spcAft>
                <a:spcPts val="1200"/>
              </a:spcAft>
              <a:buClr>
                <a:srgbClr val="BF0922"/>
              </a:buClr>
              <a:buSzPct val="60000"/>
              <a:buFont typeface="Wingdings" panose="05000000000000000000" pitchFamily="2" charset="2"/>
              <a:buChar char="q"/>
            </a:pPr>
            <a:r>
              <a:rPr lang="en-US" altLang="id-ID" sz="3200" b="1" dirty="0">
                <a:solidFill>
                  <a:schemeClr val="tx2"/>
                </a:solidFill>
                <a:latin typeface="+mn-lt"/>
              </a:rPr>
              <a:t>User-based</a:t>
            </a:r>
            <a:r>
              <a:rPr lang="en-US" altLang="id-ID" sz="3200" dirty="0">
                <a:latin typeface="+mn-lt"/>
              </a:rPr>
              <a:t>: better performance, more features</a:t>
            </a:r>
          </a:p>
          <a:p>
            <a:pPr>
              <a:lnSpc>
                <a:spcPct val="90000"/>
              </a:lnSpc>
              <a:spcAft>
                <a:spcPts val="1200"/>
              </a:spcAft>
              <a:buClr>
                <a:srgbClr val="BF0922"/>
              </a:buClr>
              <a:buSzPct val="60000"/>
              <a:buFont typeface="Wingdings" panose="05000000000000000000" pitchFamily="2" charset="2"/>
              <a:buChar char="q"/>
            </a:pPr>
            <a:r>
              <a:rPr lang="en-US" altLang="id-ID" sz="3200" b="1" dirty="0">
                <a:solidFill>
                  <a:srgbClr val="255898"/>
                </a:solidFill>
                <a:latin typeface="+mn-lt"/>
              </a:rPr>
              <a:t>Manufacturing-based</a:t>
            </a:r>
            <a:r>
              <a:rPr lang="en-US" altLang="id-ID" sz="3200" dirty="0">
                <a:latin typeface="+mn-lt"/>
              </a:rPr>
              <a:t>: conformance to standards, making it right the first time</a:t>
            </a:r>
          </a:p>
          <a:p>
            <a:pPr>
              <a:lnSpc>
                <a:spcPct val="90000"/>
              </a:lnSpc>
              <a:spcAft>
                <a:spcPts val="1200"/>
              </a:spcAft>
              <a:buClr>
                <a:srgbClr val="BF0922"/>
              </a:buClr>
              <a:buSzPct val="60000"/>
              <a:buFont typeface="Wingdings" panose="05000000000000000000" pitchFamily="2" charset="2"/>
              <a:buChar char="q"/>
            </a:pPr>
            <a:r>
              <a:rPr lang="en-US" altLang="id-ID" sz="3200" b="1" dirty="0">
                <a:solidFill>
                  <a:srgbClr val="255898"/>
                </a:solidFill>
                <a:latin typeface="+mn-lt"/>
              </a:rPr>
              <a:t>Product-based</a:t>
            </a:r>
            <a:r>
              <a:rPr lang="en-US" altLang="id-ID" sz="3200" dirty="0">
                <a:latin typeface="+mn-lt"/>
              </a:rPr>
              <a:t>: specific and measurable attributes of the product </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5843"/>
                                        </p:tgtEl>
                                        <p:attrNameLst>
                                          <p:attrName>style.visibility</p:attrName>
                                        </p:attrNameLst>
                                      </p:cBhvr>
                                      <p:to>
                                        <p:strVal val="visible"/>
                                      </p:to>
                                    </p:set>
                                    <p:animEffect transition="in" filter="strips(downRight)">
                                      <p:cBhvr>
                                        <p:cTn id="7" dur="1000"/>
                                        <p:tgtEl>
                                          <p:spTgt spid="35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7" name="Rectangle 2"/>
          <p:cNvSpPr>
            <a:spLocks noGrp="1" noChangeArrowheads="1"/>
          </p:cNvSpPr>
          <p:nvPr>
            <p:ph type="title"/>
          </p:nvPr>
        </p:nvSpPr>
        <p:spPr>
          <a:xfrm>
            <a:off x="685800" y="216611"/>
            <a:ext cx="7772400" cy="990600"/>
          </a:xfrm>
          <a:solidFill>
            <a:schemeClr val="tx2">
              <a:lumMod val="60000"/>
              <a:lumOff val="40000"/>
            </a:schemeClr>
          </a:solidFill>
        </p:spPr>
        <p:txBody>
          <a:bodyPr/>
          <a:lstStyle/>
          <a:p>
            <a:r>
              <a:rPr lang="en-US" altLang="id-ID" sz="4000" cap="small" dirty="0" smtClean="0">
                <a:latin typeface="+mn-lt"/>
                <a:cs typeface="Arial" pitchFamily="34" charset="0"/>
              </a:rPr>
              <a:t>Implications of Quality</a:t>
            </a:r>
          </a:p>
        </p:txBody>
      </p:sp>
      <p:sp>
        <p:nvSpPr>
          <p:cNvPr id="36867" name="Rectangle 3"/>
          <p:cNvSpPr>
            <a:spLocks noChangeArrowheads="1"/>
          </p:cNvSpPr>
          <p:nvPr/>
        </p:nvSpPr>
        <p:spPr bwMode="auto">
          <a:xfrm>
            <a:off x="685800" y="1773474"/>
            <a:ext cx="7772400" cy="3804118"/>
          </a:xfrm>
          <a:prstGeom prst="rect">
            <a:avLst/>
          </a:prstGeom>
          <a:solidFill>
            <a:schemeClr val="accent4">
              <a:lumMod val="40000"/>
              <a:lumOff val="60000"/>
            </a:schemeClr>
          </a:solidFill>
          <a:ln>
            <a:noFill/>
          </a:ln>
        </p:spPr>
        <p:txBody>
          <a:bodyPr wrap="square">
            <a:spAutoFit/>
          </a:bodyPr>
          <a:lstStyle>
            <a:lvl1pPr marL="533400" indent="-533400">
              <a:defRPr>
                <a:solidFill>
                  <a:schemeClr val="tx1"/>
                </a:solidFill>
                <a:latin typeface="Calibri" pitchFamily="34" charset="0"/>
                <a:cs typeface="Arial" pitchFamily="34" charset="0"/>
              </a:defRPr>
            </a:lvl1pPr>
            <a:lvl2pPr marL="1169988" indent="-457200">
              <a:defRPr>
                <a:solidFill>
                  <a:schemeClr val="tx1"/>
                </a:solidFill>
                <a:latin typeface="Calibri" pitchFamily="34" charset="0"/>
                <a:cs typeface="Arial" pitchFamily="34" charset="0"/>
              </a:defRPr>
            </a:lvl2pPr>
            <a:lvl3pPr marL="1143000" indent="-228600">
              <a:defRPr>
                <a:solidFill>
                  <a:schemeClr val="tx1"/>
                </a:solidFill>
                <a:latin typeface="Calibri" pitchFamily="34" charset="0"/>
                <a:cs typeface="Arial" pitchFamily="34" charset="0"/>
              </a:defRPr>
            </a:lvl3pPr>
            <a:lvl4pPr marL="1600200" indent="-228600">
              <a:defRPr>
                <a:solidFill>
                  <a:schemeClr val="tx1"/>
                </a:solidFill>
                <a:latin typeface="Calibri" pitchFamily="34" charset="0"/>
                <a:cs typeface="Arial" pitchFamily="34" charset="0"/>
              </a:defRPr>
            </a:lvl4pPr>
            <a:lvl5pPr marL="2057400" indent="-228600">
              <a:defRPr>
                <a:solidFill>
                  <a:schemeClr val="tx1"/>
                </a:solidFill>
                <a:latin typeface="Calibri" pitchFamily="34" charset="0"/>
                <a:cs typeface="Arial" pitchFamily="34" charset="0"/>
              </a:defRPr>
            </a:lvl5pPr>
            <a:lvl6pPr marL="2514600" indent="-228600" defTabSz="457200" fontAlgn="base">
              <a:spcBef>
                <a:spcPct val="0"/>
              </a:spcBef>
              <a:spcAft>
                <a:spcPct val="0"/>
              </a:spcAft>
              <a:defRPr>
                <a:solidFill>
                  <a:schemeClr val="tx1"/>
                </a:solidFill>
                <a:latin typeface="Calibri" pitchFamily="34" charset="0"/>
                <a:cs typeface="Arial" pitchFamily="34" charset="0"/>
              </a:defRPr>
            </a:lvl6pPr>
            <a:lvl7pPr marL="2971800" indent="-228600" defTabSz="457200" fontAlgn="base">
              <a:spcBef>
                <a:spcPct val="0"/>
              </a:spcBef>
              <a:spcAft>
                <a:spcPct val="0"/>
              </a:spcAft>
              <a:defRPr>
                <a:solidFill>
                  <a:schemeClr val="tx1"/>
                </a:solidFill>
                <a:latin typeface="Calibri" pitchFamily="34" charset="0"/>
                <a:cs typeface="Arial" pitchFamily="34" charset="0"/>
              </a:defRPr>
            </a:lvl7pPr>
            <a:lvl8pPr marL="3429000" indent="-228600" defTabSz="457200" fontAlgn="base">
              <a:spcBef>
                <a:spcPct val="0"/>
              </a:spcBef>
              <a:spcAft>
                <a:spcPct val="0"/>
              </a:spcAft>
              <a:defRPr>
                <a:solidFill>
                  <a:schemeClr val="tx1"/>
                </a:solidFill>
                <a:latin typeface="Calibri" pitchFamily="34" charset="0"/>
                <a:cs typeface="Arial" pitchFamily="34" charset="0"/>
              </a:defRPr>
            </a:lvl8pPr>
            <a:lvl9pPr marL="3886200" indent="-228600" defTabSz="457200" fontAlgn="base">
              <a:spcBef>
                <a:spcPct val="0"/>
              </a:spcBef>
              <a:spcAft>
                <a:spcPct val="0"/>
              </a:spcAft>
              <a:defRPr>
                <a:solidFill>
                  <a:schemeClr val="tx1"/>
                </a:solidFill>
                <a:latin typeface="Calibri" pitchFamily="34" charset="0"/>
                <a:cs typeface="Arial" pitchFamily="34" charset="0"/>
              </a:defRPr>
            </a:lvl9pPr>
          </a:lstStyle>
          <a:p>
            <a:pPr>
              <a:lnSpc>
                <a:spcPct val="90000"/>
              </a:lnSpc>
              <a:spcAft>
                <a:spcPts val="0"/>
              </a:spcAft>
              <a:buFont typeface="Times" pitchFamily="18" charset="0"/>
              <a:buAutoNum type="arabicPeriod"/>
            </a:pPr>
            <a:r>
              <a:rPr lang="en-US" altLang="id-ID" sz="3200" dirty="0">
                <a:latin typeface="Bahnschrift" panose="020B0502040204020203" pitchFamily="34" charset="0"/>
              </a:rPr>
              <a:t>Company reputation</a:t>
            </a:r>
          </a:p>
          <a:p>
            <a:pPr lvl="1">
              <a:lnSpc>
                <a:spcPct val="90000"/>
              </a:lnSpc>
              <a:spcAft>
                <a:spcPts val="0"/>
              </a:spcAft>
              <a:buClr>
                <a:srgbClr val="BF0922"/>
              </a:buClr>
              <a:buSzPct val="60000"/>
              <a:buFont typeface="Lucida Grande"/>
              <a:buChar char="►"/>
            </a:pPr>
            <a:r>
              <a:rPr lang="en-US" altLang="id-ID" sz="2800" dirty="0">
                <a:latin typeface="Bahnschrift" panose="020B0502040204020203" pitchFamily="34" charset="0"/>
              </a:rPr>
              <a:t>Perception of new products</a:t>
            </a:r>
          </a:p>
          <a:p>
            <a:pPr lvl="1">
              <a:lnSpc>
                <a:spcPct val="90000"/>
              </a:lnSpc>
              <a:spcAft>
                <a:spcPts val="0"/>
              </a:spcAft>
              <a:buClr>
                <a:srgbClr val="BF0922"/>
              </a:buClr>
              <a:buSzPct val="60000"/>
              <a:buFont typeface="Lucida Grande"/>
              <a:buChar char="►"/>
            </a:pPr>
            <a:r>
              <a:rPr lang="en-US" altLang="id-ID" sz="2800" dirty="0">
                <a:latin typeface="Bahnschrift" panose="020B0502040204020203" pitchFamily="34" charset="0"/>
              </a:rPr>
              <a:t>Employment practices</a:t>
            </a:r>
          </a:p>
          <a:p>
            <a:pPr lvl="1">
              <a:lnSpc>
                <a:spcPct val="90000"/>
              </a:lnSpc>
              <a:spcAft>
                <a:spcPts val="0"/>
              </a:spcAft>
              <a:buClr>
                <a:srgbClr val="BF0922"/>
              </a:buClr>
              <a:buSzPct val="60000"/>
              <a:buFont typeface="Lucida Grande"/>
              <a:buChar char="►"/>
            </a:pPr>
            <a:r>
              <a:rPr lang="en-US" altLang="id-ID" sz="2800" dirty="0">
                <a:latin typeface="Bahnschrift" panose="020B0502040204020203" pitchFamily="34" charset="0"/>
              </a:rPr>
              <a:t>Supplier </a:t>
            </a:r>
            <a:r>
              <a:rPr lang="en-US" altLang="id-ID" sz="2800" dirty="0" smtClean="0">
                <a:latin typeface="Bahnschrift" panose="020B0502040204020203" pitchFamily="34" charset="0"/>
              </a:rPr>
              <a:t>relations</a:t>
            </a:r>
          </a:p>
          <a:p>
            <a:pPr marL="712788" lvl="1" indent="0">
              <a:lnSpc>
                <a:spcPct val="90000"/>
              </a:lnSpc>
              <a:spcAft>
                <a:spcPts val="0"/>
              </a:spcAft>
              <a:buClr>
                <a:srgbClr val="BF0922"/>
              </a:buClr>
              <a:buSzPct val="60000"/>
            </a:pPr>
            <a:endParaRPr lang="en-US" altLang="id-ID" sz="1200" dirty="0">
              <a:latin typeface="Bahnschrift" panose="020B0502040204020203" pitchFamily="34" charset="0"/>
            </a:endParaRPr>
          </a:p>
          <a:p>
            <a:pPr>
              <a:lnSpc>
                <a:spcPct val="90000"/>
              </a:lnSpc>
              <a:spcAft>
                <a:spcPts val="0"/>
              </a:spcAft>
              <a:buFont typeface="Times" pitchFamily="18" charset="0"/>
              <a:buAutoNum type="arabicPeriod"/>
            </a:pPr>
            <a:r>
              <a:rPr lang="en-US" altLang="id-ID" sz="3200" dirty="0">
                <a:latin typeface="Bahnschrift" panose="020B0502040204020203" pitchFamily="34" charset="0"/>
              </a:rPr>
              <a:t>Product liability</a:t>
            </a:r>
          </a:p>
          <a:p>
            <a:pPr lvl="1">
              <a:lnSpc>
                <a:spcPct val="90000"/>
              </a:lnSpc>
              <a:spcAft>
                <a:spcPts val="0"/>
              </a:spcAft>
              <a:buClr>
                <a:srgbClr val="BF0922"/>
              </a:buClr>
              <a:buSzPct val="60000"/>
              <a:buFont typeface="Lucida Grande"/>
              <a:buChar char="►"/>
            </a:pPr>
            <a:r>
              <a:rPr lang="en-US" altLang="id-ID" sz="2800" dirty="0">
                <a:latin typeface="Bahnschrift" panose="020B0502040204020203" pitchFamily="34" charset="0"/>
              </a:rPr>
              <a:t>Reduce </a:t>
            </a:r>
            <a:r>
              <a:rPr lang="en-US" altLang="id-ID" sz="2800" dirty="0" smtClean="0">
                <a:latin typeface="Bahnschrift" panose="020B0502040204020203" pitchFamily="34" charset="0"/>
              </a:rPr>
              <a:t>risk</a:t>
            </a:r>
          </a:p>
          <a:p>
            <a:pPr marL="712788" lvl="1" indent="0">
              <a:lnSpc>
                <a:spcPct val="90000"/>
              </a:lnSpc>
              <a:spcAft>
                <a:spcPts val="0"/>
              </a:spcAft>
              <a:buClr>
                <a:srgbClr val="BF0922"/>
              </a:buClr>
              <a:buSzPct val="60000"/>
            </a:pPr>
            <a:endParaRPr lang="en-US" altLang="id-ID" dirty="0">
              <a:latin typeface="Bahnschrift" panose="020B0502040204020203" pitchFamily="34" charset="0"/>
            </a:endParaRPr>
          </a:p>
          <a:p>
            <a:pPr>
              <a:lnSpc>
                <a:spcPct val="90000"/>
              </a:lnSpc>
              <a:spcAft>
                <a:spcPts val="0"/>
              </a:spcAft>
              <a:buFont typeface="Times" pitchFamily="18" charset="0"/>
              <a:buAutoNum type="arabicPeriod"/>
            </a:pPr>
            <a:r>
              <a:rPr lang="en-US" altLang="id-ID" sz="3200" dirty="0">
                <a:latin typeface="Bahnschrift" panose="020B0502040204020203" pitchFamily="34" charset="0"/>
              </a:rPr>
              <a:t>Global implications</a:t>
            </a:r>
          </a:p>
          <a:p>
            <a:pPr lvl="1">
              <a:lnSpc>
                <a:spcPct val="90000"/>
              </a:lnSpc>
              <a:spcAft>
                <a:spcPts val="0"/>
              </a:spcAft>
              <a:buClr>
                <a:srgbClr val="BF0922"/>
              </a:buClr>
              <a:buSzPct val="60000"/>
              <a:buFont typeface="Lucida Grande"/>
              <a:buChar char="►"/>
            </a:pPr>
            <a:r>
              <a:rPr lang="en-US" altLang="id-ID" sz="2800" dirty="0">
                <a:latin typeface="Bahnschrift" panose="020B0502040204020203" pitchFamily="34" charset="0"/>
              </a:rPr>
              <a:t>Improved ability to compete</a:t>
            </a:r>
            <a:endParaRPr lang="en-US" altLang="id-ID" sz="3200" dirty="0">
              <a:latin typeface="Bahnschrift" panose="020B0502040204020203" pitchFamily="34" charset="0"/>
            </a:endParaRP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6867"/>
                                        </p:tgtEl>
                                        <p:attrNameLst>
                                          <p:attrName>style.visibility</p:attrName>
                                        </p:attrNameLst>
                                      </p:cBhvr>
                                      <p:to>
                                        <p:strVal val="visible"/>
                                      </p:to>
                                    </p:set>
                                    <p:animEffect transition="in" filter="strips(downRight)">
                                      <p:cBhvr>
                                        <p:cTn id="7" dur="1000"/>
                                        <p:tgtEl>
                                          <p:spTgt spid="368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a:xfrm>
            <a:off x="685800" y="180074"/>
            <a:ext cx="7772400" cy="1171054"/>
          </a:xfrm>
          <a:solidFill>
            <a:schemeClr val="accent4">
              <a:lumMod val="40000"/>
              <a:lumOff val="60000"/>
            </a:schemeClr>
          </a:solidFill>
        </p:spPr>
        <p:txBody>
          <a:bodyPr lIns="91427" tIns="45713" rIns="91427" bIns="45713"/>
          <a:lstStyle/>
          <a:p>
            <a:pPr>
              <a:lnSpc>
                <a:spcPct val="80000"/>
              </a:lnSpc>
            </a:pPr>
            <a:r>
              <a:rPr lang="en-US" altLang="id-ID" sz="4000" dirty="0" smtClean="0">
                <a:latin typeface="+mn-lt"/>
                <a:cs typeface="Arial" pitchFamily="34" charset="0"/>
              </a:rPr>
              <a:t>Malcolm Baldrige National Quality Award</a:t>
            </a:r>
          </a:p>
        </p:txBody>
      </p:sp>
      <p:sp>
        <p:nvSpPr>
          <p:cNvPr id="39939" name="Rectangle 3"/>
          <p:cNvSpPr>
            <a:spLocks noChangeArrowheads="1"/>
          </p:cNvSpPr>
          <p:nvPr/>
        </p:nvSpPr>
        <p:spPr bwMode="auto">
          <a:xfrm>
            <a:off x="642938" y="1704975"/>
            <a:ext cx="7807325" cy="3859518"/>
          </a:xfrm>
          <a:prstGeom prst="rect">
            <a:avLst/>
          </a:prstGeom>
          <a:solidFill>
            <a:schemeClr val="tx2">
              <a:lumMod val="20000"/>
              <a:lumOff val="80000"/>
            </a:schemeClr>
          </a:solidFill>
          <a:ln>
            <a:noFill/>
          </a:ln>
          <a:effectLst/>
          <a:extLst/>
        </p:spPr>
        <p:txBody>
          <a:bodyPr>
            <a:spAutoFit/>
          </a:bodyPr>
          <a:lstStyle/>
          <a:p>
            <a:pPr marL="457200" indent="-457200" fontAlgn="auto">
              <a:lnSpc>
                <a:spcPct val="90000"/>
              </a:lnSpc>
              <a:spcBef>
                <a:spcPts val="0"/>
              </a:spcBef>
              <a:spcAft>
                <a:spcPct val="40000"/>
              </a:spcAft>
              <a:buSzPct val="60000"/>
              <a:buFont typeface="Wingdings" panose="05000000000000000000" pitchFamily="2" charset="2"/>
              <a:buChar char="q"/>
              <a:defRPr/>
            </a:pPr>
            <a:r>
              <a:rPr lang="en-US" sz="3200" dirty="0">
                <a:latin typeface="+mn-lt"/>
                <a:cs typeface="Arial"/>
              </a:rPr>
              <a:t>Established in 1988 by the U.S. government</a:t>
            </a:r>
          </a:p>
          <a:p>
            <a:pPr marL="457200" indent="-457200" fontAlgn="auto">
              <a:lnSpc>
                <a:spcPct val="90000"/>
              </a:lnSpc>
              <a:spcBef>
                <a:spcPts val="0"/>
              </a:spcBef>
              <a:spcAft>
                <a:spcPct val="40000"/>
              </a:spcAft>
              <a:buSzPct val="60000"/>
              <a:buFont typeface="Wingdings" panose="05000000000000000000" pitchFamily="2" charset="2"/>
              <a:buChar char="q"/>
              <a:defRPr/>
            </a:pPr>
            <a:r>
              <a:rPr lang="en-US" sz="3200" dirty="0">
                <a:latin typeface="+mn-lt"/>
                <a:cs typeface="Arial"/>
              </a:rPr>
              <a:t>Designed to promote TQM practices</a:t>
            </a:r>
            <a:endParaRPr lang="en-US" sz="2800" dirty="0">
              <a:latin typeface="+mn-lt"/>
              <a:cs typeface="Arial"/>
            </a:endParaRPr>
          </a:p>
          <a:p>
            <a:pPr marL="457200" indent="-457200" fontAlgn="auto">
              <a:lnSpc>
                <a:spcPct val="90000"/>
              </a:lnSpc>
              <a:spcBef>
                <a:spcPts val="0"/>
              </a:spcBef>
              <a:spcAft>
                <a:spcPct val="40000"/>
              </a:spcAft>
              <a:buSzPct val="60000"/>
              <a:buFont typeface="Wingdings" panose="05000000000000000000" pitchFamily="2" charset="2"/>
              <a:buChar char="q"/>
              <a:defRPr/>
            </a:pPr>
            <a:r>
              <a:rPr lang="en-US" sz="3200" dirty="0">
                <a:latin typeface="+mn-lt"/>
                <a:cs typeface="Arial"/>
              </a:rPr>
              <a:t>Recent winners include</a:t>
            </a:r>
            <a:endParaRPr lang="en-US" sz="2400" dirty="0">
              <a:solidFill>
                <a:srgbClr val="000000"/>
              </a:solidFill>
              <a:latin typeface="+mn-lt"/>
              <a:cs typeface="Arial"/>
            </a:endParaRPr>
          </a:p>
          <a:p>
            <a:pPr marL="444500" fontAlgn="auto">
              <a:spcBef>
                <a:spcPts val="0"/>
              </a:spcBef>
              <a:spcAft>
                <a:spcPts val="0"/>
              </a:spcAft>
              <a:defRPr/>
            </a:pPr>
            <a:r>
              <a:rPr lang="en-US" sz="2400" dirty="0">
                <a:solidFill>
                  <a:srgbClr val="000000"/>
                </a:solidFill>
                <a:latin typeface="+mn-lt"/>
                <a:cs typeface="Arial"/>
              </a:rPr>
              <a:t>Lockheed Martin Missiles and Fire Control, MESA Products Inc., North Mississippi Health Services, City of Irving, Concordia Publishing House, Henry Ford Health System, MEDRAD, Nestlé Purina PetCare Co., Montgomery County Public Schools 	</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9939"/>
                                        </p:tgtEl>
                                        <p:attrNameLst>
                                          <p:attrName>style.visibility</p:attrName>
                                        </p:attrNameLst>
                                      </p:cBhvr>
                                      <p:to>
                                        <p:strVal val="visible"/>
                                      </p:to>
                                    </p:set>
                                    <p:animEffect transition="in" filter="strips(downRight)">
                                      <p:cBhvr>
                                        <p:cTn id="7" dur="1000"/>
                                        <p:tgtEl>
                                          <p:spTgt spid="399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animBg="1" autoUpdateAnimBg="0"/>
    </p:bldLst>
  </p:timing>
</p:sld>
</file>

<file path=ppt/theme/theme1.xml><?xml version="1.0" encoding="utf-8"?>
<a:theme xmlns:a="http://schemas.openxmlformats.org/drawingml/2006/main" name="Office Theme">
  <a:themeElements>
    <a:clrScheme name="HR11">
      <a:dk1>
        <a:srgbClr val="000000"/>
      </a:dk1>
      <a:lt1>
        <a:srgbClr val="FFFFFF"/>
      </a:lt1>
      <a:dk2>
        <a:srgbClr val="255898"/>
      </a:dk2>
      <a:lt2>
        <a:srgbClr val="FFFCF2"/>
      </a:lt2>
      <a:accent1>
        <a:srgbClr val="D33320"/>
      </a:accent1>
      <a:accent2>
        <a:srgbClr val="9FACC7"/>
      </a:accent2>
      <a:accent3>
        <a:srgbClr val="F7D7AC"/>
      </a:accent3>
      <a:accent4>
        <a:srgbClr val="BDD6AE"/>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5770</TotalTime>
  <Words>2164</Words>
  <Application>Microsoft Office PowerPoint</Application>
  <PresentationFormat>On-screen Show (4:3)</PresentationFormat>
  <Paragraphs>545</Paragraphs>
  <Slides>58</Slides>
  <Notes>31</Notes>
  <HiddenSlides>0</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Office Theme</vt:lpstr>
      <vt:lpstr> </vt:lpstr>
      <vt:lpstr>Quality and Strategy</vt:lpstr>
      <vt:lpstr>Two Ways Quality  Improves Profitability</vt:lpstr>
      <vt:lpstr>The Flow of Activities</vt:lpstr>
      <vt:lpstr>Defining Quality</vt:lpstr>
      <vt:lpstr>Defining Quality</vt:lpstr>
      <vt:lpstr>Different Views</vt:lpstr>
      <vt:lpstr>Implications of Quality</vt:lpstr>
      <vt:lpstr>Malcolm Baldrige National Quality Award</vt:lpstr>
      <vt:lpstr>Baldrige Criteria</vt:lpstr>
      <vt:lpstr>ISO 9000  International Quality Standards</vt:lpstr>
      <vt:lpstr>ISO 9000  International Quality Standards</vt:lpstr>
      <vt:lpstr>Costs of Quality</vt:lpstr>
      <vt:lpstr>Costs of Quality</vt:lpstr>
      <vt:lpstr>Cost of Defect Product</vt:lpstr>
      <vt:lpstr>Leaders in Quality</vt:lpstr>
      <vt:lpstr>Leaders in Quality</vt:lpstr>
      <vt:lpstr>Ethics and Quality Management</vt:lpstr>
      <vt:lpstr>Total Quality Management</vt:lpstr>
      <vt:lpstr>Deming’s Fourteen Points</vt:lpstr>
      <vt:lpstr>Seven Concepts of TQM</vt:lpstr>
      <vt:lpstr>1. Continuous Improvement</vt:lpstr>
      <vt:lpstr>Shewhart’s PDCA Model</vt:lpstr>
      <vt:lpstr>2. Six Sigma</vt:lpstr>
      <vt:lpstr>Six Sigma</vt:lpstr>
      <vt:lpstr>Six Sigma Program</vt:lpstr>
      <vt:lpstr>Six Sigma</vt:lpstr>
      <vt:lpstr>Implementing Six Sigma</vt:lpstr>
      <vt:lpstr>3. Employee Empowerment</vt:lpstr>
      <vt:lpstr>Quality Circles</vt:lpstr>
      <vt:lpstr>Quality Circles</vt:lpstr>
      <vt:lpstr>4. Benchmarking</vt:lpstr>
      <vt:lpstr>Best Practices for Resolving Customer Complaints</vt:lpstr>
      <vt:lpstr>Internal Benchmarking</vt:lpstr>
      <vt:lpstr>5. Just-in-Time (JIT)</vt:lpstr>
      <vt:lpstr>Just-in-Time (JIT)</vt:lpstr>
      <vt:lpstr>6. Taguchi Concepts</vt:lpstr>
      <vt:lpstr>Quality Robustness</vt:lpstr>
      <vt:lpstr>Quality Loss Function</vt:lpstr>
      <vt:lpstr>Quality Loss Function</vt:lpstr>
      <vt:lpstr>7. TQM Tools</vt:lpstr>
      <vt:lpstr>Seven Tools of TQM</vt:lpstr>
      <vt:lpstr>Seven Tools of TQM</vt:lpstr>
      <vt:lpstr>Seven Tools of TQM</vt:lpstr>
      <vt:lpstr>Seven Tools of TQM</vt:lpstr>
      <vt:lpstr>Seven Tools of TQM</vt:lpstr>
      <vt:lpstr>Seven Tools of TQM</vt:lpstr>
      <vt:lpstr>Seven Tools of TQM</vt:lpstr>
      <vt:lpstr>Inspection</vt:lpstr>
      <vt:lpstr>When and Where to Inspect</vt:lpstr>
      <vt:lpstr>Inspection</vt:lpstr>
      <vt:lpstr>Source Inspection</vt:lpstr>
      <vt:lpstr>Source Inspection</vt:lpstr>
      <vt:lpstr>TQM In Services</vt:lpstr>
      <vt:lpstr>Service Quality</vt:lpstr>
      <vt:lpstr>Service Specifications</vt:lpstr>
      <vt:lpstr>Determinants of Service Quality</vt:lpstr>
      <vt:lpstr>Service Recovery Strategy</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Heizer/Render 11e</dc:title>
  <dc:subject>Chapter 6 - Managing Quality</dc:subject>
  <dc:creator>Jeff Heyl</dc:creator>
  <cp:lastModifiedBy>Rz Aziz</cp:lastModifiedBy>
  <cp:revision>521</cp:revision>
  <dcterms:created xsi:type="dcterms:W3CDTF">2012-09-28T10:33:31Z</dcterms:created>
  <dcterms:modified xsi:type="dcterms:W3CDTF">2021-05-08T00:04:10Z</dcterms:modified>
</cp:coreProperties>
</file>