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21" r:id="rId4"/>
    <p:sldId id="327" r:id="rId5"/>
    <p:sldId id="328" r:id="rId6"/>
    <p:sldId id="322" r:id="rId7"/>
    <p:sldId id="274" r:id="rId8"/>
    <p:sldId id="329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23" r:id="rId28"/>
    <p:sldId id="333" r:id="rId29"/>
    <p:sldId id="352" r:id="rId30"/>
    <p:sldId id="353" r:id="rId31"/>
    <p:sldId id="354" r:id="rId32"/>
    <p:sldId id="355" r:id="rId33"/>
    <p:sldId id="356" r:id="rId34"/>
    <p:sldId id="358" r:id="rId35"/>
    <p:sldId id="359" r:id="rId36"/>
    <p:sldId id="360" r:id="rId37"/>
    <p:sldId id="361" r:id="rId38"/>
    <p:sldId id="362" r:id="rId39"/>
    <p:sldId id="324" r:id="rId40"/>
    <p:sldId id="325" r:id="rId41"/>
    <p:sldId id="331" r:id="rId42"/>
    <p:sldId id="330" r:id="rId43"/>
    <p:sldId id="33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68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4B0464-5A64-45AD-8CDD-9185F466BA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F1AE4D-FB33-4823-A507-FB84F9B3B3FC}">
      <dgm:prSet phldrT="[Text]"/>
      <dgm:spPr/>
      <dgm:t>
        <a:bodyPr/>
        <a:lstStyle/>
        <a:p>
          <a:r>
            <a:rPr lang="en-US" b="1" dirty="0" err="1" smtClean="0"/>
            <a:t>Dampak</a:t>
          </a:r>
          <a:r>
            <a:rPr lang="en-US" b="1" dirty="0" smtClean="0"/>
            <a:t> </a:t>
          </a:r>
          <a:r>
            <a:rPr lang="en-US" b="1" dirty="0" err="1" smtClean="0"/>
            <a:t>terhadap</a:t>
          </a:r>
          <a:r>
            <a:rPr lang="en-US" b="1" dirty="0" smtClean="0"/>
            <a:t> </a:t>
          </a:r>
          <a:r>
            <a:rPr lang="en-US" b="1" dirty="0" err="1" smtClean="0"/>
            <a:t>Pencatatan</a:t>
          </a:r>
          <a:r>
            <a:rPr lang="en-US" b="1" dirty="0" smtClean="0"/>
            <a:t> </a:t>
          </a:r>
          <a:r>
            <a:rPr lang="en-US" b="1" dirty="0" err="1" smtClean="0"/>
            <a:t>Entitas</a:t>
          </a:r>
          <a:r>
            <a:rPr lang="en-US" b="1" dirty="0" smtClean="0"/>
            <a:t> </a:t>
          </a:r>
          <a:r>
            <a:rPr lang="en-US" b="1" dirty="0" err="1" smtClean="0"/>
            <a:t>Induk</a:t>
          </a:r>
          <a:endParaRPr lang="en-US" b="1" dirty="0"/>
        </a:p>
      </dgm:t>
    </dgm:pt>
    <dgm:pt modelId="{9E2A0F26-B79A-41B5-81BD-E28658910947}" type="parTrans" cxnId="{7AAB3B19-5A81-4812-A85C-E6D5F379BEA5}">
      <dgm:prSet/>
      <dgm:spPr/>
      <dgm:t>
        <a:bodyPr/>
        <a:lstStyle/>
        <a:p>
          <a:endParaRPr lang="en-US"/>
        </a:p>
      </dgm:t>
    </dgm:pt>
    <dgm:pt modelId="{9A84D587-AF21-470B-A729-694FE9CB1732}" type="sibTrans" cxnId="{7AAB3B19-5A81-4812-A85C-E6D5F379BEA5}">
      <dgm:prSet/>
      <dgm:spPr/>
      <dgm:t>
        <a:bodyPr/>
        <a:lstStyle/>
        <a:p>
          <a:endParaRPr lang="en-US"/>
        </a:p>
      </dgm:t>
    </dgm:pt>
    <dgm:pt modelId="{54EFC90A-DE78-4AB2-A54B-129B8990C5E6}">
      <dgm:prSet phldrT="[Text]"/>
      <dgm:spPr/>
      <dgm:t>
        <a:bodyPr/>
        <a:lstStyle/>
        <a:p>
          <a:r>
            <a:rPr lang="en-US" dirty="0" smtClean="0"/>
            <a:t>PSAK 15: </a:t>
          </a:r>
          <a:r>
            <a:rPr lang="en-US" i="1" dirty="0" err="1" smtClean="0"/>
            <a:t>Investasi</a:t>
          </a:r>
          <a:r>
            <a:rPr lang="en-US" i="1" dirty="0" smtClean="0"/>
            <a:t> </a:t>
          </a:r>
          <a:r>
            <a:rPr lang="en-US" i="1" dirty="0" err="1" smtClean="0"/>
            <a:t>pada</a:t>
          </a:r>
          <a:r>
            <a:rPr lang="en-US" i="1" dirty="0" smtClean="0"/>
            <a:t> </a:t>
          </a:r>
          <a:r>
            <a:rPr lang="en-US" i="1" dirty="0" err="1" smtClean="0"/>
            <a:t>Entitas</a:t>
          </a:r>
          <a:r>
            <a:rPr lang="en-US" i="1" dirty="0" smtClean="0"/>
            <a:t> </a:t>
          </a:r>
          <a:r>
            <a:rPr lang="en-US" i="1" dirty="0" err="1" smtClean="0"/>
            <a:t>Asosiasi</a:t>
          </a:r>
          <a:r>
            <a:rPr lang="en-US" i="1" dirty="0" smtClean="0"/>
            <a:t> </a:t>
          </a:r>
          <a:r>
            <a:rPr lang="en-US" i="1" dirty="0" err="1" smtClean="0"/>
            <a:t>dan</a:t>
          </a:r>
          <a:r>
            <a:rPr lang="en-US" i="1" dirty="0" smtClean="0"/>
            <a:t> Ventura </a:t>
          </a:r>
          <a:r>
            <a:rPr lang="en-US" i="1" dirty="0" err="1" smtClean="0"/>
            <a:t>Bersama</a:t>
          </a:r>
          <a:r>
            <a:rPr lang="en-US" dirty="0" smtClean="0"/>
            <a:t>, yang </a:t>
          </a:r>
          <a:r>
            <a:rPr lang="en-US" dirty="0" err="1" smtClean="0"/>
            <a:t>menyatakan</a:t>
          </a:r>
          <a:r>
            <a:rPr lang="en-US" dirty="0" smtClean="0"/>
            <a:t> </a:t>
          </a:r>
          <a:r>
            <a:rPr lang="en-US" dirty="0" err="1" smtClean="0"/>
            <a:t>bahwa</a:t>
          </a:r>
          <a:r>
            <a:rPr lang="en-US" dirty="0" smtClean="0"/>
            <a:t> </a:t>
          </a:r>
          <a:r>
            <a:rPr lang="en-US" dirty="0" err="1" smtClean="0"/>
            <a:t>keuntungan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kerugian</a:t>
          </a:r>
          <a:r>
            <a:rPr lang="en-US" dirty="0" smtClean="0"/>
            <a:t> yang </a:t>
          </a:r>
          <a:r>
            <a:rPr lang="en-US" dirty="0" err="1" smtClean="0"/>
            <a:t>dihasilkan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transaksi</a:t>
          </a:r>
          <a:r>
            <a:rPr lang="en-US" dirty="0" smtClean="0"/>
            <a:t> </a:t>
          </a:r>
          <a:r>
            <a:rPr lang="en-US" dirty="0" err="1" smtClean="0"/>
            <a:t>hulu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hilir</a:t>
          </a:r>
          <a:r>
            <a:rPr lang="en-US" dirty="0" smtClean="0"/>
            <a:t> </a:t>
          </a:r>
          <a:r>
            <a:rPr lang="en-US" dirty="0" err="1" smtClean="0"/>
            <a:t>diakui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laporan</a:t>
          </a:r>
          <a:r>
            <a:rPr lang="en-US" dirty="0" smtClean="0"/>
            <a:t> </a:t>
          </a:r>
          <a:r>
            <a:rPr lang="en-US" dirty="0" err="1" smtClean="0"/>
            <a:t>keuangan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kerugian</a:t>
          </a:r>
          <a:r>
            <a:rPr lang="en-US" dirty="0" smtClean="0"/>
            <a:t> yang </a:t>
          </a:r>
          <a:r>
            <a:rPr lang="en-US" dirty="0" err="1" smtClean="0"/>
            <a:t>dihasilkan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transaksi</a:t>
          </a:r>
          <a:r>
            <a:rPr lang="en-US" dirty="0" smtClean="0"/>
            <a:t> </a:t>
          </a:r>
          <a:r>
            <a:rPr lang="en-US" dirty="0" err="1" smtClean="0"/>
            <a:t>hulu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hilir</a:t>
          </a:r>
          <a:r>
            <a:rPr lang="en-US" dirty="0" smtClean="0"/>
            <a:t> </a:t>
          </a:r>
          <a:r>
            <a:rPr lang="en-US" dirty="0" err="1" smtClean="0"/>
            <a:t>diakui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laporan</a:t>
          </a:r>
          <a:r>
            <a:rPr lang="en-US" dirty="0" smtClean="0"/>
            <a:t> </a:t>
          </a:r>
          <a:r>
            <a:rPr lang="en-US" dirty="0" err="1" smtClean="0"/>
            <a:t>keuangan</a:t>
          </a:r>
          <a:r>
            <a:rPr lang="en-US" dirty="0" smtClean="0"/>
            <a:t> </a:t>
          </a:r>
          <a:r>
            <a:rPr lang="en-US" dirty="0" err="1" smtClean="0"/>
            <a:t>entitas</a:t>
          </a:r>
          <a:r>
            <a:rPr lang="en-US" dirty="0" smtClean="0"/>
            <a:t> </a:t>
          </a:r>
          <a:r>
            <a:rPr lang="en-US" dirty="0" err="1" smtClean="0"/>
            <a:t>hanya</a:t>
          </a:r>
          <a:r>
            <a:rPr lang="en-US" dirty="0" smtClean="0"/>
            <a:t> </a:t>
          </a:r>
          <a:r>
            <a:rPr lang="en-US" dirty="0" err="1" smtClean="0"/>
            <a:t>sebesar</a:t>
          </a:r>
          <a:r>
            <a:rPr lang="en-US" dirty="0" smtClean="0"/>
            <a:t> </a:t>
          </a:r>
          <a:r>
            <a:rPr lang="en-US" dirty="0" err="1" smtClean="0"/>
            <a:t>bagian</a:t>
          </a:r>
          <a:r>
            <a:rPr lang="en-US" dirty="0" smtClean="0"/>
            <a:t> investor lain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entitas</a:t>
          </a:r>
          <a:r>
            <a:rPr lang="en-US" dirty="0" smtClean="0"/>
            <a:t> </a:t>
          </a:r>
          <a:r>
            <a:rPr lang="en-US" dirty="0" err="1" smtClean="0"/>
            <a:t>anak</a:t>
          </a:r>
          <a:r>
            <a:rPr lang="en-US" dirty="0" smtClean="0"/>
            <a:t>. (</a:t>
          </a:r>
          <a:r>
            <a:rPr lang="en-US" i="1" dirty="0" smtClean="0"/>
            <a:t>Fully Adjusted Equity Method</a:t>
          </a:r>
          <a:r>
            <a:rPr lang="en-US" dirty="0" smtClean="0"/>
            <a:t>)</a:t>
          </a:r>
          <a:endParaRPr lang="en-US" dirty="0"/>
        </a:p>
      </dgm:t>
    </dgm:pt>
    <dgm:pt modelId="{9546B9EF-3AF7-4ED5-B1D2-2C81850AC0CB}" type="parTrans" cxnId="{B23D89D5-A91D-4C5B-B6C4-BB1FE07CFD0A}">
      <dgm:prSet/>
      <dgm:spPr/>
      <dgm:t>
        <a:bodyPr/>
        <a:lstStyle/>
        <a:p>
          <a:endParaRPr lang="en-US"/>
        </a:p>
      </dgm:t>
    </dgm:pt>
    <dgm:pt modelId="{A0AA6D5B-85EE-43A8-AC7E-5DDDBE98D193}" type="sibTrans" cxnId="{B23D89D5-A91D-4C5B-B6C4-BB1FE07CFD0A}">
      <dgm:prSet/>
      <dgm:spPr/>
      <dgm:t>
        <a:bodyPr/>
        <a:lstStyle/>
        <a:p>
          <a:endParaRPr lang="en-US"/>
        </a:p>
      </dgm:t>
    </dgm:pt>
    <dgm:pt modelId="{36E95B7E-BD29-4995-8638-182F02CF94C1}" type="pres">
      <dgm:prSet presAssocID="{3D4B0464-5A64-45AD-8CDD-9185F466BA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C63E04-9E34-41CA-9703-610394B8D6DF}" type="pres">
      <dgm:prSet presAssocID="{95F1AE4D-FB33-4823-A507-FB84F9B3B3F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F5BBE-A214-4001-AD29-1815EAADE560}" type="pres">
      <dgm:prSet presAssocID="{95F1AE4D-FB33-4823-A507-FB84F9B3B3F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71FF63-796A-47B7-A40A-820C98BEC1D4}" type="presOf" srcId="{3D4B0464-5A64-45AD-8CDD-9185F466BACB}" destId="{36E95B7E-BD29-4995-8638-182F02CF94C1}" srcOrd="0" destOrd="0" presId="urn:microsoft.com/office/officeart/2005/8/layout/vList2"/>
    <dgm:cxn modelId="{7AAB3B19-5A81-4812-A85C-E6D5F379BEA5}" srcId="{3D4B0464-5A64-45AD-8CDD-9185F466BACB}" destId="{95F1AE4D-FB33-4823-A507-FB84F9B3B3FC}" srcOrd="0" destOrd="0" parTransId="{9E2A0F26-B79A-41B5-81BD-E28658910947}" sibTransId="{9A84D587-AF21-470B-A729-694FE9CB1732}"/>
    <dgm:cxn modelId="{B23D89D5-A91D-4C5B-B6C4-BB1FE07CFD0A}" srcId="{95F1AE4D-FB33-4823-A507-FB84F9B3B3FC}" destId="{54EFC90A-DE78-4AB2-A54B-129B8990C5E6}" srcOrd="0" destOrd="0" parTransId="{9546B9EF-3AF7-4ED5-B1D2-2C81850AC0CB}" sibTransId="{A0AA6D5B-85EE-43A8-AC7E-5DDDBE98D193}"/>
    <dgm:cxn modelId="{05EB9488-B182-4A48-8717-808338C12E65}" type="presOf" srcId="{95F1AE4D-FB33-4823-A507-FB84F9B3B3FC}" destId="{44C63E04-9E34-41CA-9703-610394B8D6DF}" srcOrd="0" destOrd="0" presId="urn:microsoft.com/office/officeart/2005/8/layout/vList2"/>
    <dgm:cxn modelId="{783CE5E5-1307-44C4-B38C-201EE09BCE49}" type="presOf" srcId="{54EFC90A-DE78-4AB2-A54B-129B8990C5E6}" destId="{3D1F5BBE-A214-4001-AD29-1815EAADE560}" srcOrd="0" destOrd="0" presId="urn:microsoft.com/office/officeart/2005/8/layout/vList2"/>
    <dgm:cxn modelId="{3E6E9556-E58A-448E-9D6C-BA55CA10468A}" type="presParOf" srcId="{36E95B7E-BD29-4995-8638-182F02CF94C1}" destId="{44C63E04-9E34-41CA-9703-610394B8D6DF}" srcOrd="0" destOrd="0" presId="urn:microsoft.com/office/officeart/2005/8/layout/vList2"/>
    <dgm:cxn modelId="{F343E573-0EE8-4429-A321-9CFC9732A3B3}" type="presParOf" srcId="{36E95B7E-BD29-4995-8638-182F02CF94C1}" destId="{3D1F5BBE-A214-4001-AD29-1815EAADE56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4B0464-5A64-45AD-8CDD-9185F466BA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3808CA-2C74-4103-A1AC-EF3BEA8EF411}">
      <dgm:prSet phldrT="[Text]"/>
      <dgm:spPr/>
      <dgm:t>
        <a:bodyPr/>
        <a:lstStyle/>
        <a:p>
          <a:r>
            <a:rPr lang="en-US" b="1" dirty="0" err="1" smtClean="0"/>
            <a:t>Dampak</a:t>
          </a:r>
          <a:r>
            <a:rPr lang="en-US" b="1" dirty="0" smtClean="0"/>
            <a:t> </a:t>
          </a:r>
          <a:r>
            <a:rPr lang="en-US" b="1" dirty="0" err="1" smtClean="0"/>
            <a:t>terhadap</a:t>
          </a:r>
          <a:r>
            <a:rPr lang="en-US" b="1" dirty="0" smtClean="0"/>
            <a:t> </a:t>
          </a:r>
          <a:r>
            <a:rPr lang="en-US" b="1" dirty="0" err="1" smtClean="0"/>
            <a:t>Jurnal</a:t>
          </a:r>
          <a:r>
            <a:rPr lang="en-US" b="1" dirty="0" smtClean="0"/>
            <a:t> </a:t>
          </a:r>
          <a:r>
            <a:rPr lang="en-US" b="1" dirty="0" err="1" smtClean="0"/>
            <a:t>Eliminasi</a:t>
          </a:r>
          <a:endParaRPr lang="en-US" b="1" dirty="0"/>
        </a:p>
      </dgm:t>
    </dgm:pt>
    <dgm:pt modelId="{F963AB10-9B77-4571-9786-560FD49E080D}" type="parTrans" cxnId="{250F4279-82B2-4CC5-A405-747E28508C35}">
      <dgm:prSet/>
      <dgm:spPr/>
      <dgm:t>
        <a:bodyPr/>
        <a:lstStyle/>
        <a:p>
          <a:endParaRPr lang="en-US"/>
        </a:p>
      </dgm:t>
    </dgm:pt>
    <dgm:pt modelId="{A365505C-1F29-4B72-A96F-7CC22530C561}" type="sibTrans" cxnId="{250F4279-82B2-4CC5-A405-747E28508C35}">
      <dgm:prSet/>
      <dgm:spPr/>
      <dgm:t>
        <a:bodyPr/>
        <a:lstStyle/>
        <a:p>
          <a:endParaRPr lang="en-US"/>
        </a:p>
      </dgm:t>
    </dgm:pt>
    <dgm:pt modelId="{98D75D29-227D-42EE-BBAA-B6AD65C6E732}">
      <dgm:prSet phldrT="[Text]"/>
      <dgm:spPr/>
      <dgm:t>
        <a:bodyPr/>
        <a:lstStyle/>
        <a:p>
          <a:r>
            <a:rPr lang="en-US" dirty="0" err="1" smtClean="0"/>
            <a:t>Jika</a:t>
          </a:r>
          <a:r>
            <a:rPr lang="en-US" dirty="0" smtClean="0"/>
            <a:t> </a:t>
          </a:r>
          <a:r>
            <a:rPr lang="en-US" dirty="0" err="1" smtClean="0"/>
            <a:t>seluruh</a:t>
          </a:r>
          <a:r>
            <a:rPr lang="en-US" dirty="0" smtClean="0"/>
            <a:t> </a:t>
          </a:r>
          <a:r>
            <a:rPr lang="en-US" dirty="0" err="1" smtClean="0"/>
            <a:t>persediaan</a:t>
          </a:r>
          <a:r>
            <a:rPr lang="en-US" dirty="0" smtClean="0"/>
            <a:t> </a:t>
          </a:r>
          <a:r>
            <a:rPr lang="en-US" dirty="0" err="1" smtClean="0"/>
            <a:t>entitas</a:t>
          </a:r>
          <a:r>
            <a:rPr lang="en-US" dirty="0" smtClean="0"/>
            <a:t> </a:t>
          </a:r>
          <a:r>
            <a:rPr lang="en-US" dirty="0" err="1" smtClean="0"/>
            <a:t>induk</a:t>
          </a:r>
          <a:r>
            <a:rPr lang="en-US" dirty="0" smtClean="0"/>
            <a:t> </a:t>
          </a:r>
          <a:r>
            <a:rPr lang="en-US" dirty="0" err="1" smtClean="0"/>
            <a:t>sudah</a:t>
          </a:r>
          <a:r>
            <a:rPr lang="en-US" dirty="0" smtClean="0"/>
            <a:t> </a:t>
          </a:r>
          <a:r>
            <a:rPr lang="en-US" dirty="0" err="1" smtClean="0"/>
            <a:t>terjual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perusahaan</a:t>
          </a:r>
          <a:r>
            <a:rPr lang="en-US" dirty="0" smtClean="0"/>
            <a:t> non-</a:t>
          </a:r>
          <a:r>
            <a:rPr lang="en-US" dirty="0" err="1" smtClean="0"/>
            <a:t>afiliasi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periode</a:t>
          </a:r>
          <a:r>
            <a:rPr lang="en-US" dirty="0" smtClean="0"/>
            <a:t> yang </a:t>
          </a:r>
          <a:r>
            <a:rPr lang="en-US" dirty="0" err="1" smtClean="0"/>
            <a:t>sama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periode</a:t>
          </a:r>
          <a:r>
            <a:rPr lang="en-US" dirty="0" smtClean="0"/>
            <a:t> </a:t>
          </a:r>
          <a:r>
            <a:rPr lang="en-US" dirty="0" err="1" smtClean="0"/>
            <a:t>perolehannya</a:t>
          </a:r>
          <a:r>
            <a:rPr lang="en-US" dirty="0" smtClean="0"/>
            <a:t>, </a:t>
          </a:r>
          <a:r>
            <a:rPr lang="en-US" dirty="0" err="1" smtClean="0"/>
            <a:t>jurnal</a:t>
          </a:r>
          <a:r>
            <a:rPr lang="en-US" dirty="0" smtClean="0"/>
            <a:t> </a:t>
          </a:r>
          <a:r>
            <a:rPr lang="en-US" dirty="0" err="1" smtClean="0"/>
            <a:t>eliminasi</a:t>
          </a:r>
          <a:r>
            <a:rPr lang="en-US" dirty="0" smtClean="0"/>
            <a:t> </a:t>
          </a:r>
          <a:r>
            <a:rPr lang="en-US" dirty="0" err="1" smtClean="0"/>
            <a:t>dibuat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menghapus</a:t>
          </a:r>
          <a:r>
            <a:rPr lang="en-US" dirty="0" smtClean="0"/>
            <a:t> </a:t>
          </a:r>
          <a:r>
            <a:rPr lang="en-US" dirty="0" err="1" smtClean="0"/>
            <a:t>penjualan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beban</a:t>
          </a:r>
          <a:r>
            <a:rPr lang="en-US" dirty="0" smtClean="0"/>
            <a:t> </a:t>
          </a:r>
          <a:r>
            <a:rPr lang="en-US" dirty="0" err="1" smtClean="0"/>
            <a:t>pokok</a:t>
          </a:r>
          <a:r>
            <a:rPr lang="en-US" dirty="0" smtClean="0"/>
            <a:t> </a:t>
          </a:r>
          <a:r>
            <a:rPr lang="en-US" dirty="0" err="1" smtClean="0"/>
            <a:t>penjualan</a:t>
          </a:r>
          <a:r>
            <a:rPr lang="en-US" dirty="0" smtClean="0"/>
            <a:t> </a:t>
          </a:r>
          <a:r>
            <a:rPr lang="en-US" dirty="0" err="1" smtClean="0"/>
            <a:t>sebesar</a:t>
          </a:r>
          <a:r>
            <a:rPr lang="en-US" dirty="0" smtClean="0"/>
            <a:t> </a:t>
          </a:r>
          <a:r>
            <a:rPr lang="en-US" dirty="0" err="1" smtClean="0"/>
            <a:t>angka</a:t>
          </a:r>
          <a:r>
            <a:rPr lang="en-US" dirty="0" smtClean="0"/>
            <a:t> </a:t>
          </a:r>
          <a:r>
            <a:rPr lang="en-US" dirty="0" err="1" smtClean="0"/>
            <a:t>penjualan</a:t>
          </a:r>
          <a:r>
            <a:rPr lang="en-US" dirty="0" smtClean="0"/>
            <a:t> </a:t>
          </a:r>
          <a:r>
            <a:rPr lang="en-US" dirty="0" err="1" smtClean="0"/>
            <a:t>persediaan</a:t>
          </a:r>
          <a:r>
            <a:rPr lang="en-US" dirty="0" smtClean="0"/>
            <a:t> </a:t>
          </a:r>
          <a:r>
            <a:rPr lang="en-US" dirty="0" err="1" smtClean="0"/>
            <a:t>entitas</a:t>
          </a:r>
          <a:r>
            <a:rPr lang="en-US" dirty="0" smtClean="0"/>
            <a:t> </a:t>
          </a:r>
          <a:r>
            <a:rPr lang="en-US" dirty="0" err="1" smtClean="0"/>
            <a:t>induk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entitas</a:t>
          </a:r>
          <a:r>
            <a:rPr lang="en-US" dirty="0" smtClean="0"/>
            <a:t> </a:t>
          </a:r>
          <a:r>
            <a:rPr lang="en-US" dirty="0" err="1" smtClean="0"/>
            <a:t>anak</a:t>
          </a:r>
          <a:r>
            <a:rPr lang="en-US" dirty="0" smtClean="0"/>
            <a:t>.</a:t>
          </a:r>
          <a:endParaRPr lang="en-US" dirty="0"/>
        </a:p>
      </dgm:t>
    </dgm:pt>
    <dgm:pt modelId="{7E02AFA4-26AA-4325-91F3-C095C0C34869}" type="parTrans" cxnId="{9E10242D-4AC6-46CD-BC0B-6BFB72F6CDEB}">
      <dgm:prSet/>
      <dgm:spPr/>
      <dgm:t>
        <a:bodyPr/>
        <a:lstStyle/>
        <a:p>
          <a:endParaRPr lang="en-US"/>
        </a:p>
      </dgm:t>
    </dgm:pt>
    <dgm:pt modelId="{46A86365-A1D0-4538-9AD0-0B42089208BE}" type="sibTrans" cxnId="{9E10242D-4AC6-46CD-BC0B-6BFB72F6CDEB}">
      <dgm:prSet/>
      <dgm:spPr/>
      <dgm:t>
        <a:bodyPr/>
        <a:lstStyle/>
        <a:p>
          <a:endParaRPr lang="en-US"/>
        </a:p>
      </dgm:t>
    </dgm:pt>
    <dgm:pt modelId="{ED53D9D3-BBB5-444F-B3E3-52BD72B15A91}">
      <dgm:prSet phldrT="[Text]"/>
      <dgm:spPr/>
      <dgm:t>
        <a:bodyPr/>
        <a:lstStyle/>
        <a:p>
          <a:r>
            <a:rPr lang="en-US" dirty="0" err="1" smtClean="0"/>
            <a:t>Jika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akhir</a:t>
          </a:r>
          <a:r>
            <a:rPr lang="en-US" dirty="0" smtClean="0"/>
            <a:t> </a:t>
          </a:r>
          <a:r>
            <a:rPr lang="en-US" dirty="0" err="1" smtClean="0"/>
            <a:t>periode</a:t>
          </a:r>
          <a:r>
            <a:rPr lang="en-US" dirty="0" smtClean="0"/>
            <a:t> </a:t>
          </a:r>
          <a:r>
            <a:rPr lang="en-US" dirty="0" err="1" smtClean="0"/>
            <a:t>persediaan</a:t>
          </a:r>
          <a:r>
            <a:rPr lang="en-US" dirty="0" smtClean="0"/>
            <a:t> yang </a:t>
          </a:r>
          <a:r>
            <a:rPr lang="en-US" dirty="0" err="1" smtClean="0"/>
            <a:t>diperoleh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entitas</a:t>
          </a:r>
          <a:r>
            <a:rPr lang="en-US" dirty="0" smtClean="0"/>
            <a:t> </a:t>
          </a:r>
          <a:r>
            <a:rPr lang="en-US" dirty="0" err="1" smtClean="0"/>
            <a:t>induk</a:t>
          </a:r>
          <a:r>
            <a:rPr lang="en-US" dirty="0" smtClean="0"/>
            <a:t> </a:t>
          </a:r>
          <a:r>
            <a:rPr lang="en-US" dirty="0" err="1" smtClean="0"/>
            <a:t>belum</a:t>
          </a:r>
          <a:r>
            <a:rPr lang="en-US" dirty="0" smtClean="0"/>
            <a:t> </a:t>
          </a:r>
          <a:r>
            <a:rPr lang="en-US" dirty="0" err="1" smtClean="0"/>
            <a:t>terjual</a:t>
          </a:r>
          <a:r>
            <a:rPr lang="en-US" dirty="0" smtClean="0"/>
            <a:t>, </a:t>
          </a:r>
          <a:r>
            <a:rPr lang="en-US" dirty="0" err="1" smtClean="0"/>
            <a:t>penjualan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beban</a:t>
          </a:r>
          <a:r>
            <a:rPr lang="en-US" dirty="0" smtClean="0"/>
            <a:t> </a:t>
          </a:r>
          <a:r>
            <a:rPr lang="en-US" dirty="0" err="1" smtClean="0"/>
            <a:t>pokok</a:t>
          </a:r>
          <a:r>
            <a:rPr lang="en-US" dirty="0" smtClean="0"/>
            <a:t> </a:t>
          </a:r>
          <a:r>
            <a:rPr lang="en-US" dirty="0" err="1" smtClean="0"/>
            <a:t>penjualan</a:t>
          </a:r>
          <a:r>
            <a:rPr lang="en-US" dirty="0" smtClean="0"/>
            <a:t> yang </a:t>
          </a:r>
          <a:r>
            <a:rPr lang="en-US" dirty="0" err="1" smtClean="0"/>
            <a:t>diakui</a:t>
          </a:r>
          <a:r>
            <a:rPr lang="en-US" dirty="0" smtClean="0"/>
            <a:t> </a:t>
          </a:r>
          <a:r>
            <a:rPr lang="en-US" dirty="0" err="1" smtClean="0"/>
            <a:t>entitas</a:t>
          </a:r>
          <a:r>
            <a:rPr lang="en-US" dirty="0" smtClean="0"/>
            <a:t> </a:t>
          </a:r>
          <a:r>
            <a:rPr lang="en-US" dirty="0" err="1" smtClean="0"/>
            <a:t>induk</a:t>
          </a:r>
          <a:r>
            <a:rPr lang="en-US" dirty="0" smtClean="0"/>
            <a:t> </a:t>
          </a:r>
          <a:r>
            <a:rPr lang="en-US" dirty="0" err="1" smtClean="0"/>
            <a:t>harus</a:t>
          </a:r>
          <a:r>
            <a:rPr lang="en-US" dirty="0" smtClean="0"/>
            <a:t> </a:t>
          </a:r>
          <a:r>
            <a:rPr lang="en-US" dirty="0" err="1" smtClean="0"/>
            <a:t>dieliminasi</a:t>
          </a:r>
          <a:r>
            <a:rPr lang="en-US" dirty="0" smtClean="0"/>
            <a:t>. </a:t>
          </a:r>
          <a:r>
            <a:rPr lang="en-US" dirty="0" err="1" smtClean="0"/>
            <a:t>Keuntungan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kerugian</a:t>
          </a:r>
          <a:r>
            <a:rPr lang="en-US" dirty="0" smtClean="0"/>
            <a:t> </a:t>
          </a:r>
          <a:r>
            <a:rPr lang="en-US" dirty="0" err="1" smtClean="0"/>
            <a:t>atas</a:t>
          </a:r>
          <a:r>
            <a:rPr lang="en-US" dirty="0" smtClean="0"/>
            <a:t> </a:t>
          </a:r>
          <a:r>
            <a:rPr lang="en-US" dirty="0" err="1" smtClean="0"/>
            <a:t>penjualan</a:t>
          </a:r>
          <a:r>
            <a:rPr lang="en-US" dirty="0" smtClean="0"/>
            <a:t> </a:t>
          </a:r>
          <a:r>
            <a:rPr lang="en-US" dirty="0" err="1" smtClean="0"/>
            <a:t>tersebut</a:t>
          </a:r>
          <a:r>
            <a:rPr lang="en-US" dirty="0" smtClean="0"/>
            <a:t> </a:t>
          </a:r>
          <a:r>
            <a:rPr lang="en-US" dirty="0" err="1" smtClean="0"/>
            <a:t>juga</a:t>
          </a:r>
          <a:r>
            <a:rPr lang="en-US" dirty="0" smtClean="0"/>
            <a:t> </a:t>
          </a:r>
          <a:r>
            <a:rPr lang="en-US" dirty="0" err="1" smtClean="0"/>
            <a:t>harus</a:t>
          </a:r>
          <a:r>
            <a:rPr lang="en-US" dirty="0" smtClean="0"/>
            <a:t> </a:t>
          </a:r>
          <a:r>
            <a:rPr lang="en-US" dirty="0" err="1" smtClean="0"/>
            <a:t>dieliminasi</a:t>
          </a:r>
          <a:r>
            <a:rPr lang="en-US" dirty="0" smtClean="0"/>
            <a:t> </a:t>
          </a:r>
          <a:r>
            <a:rPr lang="en-US" dirty="0" err="1" smtClean="0"/>
            <a:t>seluruhnya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mengurangi</a:t>
          </a:r>
          <a:r>
            <a:rPr lang="en-US" dirty="0" smtClean="0"/>
            <a:t> </a:t>
          </a:r>
          <a:r>
            <a:rPr lang="en-US" dirty="0" err="1" smtClean="0"/>
            <a:t>nilai</a:t>
          </a:r>
          <a:r>
            <a:rPr lang="en-US" dirty="0" smtClean="0"/>
            <a:t> </a:t>
          </a:r>
          <a:r>
            <a:rPr lang="en-US" dirty="0" err="1" smtClean="0"/>
            <a:t>persediaan</a:t>
          </a:r>
          <a:r>
            <a:rPr lang="en-US" dirty="0" smtClean="0"/>
            <a:t>.</a:t>
          </a:r>
          <a:endParaRPr lang="en-US" dirty="0"/>
        </a:p>
      </dgm:t>
    </dgm:pt>
    <dgm:pt modelId="{2F85639B-38CD-420F-A704-034AF9EF2914}" type="parTrans" cxnId="{69889FC6-CAF1-4866-BB74-5975ECD7656F}">
      <dgm:prSet/>
      <dgm:spPr/>
      <dgm:t>
        <a:bodyPr/>
        <a:lstStyle/>
        <a:p>
          <a:endParaRPr lang="en-US"/>
        </a:p>
      </dgm:t>
    </dgm:pt>
    <dgm:pt modelId="{000AD0E8-116D-4F21-9A3E-999772B27579}" type="sibTrans" cxnId="{69889FC6-CAF1-4866-BB74-5975ECD7656F}">
      <dgm:prSet/>
      <dgm:spPr/>
      <dgm:t>
        <a:bodyPr/>
        <a:lstStyle/>
        <a:p>
          <a:endParaRPr lang="en-US"/>
        </a:p>
      </dgm:t>
    </dgm:pt>
    <dgm:pt modelId="{B07F6985-0E15-4C2F-81F9-468D5E82104B}">
      <dgm:prSet phldrT="[Text]"/>
      <dgm:spPr/>
      <dgm:t>
        <a:bodyPr/>
        <a:lstStyle/>
        <a:p>
          <a:r>
            <a:rPr lang="en-US" dirty="0" err="1" smtClean="0"/>
            <a:t>Jika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akhir</a:t>
          </a:r>
          <a:r>
            <a:rPr lang="en-US" dirty="0" smtClean="0"/>
            <a:t> </a:t>
          </a:r>
          <a:r>
            <a:rPr lang="en-US" dirty="0" err="1" smtClean="0"/>
            <a:t>periode</a:t>
          </a:r>
          <a:r>
            <a:rPr lang="en-US" dirty="0" smtClean="0"/>
            <a:t> </a:t>
          </a:r>
          <a:r>
            <a:rPr lang="en-US" dirty="0" err="1" smtClean="0"/>
            <a:t>persediaan</a:t>
          </a:r>
          <a:r>
            <a:rPr lang="en-US" dirty="0" smtClean="0"/>
            <a:t> yang </a:t>
          </a:r>
          <a:r>
            <a:rPr lang="en-US" dirty="0" err="1" smtClean="0"/>
            <a:t>diperoleh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entitas</a:t>
          </a:r>
          <a:r>
            <a:rPr lang="en-US" dirty="0" smtClean="0"/>
            <a:t> </a:t>
          </a:r>
          <a:r>
            <a:rPr lang="en-US" dirty="0" err="1" smtClean="0"/>
            <a:t>induk</a:t>
          </a:r>
          <a:r>
            <a:rPr lang="en-US" dirty="0" smtClean="0"/>
            <a:t> </a:t>
          </a:r>
          <a:r>
            <a:rPr lang="en-US" dirty="0" err="1" smtClean="0"/>
            <a:t>sudah</a:t>
          </a:r>
          <a:r>
            <a:rPr lang="en-US" dirty="0" smtClean="0"/>
            <a:t> </a:t>
          </a:r>
          <a:r>
            <a:rPr lang="en-US" dirty="0" err="1" smtClean="0"/>
            <a:t>terjual</a:t>
          </a:r>
          <a:r>
            <a:rPr lang="en-US" dirty="0" smtClean="0"/>
            <a:t> </a:t>
          </a:r>
          <a:r>
            <a:rPr lang="en-US" dirty="0" err="1" smtClean="0"/>
            <a:t>sebagian</a:t>
          </a:r>
          <a:r>
            <a:rPr lang="en-US" dirty="0" smtClean="0"/>
            <a:t>, </a:t>
          </a:r>
          <a:r>
            <a:rPr lang="en-US" dirty="0" err="1" smtClean="0"/>
            <a:t>sebagian</a:t>
          </a:r>
          <a:r>
            <a:rPr lang="en-US" dirty="0" smtClean="0"/>
            <a:t> </a:t>
          </a:r>
          <a:r>
            <a:rPr lang="en-US" dirty="0" err="1" smtClean="0"/>
            <a:t>keuntungan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kerugian</a:t>
          </a:r>
          <a:r>
            <a:rPr lang="en-US" dirty="0" smtClean="0"/>
            <a:t> </a:t>
          </a:r>
          <a:r>
            <a:rPr lang="en-US" dirty="0" err="1" smtClean="0"/>
            <a:t>penjualan</a:t>
          </a:r>
          <a:r>
            <a:rPr lang="en-US" dirty="0" smtClean="0"/>
            <a:t> </a:t>
          </a:r>
          <a:r>
            <a:rPr lang="en-US" dirty="0" err="1" smtClean="0"/>
            <a:t>persediaan</a:t>
          </a:r>
          <a:r>
            <a:rPr lang="en-US" dirty="0" smtClean="0"/>
            <a:t> yang </a:t>
          </a:r>
          <a:r>
            <a:rPr lang="en-US" dirty="0" err="1" smtClean="0"/>
            <a:t>belum</a:t>
          </a:r>
          <a:r>
            <a:rPr lang="en-US" dirty="0" smtClean="0"/>
            <a:t> </a:t>
          </a:r>
          <a:r>
            <a:rPr lang="en-US" dirty="0" err="1" smtClean="0"/>
            <a:t>terealisasi</a:t>
          </a:r>
          <a:r>
            <a:rPr lang="en-US" dirty="0" smtClean="0"/>
            <a:t> </a:t>
          </a:r>
          <a:r>
            <a:rPr lang="en-US" dirty="0" err="1" smtClean="0"/>
            <a:t>harus</a:t>
          </a:r>
          <a:r>
            <a:rPr lang="en-US" dirty="0" smtClean="0"/>
            <a:t> </a:t>
          </a:r>
          <a:r>
            <a:rPr lang="en-US" dirty="0" err="1" smtClean="0"/>
            <a:t>dieliminasi</a:t>
          </a:r>
          <a:r>
            <a:rPr lang="en-US" dirty="0" smtClean="0"/>
            <a:t>.</a:t>
          </a:r>
          <a:endParaRPr lang="en-US" dirty="0"/>
        </a:p>
      </dgm:t>
    </dgm:pt>
    <dgm:pt modelId="{414CECD9-D062-4A0A-928B-CB35BB75C516}" type="parTrans" cxnId="{96038D71-B97B-403D-A751-2818232B2F5F}">
      <dgm:prSet/>
      <dgm:spPr/>
      <dgm:t>
        <a:bodyPr/>
        <a:lstStyle/>
        <a:p>
          <a:endParaRPr lang="en-US"/>
        </a:p>
      </dgm:t>
    </dgm:pt>
    <dgm:pt modelId="{30D8C554-6B10-4932-8DEC-068610F9C7C7}" type="sibTrans" cxnId="{96038D71-B97B-403D-A751-2818232B2F5F}">
      <dgm:prSet/>
      <dgm:spPr/>
      <dgm:t>
        <a:bodyPr/>
        <a:lstStyle/>
        <a:p>
          <a:endParaRPr lang="en-US"/>
        </a:p>
      </dgm:t>
    </dgm:pt>
    <dgm:pt modelId="{36E95B7E-BD29-4995-8638-182F02CF94C1}" type="pres">
      <dgm:prSet presAssocID="{3D4B0464-5A64-45AD-8CDD-9185F466BA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365377-79AF-4272-997B-35BC24CCAC22}" type="pres">
      <dgm:prSet presAssocID="{EC3808CA-2C74-4103-A1AC-EF3BEA8EF41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9035E-913A-431D-8407-F8354DBAC913}" type="pres">
      <dgm:prSet presAssocID="{EC3808CA-2C74-4103-A1AC-EF3BEA8EF41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889FC6-CAF1-4866-BB74-5975ECD7656F}" srcId="{EC3808CA-2C74-4103-A1AC-EF3BEA8EF411}" destId="{ED53D9D3-BBB5-444F-B3E3-52BD72B15A91}" srcOrd="1" destOrd="0" parTransId="{2F85639B-38CD-420F-A704-034AF9EF2914}" sibTransId="{000AD0E8-116D-4F21-9A3E-999772B27579}"/>
    <dgm:cxn modelId="{9E10242D-4AC6-46CD-BC0B-6BFB72F6CDEB}" srcId="{EC3808CA-2C74-4103-A1AC-EF3BEA8EF411}" destId="{98D75D29-227D-42EE-BBAA-B6AD65C6E732}" srcOrd="0" destOrd="0" parTransId="{7E02AFA4-26AA-4325-91F3-C095C0C34869}" sibTransId="{46A86365-A1D0-4538-9AD0-0B42089208BE}"/>
    <dgm:cxn modelId="{3D151569-CFE1-49EC-AE5C-0E92B173F409}" type="presOf" srcId="{EC3808CA-2C74-4103-A1AC-EF3BEA8EF411}" destId="{D3365377-79AF-4272-997B-35BC24CCAC22}" srcOrd="0" destOrd="0" presId="urn:microsoft.com/office/officeart/2005/8/layout/vList2"/>
    <dgm:cxn modelId="{250F4279-82B2-4CC5-A405-747E28508C35}" srcId="{3D4B0464-5A64-45AD-8CDD-9185F466BACB}" destId="{EC3808CA-2C74-4103-A1AC-EF3BEA8EF411}" srcOrd="0" destOrd="0" parTransId="{F963AB10-9B77-4571-9786-560FD49E080D}" sibTransId="{A365505C-1F29-4B72-A96F-7CC22530C561}"/>
    <dgm:cxn modelId="{4777A214-0536-414F-90B0-F980153C4BB9}" type="presOf" srcId="{ED53D9D3-BBB5-444F-B3E3-52BD72B15A91}" destId="{32A9035E-913A-431D-8407-F8354DBAC913}" srcOrd="0" destOrd="1" presId="urn:microsoft.com/office/officeart/2005/8/layout/vList2"/>
    <dgm:cxn modelId="{96038D71-B97B-403D-A751-2818232B2F5F}" srcId="{EC3808CA-2C74-4103-A1AC-EF3BEA8EF411}" destId="{B07F6985-0E15-4C2F-81F9-468D5E82104B}" srcOrd="2" destOrd="0" parTransId="{414CECD9-D062-4A0A-928B-CB35BB75C516}" sibTransId="{30D8C554-6B10-4932-8DEC-068610F9C7C7}"/>
    <dgm:cxn modelId="{AEFA36D9-3403-40A0-AE7C-1B68D4124301}" type="presOf" srcId="{3D4B0464-5A64-45AD-8CDD-9185F466BACB}" destId="{36E95B7E-BD29-4995-8638-182F02CF94C1}" srcOrd="0" destOrd="0" presId="urn:microsoft.com/office/officeart/2005/8/layout/vList2"/>
    <dgm:cxn modelId="{03C8CAB1-05FC-4CC5-ACB2-9C8822183CE8}" type="presOf" srcId="{B07F6985-0E15-4C2F-81F9-468D5E82104B}" destId="{32A9035E-913A-431D-8407-F8354DBAC913}" srcOrd="0" destOrd="2" presId="urn:microsoft.com/office/officeart/2005/8/layout/vList2"/>
    <dgm:cxn modelId="{C0124655-ECF5-4A70-86D6-DC824DC1D416}" type="presOf" srcId="{98D75D29-227D-42EE-BBAA-B6AD65C6E732}" destId="{32A9035E-913A-431D-8407-F8354DBAC913}" srcOrd="0" destOrd="0" presId="urn:microsoft.com/office/officeart/2005/8/layout/vList2"/>
    <dgm:cxn modelId="{84B80A5E-E1E9-41B0-BF33-F746C277A40E}" type="presParOf" srcId="{36E95B7E-BD29-4995-8638-182F02CF94C1}" destId="{D3365377-79AF-4272-997B-35BC24CCAC22}" srcOrd="0" destOrd="0" presId="urn:microsoft.com/office/officeart/2005/8/layout/vList2"/>
    <dgm:cxn modelId="{4F9055C9-B4D6-41F4-BE44-C54F9667B9C6}" type="presParOf" srcId="{36E95B7E-BD29-4995-8638-182F02CF94C1}" destId="{32A9035E-913A-431D-8407-F8354DBAC91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4B0464-5A64-45AD-8CDD-9185F466BA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3808CA-2C74-4103-A1AC-EF3BEA8EF411}">
      <dgm:prSet phldrT="[Text]"/>
      <dgm:spPr/>
      <dgm:t>
        <a:bodyPr/>
        <a:lstStyle/>
        <a:p>
          <a:r>
            <a:rPr lang="en-US" b="1" dirty="0" err="1" smtClean="0"/>
            <a:t>Contoh</a:t>
          </a:r>
          <a:r>
            <a:rPr lang="en-US" b="1" dirty="0" smtClean="0"/>
            <a:t> 5.1 </a:t>
          </a:r>
          <a:r>
            <a:rPr lang="en-US" b="1" dirty="0" err="1" smtClean="0"/>
            <a:t>Dampak</a:t>
          </a:r>
          <a:r>
            <a:rPr lang="en-US" b="1" dirty="0" smtClean="0"/>
            <a:t> </a:t>
          </a:r>
          <a:r>
            <a:rPr lang="en-US" b="1" dirty="0" err="1" smtClean="0"/>
            <a:t>terhadap</a:t>
          </a:r>
          <a:r>
            <a:rPr lang="en-US" b="1" dirty="0" smtClean="0"/>
            <a:t> </a:t>
          </a:r>
          <a:r>
            <a:rPr lang="en-US" b="1" dirty="0" err="1" smtClean="0"/>
            <a:t>Pencatatan</a:t>
          </a:r>
          <a:r>
            <a:rPr lang="en-US" b="1" dirty="0" smtClean="0"/>
            <a:t> </a:t>
          </a:r>
          <a:r>
            <a:rPr lang="en-US" b="1" dirty="0" err="1" smtClean="0"/>
            <a:t>Entitas</a:t>
          </a:r>
          <a:r>
            <a:rPr lang="en-US" b="1" dirty="0" smtClean="0"/>
            <a:t> </a:t>
          </a:r>
          <a:r>
            <a:rPr lang="en-US" b="1" dirty="0" err="1" smtClean="0"/>
            <a:t>Induk</a:t>
          </a:r>
          <a:r>
            <a:rPr lang="en-US" b="1" dirty="0" smtClean="0"/>
            <a:t> </a:t>
          </a:r>
          <a:r>
            <a:rPr lang="en-US" b="1" dirty="0" err="1" smtClean="0"/>
            <a:t>dan</a:t>
          </a:r>
          <a:r>
            <a:rPr lang="en-US" b="1" dirty="0" smtClean="0"/>
            <a:t> </a:t>
          </a:r>
          <a:r>
            <a:rPr lang="en-US" b="1" dirty="0" err="1" smtClean="0"/>
            <a:t>Jurnal</a:t>
          </a:r>
          <a:r>
            <a:rPr lang="en-US" b="1" dirty="0" smtClean="0"/>
            <a:t> </a:t>
          </a:r>
          <a:r>
            <a:rPr lang="en-US" b="1" dirty="0" err="1" smtClean="0"/>
            <a:t>Eliminasi</a:t>
          </a:r>
          <a:endParaRPr lang="en-US" b="1" dirty="0"/>
        </a:p>
      </dgm:t>
    </dgm:pt>
    <dgm:pt modelId="{F963AB10-9B77-4571-9786-560FD49E080D}" type="parTrans" cxnId="{250F4279-82B2-4CC5-A405-747E28508C35}">
      <dgm:prSet/>
      <dgm:spPr/>
      <dgm:t>
        <a:bodyPr/>
        <a:lstStyle/>
        <a:p>
          <a:endParaRPr lang="en-US"/>
        </a:p>
      </dgm:t>
    </dgm:pt>
    <dgm:pt modelId="{A365505C-1F29-4B72-A96F-7CC22530C561}" type="sibTrans" cxnId="{250F4279-82B2-4CC5-A405-747E28508C35}">
      <dgm:prSet/>
      <dgm:spPr/>
      <dgm:t>
        <a:bodyPr/>
        <a:lstStyle/>
        <a:p>
          <a:endParaRPr lang="en-US"/>
        </a:p>
      </dgm:t>
    </dgm:pt>
    <dgm:pt modelId="{98D75D29-227D-42EE-BBAA-B6AD65C6E732}">
      <dgm:prSet phldrT="[Text]"/>
      <dgm:spPr/>
      <dgm:t>
        <a:bodyPr/>
        <a:lstStyle/>
        <a:p>
          <a:r>
            <a:rPr lang="en-US" dirty="0" smtClean="0"/>
            <a:t>PT </a:t>
          </a:r>
          <a:r>
            <a:rPr lang="en-US" dirty="0" err="1" smtClean="0"/>
            <a:t>Palapa</a:t>
          </a:r>
          <a:r>
            <a:rPr lang="en-US" dirty="0" smtClean="0"/>
            <a:t> (PT P) </a:t>
          </a:r>
          <a:r>
            <a:rPr lang="en-US" dirty="0" err="1" smtClean="0"/>
            <a:t>memiliki</a:t>
          </a:r>
          <a:r>
            <a:rPr lang="en-US" dirty="0" smtClean="0"/>
            <a:t> 100% </a:t>
          </a:r>
          <a:r>
            <a:rPr lang="en-US" dirty="0" err="1" smtClean="0"/>
            <a:t>saham</a:t>
          </a:r>
          <a:r>
            <a:rPr lang="en-US" dirty="0" smtClean="0"/>
            <a:t> PT </a:t>
          </a:r>
          <a:r>
            <a:rPr lang="en-US" dirty="0" err="1" smtClean="0"/>
            <a:t>Samudera</a:t>
          </a:r>
          <a:r>
            <a:rPr lang="en-US" dirty="0" smtClean="0"/>
            <a:t> (PT S). </a:t>
          </a:r>
          <a:r>
            <a:rPr lang="en-US" dirty="0" err="1" smtClean="0"/>
            <a:t>Selama</a:t>
          </a:r>
          <a:r>
            <a:rPr lang="en-US" dirty="0" smtClean="0"/>
            <a:t> </a:t>
          </a:r>
          <a:r>
            <a:rPr lang="en-US" dirty="0" err="1" smtClean="0"/>
            <a:t>tahun</a:t>
          </a:r>
          <a:r>
            <a:rPr lang="en-US" dirty="0" smtClean="0"/>
            <a:t> 2020, </a:t>
          </a:r>
          <a:r>
            <a:rPr lang="en-US" dirty="0" err="1" smtClean="0"/>
            <a:t>terdapat</a:t>
          </a:r>
          <a:r>
            <a:rPr lang="en-US" dirty="0" smtClean="0"/>
            <a:t> </a:t>
          </a:r>
          <a:r>
            <a:rPr lang="en-US" dirty="0" err="1" smtClean="0"/>
            <a:t>transaksi</a:t>
          </a:r>
          <a:r>
            <a:rPr lang="en-US" dirty="0" smtClean="0"/>
            <a:t> </a:t>
          </a:r>
          <a:r>
            <a:rPr lang="en-US" dirty="0" err="1" smtClean="0"/>
            <a:t>penjualan</a:t>
          </a:r>
          <a:r>
            <a:rPr lang="en-US" dirty="0" smtClean="0"/>
            <a:t> </a:t>
          </a:r>
          <a:r>
            <a:rPr lang="en-US" dirty="0" err="1" smtClean="0"/>
            <a:t>persediaan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PT P </a:t>
          </a:r>
          <a:r>
            <a:rPr lang="en-US" dirty="0" err="1" smtClean="0"/>
            <a:t>ke</a:t>
          </a:r>
          <a:r>
            <a:rPr lang="en-US" dirty="0" smtClean="0"/>
            <a:t> PT S </a:t>
          </a:r>
          <a:r>
            <a:rPr lang="en-US" dirty="0" err="1" smtClean="0"/>
            <a:t>sebesar</a:t>
          </a:r>
          <a:r>
            <a:rPr lang="en-US" dirty="0" smtClean="0"/>
            <a:t> Rp10.000.000. </a:t>
          </a:r>
          <a:r>
            <a:rPr lang="en-US" dirty="0" err="1" smtClean="0"/>
            <a:t>Beban</a:t>
          </a:r>
          <a:r>
            <a:rPr lang="en-US" dirty="0" smtClean="0"/>
            <a:t> </a:t>
          </a:r>
          <a:r>
            <a:rPr lang="en-US" dirty="0" err="1" smtClean="0"/>
            <a:t>pokok</a:t>
          </a:r>
          <a:r>
            <a:rPr lang="en-US" dirty="0" smtClean="0"/>
            <a:t> </a:t>
          </a:r>
          <a:r>
            <a:rPr lang="en-US" dirty="0" err="1" smtClean="0"/>
            <a:t>penjualan</a:t>
          </a:r>
          <a:r>
            <a:rPr lang="en-US" dirty="0" smtClean="0"/>
            <a:t> yang </a:t>
          </a:r>
          <a:r>
            <a:rPr lang="en-US" dirty="0" err="1" smtClean="0"/>
            <a:t>dibukukan</a:t>
          </a:r>
          <a:r>
            <a:rPr lang="en-US" dirty="0" smtClean="0"/>
            <a:t> PT P </a:t>
          </a:r>
          <a:r>
            <a:rPr lang="en-US" dirty="0" err="1" smtClean="0"/>
            <a:t>terkait</a:t>
          </a:r>
          <a:r>
            <a:rPr lang="en-US" dirty="0" smtClean="0"/>
            <a:t> </a:t>
          </a:r>
          <a:r>
            <a:rPr lang="en-US" dirty="0" err="1" smtClean="0"/>
            <a:t>transaksi</a:t>
          </a:r>
          <a:r>
            <a:rPr lang="en-US" dirty="0" smtClean="0"/>
            <a:t> </a:t>
          </a:r>
          <a:r>
            <a:rPr lang="en-US" dirty="0" err="1" smtClean="0"/>
            <a:t>penjualan</a:t>
          </a:r>
          <a:r>
            <a:rPr lang="en-US" dirty="0" smtClean="0"/>
            <a:t> </a:t>
          </a:r>
          <a:r>
            <a:rPr lang="en-US" dirty="0" err="1" smtClean="0"/>
            <a:t>tersebut</a:t>
          </a:r>
          <a:r>
            <a:rPr lang="en-US" dirty="0" smtClean="0"/>
            <a:t> </a:t>
          </a:r>
          <a:r>
            <a:rPr lang="en-US" dirty="0" err="1" smtClean="0"/>
            <a:t>adalah</a:t>
          </a:r>
          <a:r>
            <a:rPr lang="en-US" dirty="0" smtClean="0"/>
            <a:t> Rp6.000.000. </a:t>
          </a:r>
          <a:r>
            <a:rPr lang="en-US" dirty="0" err="1" smtClean="0"/>
            <a:t>Bagaimana</a:t>
          </a:r>
          <a:r>
            <a:rPr lang="en-US" dirty="0" smtClean="0"/>
            <a:t> </a:t>
          </a:r>
          <a:r>
            <a:rPr lang="en-US" dirty="0" err="1" smtClean="0"/>
            <a:t>pencatatan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jurnal</a:t>
          </a:r>
          <a:r>
            <a:rPr lang="en-US" dirty="0" smtClean="0"/>
            <a:t> yang </a:t>
          </a:r>
          <a:r>
            <a:rPr lang="en-US" dirty="0" err="1" smtClean="0"/>
            <a:t>harus</a:t>
          </a:r>
          <a:r>
            <a:rPr lang="en-US" dirty="0" smtClean="0"/>
            <a:t> </a:t>
          </a:r>
          <a:r>
            <a:rPr lang="en-US" dirty="0" err="1" smtClean="0"/>
            <a:t>dibuat</a:t>
          </a:r>
          <a:r>
            <a:rPr lang="en-US" dirty="0" smtClean="0"/>
            <a:t> PT P </a:t>
          </a:r>
          <a:r>
            <a:rPr lang="en-US" dirty="0" err="1" smtClean="0"/>
            <a:t>saat</a:t>
          </a:r>
          <a:r>
            <a:rPr lang="en-US" dirty="0" smtClean="0"/>
            <a:t> </a:t>
          </a:r>
          <a:r>
            <a:rPr lang="en-US" dirty="0" err="1" smtClean="0"/>
            <a:t>penyusunan</a:t>
          </a:r>
          <a:r>
            <a:rPr lang="en-US" dirty="0" smtClean="0"/>
            <a:t> </a:t>
          </a:r>
          <a:r>
            <a:rPr lang="en-US" dirty="0" err="1" smtClean="0"/>
            <a:t>laporan</a:t>
          </a:r>
          <a:r>
            <a:rPr lang="en-US" dirty="0" smtClean="0"/>
            <a:t> </a:t>
          </a:r>
          <a:r>
            <a:rPr lang="en-US" dirty="0" err="1" smtClean="0"/>
            <a:t>keuangan</a:t>
          </a:r>
          <a:r>
            <a:rPr lang="en-US" dirty="0" smtClean="0"/>
            <a:t> </a:t>
          </a:r>
          <a:r>
            <a:rPr lang="en-US" dirty="0" err="1" smtClean="0"/>
            <a:t>konsolidasian</a:t>
          </a:r>
          <a:r>
            <a:rPr lang="en-US" dirty="0" smtClean="0"/>
            <a:t> 2020 </a:t>
          </a:r>
          <a:r>
            <a:rPr lang="en-US" dirty="0" err="1" smtClean="0"/>
            <a:t>jika</a:t>
          </a:r>
          <a:r>
            <a:rPr lang="en-US" dirty="0" smtClean="0"/>
            <a:t>:</a:t>
          </a:r>
          <a:endParaRPr lang="en-US" dirty="0"/>
        </a:p>
      </dgm:t>
    </dgm:pt>
    <dgm:pt modelId="{7E02AFA4-26AA-4325-91F3-C095C0C34869}" type="parTrans" cxnId="{9E10242D-4AC6-46CD-BC0B-6BFB72F6CDEB}">
      <dgm:prSet/>
      <dgm:spPr/>
      <dgm:t>
        <a:bodyPr/>
        <a:lstStyle/>
        <a:p>
          <a:endParaRPr lang="en-US"/>
        </a:p>
      </dgm:t>
    </dgm:pt>
    <dgm:pt modelId="{46A86365-A1D0-4538-9AD0-0B42089208BE}" type="sibTrans" cxnId="{9E10242D-4AC6-46CD-BC0B-6BFB72F6CDEB}">
      <dgm:prSet/>
      <dgm:spPr/>
      <dgm:t>
        <a:bodyPr/>
        <a:lstStyle/>
        <a:p>
          <a:endParaRPr lang="en-US"/>
        </a:p>
      </dgm:t>
    </dgm:pt>
    <dgm:pt modelId="{E40554F1-DFB9-4831-9CE3-7B8E7521751F}">
      <dgm:prSet phldrT="[Text]"/>
      <dgm:spPr/>
      <dgm:t>
        <a:bodyPr/>
        <a:lstStyle/>
        <a:p>
          <a:r>
            <a:rPr lang="en-US" dirty="0" err="1" smtClean="0"/>
            <a:t>Skenario</a:t>
          </a:r>
          <a:r>
            <a:rPr lang="en-US" dirty="0" smtClean="0"/>
            <a:t> 1-Seluruh </a:t>
          </a:r>
          <a:r>
            <a:rPr lang="en-US" dirty="0" err="1" smtClean="0"/>
            <a:t>persediaan</a:t>
          </a:r>
          <a:r>
            <a:rPr lang="en-US" dirty="0" smtClean="0"/>
            <a:t> yang </a:t>
          </a:r>
          <a:r>
            <a:rPr lang="en-US" dirty="0" err="1" smtClean="0"/>
            <a:t>diperoleh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PT P </a:t>
          </a:r>
          <a:r>
            <a:rPr lang="en-US" dirty="0" err="1" smtClean="0"/>
            <a:t>telah</a:t>
          </a:r>
          <a:r>
            <a:rPr lang="en-US" dirty="0" smtClean="0"/>
            <a:t> </a:t>
          </a:r>
          <a:r>
            <a:rPr lang="en-US" dirty="0" err="1" smtClean="0"/>
            <a:t>terjual</a:t>
          </a:r>
          <a:r>
            <a:rPr lang="en-US" dirty="0" smtClean="0"/>
            <a:t> </a:t>
          </a:r>
          <a:r>
            <a:rPr lang="en-US" dirty="0" err="1" smtClean="0"/>
            <a:t>seharga</a:t>
          </a:r>
          <a:r>
            <a:rPr lang="en-US" dirty="0" smtClean="0"/>
            <a:t> Rp16.000.000.</a:t>
          </a:r>
          <a:endParaRPr lang="en-US" dirty="0"/>
        </a:p>
      </dgm:t>
    </dgm:pt>
    <dgm:pt modelId="{C5B155A3-BCEC-4F59-BEA9-ECB499762DA6}" type="parTrans" cxnId="{0E307D62-F343-44CD-A179-054E4212AC4A}">
      <dgm:prSet/>
      <dgm:spPr/>
      <dgm:t>
        <a:bodyPr/>
        <a:lstStyle/>
        <a:p>
          <a:endParaRPr lang="en-US"/>
        </a:p>
      </dgm:t>
    </dgm:pt>
    <dgm:pt modelId="{C1BB626D-96EE-412F-976C-DDB605F8146E}" type="sibTrans" cxnId="{0E307D62-F343-44CD-A179-054E4212AC4A}">
      <dgm:prSet/>
      <dgm:spPr/>
      <dgm:t>
        <a:bodyPr/>
        <a:lstStyle/>
        <a:p>
          <a:endParaRPr lang="en-US"/>
        </a:p>
      </dgm:t>
    </dgm:pt>
    <dgm:pt modelId="{54D2A1F7-C482-4F92-92F8-06DB123468F2}">
      <dgm:prSet/>
      <dgm:spPr/>
      <dgm:t>
        <a:bodyPr/>
        <a:lstStyle/>
        <a:p>
          <a:r>
            <a:rPr lang="en-US" dirty="0" err="1" smtClean="0"/>
            <a:t>Skenario</a:t>
          </a:r>
          <a:r>
            <a:rPr lang="en-US" dirty="0" smtClean="0"/>
            <a:t> </a:t>
          </a:r>
          <a:r>
            <a:rPr lang="en-US" dirty="0"/>
            <a:t>2-Seluruh persediaan yang diperoleh dari PT P belum terjual.</a:t>
          </a:r>
        </a:p>
      </dgm:t>
    </dgm:pt>
    <dgm:pt modelId="{0E1C3E57-CC76-4602-BA74-2A2E7BDEA788}" type="parTrans" cxnId="{6031A607-19A4-4506-A4BD-CB8DF0841AF1}">
      <dgm:prSet/>
      <dgm:spPr/>
      <dgm:t>
        <a:bodyPr/>
        <a:lstStyle/>
        <a:p>
          <a:endParaRPr lang="en-US"/>
        </a:p>
      </dgm:t>
    </dgm:pt>
    <dgm:pt modelId="{DF4D7326-35AD-4D93-BC7F-845BE0F38FE4}" type="sibTrans" cxnId="{6031A607-19A4-4506-A4BD-CB8DF0841AF1}">
      <dgm:prSet/>
      <dgm:spPr/>
      <dgm:t>
        <a:bodyPr/>
        <a:lstStyle/>
        <a:p>
          <a:endParaRPr lang="en-US"/>
        </a:p>
      </dgm:t>
    </dgm:pt>
    <dgm:pt modelId="{C71A5E3C-3859-4A00-9564-1749507A93E7}">
      <dgm:prSet/>
      <dgm:spPr/>
      <dgm:t>
        <a:bodyPr/>
        <a:lstStyle/>
        <a:p>
          <a:r>
            <a:rPr lang="en-US" dirty="0" err="1" smtClean="0"/>
            <a:t>Skenario</a:t>
          </a:r>
          <a:r>
            <a:rPr lang="en-US" dirty="0" smtClean="0"/>
            <a:t> </a:t>
          </a:r>
          <a:r>
            <a:rPr lang="en-US" dirty="0"/>
            <a:t>3-Sebanyak 75% dari persediaan yang diperoleh dari PT P telah terjual seharga Rp12.000.000.</a:t>
          </a:r>
        </a:p>
      </dgm:t>
    </dgm:pt>
    <dgm:pt modelId="{35294085-E77B-42FF-B8F8-337432E8643B}" type="parTrans" cxnId="{5AD25EDB-4DC7-4D1F-AC51-8A907A762038}">
      <dgm:prSet/>
      <dgm:spPr/>
      <dgm:t>
        <a:bodyPr/>
        <a:lstStyle/>
        <a:p>
          <a:endParaRPr lang="en-US"/>
        </a:p>
      </dgm:t>
    </dgm:pt>
    <dgm:pt modelId="{AA57740C-196A-4C4F-94B5-A11CCD24CBA6}" type="sibTrans" cxnId="{5AD25EDB-4DC7-4D1F-AC51-8A907A762038}">
      <dgm:prSet/>
      <dgm:spPr/>
      <dgm:t>
        <a:bodyPr/>
        <a:lstStyle/>
        <a:p>
          <a:endParaRPr lang="en-US"/>
        </a:p>
      </dgm:t>
    </dgm:pt>
    <dgm:pt modelId="{36E95B7E-BD29-4995-8638-182F02CF94C1}" type="pres">
      <dgm:prSet presAssocID="{3D4B0464-5A64-45AD-8CDD-9185F466BA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365377-79AF-4272-997B-35BC24CCAC22}" type="pres">
      <dgm:prSet presAssocID="{EC3808CA-2C74-4103-A1AC-EF3BEA8EF41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9035E-913A-431D-8407-F8354DBAC913}" type="pres">
      <dgm:prSet presAssocID="{EC3808CA-2C74-4103-A1AC-EF3BEA8EF41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31A607-19A4-4506-A4BD-CB8DF0841AF1}" srcId="{98D75D29-227D-42EE-BBAA-B6AD65C6E732}" destId="{54D2A1F7-C482-4F92-92F8-06DB123468F2}" srcOrd="1" destOrd="0" parTransId="{0E1C3E57-CC76-4602-BA74-2A2E7BDEA788}" sibTransId="{DF4D7326-35AD-4D93-BC7F-845BE0F38FE4}"/>
    <dgm:cxn modelId="{250F4279-82B2-4CC5-A405-747E28508C35}" srcId="{3D4B0464-5A64-45AD-8CDD-9185F466BACB}" destId="{EC3808CA-2C74-4103-A1AC-EF3BEA8EF411}" srcOrd="0" destOrd="0" parTransId="{F963AB10-9B77-4571-9786-560FD49E080D}" sibTransId="{A365505C-1F29-4B72-A96F-7CC22530C561}"/>
    <dgm:cxn modelId="{0E307D62-F343-44CD-A179-054E4212AC4A}" srcId="{98D75D29-227D-42EE-BBAA-B6AD65C6E732}" destId="{E40554F1-DFB9-4831-9CE3-7B8E7521751F}" srcOrd="0" destOrd="0" parTransId="{C5B155A3-BCEC-4F59-BEA9-ECB499762DA6}" sibTransId="{C1BB626D-96EE-412F-976C-DDB605F8146E}"/>
    <dgm:cxn modelId="{69D0FF6B-1C69-4D7F-89ED-00D60E455AF6}" type="presOf" srcId="{EC3808CA-2C74-4103-A1AC-EF3BEA8EF411}" destId="{D3365377-79AF-4272-997B-35BC24CCAC22}" srcOrd="0" destOrd="0" presId="urn:microsoft.com/office/officeart/2005/8/layout/vList2"/>
    <dgm:cxn modelId="{A829D7FD-3CFF-45E0-AEBB-5322BC172978}" type="presOf" srcId="{3D4B0464-5A64-45AD-8CDD-9185F466BACB}" destId="{36E95B7E-BD29-4995-8638-182F02CF94C1}" srcOrd="0" destOrd="0" presId="urn:microsoft.com/office/officeart/2005/8/layout/vList2"/>
    <dgm:cxn modelId="{9E10242D-4AC6-46CD-BC0B-6BFB72F6CDEB}" srcId="{EC3808CA-2C74-4103-A1AC-EF3BEA8EF411}" destId="{98D75D29-227D-42EE-BBAA-B6AD65C6E732}" srcOrd="0" destOrd="0" parTransId="{7E02AFA4-26AA-4325-91F3-C095C0C34869}" sibTransId="{46A86365-A1D0-4538-9AD0-0B42089208BE}"/>
    <dgm:cxn modelId="{0796A6C3-4BE0-4701-8045-F066A9D75D52}" type="presOf" srcId="{98D75D29-227D-42EE-BBAA-B6AD65C6E732}" destId="{32A9035E-913A-431D-8407-F8354DBAC913}" srcOrd="0" destOrd="0" presId="urn:microsoft.com/office/officeart/2005/8/layout/vList2"/>
    <dgm:cxn modelId="{5AD25EDB-4DC7-4D1F-AC51-8A907A762038}" srcId="{98D75D29-227D-42EE-BBAA-B6AD65C6E732}" destId="{C71A5E3C-3859-4A00-9564-1749507A93E7}" srcOrd="2" destOrd="0" parTransId="{35294085-E77B-42FF-B8F8-337432E8643B}" sibTransId="{AA57740C-196A-4C4F-94B5-A11CCD24CBA6}"/>
    <dgm:cxn modelId="{E9F17F6F-EF7C-4806-8130-8EA859323CFC}" type="presOf" srcId="{C71A5E3C-3859-4A00-9564-1749507A93E7}" destId="{32A9035E-913A-431D-8407-F8354DBAC913}" srcOrd="0" destOrd="3" presId="urn:microsoft.com/office/officeart/2005/8/layout/vList2"/>
    <dgm:cxn modelId="{B7575F8D-D37B-4F13-B034-59DE79E9792D}" type="presOf" srcId="{54D2A1F7-C482-4F92-92F8-06DB123468F2}" destId="{32A9035E-913A-431D-8407-F8354DBAC913}" srcOrd="0" destOrd="2" presId="urn:microsoft.com/office/officeart/2005/8/layout/vList2"/>
    <dgm:cxn modelId="{87BACA05-53C0-4F66-9440-8AF26D059487}" type="presOf" srcId="{E40554F1-DFB9-4831-9CE3-7B8E7521751F}" destId="{32A9035E-913A-431D-8407-F8354DBAC913}" srcOrd="0" destOrd="1" presId="urn:microsoft.com/office/officeart/2005/8/layout/vList2"/>
    <dgm:cxn modelId="{C922A22E-6A38-40E6-AD81-0675BFD2044F}" type="presParOf" srcId="{36E95B7E-BD29-4995-8638-182F02CF94C1}" destId="{D3365377-79AF-4272-997B-35BC24CCAC22}" srcOrd="0" destOrd="0" presId="urn:microsoft.com/office/officeart/2005/8/layout/vList2"/>
    <dgm:cxn modelId="{F514E391-D4F6-4D6F-A591-BD11C6ACDE66}" type="presParOf" srcId="{36E95B7E-BD29-4995-8638-182F02CF94C1}" destId="{32A9035E-913A-431D-8407-F8354DBAC91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4B0464-5A64-45AD-8CDD-9185F466BA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3808CA-2C74-4103-A1AC-EF3BEA8EF411}">
      <dgm:prSet phldrT="[Text]"/>
      <dgm:spPr/>
      <dgm:t>
        <a:bodyPr/>
        <a:lstStyle/>
        <a:p>
          <a:r>
            <a:rPr lang="en-US" b="1" dirty="0" err="1" smtClean="0"/>
            <a:t>Contoh</a:t>
          </a:r>
          <a:r>
            <a:rPr lang="en-US" b="1" dirty="0" smtClean="0"/>
            <a:t> 5.1 </a:t>
          </a:r>
          <a:r>
            <a:rPr lang="en-US" b="1" dirty="0" err="1" smtClean="0"/>
            <a:t>Dampak</a:t>
          </a:r>
          <a:r>
            <a:rPr lang="en-US" b="1" dirty="0" smtClean="0"/>
            <a:t> </a:t>
          </a:r>
          <a:r>
            <a:rPr lang="en-US" b="1" dirty="0" err="1" smtClean="0"/>
            <a:t>terhadap</a:t>
          </a:r>
          <a:r>
            <a:rPr lang="en-US" b="1" dirty="0" smtClean="0"/>
            <a:t> </a:t>
          </a:r>
          <a:r>
            <a:rPr lang="en-US" b="1" dirty="0" err="1" smtClean="0"/>
            <a:t>Pencatatan</a:t>
          </a:r>
          <a:r>
            <a:rPr lang="en-US" b="1" dirty="0" smtClean="0"/>
            <a:t> </a:t>
          </a:r>
          <a:r>
            <a:rPr lang="en-US" b="1" dirty="0" err="1" smtClean="0"/>
            <a:t>Entitas</a:t>
          </a:r>
          <a:r>
            <a:rPr lang="en-US" b="1" dirty="0" smtClean="0"/>
            <a:t> </a:t>
          </a:r>
          <a:r>
            <a:rPr lang="en-US" b="1" dirty="0" err="1" smtClean="0"/>
            <a:t>Induk</a:t>
          </a:r>
          <a:r>
            <a:rPr lang="en-US" b="1" dirty="0" smtClean="0"/>
            <a:t> </a:t>
          </a:r>
          <a:r>
            <a:rPr lang="en-US" b="1" dirty="0" err="1" smtClean="0"/>
            <a:t>dan</a:t>
          </a:r>
          <a:r>
            <a:rPr lang="en-US" b="1" dirty="0" smtClean="0"/>
            <a:t> </a:t>
          </a:r>
          <a:r>
            <a:rPr lang="en-US" b="1" dirty="0" err="1" smtClean="0"/>
            <a:t>Jurnal</a:t>
          </a:r>
          <a:r>
            <a:rPr lang="en-US" b="1" dirty="0" smtClean="0"/>
            <a:t> </a:t>
          </a:r>
          <a:r>
            <a:rPr lang="en-US" b="1" dirty="0" err="1" smtClean="0"/>
            <a:t>Eliminasi</a:t>
          </a:r>
          <a:endParaRPr lang="en-US" b="1" dirty="0"/>
        </a:p>
      </dgm:t>
    </dgm:pt>
    <dgm:pt modelId="{F963AB10-9B77-4571-9786-560FD49E080D}" type="parTrans" cxnId="{250F4279-82B2-4CC5-A405-747E28508C35}">
      <dgm:prSet/>
      <dgm:spPr/>
      <dgm:t>
        <a:bodyPr/>
        <a:lstStyle/>
        <a:p>
          <a:endParaRPr lang="en-US"/>
        </a:p>
      </dgm:t>
    </dgm:pt>
    <dgm:pt modelId="{A365505C-1F29-4B72-A96F-7CC22530C561}" type="sibTrans" cxnId="{250F4279-82B2-4CC5-A405-747E28508C35}">
      <dgm:prSet/>
      <dgm:spPr/>
      <dgm:t>
        <a:bodyPr/>
        <a:lstStyle/>
        <a:p>
          <a:endParaRPr lang="en-US"/>
        </a:p>
      </dgm:t>
    </dgm:pt>
    <dgm:pt modelId="{36E95B7E-BD29-4995-8638-182F02CF94C1}" type="pres">
      <dgm:prSet presAssocID="{3D4B0464-5A64-45AD-8CDD-9185F466BA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365377-79AF-4272-997B-35BC24CCAC22}" type="pres">
      <dgm:prSet presAssocID="{EC3808CA-2C74-4103-A1AC-EF3BEA8EF411}" presName="parentText" presStyleLbl="node1" presStyleIdx="0" presStyleCnt="1" custScaleX="94498" custScaleY="14221" custLinFactY="-2293" custLinFactNeighborX="-104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B642E5-020F-418B-8D6C-003A4E12705A}" type="presOf" srcId="{3D4B0464-5A64-45AD-8CDD-9185F466BACB}" destId="{36E95B7E-BD29-4995-8638-182F02CF94C1}" srcOrd="0" destOrd="0" presId="urn:microsoft.com/office/officeart/2005/8/layout/vList2"/>
    <dgm:cxn modelId="{250F4279-82B2-4CC5-A405-747E28508C35}" srcId="{3D4B0464-5A64-45AD-8CDD-9185F466BACB}" destId="{EC3808CA-2C74-4103-A1AC-EF3BEA8EF411}" srcOrd="0" destOrd="0" parTransId="{F963AB10-9B77-4571-9786-560FD49E080D}" sibTransId="{A365505C-1F29-4B72-A96F-7CC22530C561}"/>
    <dgm:cxn modelId="{E010924B-62AD-4162-AEAA-5B0D3C80FC98}" type="presOf" srcId="{EC3808CA-2C74-4103-A1AC-EF3BEA8EF411}" destId="{D3365377-79AF-4272-997B-35BC24CCAC22}" srcOrd="0" destOrd="0" presId="urn:microsoft.com/office/officeart/2005/8/layout/vList2"/>
    <dgm:cxn modelId="{4693FBAF-FC22-48C1-8CEB-335FF0F3C247}" type="presParOf" srcId="{36E95B7E-BD29-4995-8638-182F02CF94C1}" destId="{D3365377-79AF-4272-997B-35BC24CCAC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4B0464-5A64-45AD-8CDD-9185F466BA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3808CA-2C74-4103-A1AC-EF3BEA8EF411}">
      <dgm:prSet phldrT="[Text]"/>
      <dgm:spPr/>
      <dgm:t>
        <a:bodyPr/>
        <a:lstStyle/>
        <a:p>
          <a:r>
            <a:rPr lang="en-US" b="1" dirty="0" err="1" smtClean="0"/>
            <a:t>Contoh</a:t>
          </a:r>
          <a:r>
            <a:rPr lang="en-US" b="1" dirty="0" smtClean="0"/>
            <a:t> 5.1 </a:t>
          </a:r>
          <a:r>
            <a:rPr lang="en-US" b="1" dirty="0" err="1" smtClean="0"/>
            <a:t>Dampak</a:t>
          </a:r>
          <a:r>
            <a:rPr lang="en-US" b="1" dirty="0" smtClean="0"/>
            <a:t> </a:t>
          </a:r>
          <a:r>
            <a:rPr lang="en-US" b="1" dirty="0" err="1" smtClean="0"/>
            <a:t>terhadap</a:t>
          </a:r>
          <a:r>
            <a:rPr lang="en-US" b="1" dirty="0" smtClean="0"/>
            <a:t> </a:t>
          </a:r>
          <a:r>
            <a:rPr lang="en-US" b="1" dirty="0" err="1" smtClean="0"/>
            <a:t>Pencatatan</a:t>
          </a:r>
          <a:r>
            <a:rPr lang="en-US" b="1" dirty="0" smtClean="0"/>
            <a:t> </a:t>
          </a:r>
          <a:r>
            <a:rPr lang="en-US" b="1" dirty="0" err="1" smtClean="0"/>
            <a:t>Entitas</a:t>
          </a:r>
          <a:r>
            <a:rPr lang="en-US" b="1" dirty="0" smtClean="0"/>
            <a:t> </a:t>
          </a:r>
          <a:r>
            <a:rPr lang="en-US" b="1" dirty="0" err="1" smtClean="0"/>
            <a:t>Induk</a:t>
          </a:r>
          <a:r>
            <a:rPr lang="en-US" b="1" dirty="0" smtClean="0"/>
            <a:t> </a:t>
          </a:r>
          <a:r>
            <a:rPr lang="en-US" b="1" dirty="0" err="1" smtClean="0"/>
            <a:t>dan</a:t>
          </a:r>
          <a:r>
            <a:rPr lang="en-US" b="1" dirty="0" smtClean="0"/>
            <a:t> </a:t>
          </a:r>
          <a:r>
            <a:rPr lang="en-US" b="1" dirty="0" err="1" smtClean="0"/>
            <a:t>Jurnal</a:t>
          </a:r>
          <a:r>
            <a:rPr lang="en-US" b="1" dirty="0" smtClean="0"/>
            <a:t> </a:t>
          </a:r>
          <a:r>
            <a:rPr lang="en-US" b="1" dirty="0" err="1" smtClean="0"/>
            <a:t>Eliminasi</a:t>
          </a:r>
          <a:endParaRPr lang="en-US" b="1" dirty="0"/>
        </a:p>
      </dgm:t>
    </dgm:pt>
    <dgm:pt modelId="{F963AB10-9B77-4571-9786-560FD49E080D}" type="parTrans" cxnId="{250F4279-82B2-4CC5-A405-747E28508C35}">
      <dgm:prSet/>
      <dgm:spPr/>
      <dgm:t>
        <a:bodyPr/>
        <a:lstStyle/>
        <a:p>
          <a:endParaRPr lang="en-US"/>
        </a:p>
      </dgm:t>
    </dgm:pt>
    <dgm:pt modelId="{A365505C-1F29-4B72-A96F-7CC22530C561}" type="sibTrans" cxnId="{250F4279-82B2-4CC5-A405-747E28508C35}">
      <dgm:prSet/>
      <dgm:spPr/>
      <dgm:t>
        <a:bodyPr/>
        <a:lstStyle/>
        <a:p>
          <a:endParaRPr lang="en-US"/>
        </a:p>
      </dgm:t>
    </dgm:pt>
    <dgm:pt modelId="{36E95B7E-BD29-4995-8638-182F02CF94C1}" type="pres">
      <dgm:prSet presAssocID="{3D4B0464-5A64-45AD-8CDD-9185F466BA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365377-79AF-4272-997B-35BC24CCAC22}" type="pres">
      <dgm:prSet presAssocID="{EC3808CA-2C74-4103-A1AC-EF3BEA8EF411}" presName="parentText" presStyleLbl="node1" presStyleIdx="0" presStyleCnt="1" custScaleX="94498" custScaleY="14221" custLinFactY="-2293" custLinFactNeighborX="-104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9F361C-132A-4EDF-97F2-D3DDE50FDBF1}" type="presOf" srcId="{EC3808CA-2C74-4103-A1AC-EF3BEA8EF411}" destId="{D3365377-79AF-4272-997B-35BC24CCAC22}" srcOrd="0" destOrd="0" presId="urn:microsoft.com/office/officeart/2005/8/layout/vList2"/>
    <dgm:cxn modelId="{250F4279-82B2-4CC5-A405-747E28508C35}" srcId="{3D4B0464-5A64-45AD-8CDD-9185F466BACB}" destId="{EC3808CA-2C74-4103-A1AC-EF3BEA8EF411}" srcOrd="0" destOrd="0" parTransId="{F963AB10-9B77-4571-9786-560FD49E080D}" sibTransId="{A365505C-1F29-4B72-A96F-7CC22530C561}"/>
    <dgm:cxn modelId="{DB66BE28-120F-495E-957F-E39D64B040EB}" type="presOf" srcId="{3D4B0464-5A64-45AD-8CDD-9185F466BACB}" destId="{36E95B7E-BD29-4995-8638-182F02CF94C1}" srcOrd="0" destOrd="0" presId="urn:microsoft.com/office/officeart/2005/8/layout/vList2"/>
    <dgm:cxn modelId="{4CE5751A-9D75-4C3D-BDF4-B4A7F2A0FB05}" type="presParOf" srcId="{36E95B7E-BD29-4995-8638-182F02CF94C1}" destId="{D3365377-79AF-4272-997B-35BC24CCAC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4B0464-5A64-45AD-8CDD-9185F466BA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3808CA-2C74-4103-A1AC-EF3BEA8EF411}">
      <dgm:prSet phldrT="[Text]"/>
      <dgm:spPr/>
      <dgm:t>
        <a:bodyPr/>
        <a:lstStyle/>
        <a:p>
          <a:r>
            <a:rPr lang="en-US" b="1" dirty="0" err="1" smtClean="0"/>
            <a:t>Contoh</a:t>
          </a:r>
          <a:r>
            <a:rPr lang="en-US" b="1" dirty="0" smtClean="0"/>
            <a:t> 5.1 </a:t>
          </a:r>
          <a:r>
            <a:rPr lang="en-US" b="1" dirty="0" err="1" smtClean="0"/>
            <a:t>Dampak</a:t>
          </a:r>
          <a:r>
            <a:rPr lang="en-US" b="1" dirty="0" smtClean="0"/>
            <a:t> </a:t>
          </a:r>
          <a:r>
            <a:rPr lang="en-US" b="1" dirty="0" err="1" smtClean="0"/>
            <a:t>terhadap</a:t>
          </a:r>
          <a:r>
            <a:rPr lang="en-US" b="1" dirty="0" smtClean="0"/>
            <a:t> </a:t>
          </a:r>
          <a:r>
            <a:rPr lang="en-US" b="1" dirty="0" err="1" smtClean="0"/>
            <a:t>Pencatatan</a:t>
          </a:r>
          <a:r>
            <a:rPr lang="en-US" b="1" dirty="0" smtClean="0"/>
            <a:t> </a:t>
          </a:r>
          <a:r>
            <a:rPr lang="en-US" b="1" dirty="0" err="1" smtClean="0"/>
            <a:t>Entitas</a:t>
          </a:r>
          <a:r>
            <a:rPr lang="en-US" b="1" dirty="0" smtClean="0"/>
            <a:t> </a:t>
          </a:r>
          <a:r>
            <a:rPr lang="en-US" b="1" dirty="0" err="1" smtClean="0"/>
            <a:t>Induk</a:t>
          </a:r>
          <a:r>
            <a:rPr lang="en-US" b="1" dirty="0" smtClean="0"/>
            <a:t> </a:t>
          </a:r>
          <a:r>
            <a:rPr lang="en-US" b="1" dirty="0" err="1" smtClean="0"/>
            <a:t>dan</a:t>
          </a:r>
          <a:r>
            <a:rPr lang="en-US" b="1" dirty="0" smtClean="0"/>
            <a:t> </a:t>
          </a:r>
          <a:r>
            <a:rPr lang="en-US" b="1" dirty="0" err="1" smtClean="0"/>
            <a:t>Jurnal</a:t>
          </a:r>
          <a:r>
            <a:rPr lang="en-US" b="1" dirty="0" smtClean="0"/>
            <a:t> </a:t>
          </a:r>
          <a:r>
            <a:rPr lang="en-US" b="1" dirty="0" err="1" smtClean="0"/>
            <a:t>Eliminasi</a:t>
          </a:r>
          <a:endParaRPr lang="en-US" b="1" dirty="0"/>
        </a:p>
      </dgm:t>
    </dgm:pt>
    <dgm:pt modelId="{F963AB10-9B77-4571-9786-560FD49E080D}" type="parTrans" cxnId="{250F4279-82B2-4CC5-A405-747E28508C35}">
      <dgm:prSet/>
      <dgm:spPr/>
      <dgm:t>
        <a:bodyPr/>
        <a:lstStyle/>
        <a:p>
          <a:endParaRPr lang="en-US"/>
        </a:p>
      </dgm:t>
    </dgm:pt>
    <dgm:pt modelId="{A365505C-1F29-4B72-A96F-7CC22530C561}" type="sibTrans" cxnId="{250F4279-82B2-4CC5-A405-747E28508C35}">
      <dgm:prSet/>
      <dgm:spPr/>
      <dgm:t>
        <a:bodyPr/>
        <a:lstStyle/>
        <a:p>
          <a:endParaRPr lang="en-US"/>
        </a:p>
      </dgm:t>
    </dgm:pt>
    <dgm:pt modelId="{36E95B7E-BD29-4995-8638-182F02CF94C1}" type="pres">
      <dgm:prSet presAssocID="{3D4B0464-5A64-45AD-8CDD-9185F466BA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365377-79AF-4272-997B-35BC24CCAC22}" type="pres">
      <dgm:prSet presAssocID="{EC3808CA-2C74-4103-A1AC-EF3BEA8EF411}" presName="parentText" presStyleLbl="node1" presStyleIdx="0" presStyleCnt="1" custScaleX="94498" custScaleY="14221" custLinFactY="-2293" custLinFactNeighborX="-104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D685BA-AAA7-42B9-A3EC-FC45C3160481}" type="presOf" srcId="{EC3808CA-2C74-4103-A1AC-EF3BEA8EF411}" destId="{D3365377-79AF-4272-997B-35BC24CCAC22}" srcOrd="0" destOrd="0" presId="urn:microsoft.com/office/officeart/2005/8/layout/vList2"/>
    <dgm:cxn modelId="{250F4279-82B2-4CC5-A405-747E28508C35}" srcId="{3D4B0464-5A64-45AD-8CDD-9185F466BACB}" destId="{EC3808CA-2C74-4103-A1AC-EF3BEA8EF411}" srcOrd="0" destOrd="0" parTransId="{F963AB10-9B77-4571-9786-560FD49E080D}" sibTransId="{A365505C-1F29-4B72-A96F-7CC22530C561}"/>
    <dgm:cxn modelId="{80645D36-B18C-455E-8CD8-14EC4E65BE1B}" type="presOf" srcId="{3D4B0464-5A64-45AD-8CDD-9185F466BACB}" destId="{36E95B7E-BD29-4995-8638-182F02CF94C1}" srcOrd="0" destOrd="0" presId="urn:microsoft.com/office/officeart/2005/8/layout/vList2"/>
    <dgm:cxn modelId="{15417613-0727-461E-87A2-393AA23411A7}" type="presParOf" srcId="{36E95B7E-BD29-4995-8638-182F02CF94C1}" destId="{D3365377-79AF-4272-997B-35BC24CCAC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4B0464-5A64-45AD-8CDD-9185F466BA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3808CA-2C74-4103-A1AC-EF3BEA8EF411}">
      <dgm:prSet phldrT="[Text]"/>
      <dgm:spPr/>
      <dgm:t>
        <a:bodyPr/>
        <a:lstStyle/>
        <a:p>
          <a:r>
            <a:rPr lang="en-US" b="1" dirty="0" err="1" smtClean="0"/>
            <a:t>Transaksi</a:t>
          </a:r>
          <a:r>
            <a:rPr lang="en-US" b="1" dirty="0" smtClean="0"/>
            <a:t> </a:t>
          </a:r>
          <a:r>
            <a:rPr lang="en-US" b="1" dirty="0" err="1" smtClean="0"/>
            <a:t>Hulu</a:t>
          </a:r>
          <a:r>
            <a:rPr lang="en-US" b="1" dirty="0" smtClean="0"/>
            <a:t> </a:t>
          </a:r>
          <a:r>
            <a:rPr lang="en-US" b="1" dirty="0" err="1" smtClean="0"/>
            <a:t>Penjualan</a:t>
          </a:r>
          <a:r>
            <a:rPr lang="en-US" b="1" dirty="0" smtClean="0"/>
            <a:t> </a:t>
          </a:r>
          <a:r>
            <a:rPr lang="en-US" b="1" dirty="0" err="1" smtClean="0"/>
            <a:t>Persediaan</a:t>
          </a:r>
          <a:endParaRPr lang="en-US" b="1" dirty="0"/>
        </a:p>
      </dgm:t>
    </dgm:pt>
    <dgm:pt modelId="{F963AB10-9B77-4571-9786-560FD49E080D}" type="parTrans" cxnId="{250F4279-82B2-4CC5-A405-747E28508C35}">
      <dgm:prSet/>
      <dgm:spPr/>
      <dgm:t>
        <a:bodyPr/>
        <a:lstStyle/>
        <a:p>
          <a:endParaRPr lang="en-US"/>
        </a:p>
      </dgm:t>
    </dgm:pt>
    <dgm:pt modelId="{A365505C-1F29-4B72-A96F-7CC22530C561}" type="sibTrans" cxnId="{250F4279-82B2-4CC5-A405-747E28508C35}">
      <dgm:prSet/>
      <dgm:spPr/>
      <dgm:t>
        <a:bodyPr/>
        <a:lstStyle/>
        <a:p>
          <a:endParaRPr lang="en-US"/>
        </a:p>
      </dgm:t>
    </dgm:pt>
    <dgm:pt modelId="{98D75D29-227D-42EE-BBAA-B6AD65C6E732}">
      <dgm:prSet phldrT="[Text]"/>
      <dgm:spPr/>
      <dgm:t>
        <a:bodyPr/>
        <a:lstStyle/>
        <a:p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memperoleh</a:t>
          </a:r>
          <a:r>
            <a:rPr lang="en-US" dirty="0" smtClean="0"/>
            <a:t> </a:t>
          </a:r>
          <a:r>
            <a:rPr lang="en-US" dirty="0" err="1" smtClean="0"/>
            <a:t>pemahaman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komprehensif</a:t>
          </a:r>
          <a:r>
            <a:rPr lang="en-US" dirty="0" smtClean="0"/>
            <a:t>, </a:t>
          </a:r>
          <a:r>
            <a:rPr lang="en-US" dirty="0" err="1" smtClean="0"/>
            <a:t>digunakan</a:t>
          </a:r>
          <a:r>
            <a:rPr lang="en-US" dirty="0" smtClean="0"/>
            <a:t> </a:t>
          </a:r>
          <a:r>
            <a:rPr lang="en-US" dirty="0" err="1" smtClean="0"/>
            <a:t>contoh</a:t>
          </a:r>
          <a:r>
            <a:rPr lang="en-US" dirty="0" smtClean="0"/>
            <a:t> </a:t>
          </a:r>
          <a:r>
            <a:rPr lang="en-US" dirty="0" err="1" smtClean="0"/>
            <a:t>berikut</a:t>
          </a:r>
          <a:r>
            <a:rPr lang="en-US" dirty="0" smtClean="0"/>
            <a:t> </a:t>
          </a:r>
          <a:r>
            <a:rPr lang="en-US" dirty="0" err="1" smtClean="0"/>
            <a:t>ini</a:t>
          </a:r>
          <a:r>
            <a:rPr lang="en-US" dirty="0" smtClean="0"/>
            <a:t>.</a:t>
          </a:r>
          <a:endParaRPr lang="en-US" dirty="0"/>
        </a:p>
      </dgm:t>
    </dgm:pt>
    <dgm:pt modelId="{7E02AFA4-26AA-4325-91F3-C095C0C34869}" type="parTrans" cxnId="{9E10242D-4AC6-46CD-BC0B-6BFB72F6CDEB}">
      <dgm:prSet/>
      <dgm:spPr/>
      <dgm:t>
        <a:bodyPr/>
        <a:lstStyle/>
        <a:p>
          <a:endParaRPr lang="en-US"/>
        </a:p>
      </dgm:t>
    </dgm:pt>
    <dgm:pt modelId="{46A86365-A1D0-4538-9AD0-0B42089208BE}" type="sibTrans" cxnId="{9E10242D-4AC6-46CD-BC0B-6BFB72F6CDEB}">
      <dgm:prSet/>
      <dgm:spPr/>
      <dgm:t>
        <a:bodyPr/>
        <a:lstStyle/>
        <a:p>
          <a:endParaRPr lang="en-US"/>
        </a:p>
      </dgm:t>
    </dgm:pt>
    <dgm:pt modelId="{36E95B7E-BD29-4995-8638-182F02CF94C1}" type="pres">
      <dgm:prSet presAssocID="{3D4B0464-5A64-45AD-8CDD-9185F466BA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365377-79AF-4272-997B-35BC24CCAC22}" type="pres">
      <dgm:prSet presAssocID="{EC3808CA-2C74-4103-A1AC-EF3BEA8EF41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9035E-913A-431D-8407-F8354DBAC913}" type="pres">
      <dgm:prSet presAssocID="{EC3808CA-2C74-4103-A1AC-EF3BEA8EF41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C7B7B0-8E22-4451-B63E-2B667420550A}" type="presOf" srcId="{98D75D29-227D-42EE-BBAA-B6AD65C6E732}" destId="{32A9035E-913A-431D-8407-F8354DBAC913}" srcOrd="0" destOrd="0" presId="urn:microsoft.com/office/officeart/2005/8/layout/vList2"/>
    <dgm:cxn modelId="{3765A04C-7C6B-46CF-94F8-02826DD66A3B}" type="presOf" srcId="{EC3808CA-2C74-4103-A1AC-EF3BEA8EF411}" destId="{D3365377-79AF-4272-997B-35BC24CCAC22}" srcOrd="0" destOrd="0" presId="urn:microsoft.com/office/officeart/2005/8/layout/vList2"/>
    <dgm:cxn modelId="{9E10242D-4AC6-46CD-BC0B-6BFB72F6CDEB}" srcId="{EC3808CA-2C74-4103-A1AC-EF3BEA8EF411}" destId="{98D75D29-227D-42EE-BBAA-B6AD65C6E732}" srcOrd="0" destOrd="0" parTransId="{7E02AFA4-26AA-4325-91F3-C095C0C34869}" sibTransId="{46A86365-A1D0-4538-9AD0-0B42089208BE}"/>
    <dgm:cxn modelId="{250F4279-82B2-4CC5-A405-747E28508C35}" srcId="{3D4B0464-5A64-45AD-8CDD-9185F466BACB}" destId="{EC3808CA-2C74-4103-A1AC-EF3BEA8EF411}" srcOrd="0" destOrd="0" parTransId="{F963AB10-9B77-4571-9786-560FD49E080D}" sibTransId="{A365505C-1F29-4B72-A96F-7CC22530C561}"/>
    <dgm:cxn modelId="{9495FA31-6C55-4E4C-85EE-82B5A409AD7B}" type="presOf" srcId="{3D4B0464-5A64-45AD-8CDD-9185F466BACB}" destId="{36E95B7E-BD29-4995-8638-182F02CF94C1}" srcOrd="0" destOrd="0" presId="urn:microsoft.com/office/officeart/2005/8/layout/vList2"/>
    <dgm:cxn modelId="{DAE365CE-C3D3-42DC-816D-43EB0ECBDCD0}" type="presParOf" srcId="{36E95B7E-BD29-4995-8638-182F02CF94C1}" destId="{D3365377-79AF-4272-997B-35BC24CCAC22}" srcOrd="0" destOrd="0" presId="urn:microsoft.com/office/officeart/2005/8/layout/vList2"/>
    <dgm:cxn modelId="{3C860DCB-2764-4AFD-B93D-4039C36E4743}" type="presParOf" srcId="{36E95B7E-BD29-4995-8638-182F02CF94C1}" destId="{32A9035E-913A-431D-8407-F8354DBAC91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63E04-9E34-41CA-9703-610394B8D6DF}">
      <dsp:nvSpPr>
        <dsp:cNvPr id="0" name=""/>
        <dsp:cNvSpPr/>
      </dsp:nvSpPr>
      <dsp:spPr>
        <a:xfrm>
          <a:off x="0" y="134099"/>
          <a:ext cx="6324600" cy="1160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Dampak</a:t>
          </a:r>
          <a:r>
            <a:rPr lang="en-US" sz="3200" b="1" kern="1200" dirty="0" smtClean="0"/>
            <a:t> </a:t>
          </a:r>
          <a:r>
            <a:rPr lang="en-US" sz="3200" b="1" kern="1200" dirty="0" err="1" smtClean="0"/>
            <a:t>terhadap</a:t>
          </a:r>
          <a:r>
            <a:rPr lang="en-US" sz="3200" b="1" kern="1200" dirty="0" smtClean="0"/>
            <a:t> </a:t>
          </a:r>
          <a:r>
            <a:rPr lang="en-US" sz="3200" b="1" kern="1200" dirty="0" err="1" smtClean="0"/>
            <a:t>Pencatatan</a:t>
          </a:r>
          <a:r>
            <a:rPr lang="en-US" sz="3200" b="1" kern="1200" dirty="0" smtClean="0"/>
            <a:t> </a:t>
          </a:r>
          <a:r>
            <a:rPr lang="en-US" sz="3200" b="1" kern="1200" dirty="0" err="1" smtClean="0"/>
            <a:t>Entitas</a:t>
          </a:r>
          <a:r>
            <a:rPr lang="en-US" sz="3200" b="1" kern="1200" dirty="0" smtClean="0"/>
            <a:t> </a:t>
          </a:r>
          <a:r>
            <a:rPr lang="en-US" sz="3200" b="1" kern="1200" dirty="0" err="1" smtClean="0"/>
            <a:t>Induk</a:t>
          </a:r>
          <a:endParaRPr lang="en-US" sz="3200" b="1" kern="1200" dirty="0"/>
        </a:p>
      </dsp:txBody>
      <dsp:txXfrm>
        <a:off x="56658" y="190757"/>
        <a:ext cx="6211284" cy="1047324"/>
      </dsp:txXfrm>
    </dsp:sp>
    <dsp:sp modelId="{3D1F5BBE-A214-4001-AD29-1815EAADE560}">
      <dsp:nvSpPr>
        <dsp:cNvPr id="0" name=""/>
        <dsp:cNvSpPr/>
      </dsp:nvSpPr>
      <dsp:spPr>
        <a:xfrm>
          <a:off x="0" y="1294739"/>
          <a:ext cx="6324600" cy="291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806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kern="1200" dirty="0" smtClean="0"/>
            <a:t>PSAK 15: </a:t>
          </a:r>
          <a:r>
            <a:rPr lang="en-US" sz="2500" i="1" kern="1200" dirty="0" err="1" smtClean="0"/>
            <a:t>Investasi</a:t>
          </a:r>
          <a:r>
            <a:rPr lang="en-US" sz="2500" i="1" kern="1200" dirty="0" smtClean="0"/>
            <a:t> </a:t>
          </a:r>
          <a:r>
            <a:rPr lang="en-US" sz="2500" i="1" kern="1200" dirty="0" err="1" smtClean="0"/>
            <a:t>pada</a:t>
          </a:r>
          <a:r>
            <a:rPr lang="en-US" sz="2500" i="1" kern="1200" dirty="0" smtClean="0"/>
            <a:t> </a:t>
          </a:r>
          <a:r>
            <a:rPr lang="en-US" sz="2500" i="1" kern="1200" dirty="0" err="1" smtClean="0"/>
            <a:t>Entitas</a:t>
          </a:r>
          <a:r>
            <a:rPr lang="en-US" sz="2500" i="1" kern="1200" dirty="0" smtClean="0"/>
            <a:t> </a:t>
          </a:r>
          <a:r>
            <a:rPr lang="en-US" sz="2500" i="1" kern="1200" dirty="0" err="1" smtClean="0"/>
            <a:t>Asosiasi</a:t>
          </a:r>
          <a:r>
            <a:rPr lang="en-US" sz="2500" i="1" kern="1200" dirty="0" smtClean="0"/>
            <a:t> </a:t>
          </a:r>
          <a:r>
            <a:rPr lang="en-US" sz="2500" i="1" kern="1200" dirty="0" err="1" smtClean="0"/>
            <a:t>dan</a:t>
          </a:r>
          <a:r>
            <a:rPr lang="en-US" sz="2500" i="1" kern="1200" dirty="0" smtClean="0"/>
            <a:t> Ventura </a:t>
          </a:r>
          <a:r>
            <a:rPr lang="en-US" sz="2500" i="1" kern="1200" dirty="0" err="1" smtClean="0"/>
            <a:t>Bersama</a:t>
          </a:r>
          <a:r>
            <a:rPr lang="en-US" sz="2500" kern="1200" dirty="0" smtClean="0"/>
            <a:t>, yang </a:t>
          </a:r>
          <a:r>
            <a:rPr lang="en-US" sz="2500" kern="1200" dirty="0" err="1" smtClean="0"/>
            <a:t>menyatakan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bahwa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keuntungan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atau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kerugian</a:t>
          </a:r>
          <a:r>
            <a:rPr lang="en-US" sz="2500" kern="1200" dirty="0" smtClean="0"/>
            <a:t> yang </a:t>
          </a:r>
          <a:r>
            <a:rPr lang="en-US" sz="2500" kern="1200" dirty="0" err="1" smtClean="0"/>
            <a:t>dihasilkan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dari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transaksi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hulu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atau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hilir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diakui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dalam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laporan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keuangan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atau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kerugian</a:t>
          </a:r>
          <a:r>
            <a:rPr lang="en-US" sz="2500" kern="1200" dirty="0" smtClean="0"/>
            <a:t> yang </a:t>
          </a:r>
          <a:r>
            <a:rPr lang="en-US" sz="2500" kern="1200" dirty="0" err="1" smtClean="0"/>
            <a:t>dihasilkan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dari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transaksi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hulu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atau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hilir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diakui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dalam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laporan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keuangan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entitas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hanya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sebesar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bagian</a:t>
          </a:r>
          <a:r>
            <a:rPr lang="en-US" sz="2500" kern="1200" dirty="0" smtClean="0"/>
            <a:t> investor lain </a:t>
          </a:r>
          <a:r>
            <a:rPr lang="en-US" sz="2500" kern="1200" dirty="0" err="1" smtClean="0"/>
            <a:t>dalam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entitas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anak</a:t>
          </a:r>
          <a:r>
            <a:rPr lang="en-US" sz="2500" kern="1200" dirty="0" smtClean="0"/>
            <a:t>. (</a:t>
          </a:r>
          <a:r>
            <a:rPr lang="en-US" sz="2500" i="1" kern="1200" dirty="0" smtClean="0"/>
            <a:t>Fully Adjusted Equity Method</a:t>
          </a:r>
          <a:r>
            <a:rPr lang="en-US" sz="2500" kern="1200" dirty="0" smtClean="0"/>
            <a:t>)</a:t>
          </a:r>
          <a:endParaRPr lang="en-US" sz="2500" kern="1200" dirty="0"/>
        </a:p>
      </dsp:txBody>
      <dsp:txXfrm>
        <a:off x="0" y="1294739"/>
        <a:ext cx="6324600" cy="2914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65377-79AF-4272-997B-35BC24CCAC22}">
      <dsp:nvSpPr>
        <dsp:cNvPr id="0" name=""/>
        <dsp:cNvSpPr/>
      </dsp:nvSpPr>
      <dsp:spPr>
        <a:xfrm>
          <a:off x="0" y="10080"/>
          <a:ext cx="6324600" cy="547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Dampak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terhadap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Jurnal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Eliminasi</a:t>
          </a:r>
          <a:endParaRPr lang="en-US" sz="2400" b="1" kern="1200" dirty="0"/>
        </a:p>
      </dsp:txBody>
      <dsp:txXfrm>
        <a:off x="26730" y="36810"/>
        <a:ext cx="6271140" cy="494099"/>
      </dsp:txXfrm>
    </dsp:sp>
    <dsp:sp modelId="{32A9035E-913A-431D-8407-F8354DBAC913}">
      <dsp:nvSpPr>
        <dsp:cNvPr id="0" name=""/>
        <dsp:cNvSpPr/>
      </dsp:nvSpPr>
      <dsp:spPr>
        <a:xfrm>
          <a:off x="0" y="557639"/>
          <a:ext cx="6324600" cy="377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80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err="1" smtClean="0"/>
            <a:t>Jika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seluruh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persediaan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entitas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induk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sudah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terjual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ke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perusahaan</a:t>
          </a:r>
          <a:r>
            <a:rPr lang="en-US" sz="1900" kern="1200" dirty="0" smtClean="0"/>
            <a:t> non-</a:t>
          </a:r>
          <a:r>
            <a:rPr lang="en-US" sz="1900" kern="1200" dirty="0" err="1" smtClean="0"/>
            <a:t>afiliasi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pada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periode</a:t>
          </a:r>
          <a:r>
            <a:rPr lang="en-US" sz="1900" kern="1200" dirty="0" smtClean="0"/>
            <a:t> yang </a:t>
          </a:r>
          <a:r>
            <a:rPr lang="en-US" sz="1900" kern="1200" dirty="0" err="1" smtClean="0"/>
            <a:t>sama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dengan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periode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perolehannya</a:t>
          </a:r>
          <a:r>
            <a:rPr lang="en-US" sz="1900" kern="1200" dirty="0" smtClean="0"/>
            <a:t>, </a:t>
          </a:r>
          <a:r>
            <a:rPr lang="en-US" sz="1900" kern="1200" dirty="0" err="1" smtClean="0"/>
            <a:t>jurnal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eliminasi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dibuat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untuk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menghapus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penjualan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beban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pokok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penjualan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sebesar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angka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penjualan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persediaan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entitas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induk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ke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entitas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anak</a:t>
          </a:r>
          <a:r>
            <a:rPr lang="en-US" sz="1900" kern="1200" dirty="0" smtClean="0"/>
            <a:t>.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err="1" smtClean="0"/>
            <a:t>Jika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pada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akhir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periode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persediaan</a:t>
          </a:r>
          <a:r>
            <a:rPr lang="en-US" sz="1900" kern="1200" dirty="0" smtClean="0"/>
            <a:t> yang </a:t>
          </a:r>
          <a:r>
            <a:rPr lang="en-US" sz="1900" kern="1200" dirty="0" err="1" smtClean="0"/>
            <a:t>diperoleh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dari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entitas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induk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belum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terjual</a:t>
          </a:r>
          <a:r>
            <a:rPr lang="en-US" sz="1900" kern="1200" dirty="0" smtClean="0"/>
            <a:t>, </a:t>
          </a:r>
          <a:r>
            <a:rPr lang="en-US" sz="1900" kern="1200" dirty="0" err="1" smtClean="0"/>
            <a:t>penjualan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beban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pokok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penjualan</a:t>
          </a:r>
          <a:r>
            <a:rPr lang="en-US" sz="1900" kern="1200" dirty="0" smtClean="0"/>
            <a:t> yang </a:t>
          </a:r>
          <a:r>
            <a:rPr lang="en-US" sz="1900" kern="1200" dirty="0" err="1" smtClean="0"/>
            <a:t>diakui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entitas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induk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harus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dieliminasi</a:t>
          </a:r>
          <a:r>
            <a:rPr lang="en-US" sz="1900" kern="1200" dirty="0" smtClean="0"/>
            <a:t>. </a:t>
          </a:r>
          <a:r>
            <a:rPr lang="en-US" sz="1900" kern="1200" dirty="0" err="1" smtClean="0"/>
            <a:t>Keuntungan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atau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kerugian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atas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penjualan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tersebut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juga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harus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dieliminasi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seluruhnya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dengan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mengurangi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nilai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persediaan</a:t>
          </a:r>
          <a:r>
            <a:rPr lang="en-US" sz="1900" kern="1200" dirty="0" smtClean="0"/>
            <a:t>.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err="1" smtClean="0"/>
            <a:t>Jika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pada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akhir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periode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persediaan</a:t>
          </a:r>
          <a:r>
            <a:rPr lang="en-US" sz="1900" kern="1200" dirty="0" smtClean="0"/>
            <a:t> yang </a:t>
          </a:r>
          <a:r>
            <a:rPr lang="en-US" sz="1900" kern="1200" dirty="0" err="1" smtClean="0"/>
            <a:t>diperoleh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dari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entitas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induk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sudah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terjual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sebagian</a:t>
          </a:r>
          <a:r>
            <a:rPr lang="en-US" sz="1900" kern="1200" dirty="0" smtClean="0"/>
            <a:t>, </a:t>
          </a:r>
          <a:r>
            <a:rPr lang="en-US" sz="1900" kern="1200" dirty="0" err="1" smtClean="0"/>
            <a:t>sebagian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keuntungan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atau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kerugian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penjualan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persediaan</a:t>
          </a:r>
          <a:r>
            <a:rPr lang="en-US" sz="1900" kern="1200" dirty="0" smtClean="0"/>
            <a:t> yang </a:t>
          </a:r>
          <a:r>
            <a:rPr lang="en-US" sz="1900" kern="1200" dirty="0" err="1" smtClean="0"/>
            <a:t>belum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terealisasi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harus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dieliminasi</a:t>
          </a:r>
          <a:r>
            <a:rPr lang="en-US" sz="1900" kern="1200" dirty="0" smtClean="0"/>
            <a:t>.</a:t>
          </a:r>
          <a:endParaRPr lang="en-US" sz="1900" kern="1200" dirty="0"/>
        </a:p>
      </dsp:txBody>
      <dsp:txXfrm>
        <a:off x="0" y="557639"/>
        <a:ext cx="6324600" cy="3775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65377-79AF-4272-997B-35BC24CCAC22}">
      <dsp:nvSpPr>
        <dsp:cNvPr id="0" name=""/>
        <dsp:cNvSpPr/>
      </dsp:nvSpPr>
      <dsp:spPr>
        <a:xfrm>
          <a:off x="0" y="183464"/>
          <a:ext cx="6324600" cy="8342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/>
            <a:t>Contoh</a:t>
          </a:r>
          <a:r>
            <a:rPr lang="en-US" sz="2300" b="1" kern="1200" dirty="0" smtClean="0"/>
            <a:t> 5.1 </a:t>
          </a:r>
          <a:r>
            <a:rPr lang="en-US" sz="2300" b="1" kern="1200" dirty="0" err="1" smtClean="0"/>
            <a:t>Dampak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terhadap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Pencatatan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Entitas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Induk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dan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Jurnal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Eliminasi</a:t>
          </a:r>
          <a:endParaRPr lang="en-US" sz="2300" b="1" kern="1200" dirty="0"/>
        </a:p>
      </dsp:txBody>
      <dsp:txXfrm>
        <a:off x="40723" y="224187"/>
        <a:ext cx="6243154" cy="752764"/>
      </dsp:txXfrm>
    </dsp:sp>
    <dsp:sp modelId="{32A9035E-913A-431D-8407-F8354DBAC913}">
      <dsp:nvSpPr>
        <dsp:cNvPr id="0" name=""/>
        <dsp:cNvSpPr/>
      </dsp:nvSpPr>
      <dsp:spPr>
        <a:xfrm>
          <a:off x="0" y="1017674"/>
          <a:ext cx="6324600" cy="314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80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PT </a:t>
          </a:r>
          <a:r>
            <a:rPr lang="en-US" sz="1800" kern="1200" dirty="0" err="1" smtClean="0"/>
            <a:t>Palapa</a:t>
          </a:r>
          <a:r>
            <a:rPr lang="en-US" sz="1800" kern="1200" dirty="0" smtClean="0"/>
            <a:t> (PT P) </a:t>
          </a:r>
          <a:r>
            <a:rPr lang="en-US" sz="1800" kern="1200" dirty="0" err="1" smtClean="0"/>
            <a:t>memiliki</a:t>
          </a:r>
          <a:r>
            <a:rPr lang="en-US" sz="1800" kern="1200" dirty="0" smtClean="0"/>
            <a:t> 100% </a:t>
          </a:r>
          <a:r>
            <a:rPr lang="en-US" sz="1800" kern="1200" dirty="0" err="1" smtClean="0"/>
            <a:t>saham</a:t>
          </a:r>
          <a:r>
            <a:rPr lang="en-US" sz="1800" kern="1200" dirty="0" smtClean="0"/>
            <a:t> PT </a:t>
          </a:r>
          <a:r>
            <a:rPr lang="en-US" sz="1800" kern="1200" dirty="0" err="1" smtClean="0"/>
            <a:t>Samudera</a:t>
          </a:r>
          <a:r>
            <a:rPr lang="en-US" sz="1800" kern="1200" dirty="0" smtClean="0"/>
            <a:t> (PT S). </a:t>
          </a:r>
          <a:r>
            <a:rPr lang="en-US" sz="1800" kern="1200" dirty="0" err="1" smtClean="0"/>
            <a:t>Selama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tahun</a:t>
          </a:r>
          <a:r>
            <a:rPr lang="en-US" sz="1800" kern="1200" dirty="0" smtClean="0"/>
            <a:t> 2020, </a:t>
          </a:r>
          <a:r>
            <a:rPr lang="en-US" sz="1800" kern="1200" dirty="0" err="1" smtClean="0"/>
            <a:t>terdapat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transaksi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penjualan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persediaan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oleh</a:t>
          </a:r>
          <a:r>
            <a:rPr lang="en-US" sz="1800" kern="1200" dirty="0" smtClean="0"/>
            <a:t> PT P </a:t>
          </a:r>
          <a:r>
            <a:rPr lang="en-US" sz="1800" kern="1200" dirty="0" err="1" smtClean="0"/>
            <a:t>ke</a:t>
          </a:r>
          <a:r>
            <a:rPr lang="en-US" sz="1800" kern="1200" dirty="0" smtClean="0"/>
            <a:t> PT S </a:t>
          </a:r>
          <a:r>
            <a:rPr lang="en-US" sz="1800" kern="1200" dirty="0" err="1" smtClean="0"/>
            <a:t>sebesar</a:t>
          </a:r>
          <a:r>
            <a:rPr lang="en-US" sz="1800" kern="1200" dirty="0" smtClean="0"/>
            <a:t> Rp10.000.000. </a:t>
          </a:r>
          <a:r>
            <a:rPr lang="en-US" sz="1800" kern="1200" dirty="0" err="1" smtClean="0"/>
            <a:t>Beban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pokok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penjualan</a:t>
          </a:r>
          <a:r>
            <a:rPr lang="en-US" sz="1800" kern="1200" dirty="0" smtClean="0"/>
            <a:t> yang </a:t>
          </a:r>
          <a:r>
            <a:rPr lang="en-US" sz="1800" kern="1200" dirty="0" err="1" smtClean="0"/>
            <a:t>dibukukan</a:t>
          </a:r>
          <a:r>
            <a:rPr lang="en-US" sz="1800" kern="1200" dirty="0" smtClean="0"/>
            <a:t> PT P </a:t>
          </a:r>
          <a:r>
            <a:rPr lang="en-US" sz="1800" kern="1200" dirty="0" err="1" smtClean="0"/>
            <a:t>terkait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transaksi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penjualan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tersebut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adalah</a:t>
          </a:r>
          <a:r>
            <a:rPr lang="en-US" sz="1800" kern="1200" dirty="0" smtClean="0"/>
            <a:t> Rp6.000.000. </a:t>
          </a:r>
          <a:r>
            <a:rPr lang="en-US" sz="1800" kern="1200" dirty="0" err="1" smtClean="0"/>
            <a:t>Bagaimana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pencatatan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jurnal</a:t>
          </a:r>
          <a:r>
            <a:rPr lang="en-US" sz="1800" kern="1200" dirty="0" smtClean="0"/>
            <a:t> yang </a:t>
          </a:r>
          <a:r>
            <a:rPr lang="en-US" sz="1800" kern="1200" dirty="0" err="1" smtClean="0"/>
            <a:t>harus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dibuat</a:t>
          </a:r>
          <a:r>
            <a:rPr lang="en-US" sz="1800" kern="1200" dirty="0" smtClean="0"/>
            <a:t> PT P </a:t>
          </a:r>
          <a:r>
            <a:rPr lang="en-US" sz="1800" kern="1200" dirty="0" err="1" smtClean="0"/>
            <a:t>saat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penyusunan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laporan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keuangan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konsolidasian</a:t>
          </a:r>
          <a:r>
            <a:rPr lang="en-US" sz="1800" kern="1200" dirty="0" smtClean="0"/>
            <a:t> 2020 </a:t>
          </a:r>
          <a:r>
            <a:rPr lang="en-US" sz="1800" kern="1200" dirty="0" err="1" smtClean="0"/>
            <a:t>jika</a:t>
          </a:r>
          <a:r>
            <a:rPr lang="en-US" sz="1800" kern="1200" dirty="0" smtClean="0"/>
            <a:t>: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err="1" smtClean="0"/>
            <a:t>Skenario</a:t>
          </a:r>
          <a:r>
            <a:rPr lang="en-US" sz="1800" kern="1200" dirty="0" smtClean="0"/>
            <a:t> 1-Seluruh </a:t>
          </a:r>
          <a:r>
            <a:rPr lang="en-US" sz="1800" kern="1200" dirty="0" err="1" smtClean="0"/>
            <a:t>persediaan</a:t>
          </a:r>
          <a:r>
            <a:rPr lang="en-US" sz="1800" kern="1200" dirty="0" smtClean="0"/>
            <a:t> yang </a:t>
          </a:r>
          <a:r>
            <a:rPr lang="en-US" sz="1800" kern="1200" dirty="0" err="1" smtClean="0"/>
            <a:t>diperoleh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dari</a:t>
          </a:r>
          <a:r>
            <a:rPr lang="en-US" sz="1800" kern="1200" dirty="0" smtClean="0"/>
            <a:t> PT P </a:t>
          </a:r>
          <a:r>
            <a:rPr lang="en-US" sz="1800" kern="1200" dirty="0" err="1" smtClean="0"/>
            <a:t>telah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terjual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seharga</a:t>
          </a:r>
          <a:r>
            <a:rPr lang="en-US" sz="1800" kern="1200" dirty="0" smtClean="0"/>
            <a:t> Rp16.000.000.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err="1" smtClean="0"/>
            <a:t>Skenario</a:t>
          </a:r>
          <a:r>
            <a:rPr lang="en-US" sz="1800" kern="1200" dirty="0" smtClean="0"/>
            <a:t> </a:t>
          </a:r>
          <a:r>
            <a:rPr lang="en-US" sz="1800" kern="1200" dirty="0"/>
            <a:t>2-Seluruh persediaan yang diperoleh dari PT P belum terjual.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err="1" smtClean="0"/>
            <a:t>Skenario</a:t>
          </a:r>
          <a:r>
            <a:rPr lang="en-US" sz="1800" kern="1200" dirty="0" smtClean="0"/>
            <a:t> </a:t>
          </a:r>
          <a:r>
            <a:rPr lang="en-US" sz="1800" kern="1200" dirty="0"/>
            <a:t>3-Sebanyak 75% dari persediaan yang diperoleh dari PT P telah terjual seharga Rp12.000.000.</a:t>
          </a:r>
        </a:p>
      </dsp:txBody>
      <dsp:txXfrm>
        <a:off x="0" y="1017674"/>
        <a:ext cx="6324600" cy="31422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65377-79AF-4272-997B-35BC24CCAC22}">
      <dsp:nvSpPr>
        <dsp:cNvPr id="0" name=""/>
        <dsp:cNvSpPr/>
      </dsp:nvSpPr>
      <dsp:spPr>
        <a:xfrm>
          <a:off x="107771" y="0"/>
          <a:ext cx="5976620" cy="9583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/>
            <a:t>Contoh</a:t>
          </a:r>
          <a:r>
            <a:rPr lang="en-US" sz="2600" b="1" kern="1200" dirty="0" smtClean="0"/>
            <a:t> 5.1 </a:t>
          </a:r>
          <a:r>
            <a:rPr lang="en-US" sz="2600" b="1" kern="1200" dirty="0" err="1" smtClean="0"/>
            <a:t>Dampak</a:t>
          </a:r>
          <a:r>
            <a:rPr lang="en-US" sz="2600" b="1" kern="1200" dirty="0" smtClean="0"/>
            <a:t> </a:t>
          </a:r>
          <a:r>
            <a:rPr lang="en-US" sz="2600" b="1" kern="1200" dirty="0" err="1" smtClean="0"/>
            <a:t>terhadap</a:t>
          </a:r>
          <a:r>
            <a:rPr lang="en-US" sz="2600" b="1" kern="1200" dirty="0" smtClean="0"/>
            <a:t> </a:t>
          </a:r>
          <a:r>
            <a:rPr lang="en-US" sz="2600" b="1" kern="1200" dirty="0" err="1" smtClean="0"/>
            <a:t>Pencatatan</a:t>
          </a:r>
          <a:r>
            <a:rPr lang="en-US" sz="2600" b="1" kern="1200" dirty="0" smtClean="0"/>
            <a:t> </a:t>
          </a:r>
          <a:r>
            <a:rPr lang="en-US" sz="2600" b="1" kern="1200" dirty="0" err="1" smtClean="0"/>
            <a:t>Entitas</a:t>
          </a:r>
          <a:r>
            <a:rPr lang="en-US" sz="2600" b="1" kern="1200" dirty="0" smtClean="0"/>
            <a:t> </a:t>
          </a:r>
          <a:r>
            <a:rPr lang="en-US" sz="2600" b="1" kern="1200" dirty="0" err="1" smtClean="0"/>
            <a:t>Induk</a:t>
          </a:r>
          <a:r>
            <a:rPr lang="en-US" sz="2600" b="1" kern="1200" dirty="0" smtClean="0"/>
            <a:t> </a:t>
          </a:r>
          <a:r>
            <a:rPr lang="en-US" sz="2600" b="1" kern="1200" dirty="0" err="1" smtClean="0"/>
            <a:t>dan</a:t>
          </a:r>
          <a:r>
            <a:rPr lang="en-US" sz="2600" b="1" kern="1200" dirty="0" smtClean="0"/>
            <a:t> </a:t>
          </a:r>
          <a:r>
            <a:rPr lang="en-US" sz="2600" b="1" kern="1200" dirty="0" err="1" smtClean="0"/>
            <a:t>Jurnal</a:t>
          </a:r>
          <a:r>
            <a:rPr lang="en-US" sz="2600" b="1" kern="1200" dirty="0" smtClean="0"/>
            <a:t> </a:t>
          </a:r>
          <a:r>
            <a:rPr lang="en-US" sz="2600" b="1" kern="1200" dirty="0" err="1" smtClean="0"/>
            <a:t>Eliminasi</a:t>
          </a:r>
          <a:endParaRPr lang="en-US" sz="2600" b="1" kern="1200" dirty="0"/>
        </a:p>
      </dsp:txBody>
      <dsp:txXfrm>
        <a:off x="154555" y="46784"/>
        <a:ext cx="5883052" cy="8648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65377-79AF-4272-997B-35BC24CCAC22}">
      <dsp:nvSpPr>
        <dsp:cNvPr id="0" name=""/>
        <dsp:cNvSpPr/>
      </dsp:nvSpPr>
      <dsp:spPr>
        <a:xfrm>
          <a:off x="107771" y="0"/>
          <a:ext cx="5976620" cy="9583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/>
            <a:t>Contoh</a:t>
          </a:r>
          <a:r>
            <a:rPr lang="en-US" sz="2600" b="1" kern="1200" dirty="0" smtClean="0"/>
            <a:t> 5.1 </a:t>
          </a:r>
          <a:r>
            <a:rPr lang="en-US" sz="2600" b="1" kern="1200" dirty="0" err="1" smtClean="0"/>
            <a:t>Dampak</a:t>
          </a:r>
          <a:r>
            <a:rPr lang="en-US" sz="2600" b="1" kern="1200" dirty="0" smtClean="0"/>
            <a:t> </a:t>
          </a:r>
          <a:r>
            <a:rPr lang="en-US" sz="2600" b="1" kern="1200" dirty="0" err="1" smtClean="0"/>
            <a:t>terhadap</a:t>
          </a:r>
          <a:r>
            <a:rPr lang="en-US" sz="2600" b="1" kern="1200" dirty="0" smtClean="0"/>
            <a:t> </a:t>
          </a:r>
          <a:r>
            <a:rPr lang="en-US" sz="2600" b="1" kern="1200" dirty="0" err="1" smtClean="0"/>
            <a:t>Pencatatan</a:t>
          </a:r>
          <a:r>
            <a:rPr lang="en-US" sz="2600" b="1" kern="1200" dirty="0" smtClean="0"/>
            <a:t> </a:t>
          </a:r>
          <a:r>
            <a:rPr lang="en-US" sz="2600" b="1" kern="1200" dirty="0" err="1" smtClean="0"/>
            <a:t>Entitas</a:t>
          </a:r>
          <a:r>
            <a:rPr lang="en-US" sz="2600" b="1" kern="1200" dirty="0" smtClean="0"/>
            <a:t> </a:t>
          </a:r>
          <a:r>
            <a:rPr lang="en-US" sz="2600" b="1" kern="1200" dirty="0" err="1" smtClean="0"/>
            <a:t>Induk</a:t>
          </a:r>
          <a:r>
            <a:rPr lang="en-US" sz="2600" b="1" kern="1200" dirty="0" smtClean="0"/>
            <a:t> </a:t>
          </a:r>
          <a:r>
            <a:rPr lang="en-US" sz="2600" b="1" kern="1200" dirty="0" err="1" smtClean="0"/>
            <a:t>dan</a:t>
          </a:r>
          <a:r>
            <a:rPr lang="en-US" sz="2600" b="1" kern="1200" dirty="0" smtClean="0"/>
            <a:t> </a:t>
          </a:r>
          <a:r>
            <a:rPr lang="en-US" sz="2600" b="1" kern="1200" dirty="0" err="1" smtClean="0"/>
            <a:t>Jurnal</a:t>
          </a:r>
          <a:r>
            <a:rPr lang="en-US" sz="2600" b="1" kern="1200" dirty="0" smtClean="0"/>
            <a:t> </a:t>
          </a:r>
          <a:r>
            <a:rPr lang="en-US" sz="2600" b="1" kern="1200" dirty="0" err="1" smtClean="0"/>
            <a:t>Eliminasi</a:t>
          </a:r>
          <a:endParaRPr lang="en-US" sz="2600" b="1" kern="1200" dirty="0"/>
        </a:p>
      </dsp:txBody>
      <dsp:txXfrm>
        <a:off x="154555" y="46784"/>
        <a:ext cx="5883052" cy="8648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65377-79AF-4272-997B-35BC24CCAC22}">
      <dsp:nvSpPr>
        <dsp:cNvPr id="0" name=""/>
        <dsp:cNvSpPr/>
      </dsp:nvSpPr>
      <dsp:spPr>
        <a:xfrm>
          <a:off x="107771" y="0"/>
          <a:ext cx="5976620" cy="9583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/>
            <a:t>Contoh</a:t>
          </a:r>
          <a:r>
            <a:rPr lang="en-US" sz="2600" b="1" kern="1200" dirty="0" smtClean="0"/>
            <a:t> 5.1 </a:t>
          </a:r>
          <a:r>
            <a:rPr lang="en-US" sz="2600" b="1" kern="1200" dirty="0" err="1" smtClean="0"/>
            <a:t>Dampak</a:t>
          </a:r>
          <a:r>
            <a:rPr lang="en-US" sz="2600" b="1" kern="1200" dirty="0" smtClean="0"/>
            <a:t> </a:t>
          </a:r>
          <a:r>
            <a:rPr lang="en-US" sz="2600" b="1" kern="1200" dirty="0" err="1" smtClean="0"/>
            <a:t>terhadap</a:t>
          </a:r>
          <a:r>
            <a:rPr lang="en-US" sz="2600" b="1" kern="1200" dirty="0" smtClean="0"/>
            <a:t> </a:t>
          </a:r>
          <a:r>
            <a:rPr lang="en-US" sz="2600" b="1" kern="1200" dirty="0" err="1" smtClean="0"/>
            <a:t>Pencatatan</a:t>
          </a:r>
          <a:r>
            <a:rPr lang="en-US" sz="2600" b="1" kern="1200" dirty="0" smtClean="0"/>
            <a:t> </a:t>
          </a:r>
          <a:r>
            <a:rPr lang="en-US" sz="2600" b="1" kern="1200" dirty="0" err="1" smtClean="0"/>
            <a:t>Entitas</a:t>
          </a:r>
          <a:r>
            <a:rPr lang="en-US" sz="2600" b="1" kern="1200" dirty="0" smtClean="0"/>
            <a:t> </a:t>
          </a:r>
          <a:r>
            <a:rPr lang="en-US" sz="2600" b="1" kern="1200" dirty="0" err="1" smtClean="0"/>
            <a:t>Induk</a:t>
          </a:r>
          <a:r>
            <a:rPr lang="en-US" sz="2600" b="1" kern="1200" dirty="0" smtClean="0"/>
            <a:t> </a:t>
          </a:r>
          <a:r>
            <a:rPr lang="en-US" sz="2600" b="1" kern="1200" dirty="0" err="1" smtClean="0"/>
            <a:t>dan</a:t>
          </a:r>
          <a:r>
            <a:rPr lang="en-US" sz="2600" b="1" kern="1200" dirty="0" smtClean="0"/>
            <a:t> </a:t>
          </a:r>
          <a:r>
            <a:rPr lang="en-US" sz="2600" b="1" kern="1200" dirty="0" err="1" smtClean="0"/>
            <a:t>Jurnal</a:t>
          </a:r>
          <a:r>
            <a:rPr lang="en-US" sz="2600" b="1" kern="1200" dirty="0" smtClean="0"/>
            <a:t> </a:t>
          </a:r>
          <a:r>
            <a:rPr lang="en-US" sz="2600" b="1" kern="1200" dirty="0" err="1" smtClean="0"/>
            <a:t>Eliminasi</a:t>
          </a:r>
          <a:endParaRPr lang="en-US" sz="2600" b="1" kern="1200" dirty="0"/>
        </a:p>
      </dsp:txBody>
      <dsp:txXfrm>
        <a:off x="154555" y="46784"/>
        <a:ext cx="5883052" cy="8648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65377-79AF-4272-997B-35BC24CCAC22}">
      <dsp:nvSpPr>
        <dsp:cNvPr id="0" name=""/>
        <dsp:cNvSpPr/>
      </dsp:nvSpPr>
      <dsp:spPr>
        <a:xfrm>
          <a:off x="0" y="229950"/>
          <a:ext cx="6324600" cy="1813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b="1" kern="1200" dirty="0" err="1" smtClean="0"/>
            <a:t>Transaksi</a:t>
          </a:r>
          <a:r>
            <a:rPr lang="en-US" sz="5000" b="1" kern="1200" dirty="0" smtClean="0"/>
            <a:t> </a:t>
          </a:r>
          <a:r>
            <a:rPr lang="en-US" sz="5000" b="1" kern="1200" dirty="0" err="1" smtClean="0"/>
            <a:t>Hulu</a:t>
          </a:r>
          <a:r>
            <a:rPr lang="en-US" sz="5000" b="1" kern="1200" dirty="0" smtClean="0"/>
            <a:t> </a:t>
          </a:r>
          <a:r>
            <a:rPr lang="en-US" sz="5000" b="1" kern="1200" dirty="0" err="1" smtClean="0"/>
            <a:t>Penjualan</a:t>
          </a:r>
          <a:r>
            <a:rPr lang="en-US" sz="5000" b="1" kern="1200" dirty="0" smtClean="0"/>
            <a:t> </a:t>
          </a:r>
          <a:r>
            <a:rPr lang="en-US" sz="5000" b="1" kern="1200" dirty="0" err="1" smtClean="0"/>
            <a:t>Persediaan</a:t>
          </a:r>
          <a:endParaRPr lang="en-US" sz="5000" b="1" kern="1200" dirty="0"/>
        </a:p>
      </dsp:txBody>
      <dsp:txXfrm>
        <a:off x="88528" y="318478"/>
        <a:ext cx="6147544" cy="1636444"/>
      </dsp:txXfrm>
    </dsp:sp>
    <dsp:sp modelId="{32A9035E-913A-431D-8407-F8354DBAC913}">
      <dsp:nvSpPr>
        <dsp:cNvPr id="0" name=""/>
        <dsp:cNvSpPr/>
      </dsp:nvSpPr>
      <dsp:spPr>
        <a:xfrm>
          <a:off x="0" y="2043450"/>
          <a:ext cx="6324600" cy="20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806" tIns="63500" rIns="355600" bIns="63500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900" kern="1200" dirty="0" err="1" smtClean="0"/>
            <a:t>Untuk</a:t>
          </a:r>
          <a:r>
            <a:rPr lang="en-US" sz="3900" kern="1200" dirty="0" smtClean="0"/>
            <a:t> </a:t>
          </a:r>
          <a:r>
            <a:rPr lang="en-US" sz="3900" kern="1200" dirty="0" err="1" smtClean="0"/>
            <a:t>memperoleh</a:t>
          </a:r>
          <a:r>
            <a:rPr lang="en-US" sz="3900" kern="1200" dirty="0" smtClean="0"/>
            <a:t> </a:t>
          </a:r>
          <a:r>
            <a:rPr lang="en-US" sz="3900" kern="1200" dirty="0" err="1" smtClean="0"/>
            <a:t>pemahaman</a:t>
          </a:r>
          <a:r>
            <a:rPr lang="en-US" sz="3900" kern="1200" dirty="0" smtClean="0"/>
            <a:t> </a:t>
          </a:r>
          <a:r>
            <a:rPr lang="en-US" sz="3900" kern="1200" dirty="0" err="1" smtClean="0"/>
            <a:t>secara</a:t>
          </a:r>
          <a:r>
            <a:rPr lang="en-US" sz="3900" kern="1200" dirty="0" smtClean="0"/>
            <a:t> </a:t>
          </a:r>
          <a:r>
            <a:rPr lang="en-US" sz="3900" kern="1200" dirty="0" err="1" smtClean="0"/>
            <a:t>komprehensif</a:t>
          </a:r>
          <a:r>
            <a:rPr lang="en-US" sz="3900" kern="1200" dirty="0" smtClean="0"/>
            <a:t>, </a:t>
          </a:r>
          <a:r>
            <a:rPr lang="en-US" sz="3900" kern="1200" dirty="0" err="1" smtClean="0"/>
            <a:t>digunakan</a:t>
          </a:r>
          <a:r>
            <a:rPr lang="en-US" sz="3900" kern="1200" dirty="0" smtClean="0"/>
            <a:t> </a:t>
          </a:r>
          <a:r>
            <a:rPr lang="en-US" sz="3900" kern="1200" dirty="0" err="1" smtClean="0"/>
            <a:t>contoh</a:t>
          </a:r>
          <a:r>
            <a:rPr lang="en-US" sz="3900" kern="1200" dirty="0" smtClean="0"/>
            <a:t> </a:t>
          </a:r>
          <a:r>
            <a:rPr lang="en-US" sz="3900" kern="1200" dirty="0" err="1" smtClean="0"/>
            <a:t>berikut</a:t>
          </a:r>
          <a:r>
            <a:rPr lang="en-US" sz="3900" kern="1200" dirty="0" smtClean="0"/>
            <a:t> </a:t>
          </a:r>
          <a:r>
            <a:rPr lang="en-US" sz="3900" kern="1200" dirty="0" err="1" smtClean="0"/>
            <a:t>ini</a:t>
          </a:r>
          <a:r>
            <a:rPr lang="en-US" sz="3900" kern="1200" dirty="0" smtClean="0"/>
            <a:t>.</a:t>
          </a:r>
          <a:endParaRPr lang="en-US" sz="3900" kern="1200" dirty="0"/>
        </a:p>
      </dsp:txBody>
      <dsp:txXfrm>
        <a:off x="0" y="2043450"/>
        <a:ext cx="6324600" cy="207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0" y="3505200"/>
            <a:ext cx="5410200" cy="16764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6172200"/>
            <a:ext cx="8763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457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27676"/>
            <a:ext cx="2895600" cy="2839724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0070C0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 b="0">
                <a:latin typeface="Myriad Pro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8B3A6C1-4A43-4205-8695-A67F44131150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447800" cy="457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486400"/>
            <a:ext cx="1447800" cy="1371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8B3A6C1-4A43-4205-8695-A67F44131150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9600"/>
            <a:ext cx="6019800" cy="54864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3800"/>
            <a:ext cx="5181600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80076"/>
            <a:ext cx="2895600" cy="2839724"/>
          </a:xfrm>
          <a:prstGeom prst="rect">
            <a:avLst/>
          </a:prstGeom>
        </p:spPr>
      </p:pic>
      <p:sp>
        <p:nvSpPr>
          <p:cNvPr id="10" name="Date Placeholder 10"/>
          <p:cNvSpPr txBox="1">
            <a:spLocks/>
          </p:cNvSpPr>
          <p:nvPr/>
        </p:nvSpPr>
        <p:spPr>
          <a:xfrm>
            <a:off x="6248400" y="6400800"/>
            <a:ext cx="26670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B3E01-F88B-47EF-8E88-546566C8D896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3/5/2021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sz="2400"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123113" cy="16732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400">
                <a:solidFill>
                  <a:srgbClr val="0070C0"/>
                </a:solidFill>
                <a:latin typeface="Myriad Pro Light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1524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f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352800"/>
            <a:ext cx="1293881" cy="1293881"/>
          </a:xfrm>
          <a:prstGeom prst="rect">
            <a:avLst/>
          </a:prstGeom>
        </p:spPr>
      </p:pic>
      <p:pic>
        <p:nvPicPr>
          <p:cNvPr id="11" name="Picture 10" descr="t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5181600"/>
            <a:ext cx="1293881" cy="1293881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2438400" y="35052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Myriad Pro" pitchFamily="34" charset="0"/>
              </a:rPr>
              <a:t>Fan Page</a:t>
            </a:r>
            <a:endParaRPr lang="id-ID" sz="2800" b="1" dirty="0" smtClean="0">
              <a:solidFill>
                <a:srgbClr val="0070C0"/>
              </a:solidFill>
              <a:latin typeface="Myriad Pro" pitchFamily="34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www.facebook.com/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penerbit</a:t>
            </a:r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.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2438400" y="54864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id-ID" sz="2800" b="1" dirty="0" smtClean="0">
                <a:solidFill>
                  <a:srgbClr val="0070C0"/>
                </a:solidFill>
                <a:latin typeface="Myriad Pro" pitchFamily="34" charset="0"/>
              </a:rPr>
              <a:t>Follow Us On</a:t>
            </a:r>
          </a:p>
          <a:p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@penerbitsalemba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pic>
        <p:nvPicPr>
          <p:cNvPr id="19" name="Picture 18" descr="ecommer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0"/>
            <a:ext cx="8382000" cy="172958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286000" y="1828800"/>
            <a:ext cx="6858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8"/>
          </p:nvPr>
        </p:nvSpPr>
        <p:spPr>
          <a:xfrm>
            <a:off x="48768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rgbClr val="0070C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8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9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5" descr="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2050"/>
            <a:ext cx="9144000" cy="4248150"/>
          </a:xfrm>
          <a:prstGeom prst="rect">
            <a:avLst/>
          </a:prstGeom>
        </p:spPr>
      </p:pic>
      <p:pic>
        <p:nvPicPr>
          <p:cNvPr id="10" name="Picture 9" descr="fa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6168922"/>
            <a:ext cx="536678" cy="536678"/>
          </a:xfrm>
          <a:prstGeom prst="rect">
            <a:avLst/>
          </a:prstGeom>
        </p:spPr>
      </p:pic>
      <p:pic>
        <p:nvPicPr>
          <p:cNvPr id="11" name="Picture 10" descr="hom 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5486400"/>
            <a:ext cx="536678" cy="536678"/>
          </a:xfrm>
          <a:prstGeom prst="rect">
            <a:avLst/>
          </a:prstGeom>
        </p:spPr>
      </p:pic>
      <p:pic>
        <p:nvPicPr>
          <p:cNvPr id="12" name="Picture 11" descr="ma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6168922"/>
            <a:ext cx="536678" cy="536678"/>
          </a:xfrm>
          <a:prstGeom prst="rect">
            <a:avLst/>
          </a:prstGeom>
        </p:spPr>
      </p:pic>
      <p:pic>
        <p:nvPicPr>
          <p:cNvPr id="13" name="Picture 12" descr="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5486400"/>
            <a:ext cx="536678" cy="536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5486400"/>
            <a:ext cx="3375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Jl. Raya Lenteng Agung No. 101 </a:t>
            </a:r>
          </a:p>
          <a:p>
            <a:r>
              <a:rPr lang="id-ID" dirty="0" smtClean="0">
                <a:latin typeface="Myriad Pro" pitchFamily="34" charset="0"/>
              </a:rPr>
              <a:t>Jagakarsa</a:t>
            </a:r>
            <a:r>
              <a:rPr lang="en-US" dirty="0" smtClean="0">
                <a:latin typeface="Myriad Pro" pitchFamily="34" charset="0"/>
              </a:rPr>
              <a:t>, </a:t>
            </a:r>
            <a:r>
              <a:rPr lang="id-ID" dirty="0" smtClean="0">
                <a:latin typeface="Myriad Pro" pitchFamily="34" charset="0"/>
              </a:rPr>
              <a:t>Jakarta Selatan 12610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6260068"/>
            <a:ext cx="283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yriad Pro" pitchFamily="34" charset="0"/>
              </a:rPr>
              <a:t>info@penerbitsalemba.com</a:t>
            </a:r>
            <a:endParaRPr lang="id-ID" dirty="0" smtClean="0"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517" y="55742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+62 21 781 86 16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2517" y="6260068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7818470/7818486</a:t>
            </a:r>
          </a:p>
        </p:txBody>
      </p:sp>
      <p:sp>
        <p:nvSpPr>
          <p:cNvPr id="19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267" y="2644170"/>
            <a:ext cx="72314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TERIMA KASIH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B3A6C1-4A43-4205-8695-A67F44131150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Untitled-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Click to edit Master text styles</a:t>
            </a:r>
          </a:p>
          <a:p>
            <a:pPr marL="320040" marR="0" lvl="1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Second level</a:t>
            </a:r>
          </a:p>
          <a:p>
            <a:pPr marL="320040" marR="0" lvl="2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Third level</a:t>
            </a:r>
          </a:p>
          <a:p>
            <a:pPr marL="320040" marR="0" lvl="3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Fourth level</a:t>
            </a:r>
          </a:p>
          <a:p>
            <a:pPr marL="320040" marR="0" lvl="4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70C0"/>
          </a:solidFill>
          <a:latin typeface="Myriad Pro Light" pitchFamily="34" charset="0"/>
          <a:ea typeface="+mj-ea"/>
          <a:cs typeface="+mj-cs"/>
        </a:defRPr>
      </a:lvl1pPr>
    </p:titleStyle>
    <p:bodyStyle>
      <a:lvl1pPr marL="320040" marR="0" indent="-32004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0070C0"/>
        </a:buClr>
        <a:buSzPct val="100000"/>
        <a:buFont typeface="Arial" pitchFamily="34" charset="0"/>
        <a:buChar char="•"/>
        <a:tabLst/>
        <a:defRPr kumimoji="0"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40080" marR="0" indent="-274320" algn="l" defTabSz="914400" rtl="0" eaLnBrk="1" fontAlgn="auto" latinLnBrk="0" hangingPunct="1">
        <a:lnSpc>
          <a:spcPct val="100000"/>
        </a:lnSpc>
        <a:spcBef>
          <a:spcPts val="550"/>
        </a:spcBef>
        <a:spcAft>
          <a:spcPts val="0"/>
        </a:spcAft>
        <a:buClr>
          <a:srgbClr val="0070C0"/>
        </a:buClr>
        <a:buSzPct val="70000"/>
        <a:buFont typeface="Arial" pitchFamily="34" charset="0"/>
        <a:buChar char="•"/>
        <a:tabLst/>
        <a:defRPr kumimoji="0"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6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1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oduksi01\Downloads\personal-1264693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7584" y="0"/>
            <a:ext cx="5464896" cy="350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6875" y="4181447"/>
            <a:ext cx="5715000" cy="13163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PERSEDIAAN DAN JASA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3491880" y="3501008"/>
            <a:ext cx="54360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BAB 5</a:t>
            </a:r>
          </a:p>
          <a:p>
            <a:pPr algn="ctr"/>
            <a:r>
              <a:rPr lang="en-US" sz="2800" b="1" dirty="0" smtClean="0"/>
              <a:t>TRANSAKSI ENTITAS INDUK </a:t>
            </a:r>
            <a:br>
              <a:rPr lang="en-US" sz="2800" b="1" dirty="0" smtClean="0"/>
            </a:br>
            <a:r>
              <a:rPr lang="en-US" sz="2800" b="1" dirty="0" smtClean="0"/>
              <a:t>DAN ENTITAS ANAK: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/>
              <a:t>TRANSAKSI PENJUALAN PERSEDIAAN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4256825185"/>
              </p:ext>
            </p:extLst>
          </p:nvPr>
        </p:nvGraphicFramePr>
        <p:xfrm>
          <a:off x="2362200" y="1752600"/>
          <a:ext cx="6324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Placeholder 4" descr="delivery-truck-1177340_1280--pixabaydotcom.png"/>
          <p:cNvPicPr>
            <a:picLocks noChangeAspect="1"/>
          </p:cNvPicPr>
          <p:nvPr/>
        </p:nvPicPr>
        <p:blipFill>
          <a:blip r:embed="rId7" cstate="print"/>
          <a:srcRect l="1696" r="1696"/>
          <a:stretch>
            <a:fillRect/>
          </a:stretch>
        </p:blipFill>
        <p:spPr>
          <a:xfrm>
            <a:off x="1" y="0"/>
            <a:ext cx="2483767" cy="14964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5" t="29652" r="18762" b="58408"/>
          <a:stretch/>
        </p:blipFill>
        <p:spPr>
          <a:xfrm>
            <a:off x="3073346" y="2722166"/>
            <a:ext cx="5141534" cy="1504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2" t="57114" r="14259" b="37911"/>
          <a:stretch/>
        </p:blipFill>
        <p:spPr>
          <a:xfrm>
            <a:off x="3175068" y="4314049"/>
            <a:ext cx="4938091" cy="792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3" t="72737" r="13978" b="18606"/>
          <a:stretch/>
        </p:blipFill>
        <p:spPr>
          <a:xfrm>
            <a:off x="2958495" y="5299713"/>
            <a:ext cx="6168788" cy="1122772"/>
          </a:xfrm>
          <a:prstGeom prst="rect">
            <a:avLst/>
          </a:prstGeom>
        </p:spPr>
      </p:pic>
      <p:sp>
        <p:nvSpPr>
          <p:cNvPr id="9" name="Right Arrow Callout 8"/>
          <p:cNvSpPr/>
          <p:nvPr/>
        </p:nvSpPr>
        <p:spPr>
          <a:xfrm>
            <a:off x="2235319" y="2852936"/>
            <a:ext cx="914400" cy="3456384"/>
          </a:xfrm>
          <a:prstGeom prst="right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K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R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O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4052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/>
              <a:t>TRANSAKSI PENJUALAN PERSEDIAAN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3893971491"/>
              </p:ext>
            </p:extLst>
          </p:nvPr>
        </p:nvGraphicFramePr>
        <p:xfrm>
          <a:off x="2362200" y="1752600"/>
          <a:ext cx="6324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Placeholder 4" descr="delivery-truck-1177340_1280--pixabaydotcom.png"/>
          <p:cNvPicPr>
            <a:picLocks noChangeAspect="1"/>
          </p:cNvPicPr>
          <p:nvPr/>
        </p:nvPicPr>
        <p:blipFill>
          <a:blip r:embed="rId7" cstate="print"/>
          <a:srcRect l="1696" r="1696"/>
          <a:stretch>
            <a:fillRect/>
          </a:stretch>
        </p:blipFill>
        <p:spPr>
          <a:xfrm>
            <a:off x="1" y="0"/>
            <a:ext cx="2483767" cy="14964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3" t="21820" r="25823" b="68558"/>
          <a:stretch/>
        </p:blipFill>
        <p:spPr>
          <a:xfrm>
            <a:off x="2859402" y="2816735"/>
            <a:ext cx="5457014" cy="1371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1" t="57345" r="19044" b="35721"/>
          <a:stretch/>
        </p:blipFill>
        <p:spPr>
          <a:xfrm>
            <a:off x="3149718" y="4365104"/>
            <a:ext cx="5492689" cy="10098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t="74030" r="18763" b="17811"/>
          <a:stretch/>
        </p:blipFill>
        <p:spPr>
          <a:xfrm>
            <a:off x="3059832" y="5509033"/>
            <a:ext cx="6049158" cy="1031639"/>
          </a:xfrm>
          <a:prstGeom prst="rect">
            <a:avLst/>
          </a:prstGeom>
        </p:spPr>
      </p:pic>
      <p:sp>
        <p:nvSpPr>
          <p:cNvPr id="11" name="Right Arrow Callout 10"/>
          <p:cNvSpPr/>
          <p:nvPr/>
        </p:nvSpPr>
        <p:spPr>
          <a:xfrm>
            <a:off x="2235318" y="2780928"/>
            <a:ext cx="914400" cy="3672408"/>
          </a:xfrm>
          <a:prstGeom prst="right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K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R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O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5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/>
              <a:t>TRANSAKSI PENJUALAN PERSEDIAAN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2226510748"/>
              </p:ext>
            </p:extLst>
          </p:nvPr>
        </p:nvGraphicFramePr>
        <p:xfrm>
          <a:off x="2362200" y="1752600"/>
          <a:ext cx="6324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Placeholder 4" descr="delivery-truck-1177340_1280--pixabaydotcom.png"/>
          <p:cNvPicPr>
            <a:picLocks noChangeAspect="1"/>
          </p:cNvPicPr>
          <p:nvPr/>
        </p:nvPicPr>
        <p:blipFill>
          <a:blip r:embed="rId7" cstate="print"/>
          <a:srcRect l="1696" r="1696"/>
          <a:stretch>
            <a:fillRect/>
          </a:stretch>
        </p:blipFill>
        <p:spPr>
          <a:xfrm>
            <a:off x="1" y="0"/>
            <a:ext cx="2483767" cy="14964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5" t="21820" r="18481" b="67762"/>
          <a:stretch/>
        </p:blipFill>
        <p:spPr>
          <a:xfrm>
            <a:off x="3103970" y="2708920"/>
            <a:ext cx="5612438" cy="1419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2" t="62090" r="14540" b="30050"/>
          <a:stretch/>
        </p:blipFill>
        <p:spPr>
          <a:xfrm>
            <a:off x="3240504" y="4237902"/>
            <a:ext cx="5486300" cy="11429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5" t="78460" r="13978" b="13831"/>
          <a:stretch/>
        </p:blipFill>
        <p:spPr>
          <a:xfrm>
            <a:off x="2922836" y="5380806"/>
            <a:ext cx="6221164" cy="1016836"/>
          </a:xfrm>
          <a:prstGeom prst="rect">
            <a:avLst/>
          </a:prstGeom>
        </p:spPr>
      </p:pic>
      <p:sp>
        <p:nvSpPr>
          <p:cNvPr id="11" name="Right Arrow Callout 10"/>
          <p:cNvSpPr/>
          <p:nvPr/>
        </p:nvSpPr>
        <p:spPr>
          <a:xfrm>
            <a:off x="2235318" y="2780928"/>
            <a:ext cx="914400" cy="3672408"/>
          </a:xfrm>
          <a:prstGeom prst="right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K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R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O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2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/>
              <a:t>TRANSAKSI PENJUALAN PERSEDIAAN</a:t>
            </a:r>
            <a:endParaRPr lang="en-US" dirty="0"/>
          </a:p>
        </p:txBody>
      </p:sp>
      <p:pic>
        <p:nvPicPr>
          <p:cNvPr id="5" name="Picture Placeholder 4" descr="delivery-truck-1177340_1280--pixabaydotcom.png"/>
          <p:cNvPicPr>
            <a:picLocks noChangeAspect="1"/>
          </p:cNvPicPr>
          <p:nvPr/>
        </p:nvPicPr>
        <p:blipFill>
          <a:blip r:embed="rId2" cstate="print"/>
          <a:srcRect l="1696" r="1696"/>
          <a:stretch>
            <a:fillRect/>
          </a:stretch>
        </p:blipFill>
        <p:spPr>
          <a:xfrm>
            <a:off x="1" y="0"/>
            <a:ext cx="2483767" cy="1496449"/>
          </a:xfrm>
          <a:prstGeom prst="rect">
            <a:avLst/>
          </a:prstGeom>
        </p:spPr>
      </p:pic>
      <p:graphicFrame>
        <p:nvGraphicFramePr>
          <p:cNvPr id="6" name="Content Placeholder 4"/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4221765180"/>
              </p:ext>
            </p:extLst>
          </p:nvPr>
        </p:nvGraphicFramePr>
        <p:xfrm>
          <a:off x="2362200" y="1752600"/>
          <a:ext cx="6324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7364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8" t="34030" r="19043" b="30349"/>
          <a:stretch/>
        </p:blipFill>
        <p:spPr>
          <a:xfrm>
            <a:off x="683568" y="1484784"/>
            <a:ext cx="6876256" cy="517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6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628728"/>
          </a:xfrm>
        </p:spPr>
        <p:txBody>
          <a:bodyPr/>
          <a:lstStyle/>
          <a:p>
            <a:r>
              <a:rPr lang="en-US" b="1" dirty="0"/>
              <a:t>TRANSAKSI PENJUALAN PERSEDIAAN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772744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PT </a:t>
            </a:r>
            <a:r>
              <a:rPr lang="en-US" dirty="0"/>
              <a:t>Nusantara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pembelian</a:t>
            </a:r>
            <a:r>
              <a:rPr lang="en-US" dirty="0"/>
              <a:t> 75% </a:t>
            </a:r>
            <a:r>
              <a:rPr lang="en-US" dirty="0" err="1"/>
              <a:t>saham</a:t>
            </a:r>
            <a:r>
              <a:rPr lang="en-US" dirty="0"/>
              <a:t> PT </a:t>
            </a:r>
            <a:r>
              <a:rPr lang="en-US" dirty="0" err="1"/>
              <a:t>Andalas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1 </a:t>
            </a:r>
            <a:r>
              <a:rPr lang="en-US" dirty="0" err="1"/>
              <a:t>Januari</a:t>
            </a:r>
            <a:r>
              <a:rPr lang="en-US" dirty="0"/>
              <a:t> 2020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bukunya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Rp900.000.000.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nonpengendali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bukunya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Rp300.000.000.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/>
              <a:t>tahun</a:t>
            </a:r>
            <a:r>
              <a:rPr lang="en-US" dirty="0"/>
              <a:t> 2020, PT </a:t>
            </a:r>
            <a:r>
              <a:rPr lang="en-US" dirty="0" err="1"/>
              <a:t>Andalas</a:t>
            </a:r>
            <a:r>
              <a:rPr lang="en-US" dirty="0"/>
              <a:t> </a:t>
            </a:r>
            <a:r>
              <a:rPr lang="en-US" dirty="0" err="1"/>
              <a:t>melaporkan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neto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Rp200.000.000,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mengumumkan</a:t>
            </a:r>
            <a:r>
              <a:rPr lang="en-US" dirty="0"/>
              <a:t> </a:t>
            </a:r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dividen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Rp50.000.000. </a:t>
            </a:r>
            <a:endParaRPr lang="en-US" dirty="0" smtClean="0"/>
          </a:p>
          <a:p>
            <a:pPr marL="880110" lvl="1" indent="-514350">
              <a:buFont typeface="+mj-lt"/>
              <a:buAutoNum type="arabicPeriod"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PT Nusantara,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PT </a:t>
            </a:r>
            <a:r>
              <a:rPr lang="en-US" dirty="0" err="1"/>
              <a:t>Andalas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Rp100.000.000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Rp40.000.000.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/>
              <a:t>31 </a:t>
            </a:r>
            <a:r>
              <a:rPr lang="en-US" dirty="0" err="1"/>
              <a:t>Desember</a:t>
            </a:r>
            <a:r>
              <a:rPr lang="en-US" dirty="0"/>
              <a:t> 2020, </a:t>
            </a:r>
            <a:r>
              <a:rPr lang="en-US" dirty="0" err="1"/>
              <a:t>persediaan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r>
              <a:rPr lang="en-US" dirty="0"/>
              <a:t> PT </a:t>
            </a:r>
            <a:r>
              <a:rPr lang="en-US" dirty="0" err="1"/>
              <a:t>Andalas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PT Nusantara </a:t>
            </a:r>
            <a:r>
              <a:rPr lang="en-US" dirty="0" err="1"/>
              <a:t>seluruhnya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terjual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98204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2" t="32239" r="14540" b="47462"/>
          <a:stretch/>
        </p:blipFill>
        <p:spPr>
          <a:xfrm>
            <a:off x="251520" y="1628799"/>
            <a:ext cx="8712969" cy="37498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8640"/>
            <a:ext cx="8532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/>
              <a:t>Pencatatan</a:t>
            </a:r>
            <a:r>
              <a:rPr lang="en-US" b="1" i="1" dirty="0"/>
              <a:t> PT </a:t>
            </a:r>
            <a:r>
              <a:rPr lang="en-US" b="1" i="1" dirty="0" smtClean="0"/>
              <a:t>Nusantara</a:t>
            </a:r>
            <a:r>
              <a:rPr lang="en-US" b="1" dirty="0" smtClean="0"/>
              <a:t>-</a:t>
            </a:r>
            <a:r>
              <a:rPr lang="en-US" b="1" i="1" dirty="0" smtClean="0"/>
              <a:t>2020</a:t>
            </a:r>
          </a:p>
          <a:p>
            <a:endParaRPr lang="en-US" b="1" dirty="0"/>
          </a:p>
          <a:p>
            <a:r>
              <a:rPr lang="en-US" b="1" dirty="0"/>
              <a:t>PT Nusantara </a:t>
            </a:r>
            <a:r>
              <a:rPr lang="en-US" b="1" dirty="0" err="1"/>
              <a:t>mencatat</a:t>
            </a:r>
            <a:r>
              <a:rPr lang="en-US" b="1" dirty="0"/>
              <a:t> </a:t>
            </a:r>
            <a:r>
              <a:rPr lang="en-US" b="1" dirty="0" err="1"/>
              <a:t>investasinya</a:t>
            </a:r>
            <a:r>
              <a:rPr lang="en-US" b="1" dirty="0"/>
              <a:t> di PT </a:t>
            </a:r>
            <a:r>
              <a:rPr lang="en-US" b="1" dirty="0" err="1"/>
              <a:t>Andalas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metode</a:t>
            </a:r>
            <a:r>
              <a:rPr lang="en-US" b="1" dirty="0"/>
              <a:t> </a:t>
            </a:r>
            <a:r>
              <a:rPr lang="en-US" b="1" dirty="0" err="1"/>
              <a:t>ekuitas</a:t>
            </a:r>
            <a:r>
              <a:rPr lang="en-US" b="1" dirty="0"/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2" t="66866" r="14540" b="26766"/>
          <a:stretch/>
        </p:blipFill>
        <p:spPr>
          <a:xfrm>
            <a:off x="251520" y="5460575"/>
            <a:ext cx="8712969" cy="117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88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 t="18308" r="19325" b="64975"/>
          <a:stretch/>
        </p:blipFill>
        <p:spPr>
          <a:xfrm>
            <a:off x="-17417" y="476672"/>
            <a:ext cx="7273837" cy="25889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8" t="40796" r="18480" b="47264"/>
          <a:stretch/>
        </p:blipFill>
        <p:spPr>
          <a:xfrm>
            <a:off x="99382" y="3212976"/>
            <a:ext cx="7174455" cy="17936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60896" r="19044" b="32139"/>
          <a:stretch/>
        </p:blipFill>
        <p:spPr>
          <a:xfrm>
            <a:off x="227869" y="5229200"/>
            <a:ext cx="7128792" cy="106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32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 (2021), PT </a:t>
            </a:r>
            <a:r>
              <a:rPr lang="en-US" dirty="0" err="1"/>
              <a:t>Andalas</a:t>
            </a:r>
            <a:r>
              <a:rPr lang="en-US" dirty="0"/>
              <a:t> </a:t>
            </a:r>
            <a:r>
              <a:rPr lang="en-US" dirty="0" err="1"/>
              <a:t>melaporkan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neto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Rp250.000.000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mengumumkan</a:t>
            </a:r>
            <a:r>
              <a:rPr lang="en-US" dirty="0"/>
              <a:t> </a:t>
            </a:r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dividen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Rp100.000.000. </a:t>
            </a:r>
            <a:r>
              <a:rPr lang="en-US" dirty="0" err="1"/>
              <a:t>Persediaan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r>
              <a:rPr lang="en-US" dirty="0"/>
              <a:t> PT </a:t>
            </a:r>
            <a:r>
              <a:rPr lang="en-US" dirty="0" err="1"/>
              <a:t>Andalas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PT Nusantara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2020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terjual</a:t>
            </a:r>
            <a:r>
              <a:rPr lang="en-US" dirty="0"/>
              <a:t> </a:t>
            </a:r>
            <a:r>
              <a:rPr lang="en-US" dirty="0" err="1"/>
              <a:t>seluruhnya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2021.</a:t>
            </a:r>
          </a:p>
        </p:txBody>
      </p:sp>
    </p:spTree>
    <p:extLst>
      <p:ext uri="{BB962C8B-B14F-4D97-AF65-F5344CB8AC3E}">
        <p14:creationId xmlns:p14="http://schemas.microsoft.com/office/powerpoint/2010/main" val="3374355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0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/>
              <a:t>Pencatatan</a:t>
            </a:r>
            <a:r>
              <a:rPr lang="en-US" b="1" i="1" dirty="0"/>
              <a:t> PT </a:t>
            </a:r>
            <a:r>
              <a:rPr lang="en-US" b="1" i="1" dirty="0" smtClean="0"/>
              <a:t>Nusantara-2021</a:t>
            </a:r>
          </a:p>
          <a:p>
            <a:endParaRPr lang="en-US" b="1" dirty="0"/>
          </a:p>
          <a:p>
            <a:r>
              <a:rPr lang="en-US" b="1" dirty="0"/>
              <a:t>PT Nusantara </a:t>
            </a:r>
            <a:r>
              <a:rPr lang="en-US" b="1" dirty="0" err="1"/>
              <a:t>mencatat</a:t>
            </a:r>
            <a:r>
              <a:rPr lang="en-US" b="1" dirty="0"/>
              <a:t> </a:t>
            </a:r>
            <a:r>
              <a:rPr lang="en-US" b="1" dirty="0" err="1"/>
              <a:t>investasinya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PT </a:t>
            </a:r>
            <a:r>
              <a:rPr lang="en-US" b="1" dirty="0" err="1"/>
              <a:t>Andalas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metode</a:t>
            </a:r>
            <a:r>
              <a:rPr lang="en-US" b="1" dirty="0"/>
              <a:t> </a:t>
            </a:r>
            <a:r>
              <a:rPr lang="en-US" b="1" dirty="0" err="1"/>
              <a:t>ekuitas</a:t>
            </a:r>
            <a:r>
              <a:rPr lang="en-US" b="1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8" t="32239" r="19043" b="54825"/>
          <a:stretch/>
        </p:blipFill>
        <p:spPr>
          <a:xfrm>
            <a:off x="348483" y="1628800"/>
            <a:ext cx="7679901" cy="2097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8" t="65074" r="19325" b="28757"/>
          <a:stretch/>
        </p:blipFill>
        <p:spPr>
          <a:xfrm>
            <a:off x="348483" y="3861048"/>
            <a:ext cx="7707171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74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-684584" y="0"/>
            <a:ext cx="9828584" cy="6858000"/>
            <a:chOff x="-684584" y="0"/>
            <a:chExt cx="9828584" cy="6858000"/>
          </a:xfrm>
        </p:grpSpPr>
        <p:sp>
          <p:nvSpPr>
            <p:cNvPr id="46" name="Snip and Round Single Corner Rectangle 45"/>
            <p:cNvSpPr/>
            <p:nvPr/>
          </p:nvSpPr>
          <p:spPr>
            <a:xfrm flipH="1">
              <a:off x="0" y="1556792"/>
              <a:ext cx="9144000" cy="5301208"/>
            </a:xfrm>
            <a:prstGeom prst="snip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66"/>
            <p:cNvGrpSpPr/>
            <p:nvPr/>
          </p:nvGrpSpPr>
          <p:grpSpPr>
            <a:xfrm>
              <a:off x="-684584" y="0"/>
              <a:ext cx="8496944" cy="1412776"/>
              <a:chOff x="-684584" y="0"/>
              <a:chExt cx="8496944" cy="1412776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-684584" y="0"/>
                <a:ext cx="8496944" cy="1412776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0" y="260648"/>
                <a:ext cx="6876256" cy="8640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396480" y="1844824"/>
            <a:ext cx="8496000" cy="576064"/>
            <a:chOff x="0" y="0"/>
            <a:chExt cx="4267200" cy="915120"/>
          </a:xfrm>
        </p:grpSpPr>
        <p:sp>
          <p:nvSpPr>
            <p:cNvPr id="21" name="Rounded Rectangle 20"/>
            <p:cNvSpPr/>
            <p:nvPr/>
          </p:nvSpPr>
          <p:spPr>
            <a:xfrm>
              <a:off x="0" y="0"/>
              <a:ext cx="4267200" cy="9151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003">
              <a:schemeClr val="dk1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44672" y="44672"/>
              <a:ext cx="4177856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3">
              <a:schemeClr val="dk1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/>
                <a:t>Transaksi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antara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Entitas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Induk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dan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Entitas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Anak</a:t>
              </a:r>
              <a:r>
                <a:rPr lang="en-US" sz="2000" kern="1200" dirty="0" smtClean="0"/>
                <a:t>: </a:t>
              </a:r>
              <a:r>
                <a:rPr lang="en-US" sz="2000" kern="1200" dirty="0" err="1" smtClean="0"/>
                <a:t>Penjualan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Persediaan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dan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Jasa</a:t>
              </a:r>
              <a:endParaRPr lang="en-US" sz="20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508104" y="3068960"/>
            <a:ext cx="1639416" cy="915120"/>
            <a:chOff x="304800" y="1412619"/>
            <a:chExt cx="4267200" cy="915120"/>
          </a:xfrm>
          <a:solidFill>
            <a:schemeClr val="bg1"/>
          </a:solidFill>
        </p:grpSpPr>
        <p:sp>
          <p:nvSpPr>
            <p:cNvPr id="19" name="Rounded Rectangle 18"/>
            <p:cNvSpPr/>
            <p:nvPr/>
          </p:nvSpPr>
          <p:spPr>
            <a:xfrm>
              <a:off x="304800" y="1412619"/>
              <a:ext cx="4267200" cy="9151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6"/>
            <p:cNvSpPr/>
            <p:nvPr/>
          </p:nvSpPr>
          <p:spPr>
            <a:xfrm>
              <a:off x="349472" y="1457291"/>
              <a:ext cx="4177856" cy="8257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rgbClr val="0070C0"/>
                  </a:solidFill>
                </a:rPr>
                <a:t>Transaksi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Penjualan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Jasa</a:t>
              </a:r>
              <a:endParaRPr lang="en-US" sz="2000" kern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35896" y="6021288"/>
            <a:ext cx="1800200" cy="504056"/>
            <a:chOff x="304800" y="2818780"/>
            <a:chExt cx="4267200" cy="915120"/>
          </a:xfrm>
        </p:grpSpPr>
        <p:sp>
          <p:nvSpPr>
            <p:cNvPr id="17" name="Rounded Rectangle 16"/>
            <p:cNvSpPr/>
            <p:nvPr/>
          </p:nvSpPr>
          <p:spPr>
            <a:xfrm>
              <a:off x="304800" y="2818780"/>
              <a:ext cx="4267200" cy="91512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8"/>
            <p:cNvSpPr/>
            <p:nvPr/>
          </p:nvSpPr>
          <p:spPr>
            <a:xfrm>
              <a:off x="349472" y="2863452"/>
              <a:ext cx="4177856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/>
                <a:t>Transaksi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Hilir</a:t>
              </a:r>
              <a:endParaRPr lang="en-US" sz="2000" kern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43800" y="3068960"/>
            <a:ext cx="1800200" cy="648000"/>
            <a:chOff x="304800" y="1412619"/>
            <a:chExt cx="4267200" cy="915120"/>
          </a:xfrm>
          <a:solidFill>
            <a:schemeClr val="bg1"/>
          </a:solidFill>
        </p:grpSpPr>
        <p:sp>
          <p:nvSpPr>
            <p:cNvPr id="24" name="Rounded Rectangle 23"/>
            <p:cNvSpPr/>
            <p:nvPr/>
          </p:nvSpPr>
          <p:spPr>
            <a:xfrm>
              <a:off x="304800" y="1412619"/>
              <a:ext cx="4267200" cy="9151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6"/>
            <p:cNvSpPr/>
            <p:nvPr/>
          </p:nvSpPr>
          <p:spPr>
            <a:xfrm>
              <a:off x="349472" y="1457291"/>
              <a:ext cx="4177856" cy="8257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rgbClr val="0070C0"/>
                  </a:solidFill>
                </a:rPr>
                <a:t>Ilustrasi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Komprehensif</a:t>
              </a:r>
              <a:endParaRPr lang="en-US" sz="2000" kern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347864" y="3068960"/>
            <a:ext cx="1800200" cy="915120"/>
            <a:chOff x="304800" y="1412619"/>
            <a:chExt cx="4267200" cy="915120"/>
          </a:xfrm>
          <a:solidFill>
            <a:schemeClr val="bg1"/>
          </a:solidFill>
        </p:grpSpPr>
        <p:sp>
          <p:nvSpPr>
            <p:cNvPr id="27" name="Rounded Rectangle 26"/>
            <p:cNvSpPr/>
            <p:nvPr/>
          </p:nvSpPr>
          <p:spPr>
            <a:xfrm>
              <a:off x="304800" y="1412619"/>
              <a:ext cx="4267200" cy="9151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6"/>
            <p:cNvSpPr/>
            <p:nvPr/>
          </p:nvSpPr>
          <p:spPr>
            <a:xfrm>
              <a:off x="349472" y="1457291"/>
              <a:ext cx="4177856" cy="8257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rgbClr val="0070C0"/>
                  </a:solidFill>
                </a:rPr>
                <a:t>Transaksi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Penjualan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Persediaan</a:t>
              </a:r>
              <a:endParaRPr lang="en-US" sz="2000" kern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95536" y="3068960"/>
            <a:ext cx="2412000" cy="915120"/>
            <a:chOff x="304800" y="1412619"/>
            <a:chExt cx="4267200" cy="915120"/>
          </a:xfrm>
        </p:grpSpPr>
        <p:sp>
          <p:nvSpPr>
            <p:cNvPr id="30" name="Rounded Rectangle 29"/>
            <p:cNvSpPr/>
            <p:nvPr/>
          </p:nvSpPr>
          <p:spPr>
            <a:xfrm>
              <a:off x="304800" y="1412619"/>
              <a:ext cx="4267200" cy="9151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001">
              <a:schemeClr val="lt1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6"/>
            <p:cNvSpPr/>
            <p:nvPr/>
          </p:nvSpPr>
          <p:spPr>
            <a:xfrm>
              <a:off x="349472" y="1457291"/>
              <a:ext cx="4177856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lt1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rgbClr val="0070C0"/>
                  </a:solidFill>
                </a:rPr>
                <a:t>Eliminasi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Transaksi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antara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Entitas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Induk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dan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Entitas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Anak</a:t>
              </a:r>
              <a:endParaRPr lang="en-US" sz="2000" kern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635896" y="5301208"/>
            <a:ext cx="1800200" cy="504056"/>
            <a:chOff x="304800" y="2818780"/>
            <a:chExt cx="4267200" cy="915120"/>
          </a:xfrm>
        </p:grpSpPr>
        <p:sp>
          <p:nvSpPr>
            <p:cNvPr id="33" name="Rounded Rectangle 32"/>
            <p:cNvSpPr/>
            <p:nvPr/>
          </p:nvSpPr>
          <p:spPr>
            <a:xfrm>
              <a:off x="304800" y="2818780"/>
              <a:ext cx="4267200" cy="91512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8"/>
            <p:cNvSpPr/>
            <p:nvPr/>
          </p:nvSpPr>
          <p:spPr>
            <a:xfrm>
              <a:off x="349472" y="2863452"/>
              <a:ext cx="4177856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/>
                <a:t>Transaksi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Hulu</a:t>
              </a:r>
              <a:endParaRPr lang="en-US" sz="2000" kern="12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563888" y="4149080"/>
            <a:ext cx="2376264" cy="915120"/>
            <a:chOff x="304800" y="2818780"/>
            <a:chExt cx="4267200" cy="915120"/>
          </a:xfrm>
        </p:grpSpPr>
        <p:sp>
          <p:nvSpPr>
            <p:cNvPr id="36" name="Rounded Rectangle 35"/>
            <p:cNvSpPr/>
            <p:nvPr/>
          </p:nvSpPr>
          <p:spPr>
            <a:xfrm>
              <a:off x="304800" y="2818780"/>
              <a:ext cx="4267200" cy="91512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8"/>
            <p:cNvSpPr/>
            <p:nvPr/>
          </p:nvSpPr>
          <p:spPr>
            <a:xfrm>
              <a:off x="349472" y="2863452"/>
              <a:ext cx="4177856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Dampak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terhadap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Pencatatan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Entitas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Induk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dan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Jurnal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Eliminasi</a:t>
              </a:r>
              <a:endParaRPr lang="en-US" sz="1600" kern="12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71600" y="5301208"/>
            <a:ext cx="1872208" cy="1368152"/>
            <a:chOff x="304800" y="2818780"/>
            <a:chExt cx="4267200" cy="915120"/>
          </a:xfrm>
        </p:grpSpPr>
        <p:sp>
          <p:nvSpPr>
            <p:cNvPr id="39" name="Rounded Rectangle 38"/>
            <p:cNvSpPr/>
            <p:nvPr/>
          </p:nvSpPr>
          <p:spPr>
            <a:xfrm>
              <a:off x="304800" y="2818780"/>
              <a:ext cx="4267200" cy="91512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8"/>
            <p:cNvSpPr/>
            <p:nvPr/>
          </p:nvSpPr>
          <p:spPr>
            <a:xfrm>
              <a:off x="349472" y="2863452"/>
              <a:ext cx="4177856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Pentingnya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Eliminasi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atas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Transaksi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antara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Entitas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Induk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dan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Entitas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Anak</a:t>
              </a:r>
              <a:endParaRPr lang="en-US" sz="1600" kern="12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71600" y="4221088"/>
            <a:ext cx="1944216" cy="915120"/>
            <a:chOff x="304800" y="2818780"/>
            <a:chExt cx="4267200" cy="915120"/>
          </a:xfrm>
        </p:grpSpPr>
        <p:sp>
          <p:nvSpPr>
            <p:cNvPr id="42" name="Rounded Rectangle 41"/>
            <p:cNvSpPr/>
            <p:nvPr/>
          </p:nvSpPr>
          <p:spPr>
            <a:xfrm>
              <a:off x="304800" y="2818780"/>
              <a:ext cx="4267200" cy="91512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ounded Rectangle 8"/>
            <p:cNvSpPr/>
            <p:nvPr/>
          </p:nvSpPr>
          <p:spPr>
            <a:xfrm>
              <a:off x="349472" y="2863452"/>
              <a:ext cx="4177856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 smtClean="0"/>
                <a:t>Transaksi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antara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Entitas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Induk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dan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Entitas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Anak</a:t>
              </a:r>
              <a:endParaRPr lang="en-US" kern="1200" dirty="0"/>
            </a:p>
          </p:txBody>
        </p:sp>
      </p:grp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b="1" dirty="0" smtClean="0"/>
              <a:t>RERANGKA BAB</a:t>
            </a:r>
            <a:endParaRPr lang="en-US" b="1" dirty="0"/>
          </a:p>
        </p:txBody>
      </p:sp>
      <p:cxnSp>
        <p:nvCxnSpPr>
          <p:cNvPr id="57" name="Elbow Connector 56"/>
          <p:cNvCxnSpPr>
            <a:stCxn id="22" idx="2"/>
            <a:endCxn id="31" idx="0"/>
          </p:cNvCxnSpPr>
          <p:nvPr/>
        </p:nvCxnSpPr>
        <p:spPr>
          <a:xfrm rot="5400000">
            <a:off x="2762576" y="1231727"/>
            <a:ext cx="720865" cy="3042944"/>
          </a:xfrm>
          <a:prstGeom prst="bentConnector3">
            <a:avLst>
              <a:gd name="adj1" fmla="val 50000"/>
            </a:avLst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22" idx="2"/>
            <a:endCxn id="28" idx="0"/>
          </p:cNvCxnSpPr>
          <p:nvPr/>
        </p:nvCxnSpPr>
        <p:spPr>
          <a:xfrm rot="5400000">
            <a:off x="4085791" y="2554942"/>
            <a:ext cx="720865" cy="396515"/>
          </a:xfrm>
          <a:prstGeom prst="bentConnector3">
            <a:avLst>
              <a:gd name="adj1" fmla="val 50000"/>
            </a:avLst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22" idx="2"/>
            <a:endCxn id="19" idx="0"/>
          </p:cNvCxnSpPr>
          <p:nvPr/>
        </p:nvCxnSpPr>
        <p:spPr>
          <a:xfrm rot="16200000" flipH="1">
            <a:off x="5148050" y="1889197"/>
            <a:ext cx="676193" cy="1683332"/>
          </a:xfrm>
          <a:prstGeom prst="bentConnector3">
            <a:avLst>
              <a:gd name="adj1" fmla="val 50000"/>
            </a:avLst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22" idx="2"/>
            <a:endCxn id="24" idx="0"/>
          </p:cNvCxnSpPr>
          <p:nvPr/>
        </p:nvCxnSpPr>
        <p:spPr>
          <a:xfrm rot="16200000" flipH="1">
            <a:off x="6106094" y="931153"/>
            <a:ext cx="676193" cy="3599420"/>
          </a:xfrm>
          <a:prstGeom prst="bentConnector3">
            <a:avLst>
              <a:gd name="adj1" fmla="val 50000"/>
            </a:avLst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31" idx="1"/>
            <a:endCxn id="43" idx="1"/>
          </p:cNvCxnSpPr>
          <p:nvPr/>
        </p:nvCxnSpPr>
        <p:spPr>
          <a:xfrm rot="10800000" flipH="1" flipV="1">
            <a:off x="420785" y="3526520"/>
            <a:ext cx="571167" cy="1152128"/>
          </a:xfrm>
          <a:prstGeom prst="bentConnector3">
            <a:avLst>
              <a:gd name="adj1" fmla="val -40023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31" idx="1"/>
            <a:endCxn id="40" idx="1"/>
          </p:cNvCxnSpPr>
          <p:nvPr/>
        </p:nvCxnSpPr>
        <p:spPr>
          <a:xfrm rot="10800000" flipH="1" flipV="1">
            <a:off x="420786" y="3526520"/>
            <a:ext cx="570414" cy="2458764"/>
          </a:xfrm>
          <a:prstGeom prst="bentConnector3">
            <a:avLst>
              <a:gd name="adj1" fmla="val -40076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27" idx="1"/>
            <a:endCxn id="36" idx="1"/>
          </p:cNvCxnSpPr>
          <p:nvPr/>
        </p:nvCxnSpPr>
        <p:spPr>
          <a:xfrm rot="10800000" flipH="1" flipV="1">
            <a:off x="3347864" y="3526520"/>
            <a:ext cx="216024" cy="1080120"/>
          </a:xfrm>
          <a:prstGeom prst="bentConnector3">
            <a:avLst>
              <a:gd name="adj1" fmla="val -105822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27" idx="1"/>
            <a:endCxn id="34" idx="1"/>
          </p:cNvCxnSpPr>
          <p:nvPr/>
        </p:nvCxnSpPr>
        <p:spPr>
          <a:xfrm rot="10800000" flipH="1" flipV="1">
            <a:off x="3347864" y="3526519"/>
            <a:ext cx="306878" cy="2026717"/>
          </a:xfrm>
          <a:prstGeom prst="bentConnector3">
            <a:avLst>
              <a:gd name="adj1" fmla="val -74492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28" idx="1"/>
            <a:endCxn id="17" idx="1"/>
          </p:cNvCxnSpPr>
          <p:nvPr/>
        </p:nvCxnSpPr>
        <p:spPr>
          <a:xfrm rot="10800000" flipH="1" flipV="1">
            <a:off x="3366710" y="3526520"/>
            <a:ext cx="269186" cy="2746796"/>
          </a:xfrm>
          <a:prstGeom prst="bentConnector3">
            <a:avLst>
              <a:gd name="adj1" fmla="val -100133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4" t="24279" r="13978" b="58209"/>
          <a:stretch/>
        </p:blipFill>
        <p:spPr>
          <a:xfrm>
            <a:off x="0" y="116632"/>
            <a:ext cx="7789949" cy="2880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4" t="47562" r="13978" b="40497"/>
          <a:stretch/>
        </p:blipFill>
        <p:spPr>
          <a:xfrm>
            <a:off x="107504" y="2996952"/>
            <a:ext cx="7712044" cy="194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9" t="64279" r="13696" b="30746"/>
          <a:stretch/>
        </p:blipFill>
        <p:spPr>
          <a:xfrm>
            <a:off x="107504" y="5085184"/>
            <a:ext cx="766739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61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/>
              <a:t>TRANSAKSI PENJUALAN PERSEDIAAN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komprehensif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konsolidasi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hilir</a:t>
            </a:r>
            <a:r>
              <a:rPr lang="en-US" dirty="0" smtClean="0"/>
              <a:t>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ilustrasi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410626" y="1628800"/>
            <a:ext cx="6337837" cy="1554822"/>
            <a:chOff x="0" y="229950"/>
            <a:chExt cx="6324600" cy="1813500"/>
          </a:xfrm>
        </p:grpSpPr>
        <p:sp>
          <p:nvSpPr>
            <p:cNvPr id="6" name="Rounded Rectangle 5"/>
            <p:cNvSpPr/>
            <p:nvPr/>
          </p:nvSpPr>
          <p:spPr>
            <a:xfrm>
              <a:off x="0" y="229950"/>
              <a:ext cx="6324600" cy="18135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88528" y="318478"/>
              <a:ext cx="6147544" cy="1636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0" tIns="190500" rIns="190500" bIns="190500" numCol="1" spcCol="1270" anchor="ctr" anchorCtr="0">
              <a:noAutofit/>
            </a:bodyPr>
            <a:lstStyle/>
            <a:p>
              <a:pPr lvl="0" algn="l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000" b="1" kern="1200" dirty="0" err="1" smtClean="0"/>
                <a:t>Transaksi</a:t>
              </a:r>
              <a:r>
                <a:rPr lang="en-US" sz="5000" b="1" kern="1200" dirty="0" smtClean="0"/>
                <a:t> </a:t>
              </a:r>
              <a:r>
                <a:rPr lang="en-US" sz="5000" b="1" dirty="0" err="1" smtClean="0"/>
                <a:t>Hilir</a:t>
              </a:r>
              <a:r>
                <a:rPr lang="en-US" sz="5000" b="1" dirty="0" smtClean="0"/>
                <a:t> </a:t>
              </a:r>
              <a:r>
                <a:rPr lang="en-US" sz="5000" b="1" kern="1200" dirty="0" err="1" smtClean="0"/>
                <a:t>Penjualan</a:t>
              </a:r>
              <a:r>
                <a:rPr lang="en-US" sz="5000" b="1" kern="1200" dirty="0" smtClean="0"/>
                <a:t> </a:t>
              </a:r>
              <a:r>
                <a:rPr lang="en-US" sz="5000" b="1" kern="1200" dirty="0" err="1" smtClean="0"/>
                <a:t>Persediaan</a:t>
              </a:r>
              <a:endParaRPr lang="en-US" sz="5000" b="1" kern="1200" dirty="0"/>
            </a:p>
          </p:txBody>
        </p:sp>
      </p:grpSp>
      <p:pic>
        <p:nvPicPr>
          <p:cNvPr id="8" name="Picture Placeholder 4" descr="delivery-truck-1177340_1280--pixabaydotcom.png"/>
          <p:cNvPicPr>
            <a:picLocks noChangeAspect="1"/>
          </p:cNvPicPr>
          <p:nvPr/>
        </p:nvPicPr>
        <p:blipFill>
          <a:blip r:embed="rId2" cstate="print"/>
          <a:srcRect l="1696" r="1696"/>
          <a:stretch>
            <a:fillRect/>
          </a:stretch>
        </p:blipFill>
        <p:spPr>
          <a:xfrm>
            <a:off x="1" y="0"/>
            <a:ext cx="2483767" cy="149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82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/>
              <a:t>TRANSAKSI PENJUALAN PERSEDIAAN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b="1" dirty="0"/>
              <a:t>Contoh 5.3 Transaksi Hilir Penjualan </a:t>
            </a:r>
            <a:r>
              <a:rPr lang="fi-FI" b="1" dirty="0" smtClean="0"/>
              <a:t>Persediaan</a:t>
            </a:r>
          </a:p>
          <a:p>
            <a:pPr lvl="1"/>
            <a:r>
              <a:rPr lang="en-US" dirty="0"/>
              <a:t>PT Nusantara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pembelian</a:t>
            </a:r>
            <a:r>
              <a:rPr lang="en-US" dirty="0"/>
              <a:t> 75% </a:t>
            </a:r>
            <a:r>
              <a:rPr lang="en-US" dirty="0" err="1"/>
              <a:t>saham</a:t>
            </a:r>
            <a:r>
              <a:rPr lang="en-US" dirty="0"/>
              <a:t> PT </a:t>
            </a:r>
            <a:r>
              <a:rPr lang="en-US" dirty="0" err="1"/>
              <a:t>Andalas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1 </a:t>
            </a:r>
            <a:r>
              <a:rPr lang="en-US" dirty="0" err="1"/>
              <a:t>Januari</a:t>
            </a:r>
            <a:r>
              <a:rPr lang="en-US" dirty="0"/>
              <a:t> 2020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bukunya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Rp900.000.000.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nonpengendali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bukunya</a:t>
            </a:r>
            <a:r>
              <a:rPr lang="en-US" dirty="0"/>
              <a:t>, </a:t>
            </a:r>
            <a:r>
              <a:rPr lang="en-US" dirty="0" err="1"/>
              <a:t>sebesar</a:t>
            </a:r>
            <a:r>
              <a:rPr lang="en-US" dirty="0"/>
              <a:t> Rp300.000.000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, PT </a:t>
            </a:r>
            <a:r>
              <a:rPr lang="en-US" dirty="0" err="1"/>
              <a:t>Andalas</a:t>
            </a:r>
            <a:r>
              <a:rPr lang="en-US" dirty="0"/>
              <a:t> </a:t>
            </a:r>
            <a:r>
              <a:rPr lang="en-US" dirty="0" err="1"/>
              <a:t>melaporkan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neto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Rp200.000.000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mengumumkan</a:t>
            </a:r>
            <a:r>
              <a:rPr lang="en-US" dirty="0"/>
              <a:t> </a:t>
            </a:r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dividen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Rp50.000.00. </a:t>
            </a:r>
            <a:endParaRPr lang="en-US" dirty="0" smtClean="0"/>
          </a:p>
          <a:p>
            <a:pPr lvl="1"/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PT </a:t>
            </a:r>
            <a:r>
              <a:rPr lang="en-US" dirty="0" err="1"/>
              <a:t>Andalas</a:t>
            </a:r>
            <a:r>
              <a:rPr lang="en-US" dirty="0"/>
              <a:t>,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PT Nusantara </a:t>
            </a:r>
            <a:r>
              <a:rPr lang="en-US" dirty="0" err="1"/>
              <a:t>sebesar</a:t>
            </a:r>
            <a:r>
              <a:rPr lang="en-US" dirty="0"/>
              <a:t> Rp80.000.000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Rp50.000.000. </a:t>
            </a:r>
            <a:r>
              <a:rPr lang="en-US" dirty="0" err="1"/>
              <a:t>Sampai</a:t>
            </a:r>
            <a:r>
              <a:rPr lang="en-US" dirty="0"/>
              <a:t> 31 </a:t>
            </a:r>
            <a:r>
              <a:rPr lang="en-US" dirty="0" err="1"/>
              <a:t>Desember</a:t>
            </a:r>
            <a:r>
              <a:rPr lang="en-US" dirty="0"/>
              <a:t> 2020, </a:t>
            </a:r>
            <a:r>
              <a:rPr lang="en-US" dirty="0" err="1"/>
              <a:t>persediaan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r>
              <a:rPr lang="en-US" dirty="0"/>
              <a:t> PT Nusantara </a:t>
            </a:r>
            <a:r>
              <a:rPr lang="en-US" dirty="0" err="1"/>
              <a:t>dari</a:t>
            </a:r>
            <a:r>
              <a:rPr lang="en-US" dirty="0"/>
              <a:t> PT </a:t>
            </a:r>
            <a:r>
              <a:rPr lang="en-US" dirty="0" err="1"/>
              <a:t>Andalas</a:t>
            </a:r>
            <a:r>
              <a:rPr lang="en-US" dirty="0"/>
              <a:t> </a:t>
            </a:r>
            <a:r>
              <a:rPr lang="en-US" dirty="0" err="1"/>
              <a:t>seluruhnya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terjual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err="1"/>
              <a:t>Neraca</a:t>
            </a:r>
            <a:r>
              <a:rPr lang="en-US" dirty="0"/>
              <a:t> </a:t>
            </a:r>
            <a:r>
              <a:rPr lang="en-US" dirty="0" err="1"/>
              <a:t>saldo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per 31 </a:t>
            </a:r>
            <a:r>
              <a:rPr lang="en-US" dirty="0" err="1"/>
              <a:t>Desember</a:t>
            </a:r>
            <a:r>
              <a:rPr lang="en-US" dirty="0"/>
              <a:t> 2020 </a:t>
            </a:r>
            <a:r>
              <a:rPr lang="en-US" dirty="0" err="1"/>
              <a:t>disajikan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5.9. </a:t>
            </a:r>
            <a:r>
              <a:rPr lang="en-US" dirty="0" smtClean="0"/>
              <a:t>(</a:t>
            </a: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151)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14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88640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/>
              <a:t>Pencatatan</a:t>
            </a:r>
            <a:r>
              <a:rPr lang="en-US" b="1" i="1" dirty="0"/>
              <a:t> PT </a:t>
            </a:r>
            <a:r>
              <a:rPr lang="en-US" b="1" i="1" dirty="0" smtClean="0"/>
              <a:t>Nusantara</a:t>
            </a:r>
            <a:r>
              <a:rPr lang="en-US" b="1" dirty="0" smtClean="0"/>
              <a:t>-</a:t>
            </a:r>
            <a:r>
              <a:rPr lang="en-US" b="1" i="1" dirty="0" smtClean="0"/>
              <a:t>2020</a:t>
            </a:r>
          </a:p>
          <a:p>
            <a:endParaRPr lang="en-US" b="1" dirty="0"/>
          </a:p>
          <a:p>
            <a:r>
              <a:rPr lang="en-US" b="1" dirty="0"/>
              <a:t>PT Nusantara </a:t>
            </a:r>
            <a:r>
              <a:rPr lang="en-US" b="1" dirty="0" err="1"/>
              <a:t>mencatat</a:t>
            </a:r>
            <a:r>
              <a:rPr lang="en-US" b="1" dirty="0"/>
              <a:t> </a:t>
            </a:r>
            <a:r>
              <a:rPr lang="en-US" b="1" dirty="0" err="1"/>
              <a:t>investasinya</a:t>
            </a:r>
            <a:r>
              <a:rPr lang="en-US" b="1" dirty="0"/>
              <a:t> di PT </a:t>
            </a:r>
            <a:r>
              <a:rPr lang="en-US" b="1" dirty="0" err="1"/>
              <a:t>Andalas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metode</a:t>
            </a:r>
            <a:r>
              <a:rPr lang="en-US" b="1" dirty="0"/>
              <a:t> </a:t>
            </a:r>
            <a:r>
              <a:rPr lang="en-US" b="1" dirty="0" err="1"/>
              <a:t>ekuitas</a:t>
            </a:r>
            <a:r>
              <a:rPr lang="en-US" b="1" dirty="0"/>
              <a:t>.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0" t="30647" r="19043" b="49055"/>
          <a:stretch/>
        </p:blipFill>
        <p:spPr>
          <a:xfrm>
            <a:off x="570616" y="1556792"/>
            <a:ext cx="8105839" cy="3503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8" t="68856" r="19043" b="24378"/>
          <a:stretch/>
        </p:blipFill>
        <p:spPr>
          <a:xfrm>
            <a:off x="570616" y="5172500"/>
            <a:ext cx="8105839" cy="115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81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0" t="24079" r="14259" b="59204"/>
          <a:stretch/>
        </p:blipFill>
        <p:spPr>
          <a:xfrm>
            <a:off x="0" y="0"/>
            <a:ext cx="7812360" cy="27457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0" t="46169" r="14259" b="41493"/>
          <a:stretch/>
        </p:blipFill>
        <p:spPr>
          <a:xfrm>
            <a:off x="179512" y="2745768"/>
            <a:ext cx="7632848" cy="1980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3" t="66667" r="14822" b="26368"/>
          <a:stretch/>
        </p:blipFill>
        <p:spPr>
          <a:xfrm>
            <a:off x="323528" y="4749420"/>
            <a:ext cx="7488832" cy="111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14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6632"/>
            <a:ext cx="7812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/>
              <a:t>Pencatatan</a:t>
            </a:r>
            <a:r>
              <a:rPr lang="en-US" b="1" i="1" dirty="0"/>
              <a:t> PT </a:t>
            </a:r>
            <a:r>
              <a:rPr lang="en-US" b="1" i="1" dirty="0" smtClean="0"/>
              <a:t>Nusantara—2021</a:t>
            </a:r>
          </a:p>
          <a:p>
            <a:endParaRPr lang="en-US" b="1" dirty="0"/>
          </a:p>
          <a:p>
            <a:r>
              <a:rPr lang="en-US" b="1" dirty="0"/>
              <a:t>PT Nusantara </a:t>
            </a:r>
            <a:r>
              <a:rPr lang="en-US" b="1" dirty="0" err="1"/>
              <a:t>mencatat</a:t>
            </a:r>
            <a:r>
              <a:rPr lang="en-US" b="1" dirty="0"/>
              <a:t> </a:t>
            </a:r>
            <a:r>
              <a:rPr lang="en-US" b="1" dirty="0" err="1"/>
              <a:t>investasinya</a:t>
            </a:r>
            <a:r>
              <a:rPr lang="en-US" b="1" dirty="0"/>
              <a:t> di PT </a:t>
            </a:r>
            <a:r>
              <a:rPr lang="en-US" b="1" dirty="0" err="1"/>
              <a:t>Andalas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metode</a:t>
            </a:r>
            <a:r>
              <a:rPr lang="en-US" b="1" dirty="0"/>
              <a:t> </a:t>
            </a:r>
            <a:r>
              <a:rPr lang="en-US" b="1" dirty="0" err="1"/>
              <a:t>ekuitas</a:t>
            </a:r>
            <a:r>
              <a:rPr lang="en-US" b="1" dirty="0"/>
              <a:t>.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4" t="22488" r="13978" b="64776"/>
          <a:stretch/>
        </p:blipFill>
        <p:spPr>
          <a:xfrm>
            <a:off x="179512" y="1610436"/>
            <a:ext cx="7632848" cy="2052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3" t="43582" r="14542" b="50846"/>
          <a:stretch/>
        </p:blipFill>
        <p:spPr>
          <a:xfrm>
            <a:off x="251520" y="3662970"/>
            <a:ext cx="7416824" cy="87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9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2" t="66866" r="14540" b="14627"/>
          <a:stretch/>
        </p:blipFill>
        <p:spPr>
          <a:xfrm>
            <a:off x="0" y="0"/>
            <a:ext cx="7668344" cy="30090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8" t="21939" r="18762" b="66169"/>
          <a:stretch/>
        </p:blipFill>
        <p:spPr>
          <a:xfrm>
            <a:off x="107504" y="2852936"/>
            <a:ext cx="7560840" cy="1890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3" t="38607" r="18481" b="54627"/>
          <a:stretch/>
        </p:blipFill>
        <p:spPr>
          <a:xfrm>
            <a:off x="231763" y="4784914"/>
            <a:ext cx="7582239" cy="109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47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ball-563972_1920---pixabaydotco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379" b="7379"/>
          <a:stretch>
            <a:fillRect/>
          </a:stretch>
        </p:blipFill>
        <p:spPr/>
      </p:pic>
      <p:sp>
        <p:nvSpPr>
          <p:cNvPr id="6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03894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TRANSAKSI PENJUALAN JASA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/>
              <a:t>TRANSAKSI PENJUALAN JASA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+mj-lt"/>
              </a:rPr>
              <a:t>Dampak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transaksi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penjualan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jasa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antara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entitas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induk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entitas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anak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juga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harus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dieliminasi</a:t>
            </a:r>
            <a:endParaRPr lang="en-US" sz="2800" dirty="0" smtClean="0"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+mj-lt"/>
              </a:rPr>
              <a:t>Pendapatan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jasa</a:t>
            </a:r>
            <a:r>
              <a:rPr lang="en-US" sz="2800" dirty="0" smtClean="0">
                <a:latin typeface="+mj-lt"/>
              </a:rPr>
              <a:t> yang </a:t>
            </a:r>
            <a:r>
              <a:rPr lang="en-US" sz="2800" dirty="0" err="1" smtClean="0">
                <a:latin typeface="+mj-lt"/>
              </a:rPr>
              <a:t>diakui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oleh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entitas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induk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atau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entitas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anak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menjadi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beban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anak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atau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entitas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induk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pada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nilai</a:t>
            </a:r>
            <a:r>
              <a:rPr lang="en-US" sz="2800" dirty="0" smtClean="0">
                <a:latin typeface="+mj-lt"/>
              </a:rPr>
              <a:t> yang </a:t>
            </a:r>
            <a:r>
              <a:rPr lang="en-US" sz="2800" dirty="0" err="1" smtClean="0">
                <a:latin typeface="+mj-lt"/>
              </a:rPr>
              <a:t>sama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sehingga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tidak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terdapat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keuntungan</a:t>
            </a:r>
            <a:r>
              <a:rPr lang="en-US" sz="2800" dirty="0" smtClean="0">
                <a:latin typeface="+mj-lt"/>
              </a:rPr>
              <a:t> yang </a:t>
            </a:r>
            <a:r>
              <a:rPr lang="en-US" sz="2800" dirty="0" err="1" smtClean="0">
                <a:latin typeface="+mj-lt"/>
              </a:rPr>
              <a:t>belum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terealisasi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atas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transaksi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tersebut</a:t>
            </a:r>
            <a:r>
              <a:rPr lang="en-US" sz="2800" dirty="0" smtClean="0">
                <a:latin typeface="+mj-lt"/>
              </a:rPr>
              <a:t>.</a:t>
            </a:r>
          </a:p>
        </p:txBody>
      </p:sp>
      <p:pic>
        <p:nvPicPr>
          <p:cNvPr id="5" name="Picture Placeholder 4" descr="ball-563972_1920---pixabaydotcom.jpg"/>
          <p:cNvPicPr>
            <a:picLocks noChangeAspect="1"/>
          </p:cNvPicPr>
          <p:nvPr/>
        </p:nvPicPr>
        <p:blipFill>
          <a:blip r:embed="rId2" cstate="print"/>
          <a:srcRect t="7379" b="7379"/>
          <a:stretch>
            <a:fillRect/>
          </a:stretch>
        </p:blipFill>
        <p:spPr>
          <a:xfrm>
            <a:off x="1" y="0"/>
            <a:ext cx="2509577" cy="15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/>
              <a:t>TRANSAKSI PENJUALAN JASA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b="1" dirty="0" err="1"/>
              <a:t>Contoh</a:t>
            </a:r>
            <a:r>
              <a:rPr lang="en-US" b="1" dirty="0"/>
              <a:t> 5.4 </a:t>
            </a:r>
            <a:r>
              <a:rPr lang="en-US" b="1" dirty="0" err="1"/>
              <a:t>Dampak</a:t>
            </a:r>
            <a:r>
              <a:rPr lang="en-US" b="1" dirty="0"/>
              <a:t> </a:t>
            </a:r>
            <a:r>
              <a:rPr lang="en-US" b="1" dirty="0" err="1"/>
              <a:t>Transaksi</a:t>
            </a:r>
            <a:r>
              <a:rPr lang="en-US" b="1" dirty="0"/>
              <a:t> </a:t>
            </a:r>
            <a:r>
              <a:rPr lang="en-US" b="1" dirty="0" err="1"/>
              <a:t>Penjualan</a:t>
            </a:r>
            <a:r>
              <a:rPr lang="en-US" b="1" dirty="0"/>
              <a:t> </a:t>
            </a:r>
            <a:r>
              <a:rPr lang="en-US" b="1" dirty="0" err="1"/>
              <a:t>Jasa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Jurnal</a:t>
            </a:r>
            <a:r>
              <a:rPr lang="en-US" b="1" dirty="0"/>
              <a:t> </a:t>
            </a:r>
            <a:r>
              <a:rPr lang="en-US" b="1" dirty="0" err="1"/>
              <a:t>Eliminasi</a:t>
            </a:r>
            <a:r>
              <a:rPr lang="en-US" b="1" dirty="0"/>
              <a:t> </a:t>
            </a:r>
            <a:endParaRPr lang="en-US" b="1" dirty="0" smtClean="0"/>
          </a:p>
          <a:p>
            <a:pPr lvl="1"/>
            <a:r>
              <a:rPr lang="en-US" dirty="0"/>
              <a:t>PT </a:t>
            </a:r>
            <a:r>
              <a:rPr lang="en-US" dirty="0" err="1"/>
              <a:t>Palapa</a:t>
            </a:r>
            <a:r>
              <a:rPr lang="en-US" dirty="0"/>
              <a:t> (PT P) </a:t>
            </a:r>
            <a:r>
              <a:rPr lang="en-US" dirty="0" err="1"/>
              <a:t>memiliki</a:t>
            </a:r>
            <a:r>
              <a:rPr lang="en-US" dirty="0"/>
              <a:t> 100% </a:t>
            </a:r>
            <a:r>
              <a:rPr lang="en-US" dirty="0" err="1"/>
              <a:t>saham</a:t>
            </a:r>
            <a:r>
              <a:rPr lang="en-US" dirty="0"/>
              <a:t> PT </a:t>
            </a:r>
            <a:r>
              <a:rPr lang="en-US" dirty="0" err="1"/>
              <a:t>Samudera</a:t>
            </a:r>
            <a:r>
              <a:rPr lang="en-US" dirty="0"/>
              <a:t> (PT S).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Desember</a:t>
            </a:r>
            <a:r>
              <a:rPr lang="en-US" dirty="0"/>
              <a:t> 2020, PT P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perawatan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PT S </a:t>
            </a:r>
            <a:r>
              <a:rPr lang="en-US" dirty="0" err="1"/>
              <a:t>sebesar</a:t>
            </a:r>
            <a:r>
              <a:rPr lang="en-US" dirty="0"/>
              <a:t> Rp20.000.000. </a:t>
            </a:r>
            <a:r>
              <a:rPr lang="en-US" dirty="0" err="1"/>
              <a:t>Tagihan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dikirimkan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25 </a:t>
            </a:r>
            <a:r>
              <a:rPr lang="en-US" dirty="0" err="1"/>
              <a:t>Desember</a:t>
            </a:r>
            <a:r>
              <a:rPr lang="en-US" dirty="0"/>
              <a:t> 2020. </a:t>
            </a:r>
            <a:r>
              <a:rPr lang="en-US" dirty="0" err="1"/>
              <a:t>Sampai</a:t>
            </a:r>
            <a:r>
              <a:rPr lang="en-US" dirty="0"/>
              <a:t> 31 </a:t>
            </a:r>
            <a:r>
              <a:rPr lang="en-US" dirty="0" err="1"/>
              <a:t>Desember</a:t>
            </a:r>
            <a:r>
              <a:rPr lang="en-US" dirty="0"/>
              <a:t> 2020, PT S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membayar</a:t>
            </a:r>
            <a:r>
              <a:rPr lang="en-US" dirty="0"/>
              <a:t> </a:t>
            </a:r>
            <a:r>
              <a:rPr lang="en-US" dirty="0" err="1"/>
              <a:t>tagihan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endParaRPr lang="en-US" dirty="0"/>
          </a:p>
        </p:txBody>
      </p:sp>
      <p:pic>
        <p:nvPicPr>
          <p:cNvPr id="5" name="Picture Placeholder 4" descr="ball-563972_1920---pixabaydotcom.jpg"/>
          <p:cNvPicPr>
            <a:picLocks noChangeAspect="1"/>
          </p:cNvPicPr>
          <p:nvPr/>
        </p:nvPicPr>
        <p:blipFill>
          <a:blip r:embed="rId2" cstate="print"/>
          <a:srcRect t="7379" b="7379"/>
          <a:stretch>
            <a:fillRect/>
          </a:stretch>
        </p:blipFill>
        <p:spPr>
          <a:xfrm>
            <a:off x="1" y="0"/>
            <a:ext cx="2509577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03894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ELIMINASI TRANSAKSI ANTARA ENTITAS INDUK DAN ENTITAS ANAK</a:t>
            </a:r>
            <a:endParaRPr lang="en-US" sz="2800" b="1" dirty="0"/>
          </a:p>
        </p:txBody>
      </p:sp>
      <p:pic>
        <p:nvPicPr>
          <p:cNvPr id="5" name="Picture Placeholder 4" descr="oil-1362785_1920--pixabaydotco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815" b="481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4" t="82985" r="13978" b="11642"/>
          <a:stretch/>
        </p:blipFill>
        <p:spPr>
          <a:xfrm>
            <a:off x="10147" y="764704"/>
            <a:ext cx="7616837" cy="8640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188640"/>
            <a:ext cx="5455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PT P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jurnal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5496" y="1772816"/>
            <a:ext cx="5599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PT S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jurnal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0" t="18321" r="18039" b="76834"/>
          <a:stretch/>
        </p:blipFill>
        <p:spPr>
          <a:xfrm>
            <a:off x="10147" y="2420888"/>
            <a:ext cx="7998098" cy="7920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2210" y="3429000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jurnal eliminasi yang dibuat adalah sebagai </a:t>
            </a:r>
            <a:r>
              <a:rPr lang="sv-SE" sz="2400" dirty="0" smtClean="0"/>
              <a:t>berikut: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 t="33234" r="17685" b="61802"/>
          <a:stretch/>
        </p:blipFill>
        <p:spPr>
          <a:xfrm>
            <a:off x="105462" y="4005064"/>
            <a:ext cx="7807467" cy="8052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8" t="44577" r="19044" b="50000"/>
          <a:stretch/>
        </p:blipFill>
        <p:spPr>
          <a:xfrm>
            <a:off x="181852" y="5013176"/>
            <a:ext cx="7558500" cy="86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7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ILUSTRASI</a:t>
            </a:r>
          </a:p>
          <a:p>
            <a:r>
              <a:rPr lang="en-US" sz="1400" b="1" dirty="0" smtClean="0"/>
              <a:t>KOMPREHENSIF</a:t>
            </a:r>
            <a:endParaRPr lang="en-US" sz="1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PT </a:t>
            </a:r>
            <a:r>
              <a:rPr lang="en-US" dirty="0" err="1"/>
              <a:t>Pandawa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pembelian</a:t>
            </a:r>
            <a:r>
              <a:rPr lang="en-US" dirty="0"/>
              <a:t> 80% </a:t>
            </a:r>
            <a:r>
              <a:rPr lang="en-US" dirty="0" err="1"/>
              <a:t>saham</a:t>
            </a:r>
            <a:r>
              <a:rPr lang="en-US" dirty="0"/>
              <a:t> PT </a:t>
            </a:r>
            <a:r>
              <a:rPr lang="en-US" dirty="0" err="1"/>
              <a:t>Satria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1 </a:t>
            </a:r>
            <a:r>
              <a:rPr lang="en-US" dirty="0" err="1"/>
              <a:t>Januari</a:t>
            </a:r>
            <a:r>
              <a:rPr lang="en-US" dirty="0"/>
              <a:t> 2020 </a:t>
            </a:r>
            <a:r>
              <a:rPr lang="en-US" dirty="0" err="1"/>
              <a:t>seharga</a:t>
            </a:r>
            <a:r>
              <a:rPr lang="en-US" dirty="0"/>
              <a:t> Rp800.000.000.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nonpengendali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Rp200.000.000.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neto</a:t>
            </a:r>
            <a:r>
              <a:rPr lang="en-US" dirty="0"/>
              <a:t> PT </a:t>
            </a:r>
            <a:r>
              <a:rPr lang="en-US" dirty="0" err="1"/>
              <a:t>Satria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1 </a:t>
            </a:r>
            <a:r>
              <a:rPr lang="en-US" dirty="0" err="1"/>
              <a:t>Januari</a:t>
            </a:r>
            <a:r>
              <a:rPr lang="en-US" dirty="0"/>
              <a:t> 2020 </a:t>
            </a:r>
            <a:r>
              <a:rPr lang="en-US" dirty="0" err="1"/>
              <a:t>sebesar</a:t>
            </a:r>
            <a:r>
              <a:rPr lang="en-US" dirty="0"/>
              <a:t> Rp800.000.000. </a:t>
            </a:r>
            <a:endParaRPr lang="en-US" dirty="0" smtClean="0"/>
          </a:p>
          <a:p>
            <a:r>
              <a:rPr lang="sv-SE" dirty="0"/>
              <a:t>Perhitungan diferensial dari akuisisi PT Pandawa terhadap PT Satria dapat ditunjukkan melalui perhitungan berikut: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4" t="72836" r="24391" b="16617"/>
          <a:stretch/>
        </p:blipFill>
        <p:spPr>
          <a:xfrm>
            <a:off x="179512" y="116631"/>
            <a:ext cx="7668344" cy="202200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07504" y="2636912"/>
            <a:ext cx="4248472" cy="369331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tambahan</a:t>
            </a:r>
            <a:r>
              <a:rPr lang="en-US" b="1" dirty="0"/>
              <a:t>: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/>
              <a:t>2020, PT </a:t>
            </a:r>
            <a:r>
              <a:rPr lang="en-US" dirty="0" err="1"/>
              <a:t>Satria</a:t>
            </a:r>
            <a:r>
              <a:rPr lang="en-US" dirty="0"/>
              <a:t> </a:t>
            </a:r>
            <a:r>
              <a:rPr lang="en-US" dirty="0" err="1"/>
              <a:t>melaporkan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neto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Rp400.000.000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mengumumkan</a:t>
            </a:r>
            <a:r>
              <a:rPr lang="en-US" dirty="0"/>
              <a:t> </a:t>
            </a:r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dividen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Rp100.000.000.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penjualan</a:t>
            </a:r>
            <a:r>
              <a:rPr lang="en-US" dirty="0"/>
              <a:t> PT </a:t>
            </a:r>
            <a:r>
              <a:rPr lang="en-US" dirty="0" err="1"/>
              <a:t>Pandawa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2020,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PT </a:t>
            </a:r>
            <a:r>
              <a:rPr lang="en-US" dirty="0" err="1"/>
              <a:t>Satria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Rp400.000.000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Rp250.000.000. </a:t>
            </a:r>
            <a:r>
              <a:rPr lang="en-US" dirty="0" err="1"/>
              <a:t>Sampai</a:t>
            </a:r>
            <a:r>
              <a:rPr lang="en-US" dirty="0"/>
              <a:t> 31 </a:t>
            </a:r>
            <a:r>
              <a:rPr lang="en-US" dirty="0" err="1"/>
              <a:t>Desember</a:t>
            </a:r>
            <a:r>
              <a:rPr lang="en-US" dirty="0"/>
              <a:t> 2020, </a:t>
            </a:r>
            <a:r>
              <a:rPr lang="en-US" dirty="0" err="1"/>
              <a:t>persediaan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terjual</a:t>
            </a:r>
            <a:r>
              <a:rPr lang="en-US" dirty="0"/>
              <a:t> 40%.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47743" y="2636911"/>
            <a:ext cx="4144737" cy="36933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penjualan</a:t>
            </a:r>
            <a:r>
              <a:rPr lang="en-US" dirty="0"/>
              <a:t> PT </a:t>
            </a:r>
            <a:r>
              <a:rPr lang="en-US" dirty="0" err="1"/>
              <a:t>Satria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2020,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PT </a:t>
            </a:r>
            <a:r>
              <a:rPr lang="en-US" dirty="0" err="1"/>
              <a:t>Pandawa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Rp200.000.000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Rp80.000.000. </a:t>
            </a:r>
            <a:r>
              <a:rPr lang="en-US" dirty="0" err="1"/>
              <a:t>Sampai</a:t>
            </a:r>
            <a:r>
              <a:rPr lang="en-US" dirty="0"/>
              <a:t> 31 </a:t>
            </a:r>
            <a:r>
              <a:rPr lang="en-US" dirty="0" err="1"/>
              <a:t>Desember</a:t>
            </a:r>
            <a:r>
              <a:rPr lang="en-US" dirty="0"/>
              <a:t> 2020, </a:t>
            </a:r>
            <a:r>
              <a:rPr lang="en-US" dirty="0" err="1"/>
              <a:t>persediaan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terjual</a:t>
            </a:r>
            <a:r>
              <a:rPr lang="en-US" dirty="0"/>
              <a:t> </a:t>
            </a:r>
            <a:r>
              <a:rPr lang="en-US" dirty="0" err="1"/>
              <a:t>seluruhnya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Desember</a:t>
            </a:r>
            <a:r>
              <a:rPr lang="en-US" dirty="0"/>
              <a:t> 2020, PT </a:t>
            </a:r>
            <a:r>
              <a:rPr lang="en-US" dirty="0" err="1"/>
              <a:t>Pandawa</a:t>
            </a:r>
            <a:r>
              <a:rPr lang="en-US" dirty="0"/>
              <a:t> </a:t>
            </a:r>
            <a:r>
              <a:rPr lang="en-US" dirty="0" err="1"/>
              <a:t>menyewakan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PT </a:t>
            </a:r>
            <a:r>
              <a:rPr lang="en-US" dirty="0" err="1"/>
              <a:t>Satria</a:t>
            </a:r>
            <a:r>
              <a:rPr lang="en-US" dirty="0"/>
              <a:t>.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PT </a:t>
            </a:r>
            <a:r>
              <a:rPr lang="en-US" dirty="0" err="1"/>
              <a:t>Satria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membayar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Rp26.000.000.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2020, PT </a:t>
            </a:r>
            <a:r>
              <a:rPr lang="en-US" dirty="0" err="1"/>
              <a:t>Satria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98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7740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/>
              <a:t>Pencatatan</a:t>
            </a:r>
            <a:r>
              <a:rPr lang="en-US" b="1" i="1" dirty="0"/>
              <a:t> PT </a:t>
            </a:r>
            <a:r>
              <a:rPr lang="en-US" b="1" i="1" dirty="0" err="1"/>
              <a:t>Pandawa</a:t>
            </a:r>
            <a:r>
              <a:rPr lang="en-US" b="1" i="1" dirty="0"/>
              <a:t> </a:t>
            </a:r>
            <a:r>
              <a:rPr lang="en-US" b="1" i="1" dirty="0" smtClean="0"/>
              <a:t>2020</a:t>
            </a:r>
          </a:p>
          <a:p>
            <a:endParaRPr lang="en-US" b="1" dirty="0"/>
          </a:p>
          <a:p>
            <a:r>
              <a:rPr lang="sv-SE" b="1" dirty="0"/>
              <a:t>PT Pandawa mencatat investasinya di PT Satria menggunakan metode ekuitas.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35423" r="19325" b="44676"/>
          <a:stretch/>
        </p:blipFill>
        <p:spPr>
          <a:xfrm>
            <a:off x="107504" y="1628800"/>
            <a:ext cx="4824536" cy="2061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6" t="68060" r="18480" b="25174"/>
          <a:stretch/>
        </p:blipFill>
        <p:spPr>
          <a:xfrm>
            <a:off x="23008" y="3819465"/>
            <a:ext cx="4909032" cy="692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2" t="22488" r="13978" b="71144"/>
          <a:stretch/>
        </p:blipFill>
        <p:spPr>
          <a:xfrm>
            <a:off x="107504" y="4869160"/>
            <a:ext cx="4824536" cy="645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2" t="39215" r="14259" b="54030"/>
          <a:stretch/>
        </p:blipFill>
        <p:spPr>
          <a:xfrm>
            <a:off x="107504" y="5661248"/>
            <a:ext cx="4824536" cy="68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2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0"/>
            <a:ext cx="2448273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i="1" dirty="0" err="1"/>
              <a:t>Jurnal</a:t>
            </a:r>
            <a:r>
              <a:rPr lang="en-US" b="1" i="1" dirty="0"/>
              <a:t> </a:t>
            </a:r>
            <a:r>
              <a:rPr lang="en-US" b="1" i="1" dirty="0" err="1"/>
              <a:t>Eliminasi</a:t>
            </a:r>
            <a:r>
              <a:rPr lang="en-US" b="1" i="1" dirty="0"/>
              <a:t>—2020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 t="17832" r="18481" b="60079"/>
          <a:stretch/>
        </p:blipFill>
        <p:spPr>
          <a:xfrm>
            <a:off x="-3376" y="370279"/>
            <a:ext cx="5655631" cy="2626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5" t="46169" r="18480" b="41493"/>
          <a:stretch/>
        </p:blipFill>
        <p:spPr>
          <a:xfrm>
            <a:off x="4531716" y="3040169"/>
            <a:ext cx="4470786" cy="115472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5" t="59105" r="18762" b="30547"/>
          <a:stretch/>
        </p:blipFill>
        <p:spPr>
          <a:xfrm>
            <a:off x="6896" y="3933056"/>
            <a:ext cx="4354276" cy="9471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5" t="73035" r="18481" b="10448"/>
          <a:stretch/>
        </p:blipFill>
        <p:spPr>
          <a:xfrm>
            <a:off x="3635896" y="5045177"/>
            <a:ext cx="5242930" cy="181282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12789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0" t="20100" r="13415" b="72935"/>
          <a:stretch/>
        </p:blipFill>
        <p:spPr>
          <a:xfrm>
            <a:off x="388909" y="1844824"/>
            <a:ext cx="6055946" cy="8758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5" t="34359" r="14260" b="59005"/>
          <a:stretch/>
        </p:blipFill>
        <p:spPr>
          <a:xfrm>
            <a:off x="388909" y="2996952"/>
            <a:ext cx="6062573" cy="856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3" t="46965" r="14822" b="42886"/>
          <a:stretch/>
        </p:blipFill>
        <p:spPr>
          <a:xfrm>
            <a:off x="426102" y="4149080"/>
            <a:ext cx="6018753" cy="130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2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0" t="63881" r="13978" b="12556"/>
          <a:stretch/>
        </p:blipFill>
        <p:spPr>
          <a:xfrm>
            <a:off x="0" y="0"/>
            <a:ext cx="5145189" cy="2538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0" t="21120" r="18762" b="44278"/>
          <a:stretch/>
        </p:blipFill>
        <p:spPr>
          <a:xfrm>
            <a:off x="83499" y="2538483"/>
            <a:ext cx="5061690" cy="371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8" t="63881" r="18762" b="15423"/>
          <a:stretch/>
        </p:blipFill>
        <p:spPr>
          <a:xfrm>
            <a:off x="-1036" y="1844824"/>
            <a:ext cx="7668344" cy="3336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6" t="21891" r="14259" b="68756"/>
          <a:stretch/>
        </p:blipFill>
        <p:spPr>
          <a:xfrm>
            <a:off x="107504" y="5085184"/>
            <a:ext cx="756084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92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2" t="33234" r="14540" b="31742"/>
          <a:stretch/>
        </p:blipFill>
        <p:spPr>
          <a:xfrm>
            <a:off x="683568" y="1545127"/>
            <a:ext cx="7056784" cy="524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96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calculator-178127_1920--pixabaydotco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815" b="4815"/>
          <a:stretch>
            <a:fillRect/>
          </a:stretch>
        </p:blipFill>
        <p:spPr/>
      </p:pic>
      <p:sp>
        <p:nvSpPr>
          <p:cNvPr id="5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03894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IKHTISAR PEMBELAJARAN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2180456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ELIMINASI TRANSAKSI ANTARA ENTITAS INDUK DAN ENTITAS ANAK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539552" y="4293096"/>
            <a:ext cx="8352928" cy="230425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1800" dirty="0" err="1">
                <a:latin typeface="+mj-lt"/>
              </a:rPr>
              <a:t>Entitas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induk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entitas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anak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sering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terlibat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dalam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transaksi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seperti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transaksi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jual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beli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persediaan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jual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beli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aset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tetap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atau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pemberian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pinjaman</a:t>
            </a:r>
            <a:r>
              <a:rPr lang="en-US" sz="1800" dirty="0">
                <a:latin typeface="+mj-lt"/>
              </a:rPr>
              <a:t>. </a:t>
            </a:r>
            <a:endParaRPr lang="en-US" sz="1800" dirty="0" smtClean="0">
              <a:latin typeface="+mj-lt"/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1800" dirty="0" smtClean="0">
                <a:latin typeface="+mj-lt"/>
              </a:rPr>
              <a:t>PSAK 65 </a:t>
            </a:r>
            <a:r>
              <a:rPr lang="en-US" sz="1800" i="1" dirty="0" err="1" smtClean="0">
                <a:latin typeface="+mj-lt"/>
              </a:rPr>
              <a:t>Laporan</a:t>
            </a:r>
            <a:r>
              <a:rPr lang="en-US" sz="1800" i="1" dirty="0" smtClean="0">
                <a:latin typeface="+mj-lt"/>
              </a:rPr>
              <a:t> </a:t>
            </a:r>
            <a:r>
              <a:rPr lang="en-US" sz="1800" i="1" dirty="0" err="1">
                <a:latin typeface="+mj-lt"/>
              </a:rPr>
              <a:t>Keuangan</a:t>
            </a:r>
            <a:r>
              <a:rPr lang="en-US" sz="1800" i="1" dirty="0">
                <a:latin typeface="+mj-lt"/>
              </a:rPr>
              <a:t> </a:t>
            </a:r>
            <a:r>
              <a:rPr lang="en-US" sz="1800" i="1" dirty="0" err="1" smtClean="0">
                <a:latin typeface="+mj-lt"/>
              </a:rPr>
              <a:t>Konsolidasian</a:t>
            </a:r>
            <a:r>
              <a:rPr lang="en-US" sz="1800" i="1" dirty="0" smtClean="0">
                <a:latin typeface="+mj-lt"/>
              </a:rPr>
              <a:t>,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transaksi</a:t>
            </a:r>
            <a:r>
              <a:rPr lang="en-US" sz="1800" dirty="0" smtClean="0">
                <a:latin typeface="+mj-lt"/>
              </a:rPr>
              <a:t> yang </a:t>
            </a:r>
            <a:r>
              <a:rPr lang="en-US" sz="1800" dirty="0" err="1" smtClean="0">
                <a:latin typeface="+mj-lt"/>
              </a:rPr>
              <a:t>melibatkan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entitas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induk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dan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entitas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anak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sering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disebut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dengan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transaksi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antar-entitas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dalam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kelompok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usaha</a:t>
            </a:r>
            <a:r>
              <a:rPr lang="en-US" sz="1800" dirty="0" smtClean="0">
                <a:latin typeface="+mj-lt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1800" dirty="0" err="1" smtClean="0">
                <a:latin typeface="+mj-lt"/>
              </a:rPr>
              <a:t>Transaksi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hulu</a:t>
            </a:r>
            <a:r>
              <a:rPr lang="en-US" sz="1800" dirty="0" smtClean="0">
                <a:latin typeface="+mj-lt"/>
              </a:rPr>
              <a:t> (</a:t>
            </a:r>
            <a:r>
              <a:rPr lang="en-US" sz="1800" i="1" dirty="0" smtClean="0">
                <a:latin typeface="+mj-lt"/>
              </a:rPr>
              <a:t>downstream</a:t>
            </a:r>
            <a:r>
              <a:rPr lang="en-US" sz="1800" dirty="0" smtClean="0">
                <a:latin typeface="+mj-lt"/>
              </a:rPr>
              <a:t>) </a:t>
            </a:r>
            <a:r>
              <a:rPr lang="en-US" sz="1800" dirty="0" err="1" smtClean="0">
                <a:latin typeface="+mj-lt"/>
              </a:rPr>
              <a:t>adalah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transaksi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dari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entitas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induk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ke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entitas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anak</a:t>
            </a:r>
            <a:r>
              <a:rPr lang="en-US" sz="1800" dirty="0" smtClean="0">
                <a:latin typeface="+mj-lt"/>
              </a:rPr>
              <a:t>.</a:t>
            </a:r>
          </a:p>
          <a:p>
            <a:pPr lvl="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1800" dirty="0" err="1" smtClean="0">
                <a:latin typeface="+mj-lt"/>
              </a:rPr>
              <a:t>Transaksi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hilir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adalah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transaksi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dari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anak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ke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entitas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induk</a:t>
            </a:r>
            <a:r>
              <a:rPr lang="en-US" sz="1800" dirty="0" smtClean="0">
                <a:latin typeface="+mj-lt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1800" dirty="0" err="1" smtClean="0">
                <a:latin typeface="+mj-lt"/>
              </a:rPr>
              <a:t>Transaksi</a:t>
            </a:r>
            <a:r>
              <a:rPr lang="en-US" sz="1800" dirty="0" smtClean="0">
                <a:latin typeface="+mj-lt"/>
              </a:rPr>
              <a:t> lateral </a:t>
            </a:r>
            <a:r>
              <a:rPr lang="en-US" sz="1800" dirty="0" err="1" smtClean="0">
                <a:latin typeface="+mj-lt"/>
              </a:rPr>
              <a:t>adalah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transaksi</a:t>
            </a:r>
            <a:r>
              <a:rPr lang="en-US" sz="1800" dirty="0" smtClean="0">
                <a:latin typeface="+mj-lt"/>
              </a:rPr>
              <a:t> yang </a:t>
            </a:r>
            <a:r>
              <a:rPr lang="en-US" sz="1800" dirty="0" err="1" smtClean="0">
                <a:latin typeface="+mj-lt"/>
              </a:rPr>
              <a:t>terjadi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antar-entitas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anak</a:t>
            </a:r>
            <a:r>
              <a:rPr lang="en-US" sz="1800" dirty="0" smtClean="0">
                <a:latin typeface="+mj-lt"/>
              </a:rPr>
              <a:t>.</a:t>
            </a:r>
          </a:p>
        </p:txBody>
      </p:sp>
      <p:pic>
        <p:nvPicPr>
          <p:cNvPr id="22" name="Picture Placeholder 4" descr="oil-1362785_1920--pixabaydotcom.jpg"/>
          <p:cNvPicPr>
            <a:picLocks noChangeAspect="1"/>
          </p:cNvPicPr>
          <p:nvPr/>
        </p:nvPicPr>
        <p:blipFill>
          <a:blip r:embed="rId2" cstate="print"/>
          <a:srcRect t="4815" b="4815"/>
          <a:stretch>
            <a:fillRect/>
          </a:stretch>
        </p:blipFill>
        <p:spPr>
          <a:xfrm>
            <a:off x="0" y="0"/>
            <a:ext cx="2509577" cy="1512000"/>
          </a:xfrm>
          <a:prstGeom prst="rect">
            <a:avLst/>
          </a:prstGeom>
        </p:spPr>
      </p:pic>
      <p:sp>
        <p:nvSpPr>
          <p:cNvPr id="23" name="Text Placeholder 2"/>
          <p:cNvSpPr txBox="1">
            <a:spLocks/>
          </p:cNvSpPr>
          <p:nvPr/>
        </p:nvSpPr>
        <p:spPr>
          <a:xfrm>
            <a:off x="2915816" y="260648"/>
            <a:ext cx="4608512" cy="93610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0800" cap="sq" cmpd="dbl" algn="ctr">
            <a:noFill/>
            <a:prstDash val="solid"/>
            <a:miter lim="800000"/>
          </a:ln>
          <a:effectLst/>
        </p:spPr>
        <p:txBody>
          <a:bodyPr vert="horz" lIns="137160" tIns="182880" rIns="137160" bIns="91440" rtlCol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>
                <a:srgbClr val="0070C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GAMBAR 5.1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>
                <a:srgbClr val="0070C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Transaksi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Antar-entitas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dalam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Kelompok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Usaha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555776" y="1700808"/>
            <a:ext cx="6048672" cy="2448272"/>
            <a:chOff x="2555776" y="1556792"/>
            <a:chExt cx="6048672" cy="2448272"/>
          </a:xfrm>
        </p:grpSpPr>
        <p:grpSp>
          <p:nvGrpSpPr>
            <p:cNvPr id="5" name="Group 4"/>
            <p:cNvGrpSpPr/>
            <p:nvPr/>
          </p:nvGrpSpPr>
          <p:grpSpPr>
            <a:xfrm>
              <a:off x="2714612" y="1714488"/>
              <a:ext cx="5712930" cy="2143140"/>
              <a:chOff x="2714612" y="1714488"/>
              <a:chExt cx="5712930" cy="2143140"/>
            </a:xfrm>
          </p:grpSpPr>
          <p:grpSp>
            <p:nvGrpSpPr>
              <p:cNvPr id="6" name="Group 10"/>
              <p:cNvGrpSpPr/>
              <p:nvPr/>
            </p:nvGrpSpPr>
            <p:grpSpPr>
              <a:xfrm>
                <a:off x="2714612" y="1714488"/>
                <a:ext cx="5710820" cy="575867"/>
                <a:chOff x="0" y="0"/>
                <a:chExt cx="5710820" cy="575867"/>
              </a:xfrm>
              <a:scene3d>
                <a:camera prst="orthographicFront"/>
                <a:lightRig rig="flat" dir="t"/>
              </a:scene3d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0" y="0"/>
                  <a:ext cx="5710820" cy="575867"/>
                </a:xfrm>
                <a:prstGeom prst="roundRect">
                  <a:avLst>
                    <a:gd name="adj" fmla="val 10000"/>
                  </a:avLst>
                </a:prstGeom>
                <a:sp3d prstMaterial="dkEdge">
                  <a:bevelT w="8200" h="381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2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/>
                </a:fontRef>
              </p:style>
            </p:sp>
            <p:sp>
              <p:nvSpPr>
                <p:cNvPr id="21" name="Rounded Rectangle 4"/>
                <p:cNvSpPr/>
                <p:nvPr/>
              </p:nvSpPr>
              <p:spPr>
                <a:xfrm>
                  <a:off x="16867" y="16867"/>
                  <a:ext cx="5677086" cy="542133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spcFirstLastPara="0" vert="horz" wrap="square" lIns="102870" tIns="102870" rIns="102870" bIns="102870" numCol="1" spcCol="1270" anchor="ctr" anchorCtr="0">
                  <a:noAutofit/>
                </a:bodyPr>
                <a:lstStyle/>
                <a:p>
                  <a:pPr lvl="0" algn="ctr" defTabSz="1200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700" kern="1200" dirty="0" err="1" smtClean="0"/>
                    <a:t>Entitas</a:t>
                  </a:r>
                  <a:r>
                    <a:rPr lang="en-US" sz="2700" kern="1200" dirty="0" smtClean="0"/>
                    <a:t> </a:t>
                  </a:r>
                  <a:r>
                    <a:rPr lang="en-US" sz="2700" kern="1200" dirty="0" err="1" smtClean="0"/>
                    <a:t>Induk</a:t>
                  </a:r>
                  <a:endParaRPr lang="en-US" sz="2700" kern="1200" dirty="0"/>
                </a:p>
              </p:txBody>
            </p:sp>
          </p:grpSp>
          <p:grpSp>
            <p:nvGrpSpPr>
              <p:cNvPr id="7" name="Group 11"/>
              <p:cNvGrpSpPr/>
              <p:nvPr/>
            </p:nvGrpSpPr>
            <p:grpSpPr>
              <a:xfrm>
                <a:off x="2716721" y="3072526"/>
                <a:ext cx="2359335" cy="785102"/>
                <a:chOff x="2109" y="764732"/>
                <a:chExt cx="2359335" cy="1091940"/>
              </a:xfrm>
              <a:scene3d>
                <a:camera prst="orthographicFront"/>
                <a:lightRig rig="flat" dir="t"/>
              </a:scene3d>
            </p:grpSpPr>
            <p:sp>
              <p:nvSpPr>
                <p:cNvPr id="18" name="Rounded Rectangle 17"/>
                <p:cNvSpPr/>
                <p:nvPr/>
              </p:nvSpPr>
              <p:spPr>
                <a:xfrm>
                  <a:off x="2109" y="764732"/>
                  <a:ext cx="2359335" cy="1091940"/>
                </a:xfrm>
                <a:prstGeom prst="roundRect">
                  <a:avLst>
                    <a:gd name="adj" fmla="val 10000"/>
                  </a:avLst>
                </a:prstGeom>
                <a:sp3d prstMaterial="dkEdge">
                  <a:bevelT w="8200" h="381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2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/>
                </a:fontRef>
              </p:style>
            </p:sp>
            <p:sp>
              <p:nvSpPr>
                <p:cNvPr id="19" name="Rounded Rectangle 6"/>
                <p:cNvSpPr/>
                <p:nvPr/>
              </p:nvSpPr>
              <p:spPr>
                <a:xfrm>
                  <a:off x="34091" y="796714"/>
                  <a:ext cx="2327353" cy="1027976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spcFirstLastPara="0" vert="horz" wrap="square" lIns="102870" tIns="102870" rIns="102870" bIns="102870" numCol="1" spcCol="1270" anchor="ctr" anchorCtr="0">
                  <a:noAutofit/>
                </a:bodyPr>
                <a:lstStyle/>
                <a:p>
                  <a:pPr lvl="0" algn="ctr" defTabSz="1200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700" kern="1200" dirty="0" err="1" smtClean="0"/>
                    <a:t>Entitas</a:t>
                  </a:r>
                  <a:r>
                    <a:rPr lang="en-US" sz="2700" kern="1200" dirty="0" smtClean="0"/>
                    <a:t> </a:t>
                  </a:r>
                  <a:r>
                    <a:rPr lang="en-US" sz="2700" kern="1200" dirty="0" err="1" smtClean="0"/>
                    <a:t>Anak</a:t>
                  </a:r>
                  <a:r>
                    <a:rPr lang="en-US" sz="2700" kern="1200" dirty="0" smtClean="0"/>
                    <a:t> A</a:t>
                  </a:r>
                  <a:endParaRPr lang="en-US" sz="2700" kern="1200" dirty="0"/>
                </a:p>
              </p:txBody>
            </p:sp>
          </p:grpSp>
          <p:grpSp>
            <p:nvGrpSpPr>
              <p:cNvPr id="8" name="Group 12"/>
              <p:cNvGrpSpPr/>
              <p:nvPr/>
            </p:nvGrpSpPr>
            <p:grpSpPr>
              <a:xfrm>
                <a:off x="5719207" y="3072526"/>
                <a:ext cx="2708335" cy="785102"/>
                <a:chOff x="3004595" y="764732"/>
                <a:chExt cx="2708335" cy="1091940"/>
              </a:xfrm>
              <a:scene3d>
                <a:camera prst="orthographicFront"/>
                <a:lightRig rig="flat" dir="t"/>
              </a:scene3d>
            </p:grpSpPr>
            <p:sp>
              <p:nvSpPr>
                <p:cNvPr id="16" name="Rounded Rectangle 15"/>
                <p:cNvSpPr/>
                <p:nvPr/>
              </p:nvSpPr>
              <p:spPr>
                <a:xfrm>
                  <a:off x="3247581" y="764732"/>
                  <a:ext cx="2465349" cy="1091940"/>
                </a:xfrm>
                <a:prstGeom prst="roundRect">
                  <a:avLst>
                    <a:gd name="adj" fmla="val 10000"/>
                  </a:avLst>
                </a:prstGeom>
                <a:sp3d prstMaterial="dkEdge">
                  <a:bevelT w="8200" h="381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2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/>
                </a:fontRef>
              </p:style>
            </p:sp>
            <p:sp>
              <p:nvSpPr>
                <p:cNvPr id="17" name="Rounded Rectangle 8"/>
                <p:cNvSpPr/>
                <p:nvPr/>
              </p:nvSpPr>
              <p:spPr>
                <a:xfrm>
                  <a:off x="3004595" y="796714"/>
                  <a:ext cx="2676353" cy="1027976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spcFirstLastPara="0" vert="horz" wrap="square" lIns="102870" tIns="102870" rIns="102870" bIns="102870" numCol="1" spcCol="1270" anchor="ctr" anchorCtr="0">
                  <a:noAutofit/>
                </a:bodyPr>
                <a:lstStyle/>
                <a:p>
                  <a:pPr lvl="0" algn="ctr" defTabSz="1200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700" kern="1200" dirty="0" smtClean="0"/>
                    <a:t>  </a:t>
                  </a:r>
                  <a:r>
                    <a:rPr lang="en-US" sz="2700" kern="1200" dirty="0" err="1" smtClean="0"/>
                    <a:t>Entitas</a:t>
                  </a:r>
                  <a:r>
                    <a:rPr lang="en-US" sz="2700" kern="1200" dirty="0" smtClean="0"/>
                    <a:t> </a:t>
                  </a:r>
                  <a:r>
                    <a:rPr lang="en-US" sz="2700" kern="1200" dirty="0" err="1" smtClean="0"/>
                    <a:t>Anak</a:t>
                  </a:r>
                  <a:r>
                    <a:rPr lang="en-US" sz="2700" kern="1200" dirty="0" smtClean="0"/>
                    <a:t> B</a:t>
                  </a:r>
                  <a:endParaRPr lang="en-US" sz="2700" kern="1200" dirty="0"/>
                </a:p>
              </p:txBody>
            </p:sp>
          </p:grpSp>
          <p:sp>
            <p:nvSpPr>
              <p:cNvPr id="9" name="Up Arrow 8"/>
              <p:cNvSpPr/>
              <p:nvPr/>
            </p:nvSpPr>
            <p:spPr>
              <a:xfrm flipV="1">
                <a:off x="3428992" y="2428868"/>
                <a:ext cx="357190" cy="50006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Up Arrow 9"/>
              <p:cNvSpPr/>
              <p:nvPr/>
            </p:nvSpPr>
            <p:spPr>
              <a:xfrm>
                <a:off x="4286248" y="2428868"/>
                <a:ext cx="357190" cy="50006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Up Arrow 10"/>
              <p:cNvSpPr/>
              <p:nvPr/>
            </p:nvSpPr>
            <p:spPr>
              <a:xfrm>
                <a:off x="6286512" y="2428868"/>
                <a:ext cx="357190" cy="50006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Up Arrow 11"/>
              <p:cNvSpPr/>
              <p:nvPr/>
            </p:nvSpPr>
            <p:spPr>
              <a:xfrm flipV="1">
                <a:off x="7143768" y="2428868"/>
                <a:ext cx="357190" cy="50006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Content Placeholder 9"/>
              <p:cNvSpPr txBox="1">
                <a:spLocks/>
              </p:cNvSpPr>
              <p:nvPr/>
            </p:nvSpPr>
            <p:spPr>
              <a:xfrm>
                <a:off x="2857488" y="2571744"/>
                <a:ext cx="571504" cy="285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70C0"/>
                  </a:buClr>
                  <a:buSzPct val="100000"/>
                  <a:buFont typeface="Arial" pitchFamily="34" charset="0"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yriad Pro" pitchFamily="34" charset="0"/>
                    <a:ea typeface="+mn-ea"/>
                    <a:cs typeface="+mn-cs"/>
                  </a:rPr>
                  <a:t>Hulu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Content Placeholder 9"/>
              <p:cNvSpPr txBox="1">
                <a:spLocks/>
              </p:cNvSpPr>
              <p:nvPr/>
            </p:nvSpPr>
            <p:spPr>
              <a:xfrm>
                <a:off x="7590331" y="2502510"/>
                <a:ext cx="571504" cy="285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70C0"/>
                  </a:buClr>
                  <a:buSzPct val="100000"/>
                  <a:buFont typeface="Arial" pitchFamily="34" charset="0"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yriad Pro" pitchFamily="34" charset="0"/>
                    <a:ea typeface="+mn-ea"/>
                    <a:cs typeface="+mn-cs"/>
                  </a:rPr>
                  <a:t>Hulu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Content Placeholder 9"/>
              <p:cNvSpPr txBox="1">
                <a:spLocks/>
              </p:cNvSpPr>
              <p:nvPr/>
            </p:nvSpPr>
            <p:spPr>
              <a:xfrm>
                <a:off x="4648568" y="2571744"/>
                <a:ext cx="571504" cy="285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70C0"/>
                  </a:buClr>
                  <a:buSzPct val="100000"/>
                  <a:buFont typeface="Arial" pitchFamily="34" charset="0"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yriad Pro" pitchFamily="34" charset="0"/>
                    <a:ea typeface="+mn-ea"/>
                    <a:cs typeface="+mn-cs"/>
                  </a:rPr>
                  <a:t>Hilir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2555776" y="1556792"/>
              <a:ext cx="6048672" cy="2448272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Content Placeholder 9"/>
          <p:cNvSpPr txBox="1">
            <a:spLocks/>
          </p:cNvSpPr>
          <p:nvPr/>
        </p:nvSpPr>
        <p:spPr>
          <a:xfrm>
            <a:off x="5719207" y="2713590"/>
            <a:ext cx="571504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Hilir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28" name="Content Placeholder 9"/>
          <p:cNvSpPr txBox="1">
            <a:spLocks/>
          </p:cNvSpPr>
          <p:nvPr/>
        </p:nvSpPr>
        <p:spPr>
          <a:xfrm>
            <a:off x="5192777" y="3081025"/>
            <a:ext cx="703445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Lateral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29" name="Left Arrow 28"/>
          <p:cNvSpPr/>
          <p:nvPr/>
        </p:nvSpPr>
        <p:spPr>
          <a:xfrm>
            <a:off x="5247701" y="3360931"/>
            <a:ext cx="489204" cy="3717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5291681" y="3716026"/>
            <a:ext cx="464347" cy="325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/>
              <a:t>IKHTISAR PEMBELA-JARAN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200" dirty="0" err="1" smtClean="0">
                <a:latin typeface="+mj-lt"/>
              </a:rPr>
              <a:t>Dalam</a:t>
            </a:r>
            <a:r>
              <a:rPr lang="en-US" sz="2200" dirty="0" smtClean="0">
                <a:latin typeface="+mj-lt"/>
              </a:rPr>
              <a:t> PSAK 65 </a:t>
            </a:r>
            <a:r>
              <a:rPr lang="en-US" sz="2200" i="1" dirty="0" err="1" smtClean="0">
                <a:latin typeface="+mj-lt"/>
              </a:rPr>
              <a:t>Laporan</a:t>
            </a:r>
            <a:r>
              <a:rPr lang="en-US" sz="2200" i="1" dirty="0" smtClean="0">
                <a:latin typeface="+mj-lt"/>
              </a:rPr>
              <a:t> </a:t>
            </a:r>
            <a:r>
              <a:rPr lang="en-US" sz="2200" i="1" dirty="0" err="1" smtClean="0">
                <a:latin typeface="+mj-lt"/>
              </a:rPr>
              <a:t>Keuangan</a:t>
            </a:r>
            <a:r>
              <a:rPr lang="en-US" sz="2200" i="1" dirty="0" smtClean="0">
                <a:latin typeface="+mj-lt"/>
              </a:rPr>
              <a:t> </a:t>
            </a:r>
            <a:r>
              <a:rPr lang="en-US" sz="2200" i="1" dirty="0" err="1" smtClean="0">
                <a:latin typeface="+mj-lt"/>
              </a:rPr>
              <a:t>Konsolidasian</a:t>
            </a:r>
            <a:r>
              <a:rPr lang="en-US" sz="2200" i="1" dirty="0" smtClean="0">
                <a:latin typeface="+mj-lt"/>
              </a:rPr>
              <a:t>, </a:t>
            </a:r>
            <a:r>
              <a:rPr lang="en-US" sz="2200" i="1" dirty="0" err="1" smtClean="0">
                <a:latin typeface="+mj-lt"/>
              </a:rPr>
              <a:t>transaksi</a:t>
            </a:r>
            <a:r>
              <a:rPr lang="en-US" sz="2200" i="1" dirty="0" smtClean="0">
                <a:latin typeface="+mj-lt"/>
              </a:rPr>
              <a:t> yang </a:t>
            </a:r>
            <a:r>
              <a:rPr lang="en-US" sz="2200" i="1" dirty="0" err="1" smtClean="0">
                <a:latin typeface="+mj-lt"/>
              </a:rPr>
              <a:t>melibatkan</a:t>
            </a:r>
            <a:r>
              <a:rPr lang="en-US" sz="2200" i="1" dirty="0" smtClean="0">
                <a:latin typeface="+mj-lt"/>
              </a:rPr>
              <a:t> </a:t>
            </a:r>
            <a:r>
              <a:rPr lang="en-US" sz="2200" i="1" dirty="0" err="1" smtClean="0">
                <a:latin typeface="+mj-lt"/>
              </a:rPr>
              <a:t>entitas</a:t>
            </a:r>
            <a:r>
              <a:rPr lang="en-US" sz="2200" i="1" dirty="0" smtClean="0">
                <a:latin typeface="+mj-lt"/>
              </a:rPr>
              <a:t> </a:t>
            </a:r>
            <a:r>
              <a:rPr lang="en-US" sz="2200" i="1" dirty="0" err="1" smtClean="0">
                <a:latin typeface="+mj-lt"/>
              </a:rPr>
              <a:t>induk</a:t>
            </a:r>
            <a:r>
              <a:rPr lang="en-US" sz="2200" i="1" dirty="0" smtClean="0">
                <a:latin typeface="+mj-lt"/>
              </a:rPr>
              <a:t> </a:t>
            </a:r>
            <a:r>
              <a:rPr lang="en-US" sz="2200" i="1" dirty="0" err="1" smtClean="0">
                <a:latin typeface="+mj-lt"/>
              </a:rPr>
              <a:t>dan</a:t>
            </a:r>
            <a:r>
              <a:rPr lang="en-US" sz="2200" i="1" dirty="0" smtClean="0">
                <a:latin typeface="+mj-lt"/>
              </a:rPr>
              <a:t> </a:t>
            </a:r>
            <a:r>
              <a:rPr lang="en-US" sz="2200" i="1" dirty="0" err="1" smtClean="0">
                <a:latin typeface="+mj-lt"/>
              </a:rPr>
              <a:t>entitas</a:t>
            </a:r>
            <a:r>
              <a:rPr lang="en-US" sz="2200" i="1" dirty="0" smtClean="0">
                <a:latin typeface="+mj-lt"/>
              </a:rPr>
              <a:t> </a:t>
            </a:r>
            <a:r>
              <a:rPr lang="en-US" sz="2200" i="1" dirty="0" err="1" smtClean="0">
                <a:latin typeface="+mj-lt"/>
              </a:rPr>
              <a:t>anak</a:t>
            </a:r>
            <a:r>
              <a:rPr lang="en-US" sz="2200" i="1" dirty="0" smtClean="0">
                <a:latin typeface="+mj-lt"/>
              </a:rPr>
              <a:t> </a:t>
            </a:r>
            <a:r>
              <a:rPr lang="en-US" sz="2200" i="1" dirty="0" err="1" smtClean="0">
                <a:latin typeface="+mj-lt"/>
              </a:rPr>
              <a:t>disebut</a:t>
            </a:r>
            <a:r>
              <a:rPr lang="en-US" sz="2200" i="1" dirty="0" smtClean="0">
                <a:latin typeface="+mj-lt"/>
              </a:rPr>
              <a:t> </a:t>
            </a:r>
            <a:r>
              <a:rPr lang="en-US" sz="2200" i="1" dirty="0" err="1" smtClean="0">
                <a:latin typeface="+mj-lt"/>
              </a:rPr>
              <a:t>dengan</a:t>
            </a:r>
            <a:r>
              <a:rPr lang="en-US" sz="2200" i="1" dirty="0" smtClean="0">
                <a:latin typeface="+mj-lt"/>
              </a:rPr>
              <a:t> </a:t>
            </a:r>
            <a:r>
              <a:rPr lang="en-US" sz="2200" i="1" dirty="0" err="1" smtClean="0">
                <a:latin typeface="+mj-lt"/>
              </a:rPr>
              <a:t>transaksi</a:t>
            </a:r>
            <a:r>
              <a:rPr lang="en-US" sz="2200" i="1" dirty="0" smtClean="0">
                <a:latin typeface="+mj-lt"/>
              </a:rPr>
              <a:t> </a:t>
            </a:r>
            <a:r>
              <a:rPr lang="en-US" sz="2200" i="1" dirty="0" err="1" smtClean="0">
                <a:latin typeface="+mj-lt"/>
              </a:rPr>
              <a:t>antar-entitas</a:t>
            </a:r>
            <a:r>
              <a:rPr lang="en-US" sz="2200" i="1" dirty="0" smtClean="0">
                <a:latin typeface="+mj-lt"/>
              </a:rPr>
              <a:t> </a:t>
            </a:r>
            <a:r>
              <a:rPr lang="en-US" sz="2200" i="1" dirty="0" err="1" smtClean="0">
                <a:latin typeface="+mj-lt"/>
              </a:rPr>
              <a:t>dalam</a:t>
            </a:r>
            <a:r>
              <a:rPr lang="en-US" sz="2200" i="1" dirty="0" smtClean="0">
                <a:latin typeface="+mj-lt"/>
              </a:rPr>
              <a:t> </a:t>
            </a:r>
            <a:r>
              <a:rPr lang="en-US" sz="2200" i="1" dirty="0" err="1" smtClean="0">
                <a:latin typeface="+mj-lt"/>
              </a:rPr>
              <a:t>kelompok</a:t>
            </a:r>
            <a:r>
              <a:rPr lang="en-US" sz="2200" i="1" dirty="0" smtClean="0">
                <a:latin typeface="+mj-lt"/>
              </a:rPr>
              <a:t> </a:t>
            </a:r>
            <a:r>
              <a:rPr lang="en-US" sz="2200" i="1" dirty="0" err="1" smtClean="0">
                <a:latin typeface="+mj-lt"/>
              </a:rPr>
              <a:t>usaha</a:t>
            </a:r>
            <a:r>
              <a:rPr lang="en-US" sz="2200" i="1" dirty="0" smtClean="0">
                <a:latin typeface="+mj-lt"/>
              </a:rPr>
              <a:t>.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200" dirty="0" err="1" smtClean="0">
                <a:latin typeface="+mj-lt"/>
              </a:rPr>
              <a:t>Transaksi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antar-entitas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dalam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kelompok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usaha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meliputi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transaksi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hulu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dirty="0" err="1" smtClean="0">
                <a:latin typeface="+mj-lt"/>
              </a:rPr>
              <a:t>transaksi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hilir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dirty="0" err="1" smtClean="0">
                <a:latin typeface="+mj-lt"/>
              </a:rPr>
              <a:t>dan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transaksi</a:t>
            </a:r>
            <a:r>
              <a:rPr lang="en-US" sz="2200" dirty="0" smtClean="0">
                <a:latin typeface="+mj-lt"/>
              </a:rPr>
              <a:t> lateral.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200" dirty="0" err="1" smtClean="0">
                <a:latin typeface="+mj-lt"/>
              </a:rPr>
              <a:t>Transaksi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hulu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dirty="0" err="1" smtClean="0">
                <a:latin typeface="+mj-lt"/>
              </a:rPr>
              <a:t>atau</a:t>
            </a:r>
            <a:r>
              <a:rPr lang="en-US" sz="2200" dirty="0" smtClean="0">
                <a:latin typeface="+mj-lt"/>
              </a:rPr>
              <a:t> yang </a:t>
            </a:r>
            <a:r>
              <a:rPr lang="en-US" sz="2200" dirty="0" err="1" smtClean="0">
                <a:latin typeface="+mj-lt"/>
              </a:rPr>
              <a:t>sering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disebut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transaksi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i="1" dirty="0" smtClean="0">
                <a:latin typeface="+mj-lt"/>
              </a:rPr>
              <a:t>downstream, </a:t>
            </a:r>
            <a:r>
              <a:rPr lang="en-US" sz="2200" i="1" dirty="0" err="1" smtClean="0">
                <a:latin typeface="+mj-lt"/>
              </a:rPr>
              <a:t>adalah</a:t>
            </a:r>
            <a:r>
              <a:rPr lang="en-US" sz="2200" i="1" dirty="0" smtClean="0">
                <a:latin typeface="+mj-lt"/>
              </a:rPr>
              <a:t> </a:t>
            </a:r>
            <a:r>
              <a:rPr lang="en-US" sz="2200" i="1" dirty="0" err="1" smtClean="0">
                <a:latin typeface="+mj-lt"/>
              </a:rPr>
              <a:t>transaksi</a:t>
            </a:r>
            <a:r>
              <a:rPr lang="en-US" sz="2200" i="1" dirty="0" smtClean="0">
                <a:latin typeface="+mj-lt"/>
              </a:rPr>
              <a:t> </a:t>
            </a:r>
            <a:r>
              <a:rPr lang="en-US" sz="2200" i="1" dirty="0" err="1" smtClean="0">
                <a:latin typeface="+mj-lt"/>
              </a:rPr>
              <a:t>dari</a:t>
            </a:r>
            <a:r>
              <a:rPr lang="en-US" sz="2200" i="1" dirty="0" smtClean="0">
                <a:latin typeface="+mj-lt"/>
              </a:rPr>
              <a:t> </a:t>
            </a:r>
            <a:r>
              <a:rPr lang="en-US" sz="2200" i="1" dirty="0" err="1" smtClean="0">
                <a:latin typeface="+mj-lt"/>
              </a:rPr>
              <a:t>entitas</a:t>
            </a:r>
            <a:r>
              <a:rPr lang="en-US" sz="2200" i="1" dirty="0" smtClean="0">
                <a:latin typeface="+mj-lt"/>
              </a:rPr>
              <a:t> </a:t>
            </a:r>
            <a:r>
              <a:rPr lang="en-US" sz="2200" i="1" dirty="0" err="1" smtClean="0">
                <a:latin typeface="+mj-lt"/>
              </a:rPr>
              <a:t>induk</a:t>
            </a:r>
            <a:r>
              <a:rPr lang="en-US" sz="2200" i="1" dirty="0" smtClean="0">
                <a:latin typeface="+mj-lt"/>
              </a:rPr>
              <a:t> </a:t>
            </a:r>
            <a:r>
              <a:rPr lang="en-US" sz="2200" i="1" dirty="0" err="1" smtClean="0">
                <a:latin typeface="+mj-lt"/>
              </a:rPr>
              <a:t>ke</a:t>
            </a:r>
            <a:r>
              <a:rPr lang="en-US" sz="2200" i="1" dirty="0" smtClean="0">
                <a:latin typeface="+mj-lt"/>
              </a:rPr>
              <a:t> </a:t>
            </a:r>
            <a:r>
              <a:rPr lang="en-US" sz="2200" i="1" dirty="0" err="1" smtClean="0">
                <a:latin typeface="+mj-lt"/>
              </a:rPr>
              <a:t>entitas</a:t>
            </a:r>
            <a:r>
              <a:rPr lang="en-US" sz="2200" i="1" dirty="0" smtClean="0">
                <a:latin typeface="+mj-lt"/>
              </a:rPr>
              <a:t> </a:t>
            </a:r>
            <a:r>
              <a:rPr lang="en-US" sz="2200" i="1" dirty="0" err="1" smtClean="0">
                <a:latin typeface="+mj-lt"/>
              </a:rPr>
              <a:t>anak</a:t>
            </a:r>
            <a:r>
              <a:rPr lang="en-US" sz="2200" i="1" dirty="0" smtClean="0">
                <a:latin typeface="+mj-lt"/>
              </a:rPr>
              <a:t>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200" dirty="0" err="1" smtClean="0">
                <a:latin typeface="+mj-lt"/>
              </a:rPr>
              <a:t>Transaksi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hilir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dirty="0" err="1" smtClean="0">
                <a:latin typeface="+mj-lt"/>
              </a:rPr>
              <a:t>atau</a:t>
            </a:r>
            <a:r>
              <a:rPr lang="en-US" sz="2200" dirty="0" smtClean="0">
                <a:latin typeface="+mj-lt"/>
              </a:rPr>
              <a:t> yang </a:t>
            </a:r>
            <a:r>
              <a:rPr lang="en-US" sz="2200" dirty="0" err="1" smtClean="0">
                <a:latin typeface="+mj-lt"/>
              </a:rPr>
              <a:t>sering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disebut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transaksi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i="1" dirty="0" smtClean="0">
                <a:latin typeface="+mj-lt"/>
              </a:rPr>
              <a:t>upstream, </a:t>
            </a:r>
            <a:r>
              <a:rPr lang="en-US" sz="2200" i="1" dirty="0" err="1" smtClean="0">
                <a:latin typeface="+mj-lt"/>
              </a:rPr>
              <a:t>adalah</a:t>
            </a:r>
            <a:r>
              <a:rPr lang="en-US" sz="2200" i="1" dirty="0" smtClean="0">
                <a:latin typeface="+mj-lt"/>
              </a:rPr>
              <a:t> </a:t>
            </a:r>
            <a:r>
              <a:rPr lang="en-US" sz="2200" i="1" dirty="0" err="1" smtClean="0">
                <a:latin typeface="+mj-lt"/>
              </a:rPr>
              <a:t>transaksi</a:t>
            </a:r>
            <a:r>
              <a:rPr lang="en-US" sz="2200" i="1" dirty="0" smtClean="0">
                <a:latin typeface="+mj-lt"/>
              </a:rPr>
              <a:t> </a:t>
            </a:r>
            <a:r>
              <a:rPr lang="en-US" sz="2200" i="1" dirty="0" err="1" smtClean="0">
                <a:latin typeface="+mj-lt"/>
              </a:rPr>
              <a:t>dari</a:t>
            </a:r>
            <a:r>
              <a:rPr lang="en-US" sz="2200" i="1" dirty="0" smtClean="0">
                <a:latin typeface="+mj-lt"/>
              </a:rPr>
              <a:t> </a:t>
            </a:r>
            <a:r>
              <a:rPr lang="en-US" sz="2200" i="1" dirty="0" err="1" smtClean="0">
                <a:latin typeface="+mj-lt"/>
              </a:rPr>
              <a:t>entitas</a:t>
            </a:r>
            <a:r>
              <a:rPr lang="en-US" sz="2200" i="1" dirty="0" smtClean="0">
                <a:latin typeface="+mj-lt"/>
              </a:rPr>
              <a:t> </a:t>
            </a:r>
            <a:r>
              <a:rPr lang="en-US" sz="2200" i="1" dirty="0" err="1" smtClean="0">
                <a:latin typeface="+mj-lt"/>
              </a:rPr>
              <a:t>anak</a:t>
            </a:r>
            <a:r>
              <a:rPr lang="en-US" sz="2200" i="1" dirty="0" smtClean="0">
                <a:latin typeface="+mj-lt"/>
              </a:rPr>
              <a:t> </a:t>
            </a:r>
            <a:r>
              <a:rPr lang="en-US" sz="2200" i="1" dirty="0" err="1" smtClean="0">
                <a:latin typeface="+mj-lt"/>
              </a:rPr>
              <a:t>ke</a:t>
            </a:r>
            <a:r>
              <a:rPr lang="en-US" sz="2200" i="1" dirty="0" smtClean="0">
                <a:latin typeface="+mj-lt"/>
              </a:rPr>
              <a:t> </a:t>
            </a:r>
            <a:r>
              <a:rPr lang="en-US" sz="2200" i="1" dirty="0" err="1" smtClean="0">
                <a:latin typeface="+mj-lt"/>
              </a:rPr>
              <a:t>entitas</a:t>
            </a:r>
            <a:r>
              <a:rPr lang="en-US" sz="2200" i="1" dirty="0" smtClean="0">
                <a:latin typeface="+mj-lt"/>
              </a:rPr>
              <a:t> </a:t>
            </a:r>
            <a:r>
              <a:rPr lang="en-US" sz="2200" i="1" dirty="0" err="1" smtClean="0">
                <a:latin typeface="+mj-lt"/>
              </a:rPr>
              <a:t>induk</a:t>
            </a:r>
            <a:r>
              <a:rPr lang="en-US" sz="2200" i="1" dirty="0" smtClean="0">
                <a:latin typeface="+mj-lt"/>
              </a:rPr>
              <a:t>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200" dirty="0" err="1" smtClean="0">
                <a:latin typeface="+mj-lt"/>
              </a:rPr>
              <a:t>Transaksi</a:t>
            </a:r>
            <a:r>
              <a:rPr lang="en-US" sz="2200" dirty="0" smtClean="0">
                <a:latin typeface="+mj-lt"/>
              </a:rPr>
              <a:t> lateral </a:t>
            </a:r>
            <a:r>
              <a:rPr lang="en-US" sz="2200" dirty="0" err="1" smtClean="0">
                <a:latin typeface="+mj-lt"/>
              </a:rPr>
              <a:t>adalah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transaksi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antar-entitas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anak</a:t>
            </a:r>
            <a:r>
              <a:rPr lang="en-US" sz="2200" dirty="0" smtClean="0">
                <a:latin typeface="+mj-lt"/>
              </a:rPr>
              <a:t>.</a:t>
            </a:r>
            <a:endParaRPr lang="en-US" sz="2200" dirty="0">
              <a:latin typeface="+mj-lt"/>
            </a:endParaRPr>
          </a:p>
        </p:txBody>
      </p:sp>
      <p:pic>
        <p:nvPicPr>
          <p:cNvPr id="5" name="Picture Placeholder 5" descr="calculator-178127_1920--pixabaydotcom.jpg"/>
          <p:cNvPicPr>
            <a:picLocks noChangeAspect="1"/>
          </p:cNvPicPr>
          <p:nvPr/>
        </p:nvPicPr>
        <p:blipFill>
          <a:blip r:embed="rId2" cstate="print"/>
          <a:srcRect t="4815" b="4815"/>
          <a:stretch>
            <a:fillRect/>
          </a:stretch>
        </p:blipFill>
        <p:spPr>
          <a:xfrm>
            <a:off x="0" y="0"/>
            <a:ext cx="2509577" cy="15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/>
              <a:t>IKHTISAR PEMBELA-JARAN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dirty="0" err="1" smtClean="0">
                <a:latin typeface="+mj-lt"/>
              </a:rPr>
              <a:t>Salah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satu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prosedur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dalam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menyusun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laporan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keuangan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konsolidasian</a:t>
            </a:r>
            <a:r>
              <a:rPr lang="en-US" dirty="0" smtClean="0">
                <a:latin typeface="+mj-lt"/>
              </a:rPr>
              <a:t> (</a:t>
            </a:r>
            <a:r>
              <a:rPr lang="en-US" dirty="0" err="1" smtClean="0">
                <a:latin typeface="+mj-lt"/>
              </a:rPr>
              <a:t>prosedur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konsolidasi</a:t>
            </a:r>
            <a:r>
              <a:rPr lang="en-US" dirty="0" smtClean="0">
                <a:latin typeface="+mj-lt"/>
              </a:rPr>
              <a:t>) </a:t>
            </a:r>
            <a:r>
              <a:rPr lang="en-US" dirty="0" err="1" smtClean="0">
                <a:latin typeface="+mj-lt"/>
              </a:rPr>
              <a:t>adalah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mengeliminasi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secara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penuh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aset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liabilitas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ekuitas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penghasilan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beban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arus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dalam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kelompok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usaha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terkait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transaksi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antar-entitas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dalam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kelompok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usaha</a:t>
            </a:r>
            <a:r>
              <a:rPr lang="en-US" dirty="0" smtClean="0">
                <a:latin typeface="+mj-lt"/>
              </a:rPr>
              <a:t>.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 err="1" smtClean="0">
                <a:latin typeface="+mj-lt"/>
              </a:rPr>
              <a:t>Keuntungan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atau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kerugian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dari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transaksi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hulu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penjualan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persediaan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dicatat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secara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penuh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oleh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entitas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induk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sedangkan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untuk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transaksi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hilir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persediaan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dicatat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sebesar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porsi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kepemilikan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entitas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induk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entitas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anak</a:t>
            </a:r>
            <a:r>
              <a:rPr lang="en-US" dirty="0" smtClean="0">
                <a:latin typeface="+mj-lt"/>
              </a:rPr>
              <a:t>. </a:t>
            </a:r>
          </a:p>
        </p:txBody>
      </p:sp>
      <p:pic>
        <p:nvPicPr>
          <p:cNvPr id="5" name="Picture Placeholder 5" descr="calculator-178127_1920--pixabaydotcom.jpg"/>
          <p:cNvPicPr>
            <a:picLocks noChangeAspect="1"/>
          </p:cNvPicPr>
          <p:nvPr/>
        </p:nvPicPr>
        <p:blipFill>
          <a:blip r:embed="rId2" cstate="print"/>
          <a:srcRect t="4815" b="4815"/>
          <a:stretch>
            <a:fillRect/>
          </a:stretch>
        </p:blipFill>
        <p:spPr>
          <a:xfrm>
            <a:off x="0" y="0"/>
            <a:ext cx="2509577" cy="15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/>
              <a:t>IKHTISAR PEMBELA-JARAN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en-US" dirty="0" err="1" smtClean="0">
                <a:latin typeface="+mj-lt"/>
              </a:rPr>
              <a:t>Jurnal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eliminasi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dibuat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untuk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mengeliminasi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penjualan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pokok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penjualan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keuntungan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atau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kerugian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belum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terealisasi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dari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transaksi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penjualan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persediaan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hulu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atau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hilir</a:t>
            </a:r>
            <a:r>
              <a:rPr lang="en-US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 err="1" smtClean="0">
                <a:latin typeface="+mj-lt"/>
              </a:rPr>
              <a:t>Keuntungan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atau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kerugian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transaksi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penjualan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persediaan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hulu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atau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hilir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terealisasi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pada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periode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pada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saat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persediaan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terjual</a:t>
            </a:r>
            <a:r>
              <a:rPr lang="en-US" dirty="0" smtClean="0">
                <a:latin typeface="+mj-lt"/>
              </a:rPr>
              <a:t>. 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 err="1" smtClean="0">
                <a:latin typeface="+mj-lt"/>
              </a:rPr>
              <a:t>Pendapatan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beban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utang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piutang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ditimbulkan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dari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transaksi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penjualan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jasa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antara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induk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entitas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anak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harus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dieliminasi</a:t>
            </a:r>
            <a:r>
              <a:rPr lang="en-US" dirty="0" smtClean="0">
                <a:latin typeface="+mj-lt"/>
              </a:rPr>
              <a:t>.</a:t>
            </a:r>
          </a:p>
        </p:txBody>
      </p:sp>
      <p:pic>
        <p:nvPicPr>
          <p:cNvPr id="5" name="Picture Placeholder 5" descr="calculator-178127_1920--pixabaydotcom.jpg"/>
          <p:cNvPicPr>
            <a:picLocks noChangeAspect="1"/>
          </p:cNvPicPr>
          <p:nvPr/>
        </p:nvPicPr>
        <p:blipFill>
          <a:blip r:embed="rId2" cstate="print"/>
          <a:srcRect t="4815" b="4815"/>
          <a:stretch>
            <a:fillRect/>
          </a:stretch>
        </p:blipFill>
        <p:spPr>
          <a:xfrm>
            <a:off x="0" y="0"/>
            <a:ext cx="2509577" cy="15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2324472"/>
          </a:xfrm>
        </p:spPr>
        <p:txBody>
          <a:bodyPr/>
          <a:lstStyle/>
          <a:p>
            <a:r>
              <a:rPr lang="en-US" b="1" dirty="0" smtClean="0"/>
              <a:t>ELIMINASI TRANSAKSI ANTARA ENTITAS INDUK DAN ENTITAS ANAK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51520" y="4437112"/>
            <a:ext cx="6696744" cy="2232248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pitchFamily="2" charset="2"/>
              <a:buChar char="q"/>
            </a:pPr>
            <a:r>
              <a:rPr lang="en-US" dirty="0" smtClean="0">
                <a:latin typeface="+mj-lt"/>
              </a:rPr>
              <a:t>PSAK 65: </a:t>
            </a:r>
            <a:r>
              <a:rPr lang="en-US" dirty="0" err="1" smtClean="0">
                <a:latin typeface="+mj-lt"/>
              </a:rPr>
              <a:t>Laporan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keuangan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konsolidasian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sebagai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laporan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keuangan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kelompok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usaha</a:t>
            </a:r>
            <a:r>
              <a:rPr lang="en-US" dirty="0" smtClean="0">
                <a:latin typeface="+mj-lt"/>
              </a:rPr>
              <a:t> yang di </a:t>
            </a:r>
            <a:r>
              <a:rPr lang="en-US" dirty="0" err="1" smtClean="0">
                <a:latin typeface="+mj-lt"/>
              </a:rPr>
              <a:t>dalamnya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aset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liabilitas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ekuitas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penghasilan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beban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arus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entitas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induk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entitas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anak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disajikan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sebagai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suatu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entitas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ekonomi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tunggal</a:t>
            </a:r>
            <a:r>
              <a:rPr lang="en-US" dirty="0" smtClean="0">
                <a:latin typeface="+mj-lt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+mj-lt"/>
              </a:rPr>
              <a:t>PSAK 65: Salah </a:t>
            </a:r>
            <a:r>
              <a:rPr lang="en-US" dirty="0" err="1" smtClean="0">
                <a:latin typeface="+mj-lt"/>
              </a:rPr>
              <a:t>satu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prosedur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dalam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menyusun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laporan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keuangan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konsolidasi</a:t>
            </a:r>
            <a:r>
              <a:rPr lang="en-US" dirty="0" smtClean="0">
                <a:latin typeface="+mj-lt"/>
              </a:rPr>
              <a:t> (</a:t>
            </a:r>
            <a:r>
              <a:rPr lang="en-US" dirty="0" err="1" smtClean="0">
                <a:latin typeface="+mj-lt"/>
              </a:rPr>
              <a:t>prosedur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konsolidasi</a:t>
            </a:r>
            <a:r>
              <a:rPr lang="en-US" dirty="0" smtClean="0">
                <a:latin typeface="+mj-lt"/>
              </a:rPr>
              <a:t>) </a:t>
            </a:r>
            <a:r>
              <a:rPr lang="en-US" dirty="0" err="1" smtClean="0">
                <a:latin typeface="+mj-lt"/>
              </a:rPr>
              <a:t>adalah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mengeliminasi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secara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penuh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aset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liabilitas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ekuitas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penghasilan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beban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arus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dalam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kelompok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usaha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terkait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transaksi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antar-entitas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dalam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kelompok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usaha</a:t>
            </a:r>
            <a:r>
              <a:rPr lang="en-US" dirty="0" smtClean="0">
                <a:latin typeface="+mj-lt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57422" y="1714488"/>
            <a:ext cx="6463255" cy="2928957"/>
            <a:chOff x="2357422" y="1714488"/>
            <a:chExt cx="6463255" cy="2928957"/>
          </a:xfrm>
        </p:grpSpPr>
        <p:sp>
          <p:nvSpPr>
            <p:cNvPr id="6" name="Up Arrow 5"/>
            <p:cNvSpPr/>
            <p:nvPr/>
          </p:nvSpPr>
          <p:spPr>
            <a:xfrm rot="5400000" flipH="1" flipV="1">
              <a:off x="6429388" y="2071678"/>
              <a:ext cx="357190" cy="50006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41"/>
            <p:cNvGrpSpPr/>
            <p:nvPr/>
          </p:nvGrpSpPr>
          <p:grpSpPr>
            <a:xfrm>
              <a:off x="7000892" y="2000240"/>
              <a:ext cx="1819785" cy="2643205"/>
              <a:chOff x="7000892" y="2214554"/>
              <a:chExt cx="1819785" cy="2643205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7000892" y="2214554"/>
                <a:ext cx="1819785" cy="660801"/>
                <a:chOff x="18801" y="0"/>
                <a:chExt cx="1819785" cy="660801"/>
              </a:xfrm>
            </p:grpSpPr>
            <p:sp>
              <p:nvSpPr>
                <p:cNvPr id="37" name="Rounded Rectangle 36"/>
                <p:cNvSpPr/>
                <p:nvPr/>
              </p:nvSpPr>
              <p:spPr>
                <a:xfrm>
                  <a:off x="18801" y="0"/>
                  <a:ext cx="1819785" cy="660801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8" name="Rounded Rectangle 4"/>
                <p:cNvSpPr/>
                <p:nvPr/>
              </p:nvSpPr>
              <p:spPr>
                <a:xfrm>
                  <a:off x="38155" y="19354"/>
                  <a:ext cx="1781077" cy="62209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4770" tIns="64770" rIns="64770" bIns="64770" numCol="1" spcCol="1270" anchor="ctr" anchorCtr="0">
                  <a:noAutofit/>
                </a:bodyPr>
                <a:lstStyle/>
                <a:p>
                  <a:pPr lvl="0" algn="ctr" defTabSz="7556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700" kern="1200" dirty="0" err="1" smtClean="0"/>
                    <a:t>Satu</a:t>
                  </a:r>
                  <a:r>
                    <a:rPr lang="en-US" sz="1700" kern="1200" dirty="0" smtClean="0"/>
                    <a:t> </a:t>
                  </a:r>
                  <a:r>
                    <a:rPr lang="en-US" sz="1700" kern="1200" dirty="0" err="1" smtClean="0"/>
                    <a:t>entitas</a:t>
                  </a:r>
                  <a:r>
                    <a:rPr lang="en-US" sz="1700" kern="1200" dirty="0" smtClean="0"/>
                    <a:t> </a:t>
                  </a:r>
                  <a:r>
                    <a:rPr lang="en-US" sz="1700" kern="1200" dirty="0" err="1" smtClean="0"/>
                    <a:t>tunggal</a:t>
                  </a:r>
                  <a:endParaRPr lang="en-US" sz="1700" kern="1200" dirty="0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7762104" y="2916655"/>
                <a:ext cx="297360" cy="247800"/>
                <a:chOff x="780013" y="702101"/>
                <a:chExt cx="297360" cy="247800"/>
              </a:xfrm>
            </p:grpSpPr>
            <p:sp>
              <p:nvSpPr>
                <p:cNvPr id="35" name="Right Arrow 34"/>
                <p:cNvSpPr/>
                <p:nvPr/>
              </p:nvSpPr>
              <p:spPr>
                <a:xfrm rot="5400000">
                  <a:off x="804793" y="677321"/>
                  <a:ext cx="247800" cy="297360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6" name="Right Arrow 6"/>
                <p:cNvSpPr/>
                <p:nvPr/>
              </p:nvSpPr>
              <p:spPr>
                <a:xfrm>
                  <a:off x="839485" y="702101"/>
                  <a:ext cx="178416" cy="17346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ctr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300" kern="1200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7000892" y="3205756"/>
                <a:ext cx="1819785" cy="660801"/>
                <a:chOff x="18801" y="991202"/>
                <a:chExt cx="1819785" cy="660801"/>
              </a:xfrm>
            </p:grpSpPr>
            <p:sp>
              <p:nvSpPr>
                <p:cNvPr id="33" name="Rounded Rectangle 32"/>
                <p:cNvSpPr/>
                <p:nvPr/>
              </p:nvSpPr>
              <p:spPr>
                <a:xfrm>
                  <a:off x="18801" y="991202"/>
                  <a:ext cx="1819785" cy="660801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4" name="Rounded Rectangle 8"/>
                <p:cNvSpPr/>
                <p:nvPr/>
              </p:nvSpPr>
              <p:spPr>
                <a:xfrm>
                  <a:off x="38155" y="1010556"/>
                  <a:ext cx="1781077" cy="62209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4770" tIns="64770" rIns="64770" bIns="64770" numCol="1" spcCol="1270" anchor="ctr" anchorCtr="0">
                  <a:noAutofit/>
                </a:bodyPr>
                <a:lstStyle/>
                <a:p>
                  <a:pPr lvl="0" algn="ctr" defTabSz="7556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700" kern="1200" dirty="0" err="1" smtClean="0"/>
                    <a:t>Satu</a:t>
                  </a:r>
                  <a:r>
                    <a:rPr lang="en-US" sz="1700" kern="1200" dirty="0" smtClean="0"/>
                    <a:t> </a:t>
                  </a:r>
                  <a:r>
                    <a:rPr lang="en-US" sz="1700" kern="1200" dirty="0" err="1" smtClean="0"/>
                    <a:t>Laporan</a:t>
                  </a:r>
                  <a:r>
                    <a:rPr lang="en-US" sz="1700" kern="1200" dirty="0" smtClean="0"/>
                    <a:t> </a:t>
                  </a:r>
                  <a:r>
                    <a:rPr lang="en-US" sz="1700" kern="1200" dirty="0" err="1" smtClean="0"/>
                    <a:t>Keuangan</a:t>
                  </a:r>
                  <a:endParaRPr lang="en-US" sz="1700" kern="1200" dirty="0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7762104" y="3907857"/>
                <a:ext cx="297360" cy="247800"/>
                <a:chOff x="780013" y="1693303"/>
                <a:chExt cx="297360" cy="247800"/>
              </a:xfrm>
            </p:grpSpPr>
            <p:sp>
              <p:nvSpPr>
                <p:cNvPr id="31" name="Right Arrow 30"/>
                <p:cNvSpPr/>
                <p:nvPr/>
              </p:nvSpPr>
              <p:spPr>
                <a:xfrm rot="5400000">
                  <a:off x="804793" y="1668523"/>
                  <a:ext cx="247800" cy="297360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2" name="Right Arrow 10"/>
                <p:cNvSpPr/>
                <p:nvPr/>
              </p:nvSpPr>
              <p:spPr>
                <a:xfrm>
                  <a:off x="839485" y="1693303"/>
                  <a:ext cx="178416" cy="17346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ctr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300" kern="1200"/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7000892" y="4196958"/>
                <a:ext cx="1819785" cy="660801"/>
                <a:chOff x="18801" y="1982404"/>
                <a:chExt cx="1819785" cy="660801"/>
              </a:xfrm>
            </p:grpSpPr>
            <p:sp>
              <p:nvSpPr>
                <p:cNvPr id="29" name="Rounded Rectangle 28"/>
                <p:cNvSpPr/>
                <p:nvPr/>
              </p:nvSpPr>
              <p:spPr>
                <a:xfrm>
                  <a:off x="18801" y="1982404"/>
                  <a:ext cx="1819785" cy="660801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0" name="Rounded Rectangle 12"/>
                <p:cNvSpPr/>
                <p:nvPr/>
              </p:nvSpPr>
              <p:spPr>
                <a:xfrm>
                  <a:off x="38155" y="2001758"/>
                  <a:ext cx="1781077" cy="62209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4770" tIns="64770" rIns="64770" bIns="64770" numCol="1" spcCol="1270" anchor="ctr" anchorCtr="0">
                  <a:noAutofit/>
                </a:bodyPr>
                <a:lstStyle/>
                <a:p>
                  <a:pPr lvl="0" algn="ctr" defTabSz="7556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700" kern="1200" dirty="0" err="1" smtClean="0"/>
                    <a:t>Laporan</a:t>
                  </a:r>
                  <a:r>
                    <a:rPr lang="en-US" sz="1700" kern="1200" dirty="0" smtClean="0"/>
                    <a:t> </a:t>
                  </a:r>
                  <a:r>
                    <a:rPr lang="en-US" sz="1700" kern="1200" dirty="0" err="1" smtClean="0"/>
                    <a:t>Keuangan</a:t>
                  </a:r>
                  <a:r>
                    <a:rPr lang="en-US" sz="1700" kern="1200" dirty="0" smtClean="0"/>
                    <a:t> </a:t>
                  </a:r>
                  <a:r>
                    <a:rPr lang="en-US" sz="1700" kern="1200" dirty="0" err="1" smtClean="0"/>
                    <a:t>Konsolidasian</a:t>
                  </a:r>
                  <a:endParaRPr lang="en-US" sz="1700" kern="1200" dirty="0"/>
                </a:p>
              </p:txBody>
            </p:sp>
          </p:grpSp>
        </p:grpSp>
        <p:grpSp>
          <p:nvGrpSpPr>
            <p:cNvPr id="8" name="Group 40"/>
            <p:cNvGrpSpPr/>
            <p:nvPr/>
          </p:nvGrpSpPr>
          <p:grpSpPr>
            <a:xfrm>
              <a:off x="2357422" y="1714488"/>
              <a:ext cx="4000528" cy="2428892"/>
              <a:chOff x="2428860" y="1928802"/>
              <a:chExt cx="4000528" cy="2428892"/>
            </a:xfrm>
          </p:grpSpPr>
          <p:grpSp>
            <p:nvGrpSpPr>
              <p:cNvPr id="9" name="Group 9"/>
              <p:cNvGrpSpPr/>
              <p:nvPr/>
            </p:nvGrpSpPr>
            <p:grpSpPr>
              <a:xfrm>
                <a:off x="2573108" y="2285992"/>
                <a:ext cx="3712033" cy="425719"/>
                <a:chOff x="0" y="0"/>
                <a:chExt cx="3712033" cy="425719"/>
              </a:xfrm>
              <a:scene3d>
                <a:camera prst="orthographicFront"/>
                <a:lightRig rig="flat" dir="t"/>
              </a:scene3d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0" y="0"/>
                  <a:ext cx="3712033" cy="425719"/>
                </a:xfrm>
                <a:prstGeom prst="roundRect">
                  <a:avLst>
                    <a:gd name="adj" fmla="val 10000"/>
                  </a:avLst>
                </a:prstGeom>
                <a:sp3d prstMaterial="dkEdge">
                  <a:bevelT w="8200" h="381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2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/>
                </a:fontRef>
              </p:style>
            </p:sp>
            <p:sp>
              <p:nvSpPr>
                <p:cNvPr id="23" name="Rounded Rectangle 4"/>
                <p:cNvSpPr/>
                <p:nvPr/>
              </p:nvSpPr>
              <p:spPr>
                <a:xfrm>
                  <a:off x="12469" y="12469"/>
                  <a:ext cx="3687095" cy="400781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spcFirstLastPara="0" vert="horz" wrap="square" lIns="72390" tIns="72390" rIns="72390" bIns="72390" numCol="1" spcCol="1270" anchor="ctr" anchorCtr="0">
                  <a:noAutofit/>
                </a:bodyPr>
                <a:lstStyle/>
                <a:p>
                  <a:pPr lvl="0"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900" kern="1200" dirty="0" err="1" smtClean="0"/>
                    <a:t>Entitas</a:t>
                  </a:r>
                  <a:r>
                    <a:rPr lang="en-US" sz="1900" kern="1200" dirty="0" smtClean="0"/>
                    <a:t> </a:t>
                  </a:r>
                  <a:r>
                    <a:rPr lang="en-US" sz="1900" kern="1200" dirty="0" err="1" smtClean="0"/>
                    <a:t>Induk</a:t>
                  </a:r>
                  <a:endParaRPr lang="en-US" sz="1900" kern="1200" dirty="0"/>
                </a:p>
              </p:txBody>
            </p:sp>
          </p:grpSp>
          <p:grpSp>
            <p:nvGrpSpPr>
              <p:cNvPr id="10" name="Group 10"/>
              <p:cNvGrpSpPr/>
              <p:nvPr/>
            </p:nvGrpSpPr>
            <p:grpSpPr>
              <a:xfrm>
                <a:off x="2428860" y="3500437"/>
                <a:ext cx="1738179" cy="580880"/>
                <a:chOff x="-144248" y="549761"/>
                <a:chExt cx="1738179" cy="820478"/>
              </a:xfrm>
              <a:scene3d>
                <a:camera prst="orthographicFront"/>
                <a:lightRig rig="flat" dir="t"/>
              </a:scene3d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-44583" y="549761"/>
                  <a:ext cx="1638514" cy="820477"/>
                </a:xfrm>
                <a:prstGeom prst="roundRect">
                  <a:avLst>
                    <a:gd name="adj" fmla="val 10000"/>
                  </a:avLst>
                </a:prstGeom>
                <a:sp3d prstMaterial="dkEdge">
                  <a:bevelT w="8200" h="381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2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/>
                </a:fontRef>
              </p:style>
            </p:sp>
            <p:sp>
              <p:nvSpPr>
                <p:cNvPr id="21" name="Rounded Rectangle 6"/>
                <p:cNvSpPr/>
                <p:nvPr/>
              </p:nvSpPr>
              <p:spPr>
                <a:xfrm>
                  <a:off x="-144248" y="573405"/>
                  <a:ext cx="1638514" cy="796834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spcFirstLastPara="0" vert="horz" wrap="square" lIns="72390" tIns="72390" rIns="72390" bIns="72390" numCol="1" spcCol="1270" anchor="ctr" anchorCtr="0">
                  <a:noAutofit/>
                </a:bodyPr>
                <a:lstStyle/>
                <a:p>
                  <a:pPr lvl="0"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900" kern="1200" dirty="0" err="1" smtClean="0"/>
                    <a:t>Entitas</a:t>
                  </a:r>
                  <a:r>
                    <a:rPr lang="en-US" sz="1900" kern="1200" dirty="0" smtClean="0"/>
                    <a:t> </a:t>
                  </a:r>
                  <a:r>
                    <a:rPr lang="en-US" sz="1900" kern="1200" dirty="0" err="1" smtClean="0"/>
                    <a:t>Anak</a:t>
                  </a:r>
                  <a:r>
                    <a:rPr lang="en-US" sz="1900" kern="1200" dirty="0" smtClean="0"/>
                    <a:t> A</a:t>
                  </a:r>
                  <a:endParaRPr lang="en-US" sz="1900" kern="1200" dirty="0"/>
                </a:p>
              </p:txBody>
            </p:sp>
          </p:grpSp>
          <p:grpSp>
            <p:nvGrpSpPr>
              <p:cNvPr id="11" name="Group 11"/>
              <p:cNvGrpSpPr/>
              <p:nvPr/>
            </p:nvGrpSpPr>
            <p:grpSpPr>
              <a:xfrm>
                <a:off x="4714875" y="3500438"/>
                <a:ext cx="1571637" cy="571504"/>
                <a:chOff x="2141767" y="549762"/>
                <a:chExt cx="1571637" cy="807235"/>
              </a:xfrm>
              <a:scene3d>
                <a:camera prst="orthographicFront"/>
                <a:lightRig rig="flat" dir="t"/>
              </a:scene3d>
            </p:grpSpPr>
            <p:sp>
              <p:nvSpPr>
                <p:cNvPr id="18" name="Rounded Rectangle 17"/>
                <p:cNvSpPr/>
                <p:nvPr/>
              </p:nvSpPr>
              <p:spPr>
                <a:xfrm>
                  <a:off x="2141768" y="549762"/>
                  <a:ext cx="1571636" cy="807235"/>
                </a:xfrm>
                <a:prstGeom prst="roundRect">
                  <a:avLst>
                    <a:gd name="adj" fmla="val 10000"/>
                  </a:avLst>
                </a:prstGeom>
                <a:sp3d prstMaterial="dkEdge">
                  <a:bevelT w="8200" h="381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2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/>
                </a:fontRef>
              </p:style>
            </p:sp>
            <p:sp>
              <p:nvSpPr>
                <p:cNvPr id="19" name="Rounded Rectangle 8"/>
                <p:cNvSpPr/>
                <p:nvPr/>
              </p:nvSpPr>
              <p:spPr>
                <a:xfrm>
                  <a:off x="2141767" y="573407"/>
                  <a:ext cx="1547993" cy="726831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spcFirstLastPara="0" vert="horz" wrap="square" lIns="72390" tIns="72390" rIns="72390" bIns="72390" numCol="1" spcCol="1270" anchor="ctr" anchorCtr="0">
                  <a:noAutofit/>
                </a:bodyPr>
                <a:lstStyle/>
                <a:p>
                  <a:pPr lvl="0"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900" kern="1200" dirty="0" err="1" smtClean="0"/>
                    <a:t>Entitas</a:t>
                  </a:r>
                  <a:r>
                    <a:rPr lang="en-US" sz="1900" kern="1200" dirty="0" smtClean="0"/>
                    <a:t> </a:t>
                  </a:r>
                  <a:r>
                    <a:rPr lang="en-US" sz="1900" kern="1200" dirty="0" err="1" smtClean="0"/>
                    <a:t>Anak</a:t>
                  </a:r>
                  <a:r>
                    <a:rPr lang="en-US" sz="1900" kern="1200" dirty="0" smtClean="0"/>
                    <a:t> B</a:t>
                  </a:r>
                  <a:endParaRPr lang="en-US" sz="1900" kern="1200" dirty="0"/>
                </a:p>
              </p:txBody>
            </p:sp>
          </p:grpSp>
          <p:sp>
            <p:nvSpPr>
              <p:cNvPr id="12" name="Up Arrow 11"/>
              <p:cNvSpPr/>
              <p:nvPr/>
            </p:nvSpPr>
            <p:spPr>
              <a:xfrm flipV="1">
                <a:off x="2714612" y="2857496"/>
                <a:ext cx="357190" cy="50006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Up Arrow 12"/>
              <p:cNvSpPr/>
              <p:nvPr/>
            </p:nvSpPr>
            <p:spPr>
              <a:xfrm>
                <a:off x="3571868" y="2857496"/>
                <a:ext cx="357190" cy="50006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Up Arrow 13"/>
              <p:cNvSpPr/>
              <p:nvPr/>
            </p:nvSpPr>
            <p:spPr>
              <a:xfrm>
                <a:off x="4714876" y="2857496"/>
                <a:ext cx="357190" cy="50006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Up Arrow 14"/>
              <p:cNvSpPr/>
              <p:nvPr/>
            </p:nvSpPr>
            <p:spPr>
              <a:xfrm flipV="1">
                <a:off x="5572132" y="2857496"/>
                <a:ext cx="357190" cy="50006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ontent Placeholder 9"/>
              <p:cNvSpPr txBox="1">
                <a:spLocks/>
              </p:cNvSpPr>
              <p:nvPr/>
            </p:nvSpPr>
            <p:spPr>
              <a:xfrm>
                <a:off x="4357686" y="1928802"/>
                <a:ext cx="1928826" cy="3571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70C0"/>
                  </a:buClr>
                  <a:buSzPct val="100000"/>
                  <a:buFont typeface="Arial" pitchFamily="34" charset="0"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yriad Pro" pitchFamily="34" charset="0"/>
                    <a:ea typeface="+mn-ea"/>
                    <a:cs typeface="+mn-cs"/>
                  </a:rPr>
                  <a:t>Satu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yriad Pro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1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yriad Pro" pitchFamily="34" charset="0"/>
                    <a:ea typeface="+mn-ea"/>
                    <a:cs typeface="+mn-cs"/>
                  </a:rPr>
                  <a:t>kelompok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yriad Pro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1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yriad Pro" pitchFamily="34" charset="0"/>
                    <a:ea typeface="+mn-ea"/>
                    <a:cs typeface="+mn-cs"/>
                  </a:rPr>
                  <a:t>usaha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28860" y="1928802"/>
                <a:ext cx="4000528" cy="2428892"/>
              </a:xfrm>
              <a:prstGeom prst="rect">
                <a:avLst/>
              </a:prstGeom>
              <a:noFill/>
              <a:ln w="254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0" name="Picture Placeholder 4" descr="oil-1362785_1920--pixabaydotcom.jpg"/>
          <p:cNvPicPr>
            <a:picLocks noChangeAspect="1"/>
          </p:cNvPicPr>
          <p:nvPr/>
        </p:nvPicPr>
        <p:blipFill>
          <a:blip r:embed="rId2" cstate="print"/>
          <a:srcRect t="4815" b="4815"/>
          <a:stretch>
            <a:fillRect/>
          </a:stretch>
        </p:blipFill>
        <p:spPr>
          <a:xfrm>
            <a:off x="0" y="0"/>
            <a:ext cx="2509577" cy="1512000"/>
          </a:xfrm>
          <a:prstGeom prst="rect">
            <a:avLst/>
          </a:prstGeom>
        </p:spPr>
      </p:pic>
      <p:sp>
        <p:nvSpPr>
          <p:cNvPr id="41" name="Text Placeholder 2"/>
          <p:cNvSpPr txBox="1">
            <a:spLocks/>
          </p:cNvSpPr>
          <p:nvPr/>
        </p:nvSpPr>
        <p:spPr>
          <a:xfrm>
            <a:off x="2915816" y="260648"/>
            <a:ext cx="4608512" cy="93610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0800" cap="sq" cmpd="dbl" algn="ctr">
            <a:noFill/>
            <a:prstDash val="solid"/>
            <a:miter lim="800000"/>
          </a:ln>
          <a:effectLst/>
        </p:spPr>
        <p:txBody>
          <a:bodyPr vert="horz" lIns="137160" tIns="182880" rIns="137160" bIns="91440" rtlCol="0"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GAMBAR 5.2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Konsep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Konsolidasian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39" name="Left Arrow 38"/>
          <p:cNvSpPr/>
          <p:nvPr/>
        </p:nvSpPr>
        <p:spPr>
          <a:xfrm>
            <a:off x="4113084" y="3261188"/>
            <a:ext cx="489204" cy="3717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4179091" y="3614504"/>
            <a:ext cx="464347" cy="325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delivery-truck-1177340_1280--pixabaydotcom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96" r="1696"/>
          <a:stretch>
            <a:fillRect/>
          </a:stretch>
        </p:blipFill>
        <p:spPr/>
      </p:pic>
      <p:sp>
        <p:nvSpPr>
          <p:cNvPr id="6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03894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TRANSAKSI PENJUALAN PERSEDIAAN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/>
              <a:t>TRANSAKSI PENJUALAN PERSEDIAAN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2611701261"/>
              </p:ext>
            </p:extLst>
          </p:nvPr>
        </p:nvGraphicFramePr>
        <p:xfrm>
          <a:off x="2362200" y="1752600"/>
          <a:ext cx="6324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Placeholder 4" descr="delivery-truck-1177340_1280--pixabaydotcom.png"/>
          <p:cNvPicPr>
            <a:picLocks noChangeAspect="1"/>
          </p:cNvPicPr>
          <p:nvPr/>
        </p:nvPicPr>
        <p:blipFill>
          <a:blip r:embed="rId7" cstate="print"/>
          <a:srcRect l="1696" r="1696"/>
          <a:stretch>
            <a:fillRect/>
          </a:stretch>
        </p:blipFill>
        <p:spPr>
          <a:xfrm>
            <a:off x="1" y="0"/>
            <a:ext cx="2483767" cy="1496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/>
              <a:t>TRANSAKSI PENJUALAN PERSEDIAAN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9"/>
          </p:nvPr>
        </p:nvGraphicFramePr>
        <p:xfrm>
          <a:off x="2362200" y="1752600"/>
          <a:ext cx="6324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Placeholder 4" descr="delivery-truck-1177340_1280--pixabaydotcom.png"/>
          <p:cNvPicPr>
            <a:picLocks noChangeAspect="1"/>
          </p:cNvPicPr>
          <p:nvPr/>
        </p:nvPicPr>
        <p:blipFill>
          <a:blip r:embed="rId7" cstate="print"/>
          <a:srcRect l="1696" r="1696"/>
          <a:stretch>
            <a:fillRect/>
          </a:stretch>
        </p:blipFill>
        <p:spPr>
          <a:xfrm>
            <a:off x="1" y="0"/>
            <a:ext cx="2483767" cy="1496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/>
              <a:t>TRANSAKSI PENJUALAN PERSEDIAAN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55702892"/>
              </p:ext>
            </p:extLst>
          </p:nvPr>
        </p:nvGraphicFramePr>
        <p:xfrm>
          <a:off x="2362200" y="1752600"/>
          <a:ext cx="6324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Placeholder 4" descr="delivery-truck-1177340_1280--pixabaydotcom.png"/>
          <p:cNvPicPr>
            <a:picLocks noChangeAspect="1"/>
          </p:cNvPicPr>
          <p:nvPr/>
        </p:nvPicPr>
        <p:blipFill>
          <a:blip r:embed="rId7" cstate="print"/>
          <a:srcRect l="1696" r="1696"/>
          <a:stretch>
            <a:fillRect/>
          </a:stretch>
        </p:blipFill>
        <p:spPr>
          <a:xfrm>
            <a:off x="1" y="0"/>
            <a:ext cx="2483767" cy="149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-Template_S4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PPt-Template_S4</Template>
  <TotalTime>1416</TotalTime>
  <Words>1575</Words>
  <Application>Microsoft Office PowerPoint</Application>
  <PresentationFormat>On-screen Show (4:3)</PresentationFormat>
  <Paragraphs>165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PPt-Template_S4</vt:lpstr>
      <vt:lpstr>PERSEDIAAN DAN JASA</vt:lpstr>
      <vt:lpstr>RERANGKA BAB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produksi01</dc:creator>
  <cp:lastModifiedBy>S4pro-04</cp:lastModifiedBy>
  <cp:revision>304</cp:revision>
  <dcterms:created xsi:type="dcterms:W3CDTF">2016-08-25T03:47:46Z</dcterms:created>
  <dcterms:modified xsi:type="dcterms:W3CDTF">2021-03-05T06:37:30Z</dcterms:modified>
</cp:coreProperties>
</file>