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43" r:id="rId4"/>
    <p:sldId id="357" r:id="rId5"/>
    <p:sldId id="360" r:id="rId6"/>
    <p:sldId id="358" r:id="rId7"/>
    <p:sldId id="366" r:id="rId8"/>
    <p:sldId id="359" r:id="rId9"/>
    <p:sldId id="361" r:id="rId10"/>
    <p:sldId id="362" r:id="rId11"/>
    <p:sldId id="367" r:id="rId12"/>
    <p:sldId id="363" r:id="rId13"/>
    <p:sldId id="364" r:id="rId14"/>
    <p:sldId id="365" r:id="rId15"/>
    <p:sldId id="337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291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PT/ PERSEROAN TERBATAS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957CDD-FF05-2A18-C339-AB39FB2F0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712968" cy="5760640"/>
          </a:xfrm>
        </p:spPr>
        <p:txBody>
          <a:bodyPr>
            <a:normAutofit/>
          </a:bodyPr>
          <a:lstStyle/>
          <a:p>
            <a:r>
              <a:rPr lang="en-ID" sz="2400" b="1" dirty="0" err="1">
                <a:solidFill>
                  <a:schemeClr val="tx1"/>
                </a:solidFill>
              </a:rPr>
              <a:t>Pendirian</a:t>
            </a:r>
            <a:r>
              <a:rPr lang="en-ID" sz="2400" b="1" dirty="0">
                <a:solidFill>
                  <a:schemeClr val="tx1"/>
                </a:solidFill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</a:rPr>
              <a:t>pembubaran</a:t>
            </a:r>
            <a:r>
              <a:rPr lang="en-ID" sz="2400" b="1" dirty="0">
                <a:solidFill>
                  <a:schemeClr val="tx1"/>
                </a:solidFill>
              </a:rPr>
              <a:t> Perseroan </a:t>
            </a:r>
            <a:r>
              <a:rPr lang="en-ID" sz="2400" b="1" dirty="0" err="1">
                <a:solidFill>
                  <a:schemeClr val="tx1"/>
                </a:solidFill>
              </a:rPr>
              <a:t>Terbatas</a:t>
            </a:r>
            <a:r>
              <a:rPr lang="en-ID" sz="2400" b="1" dirty="0">
                <a:solidFill>
                  <a:schemeClr val="tx1"/>
                </a:solidFill>
              </a:rPr>
              <a:t> (PT)</a:t>
            </a:r>
          </a:p>
          <a:p>
            <a:endParaRPr lang="en-ID" sz="24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Syarat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Pendirian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Menurut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Undang-Undang</a:t>
            </a:r>
            <a:r>
              <a:rPr lang="en-ID" sz="2400" b="1" dirty="0">
                <a:solidFill>
                  <a:schemeClr val="tx1"/>
                </a:solidFill>
              </a:rPr>
              <a:t> 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Minimal 2 orang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(badan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Modal Dasar: Minimal Rp50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kecuali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mikro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disepakati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Modal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Ditempatkan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Disetor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Minimal 25%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ditempatkan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disetor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Usaha: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maksud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tercantum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D" sz="2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ü"/>
            </a:pPr>
            <a:endParaRPr lang="en-ID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722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6DD318E-C4B6-275C-A839-C9BE7B033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8964488" cy="5328592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2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2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Pembuatan</a:t>
            </a:r>
            <a:r>
              <a:rPr lang="en-ID" sz="2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Akta</a:t>
            </a:r>
            <a:r>
              <a:rPr lang="en-ID" sz="2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</a:t>
            </a:r>
            <a:r>
              <a:rPr lang="en-ID" sz="28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ID" sz="28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Oleh </a:t>
            </a:r>
            <a:r>
              <a:rPr lang="en-ID" sz="28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Notaris</a:t>
            </a:r>
            <a:r>
              <a:rPr lang="en-ID" sz="28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ID" sz="28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memuat</a:t>
            </a:r>
            <a:r>
              <a:rPr lang="en-ID" sz="28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 dan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kedudukan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Maksud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permodalan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(modal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modal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ditempatkan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disetor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Susunan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 PT (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Direksi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Dewan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Komisaris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 PT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diverifikasi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agar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 lain yang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terdaftar</a:t>
            </a:r>
            <a:endParaRPr lang="en-ID" sz="2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Pendukung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Identitas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pendiri.Bukti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setoran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rekening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 (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disyaratkan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1498550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C0F8D40-B338-A999-97C8-D478FFD8F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712968" cy="5544616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fi-FI" sz="2000" dirty="0">
                <a:solidFill>
                  <a:schemeClr val="tx1"/>
                </a:solidFill>
              </a:rPr>
              <a:t>Pengesahan oleh Kementerian Hukum dan HAM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Prosedur</a:t>
            </a:r>
            <a:r>
              <a:rPr lang="en-ID" sz="2000" dirty="0">
                <a:solidFill>
                  <a:schemeClr val="tx1"/>
                </a:solidFill>
              </a:rPr>
              <a:t> 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ID" sz="2000" dirty="0" err="1">
                <a:solidFill>
                  <a:schemeClr val="tx1"/>
                </a:solidFill>
              </a:rPr>
              <a:t>Akta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pendirian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diajukan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</a:t>
            </a:r>
            <a:r>
              <a:rPr lang="en-ID" sz="2000" dirty="0">
                <a:solidFill>
                  <a:schemeClr val="tx1"/>
                </a:solidFill>
              </a:rPr>
              <a:t> Kementerian Hukum dan HAM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mendapatkan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pengesahan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sebagai</a:t>
            </a:r>
            <a:r>
              <a:rPr lang="en-ID" sz="2000" dirty="0">
                <a:solidFill>
                  <a:schemeClr val="tx1"/>
                </a:solidFill>
              </a:rPr>
              <a:t> badan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ID" sz="2000" dirty="0" err="1">
                <a:solidFill>
                  <a:schemeClr val="tx1"/>
                </a:solidFill>
              </a:rPr>
              <a:t>Pengajuan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melalui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Sistem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Administrasi</a:t>
            </a:r>
            <a:r>
              <a:rPr lang="en-ID" sz="2000" dirty="0">
                <a:solidFill>
                  <a:schemeClr val="tx1"/>
                </a:solidFill>
              </a:rPr>
              <a:t> Badan Hukum (SABH).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Dokumen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Diperlukan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Akta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pendirian.Bukti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setoran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modal.Surat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keterangan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domisili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perusahaan</a:t>
            </a:r>
            <a:r>
              <a:rPr lang="en-ID" sz="2000" dirty="0">
                <a:solidFill>
                  <a:schemeClr val="tx1"/>
                </a:solidFill>
              </a:rPr>
              <a:t> (SKDP).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BE8C25F-6207-61D5-C97B-BB027F8B6A97}"/>
              </a:ext>
            </a:extLst>
          </p:cNvPr>
          <p:cNvCxnSpPr/>
          <p:nvPr/>
        </p:nvCxnSpPr>
        <p:spPr>
          <a:xfrm flipV="1">
            <a:off x="2035242" y="3789040"/>
            <a:ext cx="1296144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93DA48B-03C4-CAD6-4438-6FC53440E0FD}"/>
              </a:ext>
            </a:extLst>
          </p:cNvPr>
          <p:cNvSpPr/>
          <p:nvPr/>
        </p:nvSpPr>
        <p:spPr>
          <a:xfrm>
            <a:off x="163034" y="3897052"/>
            <a:ext cx="1872208" cy="6480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sz="1800">
                <a:solidFill>
                  <a:schemeClr val="tx1"/>
                </a:solidFill>
              </a:rPr>
              <a:t>Pembubaran PT </a:t>
            </a:r>
            <a:endParaRPr lang="en-ID" sz="18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E2C2CC-4CCF-03E5-43E4-AEE574CD184C}"/>
              </a:ext>
            </a:extLst>
          </p:cNvPr>
          <p:cNvCxnSpPr>
            <a:cxnSpLocks/>
          </p:cNvCxnSpPr>
          <p:nvPr/>
        </p:nvCxnSpPr>
        <p:spPr>
          <a:xfrm flipV="1">
            <a:off x="2035242" y="4128563"/>
            <a:ext cx="170333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82FA5FC-B4D8-6856-E786-D5A88E1CB184}"/>
              </a:ext>
            </a:extLst>
          </p:cNvPr>
          <p:cNvCxnSpPr>
            <a:cxnSpLocks/>
          </p:cNvCxnSpPr>
          <p:nvPr/>
        </p:nvCxnSpPr>
        <p:spPr>
          <a:xfrm>
            <a:off x="2035242" y="4315381"/>
            <a:ext cx="1880302" cy="111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BBC268F-F638-962B-E470-5F92CE3A6C16}"/>
              </a:ext>
            </a:extLst>
          </p:cNvPr>
          <p:cNvSpPr/>
          <p:nvPr/>
        </p:nvSpPr>
        <p:spPr>
          <a:xfrm>
            <a:off x="3595845" y="3560603"/>
            <a:ext cx="1880302" cy="3115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/>
              <a:t>Keputusan RUPS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43EF404-CA10-13D3-2D35-6F43C02306C8}"/>
              </a:ext>
            </a:extLst>
          </p:cNvPr>
          <p:cNvSpPr/>
          <p:nvPr/>
        </p:nvSpPr>
        <p:spPr>
          <a:xfrm>
            <a:off x="3815270" y="3924079"/>
            <a:ext cx="2124882" cy="3913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/>
              <a:t>Putusan Pengadilan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512801-BA61-EAD4-E595-3983CE641D85}"/>
              </a:ext>
            </a:extLst>
          </p:cNvPr>
          <p:cNvSpPr/>
          <p:nvPr/>
        </p:nvSpPr>
        <p:spPr>
          <a:xfrm>
            <a:off x="3991812" y="4315380"/>
            <a:ext cx="2432224" cy="4817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Dicabut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oleh </a:t>
            </a:r>
            <a:r>
              <a:rPr lang="en-US" dirty="0" err="1"/>
              <a:t>pemerintah</a:t>
            </a:r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3873493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384C29D-7752-FFDC-A3C0-B4F577EFE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532" y="476672"/>
            <a:ext cx="8424936" cy="5436604"/>
          </a:xfrm>
        </p:spPr>
        <p:txBody>
          <a:bodyPr>
            <a:noAutofit/>
          </a:bodyPr>
          <a:lstStyle/>
          <a:p>
            <a:r>
              <a:rPr lang="en-ID" sz="2400" dirty="0" err="1">
                <a:solidFill>
                  <a:schemeClr val="tx1"/>
                </a:solidFill>
              </a:rPr>
              <a:t>Tahapan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Likuidasi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Penyelesaian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 Hukum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Proses </a:t>
            </a:r>
            <a:r>
              <a:rPr lang="en-ID" sz="2000" dirty="0" err="1">
                <a:solidFill>
                  <a:schemeClr val="tx1"/>
                </a:solidFill>
              </a:rPr>
              <a:t>Likuidasi</a:t>
            </a:r>
            <a:r>
              <a:rPr lang="en-ID" sz="20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a. </a:t>
            </a:r>
            <a:r>
              <a:rPr lang="en-ID" sz="2000" dirty="0" err="1">
                <a:solidFill>
                  <a:schemeClr val="tx1"/>
                </a:solidFill>
              </a:rPr>
              <a:t>Pengangkatan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likuidator</a:t>
            </a:r>
            <a:r>
              <a:rPr lang="en-ID" sz="2000" dirty="0">
                <a:solidFill>
                  <a:schemeClr val="tx1"/>
                </a:solidFill>
              </a:rPr>
              <a:t> oleh RUPS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pengadilan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b. </a:t>
            </a:r>
            <a:r>
              <a:rPr lang="en-ID" sz="2000" dirty="0" err="1">
                <a:solidFill>
                  <a:schemeClr val="tx1"/>
                </a:solidFill>
              </a:rPr>
              <a:t>Likuidator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bertugas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menyelesaikan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kewajiban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perusahaan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seperti</a:t>
            </a:r>
            <a:r>
              <a:rPr lang="en-ID" sz="20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c. </a:t>
            </a:r>
            <a:r>
              <a:rPr lang="en-ID" sz="2000" dirty="0" err="1">
                <a:solidFill>
                  <a:schemeClr val="tx1"/>
                </a:solidFill>
              </a:rPr>
              <a:t>Menjual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aset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perusahaan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d. </a:t>
            </a:r>
            <a:r>
              <a:rPr lang="en-ID" sz="2000" dirty="0" err="1">
                <a:solidFill>
                  <a:schemeClr val="tx1"/>
                </a:solidFill>
              </a:rPr>
              <a:t>Membayar</a:t>
            </a:r>
            <a:r>
              <a:rPr lang="en-ID" sz="2000" dirty="0">
                <a:solidFill>
                  <a:schemeClr val="tx1"/>
                </a:solidFill>
              </a:rPr>
              <a:t> utang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kreditur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e. </a:t>
            </a:r>
            <a:r>
              <a:rPr lang="en-ID" sz="2000" dirty="0" err="1">
                <a:solidFill>
                  <a:schemeClr val="tx1"/>
                </a:solidFill>
              </a:rPr>
              <a:t>Membagi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sisa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aset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pemegang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saham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jika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</a:t>
            </a:r>
            <a:r>
              <a:rPr lang="en-ID" sz="20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Pendirian</a:t>
            </a:r>
            <a:r>
              <a:rPr lang="en-ID" sz="2000" dirty="0">
                <a:solidFill>
                  <a:schemeClr val="tx1"/>
                </a:solidFill>
              </a:rPr>
              <a:t> PT </a:t>
            </a:r>
            <a:r>
              <a:rPr lang="en-ID" sz="2000" dirty="0" err="1">
                <a:solidFill>
                  <a:schemeClr val="tx1"/>
                </a:solidFill>
              </a:rPr>
              <a:t>melibatkan</a:t>
            </a:r>
            <a:r>
              <a:rPr lang="en-ID" sz="2000" dirty="0">
                <a:solidFill>
                  <a:schemeClr val="tx1"/>
                </a:solidFill>
              </a:rPr>
              <a:t> proses </a:t>
            </a:r>
            <a:r>
              <a:rPr lang="en-ID" sz="2000" dirty="0" err="1">
                <a:solidFill>
                  <a:schemeClr val="tx1"/>
                </a:solidFill>
              </a:rPr>
              <a:t>administratif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kompleks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mulai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dari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pemenuhan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syarat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hingga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pengesahan</a:t>
            </a:r>
            <a:r>
              <a:rPr lang="en-ID" sz="2000" dirty="0">
                <a:solidFill>
                  <a:schemeClr val="tx1"/>
                </a:solidFill>
              </a:rPr>
              <a:t> oleh Kementerian Hukum dan HAM.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Pembubaran</a:t>
            </a:r>
            <a:r>
              <a:rPr lang="en-ID" sz="2000" dirty="0">
                <a:solidFill>
                  <a:schemeClr val="tx1"/>
                </a:solidFill>
              </a:rPr>
              <a:t> PT </a:t>
            </a:r>
            <a:r>
              <a:rPr lang="en-ID" sz="2000" dirty="0" err="1">
                <a:solidFill>
                  <a:schemeClr val="tx1"/>
                </a:solidFill>
              </a:rPr>
              <a:t>harus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melalui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prosedur</a:t>
            </a:r>
            <a:r>
              <a:rPr lang="en-ID" sz="2000" dirty="0">
                <a:solidFill>
                  <a:schemeClr val="tx1"/>
                </a:solidFill>
              </a:rPr>
              <a:t> formal, </a:t>
            </a:r>
            <a:r>
              <a:rPr lang="en-ID" sz="2000" dirty="0" err="1">
                <a:solidFill>
                  <a:schemeClr val="tx1"/>
                </a:solidFill>
              </a:rPr>
              <a:t>termasuk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likuidasi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aset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penyelesaian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kewajiban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memastikan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pihak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dirugikan</a:t>
            </a:r>
            <a:endParaRPr lang="en-ID" sz="2000" dirty="0">
              <a:solidFill>
                <a:schemeClr val="tx1"/>
              </a:solidFill>
            </a:endParaRP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4601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941C23D-8336-995C-181F-EAA965533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92696"/>
            <a:ext cx="9036496" cy="4946104"/>
          </a:xfrm>
        </p:spPr>
        <p:txBody>
          <a:bodyPr>
            <a:normAutofit/>
          </a:bodyPr>
          <a:lstStyle/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Hapusnya</a:t>
            </a:r>
            <a:r>
              <a:rPr lang="en-ID" sz="2400" dirty="0">
                <a:solidFill>
                  <a:schemeClr val="tx1"/>
                </a:solidFill>
              </a:rPr>
              <a:t> status badan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PT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langkah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akhir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proses </a:t>
            </a:r>
            <a:r>
              <a:rPr lang="en-ID" sz="2400" dirty="0" err="1">
                <a:solidFill>
                  <a:schemeClr val="tx1"/>
                </a:solidFill>
              </a:rPr>
              <a:t>pembubaran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melibatkan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likuidasi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aset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pelunasan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penghapusan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daftar badan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di Kementerian Hukum dan HAM. </a:t>
            </a:r>
            <a:r>
              <a:rPr lang="en-ID" sz="2400" dirty="0" err="1">
                <a:solidFill>
                  <a:schemeClr val="tx1"/>
                </a:solidFill>
              </a:rPr>
              <a:t>Setelah</a:t>
            </a:r>
            <a:r>
              <a:rPr lang="en-ID" sz="2400" dirty="0">
                <a:solidFill>
                  <a:schemeClr val="tx1"/>
                </a:solidFill>
              </a:rPr>
              <a:t> proses </a:t>
            </a:r>
            <a:r>
              <a:rPr lang="en-ID" sz="2400" dirty="0" err="1">
                <a:solidFill>
                  <a:schemeClr val="tx1"/>
                </a:solidFill>
              </a:rPr>
              <a:t>ini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selesai</a:t>
            </a:r>
            <a:r>
              <a:rPr lang="en-ID" sz="2400" dirty="0">
                <a:solidFill>
                  <a:schemeClr val="tx1"/>
                </a:solidFill>
              </a:rPr>
              <a:t>, PT </a:t>
            </a:r>
            <a:r>
              <a:rPr lang="en-ID" sz="2400" dirty="0" err="1">
                <a:solidFill>
                  <a:schemeClr val="tx1"/>
                </a:solidFill>
              </a:rPr>
              <a:t>kehilangan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kapasitas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hukumnya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tanggung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jawab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bergeser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kepada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individu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likuidator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direksi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komisaris</a:t>
            </a:r>
            <a:r>
              <a:rPr lang="en-ID" sz="2400" dirty="0">
                <a:solidFill>
                  <a:schemeClr val="tx1"/>
                </a:solidFill>
              </a:rPr>
              <a:t>) </a:t>
            </a:r>
            <a:r>
              <a:rPr lang="en-ID" sz="2400" dirty="0" err="1">
                <a:solidFill>
                  <a:schemeClr val="tx1"/>
                </a:solidFill>
              </a:rPr>
              <a:t>jika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pelanggaran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kelalaian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ID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3003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Perseroan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Terbatas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89D216-7FC4-8A12-5B87-A3342BE711F7}"/>
              </a:ext>
            </a:extLst>
          </p:cNvPr>
          <p:cNvSpPr/>
          <p:nvPr/>
        </p:nvSpPr>
        <p:spPr>
          <a:xfrm>
            <a:off x="272116" y="1760364"/>
            <a:ext cx="5163980" cy="839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yuridis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PT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No. 27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tentang</a:t>
            </a:r>
            <a:r>
              <a:rPr lang="en-US" dirty="0"/>
              <a:t> Perseroan </a:t>
            </a:r>
            <a:r>
              <a:rPr lang="en-US" dirty="0" err="1"/>
              <a:t>Terbatas</a:t>
            </a:r>
            <a:r>
              <a:rPr lang="en-US" dirty="0"/>
              <a:t>. </a:t>
            </a:r>
            <a:r>
              <a:rPr lang="en-US" dirty="0" err="1"/>
              <a:t>Dahulu</a:t>
            </a:r>
            <a:r>
              <a:rPr lang="en-US" dirty="0"/>
              <a:t> PT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Pasal 36-56 KUHD</a:t>
            </a:r>
            <a:endParaRPr lang="en-ID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42E14C9-BFD1-88D7-541A-01E1B6DFC441}"/>
              </a:ext>
            </a:extLst>
          </p:cNvPr>
          <p:cNvSpPr/>
          <p:nvPr/>
        </p:nvSpPr>
        <p:spPr>
          <a:xfrm>
            <a:off x="1674037" y="2766441"/>
            <a:ext cx="791870" cy="662559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4A608-7ED0-13BA-03CD-C7720FD118D7}"/>
              </a:ext>
            </a:extLst>
          </p:cNvPr>
          <p:cNvSpPr/>
          <p:nvPr/>
        </p:nvSpPr>
        <p:spPr>
          <a:xfrm>
            <a:off x="107504" y="3739909"/>
            <a:ext cx="857929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1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angka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UU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40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2007: </a:t>
            </a:r>
            <a:r>
              <a:rPr lang="en-ID" dirty="0"/>
              <a:t>Perseroan </a:t>
            </a:r>
            <a:r>
              <a:rPr lang="en-ID" dirty="0" err="1"/>
              <a:t>Terbatas</a:t>
            </a:r>
            <a:r>
              <a:rPr lang="en-ID" dirty="0"/>
              <a:t>, yang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Perseroan, </a:t>
            </a:r>
            <a:r>
              <a:rPr lang="en-ID" dirty="0" err="1"/>
              <a:t>adalah</a:t>
            </a:r>
            <a:r>
              <a:rPr lang="en-ID" dirty="0"/>
              <a:t> badan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persekutuan</a:t>
            </a:r>
            <a:r>
              <a:rPr lang="en-ID" dirty="0"/>
              <a:t> modal,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,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modal </a:t>
            </a:r>
            <a:r>
              <a:rPr lang="en-ID" dirty="0" err="1"/>
              <a:t>dasar</a:t>
            </a:r>
            <a:r>
              <a:rPr lang="en-ID" dirty="0"/>
              <a:t> yang </a:t>
            </a:r>
            <a:r>
              <a:rPr lang="en-ID" dirty="0" err="1"/>
              <a:t>seluruhnya</a:t>
            </a:r>
            <a:r>
              <a:rPr lang="en-ID" dirty="0"/>
              <a:t> </a:t>
            </a:r>
            <a:r>
              <a:rPr lang="en-ID" dirty="0" err="1"/>
              <a:t>terbagi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saham</a:t>
            </a:r>
            <a:r>
              <a:rPr lang="en-ID" dirty="0"/>
              <a:t>, dan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persyaratan</a:t>
            </a:r>
            <a:r>
              <a:rPr lang="en-ID" dirty="0"/>
              <a:t> yang </a:t>
            </a:r>
            <a:r>
              <a:rPr lang="en-ID" dirty="0" err="1"/>
              <a:t>ditetapkan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pelaksanaannya</a:t>
            </a:r>
            <a:r>
              <a:rPr lang="en-ID" dirty="0"/>
              <a:t>.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BC603D53-E8C7-F77B-DC09-CCA2F7ADAE84}"/>
              </a:ext>
            </a:extLst>
          </p:cNvPr>
          <p:cNvSpPr/>
          <p:nvPr/>
        </p:nvSpPr>
        <p:spPr>
          <a:xfrm>
            <a:off x="4083414" y="2618359"/>
            <a:ext cx="1183070" cy="1125287"/>
          </a:xfrm>
          <a:prstGeom prst="ben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C16876F-5AB0-506A-020B-3B756AC68A6C}"/>
              </a:ext>
            </a:extLst>
          </p:cNvPr>
          <p:cNvSpPr/>
          <p:nvPr/>
        </p:nvSpPr>
        <p:spPr>
          <a:xfrm>
            <a:off x="5266484" y="2469930"/>
            <a:ext cx="3420316" cy="11252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err="1"/>
              <a:t>Fokus</a:t>
            </a:r>
            <a:r>
              <a:rPr lang="es-ES" dirty="0"/>
              <a:t> pada </a:t>
            </a:r>
            <a:r>
              <a:rPr lang="es-ES" dirty="0" err="1"/>
              <a:t>pengumpulan</a:t>
            </a:r>
            <a:r>
              <a:rPr lang="es-ES" dirty="0"/>
              <a:t> modal </a:t>
            </a:r>
            <a:r>
              <a:rPr lang="es-ES" dirty="0" err="1"/>
              <a:t>dari</a:t>
            </a:r>
            <a:r>
              <a:rPr lang="es-ES" dirty="0"/>
              <a:t> para </a:t>
            </a:r>
            <a:r>
              <a:rPr lang="es-ES" dirty="0" err="1"/>
              <a:t>pemegang</a:t>
            </a:r>
            <a:r>
              <a:rPr lang="es-ES" dirty="0"/>
              <a:t> </a:t>
            </a:r>
            <a:r>
              <a:rPr lang="es-ES" dirty="0" err="1"/>
              <a:t>saham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F225BD-2288-AC38-B327-462177AC6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5472608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>
                <a:solidFill>
                  <a:schemeClr val="tx1"/>
                </a:solidFill>
              </a:rPr>
              <a:t>Karakteristik</a:t>
            </a:r>
            <a:r>
              <a:rPr lang="en-US" sz="2000" dirty="0">
                <a:solidFill>
                  <a:schemeClr val="tx1"/>
                </a:solidFill>
              </a:rPr>
              <a:t> Perseroan </a:t>
            </a:r>
            <a:r>
              <a:rPr lang="en-US" sz="2000" dirty="0" err="1">
                <a:solidFill>
                  <a:schemeClr val="tx1"/>
                </a:solidFill>
              </a:rPr>
              <a:t>Terbatas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</a:p>
          <a:p>
            <a:pPr marL="514350" indent="-51435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Berstatus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Badan Hukum 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memiliki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hak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kewajiban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sendiri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seperti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memiliki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aset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melakukan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perjanjian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menggugat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digugat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nama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perusahaan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Modal </a:t>
            </a:r>
            <a:r>
              <a:rPr lang="en-ID" sz="2000" dirty="0" err="1">
                <a:solidFill>
                  <a:schemeClr val="tx1"/>
                </a:solidFill>
              </a:rPr>
              <a:t>dasar</a:t>
            </a:r>
            <a:r>
              <a:rPr lang="en-ID" sz="2000" dirty="0">
                <a:solidFill>
                  <a:schemeClr val="tx1"/>
                </a:solidFill>
              </a:rPr>
              <a:t> PT </a:t>
            </a:r>
            <a:r>
              <a:rPr lang="en-ID" sz="2000" dirty="0" err="1">
                <a:solidFill>
                  <a:schemeClr val="tx1"/>
                </a:solidFill>
              </a:rPr>
              <a:t>terbagi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sejumlah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saham</a:t>
            </a:r>
            <a:r>
              <a:rPr lang="en-ID" sz="2000" dirty="0">
                <a:solidFill>
                  <a:schemeClr val="tx1"/>
                </a:solidFill>
              </a:rPr>
              <a:t>, di mana </a:t>
            </a:r>
            <a:r>
              <a:rPr lang="en-ID" sz="2000" dirty="0" err="1">
                <a:solidFill>
                  <a:schemeClr val="tx1"/>
                </a:solidFill>
              </a:rPr>
              <a:t>setiap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saham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mencerminkan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bagian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kepemilikan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Pemegang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saham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hanya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bertanggung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jawab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sebesar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nilai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saham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dimilikinya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PT </a:t>
            </a:r>
            <a:r>
              <a:rPr lang="en-ID" sz="2000" dirty="0" err="1">
                <a:solidFill>
                  <a:schemeClr val="tx1"/>
                </a:solidFill>
              </a:rPr>
              <a:t>didirikan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melalui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akta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pendirian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dibuat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hadapan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notaris</a:t>
            </a:r>
            <a:endParaRPr lang="en-ID" sz="20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Harus </a:t>
            </a:r>
            <a:r>
              <a:rPr lang="en-ID" sz="2000" dirty="0" err="1">
                <a:solidFill>
                  <a:schemeClr val="tx1"/>
                </a:solidFill>
              </a:rPr>
              <a:t>memenuhi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persyaratan</a:t>
            </a:r>
            <a:r>
              <a:rPr lang="en-ID" sz="2000" dirty="0">
                <a:solidFill>
                  <a:schemeClr val="tx1"/>
                </a:solidFill>
              </a:rPr>
              <a:t> formal, </a:t>
            </a:r>
            <a:r>
              <a:rPr lang="en-ID" sz="2000" dirty="0" err="1">
                <a:solidFill>
                  <a:schemeClr val="tx1"/>
                </a:solidFill>
              </a:rPr>
              <a:t>seperti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pengesahan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dari</a:t>
            </a:r>
            <a:r>
              <a:rPr lang="en-ID" sz="2000" dirty="0">
                <a:solidFill>
                  <a:schemeClr val="tx1"/>
                </a:solidFill>
              </a:rPr>
              <a:t> Kementerian Hukum dan HAM</a:t>
            </a:r>
          </a:p>
          <a:p>
            <a:pPr marL="514350" indent="-514350" algn="just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PT </a:t>
            </a:r>
            <a:r>
              <a:rPr lang="en-ID" sz="2000" dirty="0" err="1">
                <a:solidFill>
                  <a:schemeClr val="tx1"/>
                </a:solidFill>
              </a:rPr>
              <a:t>biasanya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didirikan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kegiatan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usaha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tujuan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menghasilkan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keuntungan</a:t>
            </a:r>
            <a:r>
              <a:rPr lang="en-ID" sz="2000" dirty="0">
                <a:solidFill>
                  <a:schemeClr val="tx1"/>
                </a:solidFill>
              </a:rPr>
              <a:t> (profit-oriented)</a:t>
            </a:r>
            <a:endParaRPr lang="en-US" sz="20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Keuntungan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dibagikan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pemegang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saham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dividen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0324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3C96DC1-0BD1-5528-929A-0D138819F4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892480" cy="5616624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04AB7D-3148-FC4C-5AA4-B06EEC8A4F39}"/>
              </a:ext>
            </a:extLst>
          </p:cNvPr>
          <p:cNvSpPr/>
          <p:nvPr/>
        </p:nvSpPr>
        <p:spPr>
          <a:xfrm>
            <a:off x="1475656" y="763059"/>
            <a:ext cx="6192688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Permodalan</a:t>
            </a:r>
            <a:r>
              <a:rPr lang="en-US" dirty="0"/>
              <a:t> PT </a:t>
            </a:r>
            <a:endParaRPr lang="en-ID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4AF2B28F-8893-E3C6-5497-4191BE3CAAD3}"/>
              </a:ext>
            </a:extLst>
          </p:cNvPr>
          <p:cNvSpPr/>
          <p:nvPr/>
        </p:nvSpPr>
        <p:spPr>
          <a:xfrm>
            <a:off x="4211960" y="1432543"/>
            <a:ext cx="720080" cy="72008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491AA4-719D-C415-0141-303939AAEBFD}"/>
              </a:ext>
            </a:extLst>
          </p:cNvPr>
          <p:cNvSpPr/>
          <p:nvPr/>
        </p:nvSpPr>
        <p:spPr>
          <a:xfrm>
            <a:off x="251519" y="2161068"/>
            <a:ext cx="8453187" cy="9078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Modal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dasar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total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nilai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nominal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saham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dicantumkan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anggaran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dasar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PT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batas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maksimal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modal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dimiliki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perusahaan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3136D5D-CBC4-F2B6-B1D1-546ECE7EE6FA}"/>
              </a:ext>
            </a:extLst>
          </p:cNvPr>
          <p:cNvSpPr/>
          <p:nvPr/>
        </p:nvSpPr>
        <p:spPr>
          <a:xfrm>
            <a:off x="4194212" y="3418113"/>
            <a:ext cx="504056" cy="627189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6C15F6-7105-05A9-E398-A897B6CADFE4}"/>
              </a:ext>
            </a:extLst>
          </p:cNvPr>
          <p:cNvSpPr/>
          <p:nvPr/>
        </p:nvSpPr>
        <p:spPr>
          <a:xfrm>
            <a:off x="243767" y="4289620"/>
            <a:ext cx="8460940" cy="12961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32 UU No. 40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2007, modal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 minimal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Rp50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kecuali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ditentukan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oleh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khusus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mikro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modal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ditentukan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batas minimal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Cipta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0418335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590EB6A-2B4E-6028-AAEE-59FBBACF2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2696"/>
            <a:ext cx="8892480" cy="5472608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F3FCE2-B3EB-B281-911E-A529375D0839}"/>
              </a:ext>
            </a:extLst>
          </p:cNvPr>
          <p:cNvSpPr/>
          <p:nvPr/>
        </p:nvSpPr>
        <p:spPr>
          <a:xfrm>
            <a:off x="1385900" y="692696"/>
            <a:ext cx="6120680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800" b="1" dirty="0">
                <a:solidFill>
                  <a:schemeClr val="tx1"/>
                </a:solidFill>
              </a:rPr>
              <a:t>Organ Perseroan </a:t>
            </a:r>
            <a:r>
              <a:rPr lang="en-ID" sz="1800" b="1" dirty="0" err="1">
                <a:solidFill>
                  <a:schemeClr val="tx1"/>
                </a:solidFill>
              </a:rPr>
              <a:t>Terbatas</a:t>
            </a:r>
            <a:r>
              <a:rPr lang="en-ID" sz="1800" b="1" dirty="0">
                <a:solidFill>
                  <a:schemeClr val="tx1"/>
                </a:solidFill>
              </a:rPr>
              <a:t> (PT)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9BA33C1-E8DA-7806-ABA8-02D1BF51D55A}"/>
              </a:ext>
            </a:extLst>
          </p:cNvPr>
          <p:cNvCxnSpPr>
            <a:cxnSpLocks/>
          </p:cNvCxnSpPr>
          <p:nvPr/>
        </p:nvCxnSpPr>
        <p:spPr>
          <a:xfrm flipH="1">
            <a:off x="1131179" y="1412776"/>
            <a:ext cx="3080781" cy="1566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D569F28-9706-C8ED-E17A-63011ED4F688}"/>
              </a:ext>
            </a:extLst>
          </p:cNvPr>
          <p:cNvCxnSpPr>
            <a:cxnSpLocks/>
          </p:cNvCxnSpPr>
          <p:nvPr/>
        </p:nvCxnSpPr>
        <p:spPr>
          <a:xfrm>
            <a:off x="4097277" y="1403292"/>
            <a:ext cx="3664024" cy="1575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9DEE1B4-E6BC-9D71-F822-68470BE061B6}"/>
              </a:ext>
            </a:extLst>
          </p:cNvPr>
          <p:cNvCxnSpPr>
            <a:cxnSpLocks/>
          </p:cNvCxnSpPr>
          <p:nvPr/>
        </p:nvCxnSpPr>
        <p:spPr>
          <a:xfrm>
            <a:off x="4201268" y="1412776"/>
            <a:ext cx="0" cy="2088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06BEF12-C7F7-DBBA-222A-21AC2E5B603D}"/>
              </a:ext>
            </a:extLst>
          </p:cNvPr>
          <p:cNvSpPr/>
          <p:nvPr/>
        </p:nvSpPr>
        <p:spPr>
          <a:xfrm>
            <a:off x="251519" y="3140968"/>
            <a:ext cx="1763681" cy="57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RUPS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86DDC24-AB39-A2F1-797F-B10188BE0C30}"/>
              </a:ext>
            </a:extLst>
          </p:cNvPr>
          <p:cNvSpPr/>
          <p:nvPr/>
        </p:nvSpPr>
        <p:spPr>
          <a:xfrm>
            <a:off x="3491880" y="3609446"/>
            <a:ext cx="1656179" cy="57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Direksi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18043FA-0D3D-2FD7-85C4-15C47A109283}"/>
              </a:ext>
            </a:extLst>
          </p:cNvPr>
          <p:cNvSpPr/>
          <p:nvPr/>
        </p:nvSpPr>
        <p:spPr>
          <a:xfrm>
            <a:off x="7108474" y="3213526"/>
            <a:ext cx="1656179" cy="576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Dewan </a:t>
            </a:r>
            <a:r>
              <a:rPr lang="en-US" dirty="0" err="1"/>
              <a:t>Komisaris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74250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A821D64-4266-F8EA-A7A8-561E432C5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548680"/>
            <a:ext cx="8856984" cy="6048672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b="1" dirty="0">
                <a:solidFill>
                  <a:schemeClr val="tx1"/>
                </a:solidFill>
              </a:rPr>
              <a:t>RUPS (</a:t>
            </a:r>
            <a:r>
              <a:rPr lang="en-ID" sz="2400" b="1" dirty="0" err="1">
                <a:solidFill>
                  <a:schemeClr val="tx1"/>
                </a:solidFill>
              </a:rPr>
              <a:t>Rapat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Umum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Pemegang</a:t>
            </a:r>
            <a:r>
              <a:rPr lang="en-ID" sz="2400" b="1" dirty="0">
                <a:solidFill>
                  <a:schemeClr val="tx1"/>
                </a:solidFill>
              </a:rPr>
              <a:t> Saham) </a:t>
            </a:r>
            <a:r>
              <a:rPr lang="en-ID" sz="2400" dirty="0">
                <a:solidFill>
                  <a:schemeClr val="tx1"/>
                </a:solidFill>
              </a:rPr>
              <a:t>a</a:t>
            </a:r>
            <a:r>
              <a:rPr lang="sv-SE" sz="2400" dirty="0">
                <a:solidFill>
                  <a:schemeClr val="tx1"/>
                </a:solidFill>
              </a:rPr>
              <a:t>dalah organ PT yang memiliki kewenangan tertinggi dalam pengambilan keputusan strategis perusahaan. </a:t>
            </a:r>
          </a:p>
          <a:p>
            <a:pPr algn="just"/>
            <a:r>
              <a:rPr lang="sv-SE" sz="2400" dirty="0">
                <a:solidFill>
                  <a:schemeClr val="tx1"/>
                </a:solidFill>
              </a:rPr>
              <a:t>Fungsi RUPS 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v-SE" sz="2400" b="1" dirty="0">
                <a:solidFill>
                  <a:schemeClr val="tx1"/>
                </a:solidFill>
              </a:rPr>
              <a:t>1.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Menetapkan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pengangkatan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pemberhentian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komisaris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Mengesahkan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pembagian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penggabungan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peleburan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pembubaran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PT. RUPS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tertinggi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 mana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diambil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mengikat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 PT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24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2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sz="2400" b="1" dirty="0">
              <a:solidFill>
                <a:schemeClr val="tx1"/>
              </a:solidFill>
            </a:endParaRPr>
          </a:p>
          <a:p>
            <a:endParaRPr lang="en-ID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17085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0CFB9E-3DDF-2D7C-AF7F-AB435823C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424936" cy="4968552"/>
          </a:xfrm>
        </p:spPr>
        <p:txBody>
          <a:bodyPr>
            <a:normAutofit fontScale="85000" lnSpcReduction="10000"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8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Direksi</a:t>
            </a:r>
            <a:r>
              <a:rPr lang="en-ID" sz="2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 PT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bertanggung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sehari-hari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ditetapkan</a:t>
            </a:r>
            <a:r>
              <a:rPr lang="en-ID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RUPS.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Direksi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: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mewakili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Menyusun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RUPS.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Melaksanakan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ditetapkan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RUPS. 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Direksi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bawah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Dewan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Komisaris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penuh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126415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D17B7B3-583A-97F3-5B22-4F1350F89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9036496" cy="5738192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tx1"/>
                </a:solidFill>
              </a:rPr>
              <a:t>Dewan </a:t>
            </a:r>
            <a:r>
              <a:rPr lang="en-US" sz="2000" b="1" dirty="0" err="1">
                <a:solidFill>
                  <a:schemeClr val="tx1"/>
                </a:solidFill>
              </a:rPr>
              <a:t>Komisaris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a</a:t>
            </a:r>
            <a:r>
              <a:rPr lang="en-ID" sz="2000" dirty="0" err="1">
                <a:solidFill>
                  <a:schemeClr val="tx1"/>
                </a:solidFill>
              </a:rPr>
              <a:t>dalah</a:t>
            </a:r>
            <a:r>
              <a:rPr lang="en-ID" sz="2000" dirty="0">
                <a:solidFill>
                  <a:schemeClr val="tx1"/>
                </a:solidFill>
              </a:rPr>
              <a:t> organ PT yang </a:t>
            </a:r>
            <a:r>
              <a:rPr lang="en-ID" sz="2000" dirty="0" err="1">
                <a:solidFill>
                  <a:schemeClr val="tx1"/>
                </a:solidFill>
              </a:rPr>
              <a:t>bertugas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pengawasan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terhadap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kebijakan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direksi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memberikan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nasihat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direksi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Fungsi</a:t>
            </a:r>
            <a:r>
              <a:rPr lang="en-ID" sz="2000" dirty="0">
                <a:solidFill>
                  <a:schemeClr val="tx1"/>
                </a:solidFill>
              </a:rPr>
              <a:t> : </a:t>
            </a:r>
          </a:p>
          <a:p>
            <a:pPr marL="342900" indent="-342900" algn="just">
              <a:buAutoNum type="arabicPeriod"/>
            </a:pPr>
            <a:r>
              <a:rPr lang="en-ID" sz="2000" kern="100" dirty="0" err="1">
                <a:solidFill>
                  <a:schemeClr val="tx1"/>
                </a:solidFill>
                <a:latin typeface="Calibri" panose="020F0502020204030204" pitchFamily="34" charset="0"/>
              </a:rPr>
              <a:t>Me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mastikan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berlaku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arahan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saran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kinerja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Melaporkan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RUPS. </a:t>
            </a:r>
            <a:r>
              <a:rPr lang="nn-NO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Dewan Komisaris tidak memiliki kewenangan eksekutif, tetapi posisinya di atas Direksi dalam hal pengawasan.</a:t>
            </a:r>
            <a:endParaRPr lang="en-ID" sz="2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20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Ketiga</a:t>
            </a:r>
            <a:r>
              <a:rPr lang="en-ID" sz="2000" dirty="0">
                <a:solidFill>
                  <a:schemeClr val="tx1"/>
                </a:solidFill>
              </a:rPr>
              <a:t> organ </a:t>
            </a:r>
            <a:r>
              <a:rPr lang="en-ID" sz="2000" dirty="0" err="1">
                <a:solidFill>
                  <a:schemeClr val="tx1"/>
                </a:solidFill>
              </a:rPr>
              <a:t>ini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memiliki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peran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saling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melengkapi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hierarki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jelas</a:t>
            </a:r>
            <a:r>
              <a:rPr lang="en-ID" sz="2000" dirty="0">
                <a:solidFill>
                  <a:schemeClr val="tx1"/>
                </a:solidFill>
              </a:rPr>
              <a:t>. RUPS </a:t>
            </a:r>
            <a:r>
              <a:rPr lang="en-ID" sz="2000" dirty="0" err="1">
                <a:solidFill>
                  <a:schemeClr val="tx1"/>
                </a:solidFill>
              </a:rPr>
              <a:t>sebagai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pemegang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kekuasaan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tertinggi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menetapkan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kebijakan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strategis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Direksi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mengelola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operasional</a:t>
            </a:r>
            <a:r>
              <a:rPr lang="en-ID" sz="2000" dirty="0">
                <a:solidFill>
                  <a:schemeClr val="tx1"/>
                </a:solidFill>
              </a:rPr>
              <a:t>, dan Dewan </a:t>
            </a:r>
            <a:r>
              <a:rPr lang="en-ID" sz="2000" dirty="0" err="1">
                <a:solidFill>
                  <a:schemeClr val="tx1"/>
                </a:solidFill>
              </a:rPr>
              <a:t>Komisaris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mengawasi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serta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memberikan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arahan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memastikan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jalannya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perusahaan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sesuai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tujuan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ditetapkan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endParaRPr lang="en-ID" sz="20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05861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BF509F-1347-B78A-81F9-DDC68A5A34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48680"/>
            <a:ext cx="8892480" cy="540060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E6FC9D-CDE0-6F31-89BA-D1E3619552BF}"/>
              </a:ext>
            </a:extLst>
          </p:cNvPr>
          <p:cNvSpPr/>
          <p:nvPr/>
        </p:nvSpPr>
        <p:spPr>
          <a:xfrm>
            <a:off x="107504" y="2492896"/>
            <a:ext cx="2160240" cy="9361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Jawab, Hak, dan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CB629CB-E71C-6666-2B5A-2E02C14BCCD5}"/>
              </a:ext>
            </a:extLst>
          </p:cNvPr>
          <p:cNvCxnSpPr>
            <a:cxnSpLocks/>
          </p:cNvCxnSpPr>
          <p:nvPr/>
        </p:nvCxnSpPr>
        <p:spPr>
          <a:xfrm flipV="1">
            <a:off x="2267744" y="2163035"/>
            <a:ext cx="1539512" cy="617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CDC4EEC-2D1F-FE88-AAD4-4E25772841BE}"/>
              </a:ext>
            </a:extLst>
          </p:cNvPr>
          <p:cNvCxnSpPr>
            <a:cxnSpLocks/>
          </p:cNvCxnSpPr>
          <p:nvPr/>
        </p:nvCxnSpPr>
        <p:spPr>
          <a:xfrm flipV="1">
            <a:off x="2199928" y="2658707"/>
            <a:ext cx="1438559" cy="274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F2CB047-B4A5-74AA-31ED-FF5E143A03E1}"/>
              </a:ext>
            </a:extLst>
          </p:cNvPr>
          <p:cNvCxnSpPr>
            <a:cxnSpLocks/>
          </p:cNvCxnSpPr>
          <p:nvPr/>
        </p:nvCxnSpPr>
        <p:spPr>
          <a:xfrm>
            <a:off x="2282349" y="2976918"/>
            <a:ext cx="1356138" cy="51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A501A94-7F4F-915E-9564-9558B469C29B}"/>
              </a:ext>
            </a:extLst>
          </p:cNvPr>
          <p:cNvSpPr/>
          <p:nvPr/>
        </p:nvSpPr>
        <p:spPr>
          <a:xfrm>
            <a:off x="3815918" y="1668626"/>
            <a:ext cx="4500498" cy="54425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RUPS</a:t>
            </a:r>
            <a:r>
              <a:rPr lang="en-ID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kewenangan utama dan hak suara pemegang saham</a:t>
            </a:r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983787-6583-ED70-5A3A-328FA51841B8}"/>
              </a:ext>
            </a:extLst>
          </p:cNvPr>
          <p:cNvSpPr/>
          <p:nvPr/>
        </p:nvSpPr>
        <p:spPr>
          <a:xfrm>
            <a:off x="3807256" y="2248326"/>
            <a:ext cx="4533913" cy="5326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Direksi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endParaRPr lang="en-ID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9BE7A1-ED3E-4FFA-F2E4-7E94A9762193}"/>
              </a:ext>
            </a:extLst>
          </p:cNvPr>
          <p:cNvSpPr/>
          <p:nvPr/>
        </p:nvSpPr>
        <p:spPr>
          <a:xfrm>
            <a:off x="3790590" y="2866219"/>
            <a:ext cx="4533913" cy="5326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Dewan Komisaris</a:t>
            </a:r>
            <a:r>
              <a:rPr lang="en-ID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tugas pengawasan dan hak memberikan arahan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959419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4109</TotalTime>
  <Words>979</Words>
  <Application>Microsoft Office PowerPoint</Application>
  <PresentationFormat>On-screen Show (4:3)</PresentationFormat>
  <Paragraphs>89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517</cp:revision>
  <cp:lastPrinted>2017-08-29T02:54:51Z</cp:lastPrinted>
  <dcterms:created xsi:type="dcterms:W3CDTF">2010-04-18T12:06:30Z</dcterms:created>
  <dcterms:modified xsi:type="dcterms:W3CDTF">2024-12-09T05:25:32Z</dcterms:modified>
</cp:coreProperties>
</file>