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56" r:id="rId2"/>
    <p:sldId id="299" r:id="rId3"/>
    <p:sldId id="301" r:id="rId4"/>
    <p:sldId id="302" r:id="rId5"/>
    <p:sldId id="303" r:id="rId6"/>
    <p:sldId id="304" r:id="rId7"/>
    <p:sldId id="305" r:id="rId8"/>
    <p:sldId id="306" r:id="rId9"/>
    <p:sldId id="307" r:id="rId10"/>
    <p:sldId id="308" r:id="rId11"/>
    <p:sldId id="309" r:id="rId12"/>
    <p:sldId id="300" r:id="rId13"/>
  </p:sldIdLst>
  <p:sldSz cx="9144000" cy="6858000" type="screen4x3"/>
  <p:notesSz cx="7045325" cy="9345613"/>
  <p:custDataLst>
    <p:tags r:id="rId1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0455" autoAdjust="0"/>
  </p:normalViewPr>
  <p:slideViewPr>
    <p:cSldViewPr>
      <p:cViewPr varScale="1">
        <p:scale>
          <a:sx n="50" d="100"/>
          <a:sy n="50" d="100"/>
        </p:scale>
        <p:origin x="1692" y="4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54378A-18D3-D53A-D1EE-DFC3D4D280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D80AD2-D347-3F5A-7DE5-3B5B15364E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1C3D24-F377-DC5A-D7B5-8DD69C4D8091}"/>
              </a:ext>
            </a:extLst>
          </p:cNvPr>
          <p:cNvSpPr>
            <a:spLocks noGrp="1"/>
          </p:cNvSpPr>
          <p:nvPr>
            <p:ph type="body" idx="1"/>
          </p:nvPr>
        </p:nvSpPr>
        <p:spPr/>
        <p:txBody>
          <a:bodyPr/>
          <a:lstStyle/>
          <a:p>
            <a:endParaRPr lang="en-US" dirty="0"/>
          </a:p>
        </p:txBody>
      </p:sp>
      <p:sp>
        <p:nvSpPr>
          <p:cNvPr id="4" name="Date Placeholder 3">
            <a:extLst>
              <a:ext uri="{FF2B5EF4-FFF2-40B4-BE49-F238E27FC236}">
                <a16:creationId xmlns:a16="http://schemas.microsoft.com/office/drawing/2014/main" id="{C2025CF2-F985-3328-8A7A-A7C698F7995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6300325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D82198-AE20-077B-49C3-A37AB04FAD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E02607-06FA-AC9A-F4EC-2D9C33C2FF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AB0FAE-3D9B-2E1C-B117-6686B01C6EBD}"/>
              </a:ext>
            </a:extLst>
          </p:cNvPr>
          <p:cNvSpPr>
            <a:spLocks noGrp="1"/>
          </p:cNvSpPr>
          <p:nvPr>
            <p:ph type="body" idx="1"/>
          </p:nvPr>
        </p:nvSpPr>
        <p:spPr/>
        <p:txBody>
          <a:bodyPr/>
          <a:lstStyle/>
          <a:p>
            <a:endParaRPr lang="en-US" dirty="0"/>
          </a:p>
        </p:txBody>
      </p:sp>
      <p:sp>
        <p:nvSpPr>
          <p:cNvPr id="4" name="Date Placeholder 3">
            <a:extLst>
              <a:ext uri="{FF2B5EF4-FFF2-40B4-BE49-F238E27FC236}">
                <a16:creationId xmlns:a16="http://schemas.microsoft.com/office/drawing/2014/main" id="{70D72AEE-7B30-D57F-F455-009E559F72A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2609627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41801413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31510D-364E-47A8-D25B-18F9845841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E7BDD1-8C85-5303-ABCE-FE0BC1FBF5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E0559C-35FF-F2B0-4FDD-7681E58DCE71}"/>
              </a:ext>
            </a:extLst>
          </p:cNvPr>
          <p:cNvSpPr>
            <a:spLocks noGrp="1"/>
          </p:cNvSpPr>
          <p:nvPr>
            <p:ph type="body" idx="1"/>
          </p:nvPr>
        </p:nvSpPr>
        <p:spPr/>
        <p:txBody>
          <a:bodyPr/>
          <a:lstStyle/>
          <a:p>
            <a:endParaRPr lang="en-US" dirty="0"/>
          </a:p>
        </p:txBody>
      </p:sp>
      <p:sp>
        <p:nvSpPr>
          <p:cNvPr id="4" name="Date Placeholder 3">
            <a:extLst>
              <a:ext uri="{FF2B5EF4-FFF2-40B4-BE49-F238E27FC236}">
                <a16:creationId xmlns:a16="http://schemas.microsoft.com/office/drawing/2014/main" id="{3D7B5D00-67CF-D63A-261A-1F91E14E5B9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8416700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CA499E-6A3F-DA52-CDFD-2CD6A322C8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FACE19-8F48-068F-5A00-E2912B2C67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339E50-038F-EE86-9EAB-D8CD57921C39}"/>
              </a:ext>
            </a:extLst>
          </p:cNvPr>
          <p:cNvSpPr>
            <a:spLocks noGrp="1"/>
          </p:cNvSpPr>
          <p:nvPr>
            <p:ph type="body" idx="1"/>
          </p:nvPr>
        </p:nvSpPr>
        <p:spPr/>
        <p:txBody>
          <a:bodyPr/>
          <a:lstStyle/>
          <a:p>
            <a:endParaRPr lang="en-US" dirty="0"/>
          </a:p>
        </p:txBody>
      </p:sp>
      <p:sp>
        <p:nvSpPr>
          <p:cNvPr id="4" name="Date Placeholder 3">
            <a:extLst>
              <a:ext uri="{FF2B5EF4-FFF2-40B4-BE49-F238E27FC236}">
                <a16:creationId xmlns:a16="http://schemas.microsoft.com/office/drawing/2014/main" id="{92854C10-F98D-82D2-2119-9505BFFC6C8D}"/>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5246213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D0F259-9A3F-17C4-66F9-F5184959B1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0E73EA-2D35-EF48-7B45-5384ECA294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489576-3EB8-FAB0-1F1B-23672616A272}"/>
              </a:ext>
            </a:extLst>
          </p:cNvPr>
          <p:cNvSpPr>
            <a:spLocks noGrp="1"/>
          </p:cNvSpPr>
          <p:nvPr>
            <p:ph type="body" idx="1"/>
          </p:nvPr>
        </p:nvSpPr>
        <p:spPr/>
        <p:txBody>
          <a:bodyPr/>
          <a:lstStyle/>
          <a:p>
            <a:endParaRPr lang="en-US" dirty="0"/>
          </a:p>
        </p:txBody>
      </p:sp>
      <p:sp>
        <p:nvSpPr>
          <p:cNvPr id="4" name="Date Placeholder 3">
            <a:extLst>
              <a:ext uri="{FF2B5EF4-FFF2-40B4-BE49-F238E27FC236}">
                <a16:creationId xmlns:a16="http://schemas.microsoft.com/office/drawing/2014/main" id="{01A35855-2019-BB8F-1565-185BB8E5AAB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3472616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EB02C-3DF2-C0D7-631D-064FDE3D5D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EABC98-18A0-0E75-0CE6-229A5D647B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C9AF06-F14A-8BC6-46D7-225D5BA4FD55}"/>
              </a:ext>
            </a:extLst>
          </p:cNvPr>
          <p:cNvSpPr>
            <a:spLocks noGrp="1"/>
          </p:cNvSpPr>
          <p:nvPr>
            <p:ph type="body" idx="1"/>
          </p:nvPr>
        </p:nvSpPr>
        <p:spPr/>
        <p:txBody>
          <a:bodyPr/>
          <a:lstStyle/>
          <a:p>
            <a:pPr>
              <a:buNone/>
            </a:pPr>
            <a:r>
              <a:rPr lang="id-ID" b="1" dirty="0"/>
              <a:t>Skala Likert</a:t>
            </a:r>
            <a:r>
              <a:rPr lang="id-ID" dirty="0"/>
              <a:t> adalah metode pengukuran yang digunakan dalam kuesioner untuk mengetahui sikap, persepsi, atau tingkat persetujuan responden terhadap suatu pernyataan.</a:t>
            </a:r>
          </a:p>
          <a:p>
            <a:pPr>
              <a:buNone/>
            </a:pPr>
            <a:r>
              <a:rPr lang="id-ID" dirty="0"/>
              <a:t>Skala ini biasanya memiliki pilihan jawaban yang berjenjang, contohnya:</a:t>
            </a:r>
          </a:p>
          <a:p>
            <a:pPr>
              <a:buFont typeface="Arial" panose="020B0604020202020204" pitchFamily="34" charset="0"/>
              <a:buChar char="•"/>
            </a:pPr>
            <a:r>
              <a:rPr lang="id-ID" dirty="0"/>
              <a:t>Sangat Tidak Setuju (1)</a:t>
            </a:r>
          </a:p>
          <a:p>
            <a:pPr>
              <a:buFont typeface="Arial" panose="020B0604020202020204" pitchFamily="34" charset="0"/>
              <a:buChar char="•"/>
            </a:pPr>
            <a:r>
              <a:rPr lang="id-ID" dirty="0"/>
              <a:t>Tidak Setuju (2)</a:t>
            </a:r>
          </a:p>
          <a:p>
            <a:pPr>
              <a:buFont typeface="Arial" panose="020B0604020202020204" pitchFamily="34" charset="0"/>
              <a:buChar char="•"/>
            </a:pPr>
            <a:r>
              <a:rPr lang="id-ID" dirty="0"/>
              <a:t>Netral (3)</a:t>
            </a:r>
          </a:p>
          <a:p>
            <a:pPr>
              <a:buFont typeface="Arial" panose="020B0604020202020204" pitchFamily="34" charset="0"/>
              <a:buChar char="•"/>
            </a:pPr>
            <a:r>
              <a:rPr lang="id-ID" dirty="0"/>
              <a:t>Setuju (4)</a:t>
            </a:r>
          </a:p>
          <a:p>
            <a:pPr>
              <a:buFont typeface="Arial" panose="020B0604020202020204" pitchFamily="34" charset="0"/>
              <a:buChar char="•"/>
            </a:pPr>
            <a:r>
              <a:rPr lang="id-ID" dirty="0"/>
              <a:t>Sangat Setuju (5)</a:t>
            </a:r>
          </a:p>
          <a:p>
            <a:r>
              <a:rPr lang="id-ID" dirty="0"/>
              <a:t>Dengan skala ini, peneliti dapat mengukur </a:t>
            </a:r>
            <a:r>
              <a:rPr lang="id-ID" b="1" dirty="0"/>
              <a:t>tingkat kepuasan</a:t>
            </a:r>
            <a:r>
              <a:rPr lang="id-ID" dirty="0"/>
              <a:t>, </a:t>
            </a:r>
            <a:r>
              <a:rPr lang="id-ID" b="1" dirty="0"/>
              <a:t>citra destinasi</a:t>
            </a:r>
            <a:r>
              <a:rPr lang="id-ID" dirty="0"/>
              <a:t>, atau </a:t>
            </a:r>
            <a:r>
              <a:rPr lang="id-ID" b="1" dirty="0"/>
              <a:t>niat kunjungan ulang</a:t>
            </a:r>
            <a:r>
              <a:rPr lang="id-ID" dirty="0"/>
              <a:t> dari wisatawan secara </a:t>
            </a:r>
            <a:r>
              <a:rPr lang="id-ID" b="1" dirty="0"/>
              <a:t>kuantitatif</a:t>
            </a:r>
            <a:r>
              <a:rPr lang="id-ID" dirty="0"/>
              <a:t>, sehingga hasilnya bisa dianalisis secara statistik. Skala Likert sangat umum digunakan dalam penelitian pariwisata karena mudah diisi dan dianalisis.</a:t>
            </a:r>
          </a:p>
          <a:p>
            <a:endParaRPr lang="en-US" dirty="0"/>
          </a:p>
        </p:txBody>
      </p:sp>
      <p:sp>
        <p:nvSpPr>
          <p:cNvPr id="4" name="Date Placeholder 3">
            <a:extLst>
              <a:ext uri="{FF2B5EF4-FFF2-40B4-BE49-F238E27FC236}">
                <a16:creationId xmlns:a16="http://schemas.microsoft.com/office/drawing/2014/main" id="{FD1C8973-383B-C53A-5ACC-D1E5D072805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6151687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F4D51-2601-3338-D0AC-A1DA258E9E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EC3881-BB05-9122-529A-155CEB0305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A7C0A6-2796-AFAE-B921-A4263D3DFB32}"/>
              </a:ext>
            </a:extLst>
          </p:cNvPr>
          <p:cNvSpPr>
            <a:spLocks noGrp="1"/>
          </p:cNvSpPr>
          <p:nvPr>
            <p:ph type="body" idx="1"/>
          </p:nvPr>
        </p:nvSpPr>
        <p:spPr/>
        <p:txBody>
          <a:bodyPr/>
          <a:lstStyle/>
          <a:p>
            <a:endParaRPr lang="en-US" dirty="0"/>
          </a:p>
        </p:txBody>
      </p:sp>
      <p:sp>
        <p:nvSpPr>
          <p:cNvPr id="4" name="Date Placeholder 3">
            <a:extLst>
              <a:ext uri="{FF2B5EF4-FFF2-40B4-BE49-F238E27FC236}">
                <a16:creationId xmlns:a16="http://schemas.microsoft.com/office/drawing/2014/main" id="{80D2C787-4CEA-0984-9DB3-2751D65D517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5796601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A98F7-A50A-B8E3-E579-A100187817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8E5C5A-6A22-B10B-5229-4B52E633EE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8161CB-ED0F-7A7C-8EAB-23F4CF590F7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3. </a:t>
            </a:r>
            <a:r>
              <a:rPr lang="id-ID" dirty="0"/>
              <a:t>misalnya dalam evaluasi citra destinasi, FGD dapat melibatkan wisatawan dari berbagai latar belakang untuk mendiskusikan persepsi mereka tentang suatu destinasi. Hasil diskusi ini bisa mengungkap kesan umum, kelebihan, dan kekurangan destinasi dari sudut pandang pengguna secara langsung.</a:t>
            </a:r>
          </a:p>
          <a:p>
            <a:endParaRPr lang="en-US" dirty="0"/>
          </a:p>
        </p:txBody>
      </p:sp>
      <p:sp>
        <p:nvSpPr>
          <p:cNvPr id="4" name="Date Placeholder 3">
            <a:extLst>
              <a:ext uri="{FF2B5EF4-FFF2-40B4-BE49-F238E27FC236}">
                <a16:creationId xmlns:a16="http://schemas.microsoft.com/office/drawing/2014/main" id="{133078A8-BF76-5EA3-01FD-16E8BCBC9FD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507368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7A8DAD-98EA-4186-FA0B-43554ED5C0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30D02E-7B60-3721-F38C-01B8D408DE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A995B6-2866-E881-E45F-C40291447212}"/>
              </a:ext>
            </a:extLst>
          </p:cNvPr>
          <p:cNvSpPr>
            <a:spLocks noGrp="1"/>
          </p:cNvSpPr>
          <p:nvPr>
            <p:ph type="body" idx="1"/>
          </p:nvPr>
        </p:nvSpPr>
        <p:spPr/>
        <p:txBody>
          <a:bodyPr/>
          <a:lstStyle/>
          <a:p>
            <a:endParaRPr lang="en-US" dirty="0"/>
          </a:p>
        </p:txBody>
      </p:sp>
      <p:sp>
        <p:nvSpPr>
          <p:cNvPr id="4" name="Date Placeholder 3">
            <a:extLst>
              <a:ext uri="{FF2B5EF4-FFF2-40B4-BE49-F238E27FC236}">
                <a16:creationId xmlns:a16="http://schemas.microsoft.com/office/drawing/2014/main" id="{F61DEC78-F8AE-C50A-965E-15DB557AFA6D}"/>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5269771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PAR23424 – Manajemen Citra Destinasi Pariwisata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PAR23424 – Manajemen Citra Destinasi Pariwisata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PAR23424 – Manajemen Citra Destinasi Pariwisata</a:t>
            </a:r>
            <a:endPar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Manajemen Citra Destinasi Pariwisata</a:t>
            </a:r>
            <a:endPar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a:t>
            </a:r>
            <a:r>
              <a:rPr lang="en-US" sz="3600" b="1">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7</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3323EB-440A-9DFE-F2C5-961C3BF9B509}"/>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500FAC88-6471-078D-831D-E85B8D64631A}"/>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Langkah-langkah Melakukan Evaluasi Citra Destinasi</a:t>
            </a:r>
          </a:p>
        </p:txBody>
      </p:sp>
      <p:sp>
        <p:nvSpPr>
          <p:cNvPr id="4" name="Content Placeholder 2">
            <a:extLst>
              <a:ext uri="{FF2B5EF4-FFF2-40B4-BE49-F238E27FC236}">
                <a16:creationId xmlns:a16="http://schemas.microsoft.com/office/drawing/2014/main" id="{EBEF391D-5CA4-409A-3E40-1FE3821B66C0}"/>
              </a:ext>
            </a:extLst>
          </p:cNvPr>
          <p:cNvSpPr txBox="1">
            <a:spLocks/>
          </p:cNvSpPr>
          <p:nvPr/>
        </p:nvSpPr>
        <p:spPr>
          <a:xfrm>
            <a:off x="457200" y="1600200"/>
            <a:ext cx="8229600" cy="4525963"/>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b="1" dirty="0">
                <a:solidFill>
                  <a:schemeClr val="tx1"/>
                </a:solidFill>
                <a:latin typeface="Cambria" panose="02040503050406030204" pitchFamily="18" charset="0"/>
                <a:cs typeface="Arial" panose="020B0604020202020204" pitchFamily="34" charset="0"/>
              </a:rPr>
              <a:t> </a:t>
            </a: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Menentukan Tujuan Evaluasi (misal: mengetahui efektivitas kampanye promosi).</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Menentukan Populasi dan Sampel (wisatawan lokal, mancanegara, stakeholder).</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Memilih Metode dan Instrumen (survei, wawancara, FGD).</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Melakukan Pengumpulan Data (lapangan atau daring).</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Analisis Data (kuantitatif atau kualitatif).</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Menyusun Laporan dan Rekomendasi.</a:t>
            </a:r>
            <a:endParaRPr lang="en-US"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747713449"/>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85606B-5C65-A7E0-9FA6-1FABCB4324E4}"/>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D623A3AF-E314-ACA2-969C-21D635425060}"/>
              </a:ext>
            </a:extLst>
          </p:cNvPr>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b="1" dirty="0">
                <a:solidFill>
                  <a:schemeClr val="tx1"/>
                </a:solidFill>
                <a:latin typeface="Cambria" panose="02040503050406030204" pitchFamily="18" charset="0"/>
                <a:cs typeface="Arial" panose="020B0604020202020204" pitchFamily="34" charset="0"/>
              </a:rPr>
              <a:t> </a:t>
            </a:r>
          </a:p>
          <a:p>
            <a:pPr algn="l"/>
            <a:r>
              <a:rPr lang="id-ID" sz="2600" dirty="0">
                <a:solidFill>
                  <a:schemeClr val="tx1"/>
                </a:solidFill>
                <a:latin typeface="Cambria" panose="02040503050406030204" pitchFamily="18" charset="0"/>
                <a:cs typeface="Arial" panose="020B0604020202020204" pitchFamily="34" charset="0"/>
              </a:rPr>
              <a:t>Evaluasi citra destinasi penting untuk menjaga relevansi dan daya tarik sebuah destinasi. Dengan pendekatan yang tepat dalam pengumpulan data, pengelola dapat memahami kekuatan dan kelemahan citra yang ada, serta mengambil keputusan strategis untuk memperbaikinya.</a:t>
            </a:r>
          </a:p>
        </p:txBody>
      </p:sp>
    </p:spTree>
    <p:extLst>
      <p:ext uri="{BB962C8B-B14F-4D97-AF65-F5344CB8AC3E}">
        <p14:creationId xmlns:p14="http://schemas.microsoft.com/office/powerpoint/2010/main" val="3497647484"/>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Evaluasi Citra Destinasi dan Teknik Pengumpulan Data</a:t>
            </a: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b="1" dirty="0">
                <a:solidFill>
                  <a:schemeClr val="tx1"/>
                </a:solidFill>
                <a:latin typeface="Cambria" panose="02040503050406030204" pitchFamily="18" charset="0"/>
                <a:cs typeface="Arial" panose="020B0604020202020204" pitchFamily="34" charset="0"/>
              </a:rPr>
              <a:t>Pendahuluan</a:t>
            </a:r>
            <a:endParaRPr lang="en-US" b="1" dirty="0">
              <a:solidFill>
                <a:schemeClr val="tx1"/>
              </a:solidFill>
              <a:latin typeface="Cambria" panose="02040503050406030204" pitchFamily="18" charset="0"/>
              <a:cs typeface="Arial" panose="020B0604020202020204" pitchFamily="34" charset="0"/>
            </a:endParaRPr>
          </a:p>
          <a:p>
            <a:pPr algn="l"/>
            <a:r>
              <a:rPr lang="id-ID" dirty="0">
                <a:solidFill>
                  <a:schemeClr val="tx1"/>
                </a:solidFill>
                <a:latin typeface="Cambria" panose="02040503050406030204" pitchFamily="18" charset="0"/>
                <a:cs typeface="Arial" panose="020B0604020202020204" pitchFamily="34" charset="0"/>
              </a:rPr>
              <a:t>Evaluasi citra destinasi merupakan bagian penting dalam strategi pengembangan pariwisata karena citra destinasi menentukan persepsi wisatawan terhadap suatu tempat. Citra yang positif akan mendorong minat berkunjung, loyalitas wisatawan, dan promosi dari mulut ke mulut. Oleh karena itu, penting bagi pengelola destinasi untuk secara berkala melakukan evaluasi citra dengan pendekatan yang sistematis dan berbasis data.</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6A2532-B614-360E-EAC1-C3A7EA54481A}"/>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53392D68-A6B2-C956-58A2-D17A897E9B74}"/>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600" b="1" dirty="0">
                <a:latin typeface="Arial" panose="020B0604020202020204" pitchFamily="34" charset="0"/>
                <a:ea typeface="+mj-ea"/>
                <a:cs typeface="Arial" panose="020B0604020202020204" pitchFamily="34" charset="0"/>
              </a:rPr>
              <a:t>Citra </a:t>
            </a:r>
            <a:r>
              <a:rPr lang="en-US" sz="3600" b="1" dirty="0" err="1">
                <a:latin typeface="Arial" panose="020B0604020202020204" pitchFamily="34" charset="0"/>
                <a:ea typeface="+mj-ea"/>
                <a:cs typeface="Arial" panose="020B0604020202020204" pitchFamily="34" charset="0"/>
              </a:rPr>
              <a:t>Destinasi</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018D21F6-1CF4-0CE6-1EBC-F73C945620E4}"/>
              </a:ext>
            </a:extLst>
          </p:cNvPr>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b="1" dirty="0">
                <a:solidFill>
                  <a:schemeClr val="tx1"/>
                </a:solidFill>
                <a:latin typeface="Cambria" panose="02040503050406030204" pitchFamily="18" charset="0"/>
                <a:cs typeface="Arial" panose="020B0604020202020204" pitchFamily="34" charset="0"/>
              </a:rPr>
              <a:t> </a:t>
            </a:r>
          </a:p>
          <a:p>
            <a:pPr algn="l"/>
            <a:r>
              <a:rPr lang="id-ID" dirty="0">
                <a:solidFill>
                  <a:schemeClr val="tx1"/>
                </a:solidFill>
                <a:latin typeface="Cambria" panose="02040503050406030204" pitchFamily="18" charset="0"/>
                <a:cs typeface="Arial" panose="020B0604020202020204" pitchFamily="34" charset="0"/>
              </a:rPr>
              <a:t>Citra destinasi adalah persepsi keseluruhan yang dimiliki seseorang terhadap suatu tempat wisata berdasarkan informasi, pengalaman langsung, atau opini dari orang lain. Citra ini mencakup aspek kognitif (pengetahuan), afektif (perasaan), dan konatif (keinginan berperilaku, seperti mengunjungi atau merekomendasikan).</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363198931"/>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6E7AAD-165E-B924-40C1-67009EC2E712}"/>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670AA126-22B7-B21C-3D1D-50E52E9BBB6C}"/>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Tujuan Evaluasi Citra Destinasi</a:t>
            </a:r>
          </a:p>
        </p:txBody>
      </p:sp>
      <p:sp>
        <p:nvSpPr>
          <p:cNvPr id="4" name="Content Placeholder 2">
            <a:extLst>
              <a:ext uri="{FF2B5EF4-FFF2-40B4-BE49-F238E27FC236}">
                <a16:creationId xmlns:a16="http://schemas.microsoft.com/office/drawing/2014/main" id="{7E3BDADC-73CF-05B3-FC6F-E15421CD4F1E}"/>
              </a:ext>
            </a:extLst>
          </p:cNvPr>
          <p:cNvSpPr txBox="1">
            <a:spLocks/>
          </p:cNvSpPr>
          <p:nvPr/>
        </p:nvSpPr>
        <p:spPr>
          <a:xfrm>
            <a:off x="457200" y="1600200"/>
            <a:ext cx="8229600" cy="4525963"/>
          </a:xfrm>
          <a:prstGeom prst="rect">
            <a:avLst/>
          </a:prstGeom>
        </p:spPr>
        <p:txBody>
          <a:bodyPr vert="horz" lIns="91440" tIns="45720" rIns="91440" bIns="45720" rtlCol="0">
            <a:normAutofit fontScale="925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b="1" dirty="0">
                <a:solidFill>
                  <a:schemeClr val="tx1"/>
                </a:solidFill>
                <a:latin typeface="Cambria" panose="02040503050406030204" pitchFamily="18" charset="0"/>
                <a:cs typeface="Arial" panose="020B0604020202020204" pitchFamily="34" charset="0"/>
              </a:rPr>
              <a:t> </a:t>
            </a: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Mengetahui bagaimana destinasi dipersepsikan oleh wisatawan.</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Mengidentifikasi kesenjangan antara citra yang dibangun dan yang diterima.</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Menyusun strategi perbaikan dan penguatan citra.</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Mengetahui efektivitas promosi dan kampanye pemasaran.</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Menjadi dasar perencanaan pengembangan destinasi.</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083806983"/>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6082A-9D0E-D0E6-A772-9D43E3AE5146}"/>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6EA9DA3B-CA79-A0B2-333D-ACA6AA40A85B}"/>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Aspek yang Dievaluasi dalam Citra Destinasi</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9294D437-F54F-BF8B-F140-6E432BEC9534}"/>
              </a:ext>
            </a:extLst>
          </p:cNvPr>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b="1" dirty="0">
                <a:solidFill>
                  <a:schemeClr val="tx1"/>
                </a:solidFill>
                <a:latin typeface="Cambria" panose="02040503050406030204" pitchFamily="18" charset="0"/>
                <a:cs typeface="Arial" panose="020B0604020202020204" pitchFamily="34" charset="0"/>
              </a:rPr>
              <a:t> </a:t>
            </a:r>
          </a:p>
          <a:p>
            <a:pPr marL="514350" indent="-514350" algn="l">
              <a:buAutoNum type="arabicPeriod"/>
            </a:pPr>
            <a:r>
              <a:rPr lang="id-ID" b="1" dirty="0">
                <a:solidFill>
                  <a:schemeClr val="tx1"/>
                </a:solidFill>
                <a:latin typeface="Cambria" panose="02040503050406030204" pitchFamily="18" charset="0"/>
                <a:cs typeface="Arial" panose="020B0604020202020204" pitchFamily="34" charset="0"/>
              </a:rPr>
              <a:t>Citra Kognitif: </a:t>
            </a:r>
            <a:r>
              <a:rPr lang="id-ID" dirty="0">
                <a:solidFill>
                  <a:schemeClr val="tx1"/>
                </a:solidFill>
                <a:latin typeface="Cambria" panose="02040503050406030204" pitchFamily="18" charset="0"/>
                <a:cs typeface="Arial" panose="020B0604020202020204" pitchFamily="34" charset="0"/>
              </a:rPr>
              <a:t>Apa yang diketahui wisatawan tentang destinasi (misalnya atraksi, infrastruktur, harga).</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b="1" dirty="0">
                <a:solidFill>
                  <a:schemeClr val="tx1"/>
                </a:solidFill>
                <a:latin typeface="Cambria" panose="02040503050406030204" pitchFamily="18" charset="0"/>
                <a:cs typeface="Arial" panose="020B0604020202020204" pitchFamily="34" charset="0"/>
              </a:rPr>
              <a:t>Citra Afektif: </a:t>
            </a:r>
            <a:r>
              <a:rPr lang="id-ID" dirty="0">
                <a:solidFill>
                  <a:schemeClr val="tx1"/>
                </a:solidFill>
                <a:latin typeface="Cambria" panose="02040503050406030204" pitchFamily="18" charset="0"/>
                <a:cs typeface="Arial" panose="020B0604020202020204" pitchFamily="34" charset="0"/>
              </a:rPr>
              <a:t>Perasaan wisatawan terhadap destinasi (senang, nyaman, bosan, kecewa, dll).</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b="1" dirty="0">
                <a:solidFill>
                  <a:schemeClr val="tx1"/>
                </a:solidFill>
                <a:latin typeface="Cambria" panose="02040503050406030204" pitchFamily="18" charset="0"/>
                <a:cs typeface="Arial" panose="020B0604020202020204" pitchFamily="34" charset="0"/>
              </a:rPr>
              <a:t>Citra Konatif: </a:t>
            </a:r>
            <a:r>
              <a:rPr lang="id-ID" dirty="0">
                <a:solidFill>
                  <a:schemeClr val="tx1"/>
                </a:solidFill>
                <a:latin typeface="Cambria" panose="02040503050406030204" pitchFamily="18" charset="0"/>
                <a:cs typeface="Arial" panose="020B0604020202020204" pitchFamily="34" charset="0"/>
              </a:rPr>
              <a:t>Niat wisatawan untuk berkunjung kembali atau merekomendasikan.</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4089402296"/>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E7B9AB-5C3B-89BD-E76F-ADB777AD04AA}"/>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BCE8CEB9-4940-69C0-0D88-70369715107E}"/>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Teknik Pengumpulan Data untuk Evaluasi Citra</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11D94A9E-A344-1BD4-928C-638664DAA7FF}"/>
              </a:ext>
            </a:extLst>
          </p:cNvPr>
          <p:cNvSpPr txBox="1">
            <a:spLocks/>
          </p:cNvSpPr>
          <p:nvPr/>
        </p:nvSpPr>
        <p:spPr>
          <a:xfrm>
            <a:off x="457200" y="1600200"/>
            <a:ext cx="8229600" cy="4525963"/>
          </a:xfrm>
          <a:prstGeom prst="rect">
            <a:avLst/>
          </a:prstGeom>
        </p:spPr>
        <p:txBody>
          <a:bodyPr vert="horz" lIns="91440" tIns="45720" rIns="91440" bIns="45720" rtlCol="0">
            <a:normAutofit fontScale="92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b="1" dirty="0">
                <a:solidFill>
                  <a:schemeClr val="tx1"/>
                </a:solidFill>
                <a:latin typeface="Cambria" panose="02040503050406030204" pitchFamily="18" charset="0"/>
                <a:cs typeface="Arial" panose="020B0604020202020204" pitchFamily="34" charset="0"/>
              </a:rPr>
              <a:t> </a:t>
            </a:r>
          </a:p>
          <a:p>
            <a:pPr algn="l"/>
            <a:r>
              <a:rPr lang="id-ID" dirty="0">
                <a:solidFill>
                  <a:schemeClr val="tx1"/>
                </a:solidFill>
                <a:latin typeface="Cambria" panose="02040503050406030204" pitchFamily="18" charset="0"/>
                <a:cs typeface="Arial" panose="020B0604020202020204" pitchFamily="34" charset="0"/>
              </a:rPr>
              <a:t>Untuk mengevaluasi citra destinasi secara akurat, diperlukan data yang dikumpulkan melalui berbagai teknik, antara lain:</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b="1" dirty="0">
                <a:solidFill>
                  <a:schemeClr val="tx1"/>
                </a:solidFill>
                <a:latin typeface="Cambria" panose="02040503050406030204" pitchFamily="18" charset="0"/>
                <a:cs typeface="Arial" panose="020B0604020202020204" pitchFamily="34" charset="0"/>
              </a:rPr>
              <a:t>Kuesioner atau Survei</a:t>
            </a:r>
            <a:endParaRPr lang="en-US" b="1"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dirty="0">
                <a:solidFill>
                  <a:schemeClr val="tx1"/>
                </a:solidFill>
                <a:latin typeface="Cambria" panose="02040503050406030204" pitchFamily="18" charset="0"/>
                <a:cs typeface="Arial" panose="020B0604020202020204" pitchFamily="34" charset="0"/>
              </a:rPr>
              <a:t>Menggunakan skala likert untuk mengukur persepsi, kepuasan, dan niat berkunjung.</a:t>
            </a:r>
            <a:endParaRPr lang="en-US"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dirty="0">
                <a:solidFill>
                  <a:schemeClr val="tx1"/>
                </a:solidFill>
                <a:latin typeface="Cambria" panose="02040503050406030204" pitchFamily="18" charset="0"/>
                <a:cs typeface="Arial" panose="020B0604020202020204" pitchFamily="34" charset="0"/>
              </a:rPr>
              <a:t>Dapat disebarkan secara daring (online) atau langsung (offline).</a:t>
            </a:r>
            <a:endParaRPr lang="en-US"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dirty="0">
                <a:solidFill>
                  <a:schemeClr val="tx1"/>
                </a:solidFill>
                <a:latin typeface="Cambria" panose="02040503050406030204" pitchFamily="18" charset="0"/>
                <a:cs typeface="Arial" panose="020B0604020202020204" pitchFamily="34" charset="0"/>
              </a:rPr>
              <a:t>Contoh pertanyaan: "Seberapa puas Anda dengan kebersihan destinasi ini?", "Apakah Anda bersedia merekomendasikan destinasi ini kepada orang lain?"</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766306903"/>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73BB6-CD6F-2C80-195A-DB45F70ECB92}"/>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B99D83F-F185-7230-F7D4-5EB057DAF7B7}"/>
              </a:ext>
            </a:extLst>
          </p:cNvPr>
          <p:cNvSpPr txBox="1">
            <a:spLocks/>
          </p:cNvSpPr>
          <p:nvPr/>
        </p:nvSpPr>
        <p:spPr>
          <a:xfrm>
            <a:off x="457200" y="692696"/>
            <a:ext cx="8229600" cy="543346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b="1" dirty="0">
                <a:solidFill>
                  <a:schemeClr val="tx1"/>
                </a:solidFill>
                <a:latin typeface="Cambria" panose="02040503050406030204" pitchFamily="18" charset="0"/>
                <a:cs typeface="Arial" panose="020B0604020202020204" pitchFamily="34" charset="0"/>
              </a:rPr>
              <a:t> </a:t>
            </a:r>
          </a:p>
          <a:p>
            <a:pPr algn="l"/>
            <a:r>
              <a:rPr lang="id-ID" b="1" dirty="0">
                <a:solidFill>
                  <a:schemeClr val="tx1"/>
                </a:solidFill>
                <a:latin typeface="Cambria" panose="02040503050406030204" pitchFamily="18" charset="0"/>
                <a:cs typeface="Arial" panose="020B0604020202020204" pitchFamily="34" charset="0"/>
              </a:rPr>
              <a:t>2. Wawancara Mendalam (In-depth Interview)</a:t>
            </a:r>
            <a:endParaRPr lang="en-US" b="1" dirty="0">
              <a:solidFill>
                <a:schemeClr val="tx1"/>
              </a:solidFill>
              <a:latin typeface="Cambria" panose="02040503050406030204" pitchFamily="18" charset="0"/>
              <a:cs typeface="Arial" panose="020B0604020202020204" pitchFamily="34" charset="0"/>
            </a:endParaRPr>
          </a:p>
          <a:p>
            <a:pPr algn="l"/>
            <a:endParaRPr lang="en-US" b="1"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dirty="0">
                <a:solidFill>
                  <a:schemeClr val="tx1"/>
                </a:solidFill>
                <a:latin typeface="Cambria" panose="02040503050406030204" pitchFamily="18" charset="0"/>
                <a:cs typeface="Arial" panose="020B0604020202020204" pitchFamily="34" charset="0"/>
              </a:rPr>
              <a:t>Digunakan untuk menggali pendapat wisatawan secara lebih dalam.</a:t>
            </a:r>
            <a:endParaRPr lang="en-US"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dirty="0">
                <a:solidFill>
                  <a:schemeClr val="tx1"/>
                </a:solidFill>
                <a:latin typeface="Cambria" panose="02040503050406030204" pitchFamily="18" charset="0"/>
                <a:cs typeface="Arial" panose="020B0604020202020204" pitchFamily="34" charset="0"/>
              </a:rPr>
              <a:t>Cocok digunakan pada studi kualitatif atau eksploratif.</a:t>
            </a:r>
            <a:endParaRPr lang="en-US"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dirty="0">
                <a:solidFill>
                  <a:schemeClr val="tx1"/>
                </a:solidFill>
                <a:latin typeface="Cambria" panose="02040503050406030204" pitchFamily="18" charset="0"/>
                <a:cs typeface="Arial" panose="020B0604020202020204" pitchFamily="34" charset="0"/>
              </a:rPr>
              <a:t>Dapat dilakukan secara langsung atau melalui telepon/Zoom.</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86171364"/>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CA2DE-1997-5578-A815-D1A6593430C9}"/>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CEFBC6D5-B57C-B646-9FC5-D9EE9A42B028}"/>
              </a:ext>
            </a:extLst>
          </p:cNvPr>
          <p:cNvSpPr txBox="1">
            <a:spLocks/>
          </p:cNvSpPr>
          <p:nvPr/>
        </p:nvSpPr>
        <p:spPr>
          <a:xfrm>
            <a:off x="457200" y="692696"/>
            <a:ext cx="8229600" cy="5433467"/>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b="1" dirty="0">
                <a:solidFill>
                  <a:schemeClr val="tx1"/>
                </a:solidFill>
                <a:latin typeface="Cambria" panose="02040503050406030204" pitchFamily="18" charset="0"/>
                <a:cs typeface="Arial" panose="020B0604020202020204" pitchFamily="34" charset="0"/>
              </a:rPr>
              <a:t> </a:t>
            </a:r>
          </a:p>
          <a:p>
            <a:pPr algn="l"/>
            <a:r>
              <a:rPr lang="id-ID" b="1" dirty="0">
                <a:solidFill>
                  <a:schemeClr val="tx1"/>
                </a:solidFill>
                <a:latin typeface="Cambria" panose="02040503050406030204" pitchFamily="18" charset="0"/>
                <a:cs typeface="Arial" panose="020B0604020202020204" pitchFamily="34" charset="0"/>
              </a:rPr>
              <a:t>3. Focus Group Discussion (FGD)</a:t>
            </a:r>
            <a:endParaRPr lang="en-US" b="1" dirty="0">
              <a:solidFill>
                <a:schemeClr val="tx1"/>
              </a:solidFill>
              <a:latin typeface="Cambria" panose="02040503050406030204" pitchFamily="18" charset="0"/>
              <a:cs typeface="Arial" panose="020B0604020202020204" pitchFamily="34" charset="0"/>
            </a:endParaRPr>
          </a:p>
          <a:p>
            <a:pPr algn="l"/>
            <a:endParaRPr lang="en-US"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dirty="0">
                <a:solidFill>
                  <a:schemeClr val="tx1"/>
                </a:solidFill>
                <a:latin typeface="Cambria" panose="02040503050406030204" pitchFamily="18" charset="0"/>
                <a:cs typeface="Arial" panose="020B0604020202020204" pitchFamily="34" charset="0"/>
              </a:rPr>
              <a:t>Diskusi kelompok kecil dengan wisatawan atau stakeholder destinasi.</a:t>
            </a:r>
            <a:endParaRPr lang="en-US"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dirty="0">
                <a:solidFill>
                  <a:schemeClr val="tx1"/>
                </a:solidFill>
                <a:latin typeface="Cambria" panose="02040503050406030204" pitchFamily="18" charset="0"/>
                <a:cs typeface="Arial" panose="020B0604020202020204" pitchFamily="34" charset="0"/>
              </a:rPr>
              <a:t>Digunakan untuk mendapatkan pandangan dan opini kolektif.</a:t>
            </a:r>
            <a:endParaRPr lang="en-US" dirty="0">
              <a:solidFill>
                <a:schemeClr val="tx1"/>
              </a:solidFill>
              <a:latin typeface="Cambria" panose="02040503050406030204" pitchFamily="18" charset="0"/>
              <a:cs typeface="Arial" panose="020B0604020202020204" pitchFamily="34" charset="0"/>
            </a:endParaRPr>
          </a:p>
          <a:p>
            <a:pPr marL="457200" indent="-457200" algn="l">
              <a:buFontTx/>
              <a:buChar char="-"/>
            </a:pPr>
            <a:endParaRPr lang="en-US" sz="2600" dirty="0">
              <a:solidFill>
                <a:schemeClr val="tx1"/>
              </a:solidFill>
              <a:latin typeface="Cambria" panose="02040503050406030204" pitchFamily="18" charset="0"/>
              <a:cs typeface="Arial" panose="020B0604020202020204" pitchFamily="34" charset="0"/>
            </a:endParaRPr>
          </a:p>
          <a:p>
            <a:pPr algn="l"/>
            <a:r>
              <a:rPr lang="id-ID" sz="2600" b="1" dirty="0">
                <a:solidFill>
                  <a:schemeClr val="tx1"/>
                </a:solidFill>
                <a:latin typeface="Cambria" panose="02040503050406030204" pitchFamily="18" charset="0"/>
                <a:cs typeface="Arial" panose="020B0604020202020204" pitchFamily="34" charset="0"/>
              </a:rPr>
              <a:t>4. Observasi Langsung</a:t>
            </a:r>
            <a:endParaRPr lang="en-US" sz="2600" b="1"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dirty="0">
                <a:solidFill>
                  <a:schemeClr val="tx1"/>
                </a:solidFill>
                <a:latin typeface="Cambria" panose="02040503050406030204" pitchFamily="18" charset="0"/>
                <a:cs typeface="Arial" panose="020B0604020202020204" pitchFamily="34" charset="0"/>
              </a:rPr>
              <a:t>Melakukan pengamatan terhadap perilaku dan respons wisatawan di lapangan.</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dirty="0">
                <a:solidFill>
                  <a:schemeClr val="tx1"/>
                </a:solidFill>
                <a:latin typeface="Cambria" panose="02040503050406030204" pitchFamily="18" charset="0"/>
                <a:cs typeface="Arial" panose="020B0604020202020204" pitchFamily="34" charset="0"/>
              </a:rPr>
              <a:t>Contoh: mencatat ekspresi, rute yang dipilih, lama kunjungan di titik tertentu</a:t>
            </a:r>
          </a:p>
        </p:txBody>
      </p:sp>
    </p:spTree>
    <p:extLst>
      <p:ext uri="{BB962C8B-B14F-4D97-AF65-F5344CB8AC3E}">
        <p14:creationId xmlns:p14="http://schemas.microsoft.com/office/powerpoint/2010/main" val="631052935"/>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BE19B4-0930-9C29-5A23-3C6209EF5DDD}"/>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779FA80D-87ED-E7B3-8ECC-9B9CBB8B47B0}"/>
              </a:ext>
            </a:extLst>
          </p:cNvPr>
          <p:cNvSpPr txBox="1">
            <a:spLocks/>
          </p:cNvSpPr>
          <p:nvPr/>
        </p:nvSpPr>
        <p:spPr>
          <a:xfrm>
            <a:off x="457200" y="692696"/>
            <a:ext cx="8229600" cy="543346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b="1" dirty="0">
                <a:solidFill>
                  <a:schemeClr val="tx1"/>
                </a:solidFill>
                <a:latin typeface="Cambria" panose="02040503050406030204" pitchFamily="18" charset="0"/>
                <a:cs typeface="Arial" panose="020B0604020202020204" pitchFamily="34" charset="0"/>
              </a:rPr>
              <a:t> </a:t>
            </a:r>
          </a:p>
          <a:p>
            <a:pPr algn="l"/>
            <a:r>
              <a:rPr lang="id-ID" sz="2600" b="1" dirty="0">
                <a:solidFill>
                  <a:schemeClr val="tx1"/>
                </a:solidFill>
                <a:latin typeface="Cambria" panose="02040503050406030204" pitchFamily="18" charset="0"/>
                <a:cs typeface="Arial" panose="020B0604020202020204" pitchFamily="34" charset="0"/>
              </a:rPr>
              <a:t>5. Analisis Media Sosial dan Ulasan Online</a:t>
            </a:r>
            <a:endParaRPr lang="en-US" sz="2600" b="1"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dirty="0">
                <a:solidFill>
                  <a:schemeClr val="tx1"/>
                </a:solidFill>
                <a:latin typeface="Cambria" panose="02040503050406030204" pitchFamily="18" charset="0"/>
                <a:cs typeface="Arial" panose="020B0604020202020204" pitchFamily="34" charset="0"/>
              </a:rPr>
              <a:t>Mengevaluasi komentar, ulasan, dan rating dari wisatawan di platform seperti Google Review, TripAdvisor, Instagram, dan TikTok.</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dirty="0">
                <a:solidFill>
                  <a:schemeClr val="tx1"/>
                </a:solidFill>
                <a:latin typeface="Cambria" panose="02040503050406030204" pitchFamily="18" charset="0"/>
                <a:cs typeface="Arial" panose="020B0604020202020204" pitchFamily="34" charset="0"/>
              </a:rPr>
              <a:t>Digunakan untuk mengidentifikasi persepsi real-time dan tren.</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endParaRPr lang="en-US" sz="2600" dirty="0">
              <a:solidFill>
                <a:schemeClr val="tx1"/>
              </a:solidFill>
              <a:latin typeface="Cambria" panose="02040503050406030204" pitchFamily="18" charset="0"/>
              <a:cs typeface="Arial" panose="020B0604020202020204" pitchFamily="34" charset="0"/>
            </a:endParaRPr>
          </a:p>
          <a:p>
            <a:pPr algn="l"/>
            <a:r>
              <a:rPr lang="id-ID" sz="2600" b="1" dirty="0">
                <a:solidFill>
                  <a:schemeClr val="tx1"/>
                </a:solidFill>
                <a:latin typeface="Cambria" panose="02040503050406030204" pitchFamily="18" charset="0"/>
                <a:cs typeface="Arial" panose="020B0604020202020204" pitchFamily="34" charset="0"/>
              </a:rPr>
              <a:t>6. Dokumentasi dan Studi Sekunder</a:t>
            </a:r>
            <a:endParaRPr lang="en-US" sz="2600" b="1"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dirty="0">
                <a:solidFill>
                  <a:schemeClr val="tx1"/>
                </a:solidFill>
                <a:latin typeface="Cambria" panose="02040503050406030204" pitchFamily="18" charset="0"/>
                <a:cs typeface="Arial" panose="020B0604020202020204" pitchFamily="34" charset="0"/>
              </a:rPr>
              <a:t>Menggunakan laporan sebelumnya, data statistik, dan publikasi dari instansi resmi atau pihak ketiga.</a:t>
            </a:r>
          </a:p>
        </p:txBody>
      </p:sp>
    </p:spTree>
    <p:extLst>
      <p:ext uri="{BB962C8B-B14F-4D97-AF65-F5344CB8AC3E}">
        <p14:creationId xmlns:p14="http://schemas.microsoft.com/office/powerpoint/2010/main" val="4118346171"/>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6707</TotalTime>
  <Words>695</Words>
  <Application>Microsoft Office PowerPoint</Application>
  <PresentationFormat>On-screen Show (4:3)</PresentationFormat>
  <Paragraphs>72</Paragraphs>
  <Slides>12</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Rionaldi Ali</cp:lastModifiedBy>
  <cp:revision>484</cp:revision>
  <cp:lastPrinted>2017-08-29T02:54:51Z</cp:lastPrinted>
  <dcterms:created xsi:type="dcterms:W3CDTF">2010-04-18T12:06:30Z</dcterms:created>
  <dcterms:modified xsi:type="dcterms:W3CDTF">2025-04-16T01:47:34Z</dcterms:modified>
</cp:coreProperties>
</file>