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notesMasterIdLst>
    <p:notesMasterId r:id="rId27"/>
  </p:notesMasterIdLst>
  <p:sldIdLst>
    <p:sldId id="257" r:id="rId2"/>
    <p:sldId id="258" r:id="rId3"/>
    <p:sldId id="269" r:id="rId4"/>
    <p:sldId id="270" r:id="rId5"/>
    <p:sldId id="271" r:id="rId6"/>
    <p:sldId id="272" r:id="rId7"/>
    <p:sldId id="259" r:id="rId8"/>
    <p:sldId id="273" r:id="rId9"/>
    <p:sldId id="261" r:id="rId10"/>
    <p:sldId id="281" r:id="rId11"/>
    <p:sldId id="283" r:id="rId12"/>
    <p:sldId id="282" r:id="rId13"/>
    <p:sldId id="284" r:id="rId14"/>
    <p:sldId id="285" r:id="rId15"/>
    <p:sldId id="286" r:id="rId16"/>
    <p:sldId id="291" r:id="rId17"/>
    <p:sldId id="262" r:id="rId18"/>
    <p:sldId id="274" r:id="rId19"/>
    <p:sldId id="275" r:id="rId20"/>
    <p:sldId id="276" r:id="rId21"/>
    <p:sldId id="277" r:id="rId22"/>
    <p:sldId id="278" r:id="rId23"/>
    <p:sldId id="280" r:id="rId24"/>
    <p:sldId id="279" r:id="rId25"/>
    <p:sldId id="263" r:id="rId26"/>
  </p:sldIdLst>
  <p:sldSz cx="11887200" cy="777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8FF"/>
    <a:srgbClr val="CC0000"/>
    <a:srgbClr val="006600"/>
    <a:srgbClr val="FFFF00"/>
    <a:srgbClr val="0000CC"/>
    <a:srgbClr val="CCFF99"/>
    <a:srgbClr val="670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19" autoAdjust="0"/>
    <p:restoredTop sz="94660"/>
  </p:normalViewPr>
  <p:slideViewPr>
    <p:cSldViewPr>
      <p:cViewPr varScale="1">
        <p:scale>
          <a:sx n="60" d="100"/>
          <a:sy n="60" d="100"/>
        </p:scale>
        <p:origin x="1038" y="84"/>
      </p:cViewPr>
      <p:guideLst>
        <p:guide orient="horz" pos="2448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8038" y="685800"/>
            <a:ext cx="5241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B89A90-46A9-4914-BACB-EFE3FE8846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4867" algn="l" defTabSz="9139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842" algn="l" defTabSz="9139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815" algn="l" defTabSz="9139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789" algn="l" defTabSz="91394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CA78E1-8245-4979-A3E2-5ADCC281DEC0}" type="slidenum">
              <a:rPr lang="en-US"/>
              <a:pPr/>
              <a:t>1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A90-46A9-4914-BACB-EFE3FE8846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554480"/>
            <a:ext cx="10207142" cy="2072640"/>
          </a:xfrm>
          <a:ln>
            <a:noFill/>
          </a:ln>
        </p:spPr>
        <p:txBody>
          <a:bodyPr vert="horz" tIns="0" rIns="2246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9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20" y="3659007"/>
            <a:ext cx="10211105" cy="1986280"/>
          </a:xfrm>
        </p:spPr>
        <p:txBody>
          <a:bodyPr lIns="0" rIns="22467"/>
          <a:lstStyle>
            <a:lvl1pPr marL="0" marR="56167" indent="0" algn="r">
              <a:buNone/>
              <a:defRPr>
                <a:solidFill>
                  <a:schemeClr val="tx1"/>
                </a:solidFill>
              </a:defRPr>
            </a:lvl1pPr>
            <a:lvl2pPr marL="561670" indent="0" algn="ctr">
              <a:buNone/>
            </a:lvl2pPr>
            <a:lvl3pPr marL="1123340" indent="0" algn="ctr">
              <a:buNone/>
            </a:lvl3pPr>
            <a:lvl4pPr marL="1685011" indent="0" algn="ctr">
              <a:buNone/>
            </a:lvl4pPr>
            <a:lvl5pPr marL="2246681" indent="0" algn="ctr">
              <a:buNone/>
            </a:lvl5pPr>
            <a:lvl6pPr marL="2808351" indent="0" algn="ctr">
              <a:buNone/>
            </a:lvl6pPr>
            <a:lvl7pPr marL="3370021" indent="0" algn="ctr">
              <a:buNone/>
            </a:lvl7pPr>
            <a:lvl8pPr marL="3931691" indent="0" algn="ctr">
              <a:buNone/>
            </a:lvl8pPr>
            <a:lvl9pPr marL="4493362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1918D-CE86-4F1D-A34D-93F8C35D3D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059A-118F-452C-AAC9-50C8D74B2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1036322"/>
            <a:ext cx="2674620" cy="590666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1036322"/>
            <a:ext cx="7825740" cy="590666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BE672-F364-4403-BA29-6BEE12E8FE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58AF6-1B67-4E00-B45E-62D37EBF5A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8" y="1492301"/>
            <a:ext cx="10104120" cy="1544117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9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8" y="3065286"/>
            <a:ext cx="10104120" cy="1711007"/>
          </a:xfrm>
        </p:spPr>
        <p:txBody>
          <a:bodyPr lIns="56167" rIns="56167" anchor="t"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84F48-C65F-42B6-AABC-56D3F70924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97966"/>
            <a:ext cx="10698480" cy="1295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76096"/>
            <a:ext cx="5250180" cy="5026152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2176096"/>
            <a:ext cx="5250180" cy="5026152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28178-A784-4F92-B129-B7577EE7A2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97966"/>
            <a:ext cx="10698480" cy="1295400"/>
          </a:xfrm>
        </p:spPr>
        <p:txBody>
          <a:bodyPr tIns="56167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02614"/>
            <a:ext cx="5252244" cy="747266"/>
          </a:xfrm>
        </p:spPr>
        <p:txBody>
          <a:bodyPr lIns="56167" tIns="0" rIns="56167" bIns="0" anchor="ctr">
            <a:noAutofit/>
          </a:bodyPr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3" y="2107725"/>
            <a:ext cx="5254308" cy="742155"/>
          </a:xfrm>
        </p:spPr>
        <p:txBody>
          <a:bodyPr lIns="56167" tIns="0" rIns="56167" bIns="0" anchor="ctr"/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0" y="2849880"/>
            <a:ext cx="5252244" cy="4358483"/>
          </a:xfrm>
        </p:spPr>
        <p:txBody>
          <a:bodyPr tIns="0"/>
          <a:lstStyle>
            <a:lvl1pPr>
              <a:defRPr sz="27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849880"/>
            <a:ext cx="5254308" cy="4358483"/>
          </a:xfrm>
        </p:spPr>
        <p:txBody>
          <a:bodyPr tIns="0"/>
          <a:lstStyle>
            <a:lvl1pPr>
              <a:defRPr sz="27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9534E-63ED-4B43-8812-F2E97C6D8D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97966"/>
            <a:ext cx="10797540" cy="1295400"/>
          </a:xfrm>
        </p:spPr>
        <p:txBody>
          <a:bodyPr vert="horz" tIns="5616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D9A09-A933-4C80-A55B-A2EA1E51F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25AC-0AA6-484B-B8C1-BB553FB07B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82932"/>
            <a:ext cx="3566160" cy="131699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2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899920"/>
            <a:ext cx="3566160" cy="5181600"/>
          </a:xfrm>
        </p:spPr>
        <p:txBody>
          <a:bodyPr lIns="22467" rIns="22467"/>
          <a:lstStyle>
            <a:lvl1pPr marL="0" indent="0" algn="l">
              <a:buNone/>
              <a:defRPr sz="1700"/>
            </a:lvl1pPr>
            <a:lvl2pPr indent="0" algn="l">
              <a:buNone/>
              <a:defRPr sz="15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5" y="1899920"/>
            <a:ext cx="6645275" cy="5181600"/>
          </a:xfrm>
        </p:spPr>
        <p:txBody>
          <a:bodyPr tIns="0"/>
          <a:lstStyle>
            <a:lvl1pPr>
              <a:defRPr sz="34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EF15-7E5D-4F00-9CD2-A8FCA3E1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115479" y="1255821"/>
            <a:ext cx="6835140" cy="46634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334" tIns="56167" rIns="112334" bIns="5616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405374" y="6074405"/>
            <a:ext cx="202082" cy="17617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334" tIns="56167" rIns="112334" bIns="5616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333929"/>
            <a:ext cx="2876702" cy="1793637"/>
          </a:xfrm>
        </p:spPr>
        <p:txBody>
          <a:bodyPr vert="horz" lIns="56167" tIns="56167" rIns="56167" bIns="56167" anchor="b"/>
          <a:lstStyle>
            <a:lvl1pPr algn="l">
              <a:buNone/>
              <a:defRPr sz="25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3205956"/>
            <a:ext cx="2872740" cy="2469896"/>
          </a:xfrm>
        </p:spPr>
        <p:txBody>
          <a:bodyPr lIns="78634" rIns="56167" bIns="56167" anchor="t"/>
          <a:lstStyle>
            <a:lvl1pPr marL="0" indent="0" algn="l">
              <a:spcBef>
                <a:spcPts val="307"/>
              </a:spcBef>
              <a:buFontTx/>
              <a:buNone/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00360" y="7203864"/>
            <a:ext cx="792480" cy="413808"/>
          </a:xfrm>
        </p:spPr>
        <p:txBody>
          <a:bodyPr/>
          <a:lstStyle/>
          <a:p>
            <a:fld id="{B33600C1-72AE-4C37-80C0-2873F68868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1" y="1359453"/>
            <a:ext cx="6003036" cy="4456176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9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383" y="6592147"/>
            <a:ext cx="11911965" cy="118025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2334" tIns="56167" rIns="112334" bIns="5616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695950" y="7049136"/>
            <a:ext cx="6191250" cy="7232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2334" tIns="56167" rIns="112334" bIns="5616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3" y="-8096"/>
            <a:ext cx="11911965" cy="118025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2334" tIns="56167" rIns="112334" bIns="5616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950" y="-8096"/>
            <a:ext cx="6191250" cy="7232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2334" tIns="56167" rIns="112334" bIns="56167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94360" y="797966"/>
            <a:ext cx="10698480" cy="1295400"/>
          </a:xfrm>
          <a:prstGeom prst="rect">
            <a:avLst/>
          </a:prstGeom>
        </p:spPr>
        <p:txBody>
          <a:bodyPr vert="horz" lIns="0" tIns="56167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94360" y="2193544"/>
            <a:ext cx="10698480" cy="4974336"/>
          </a:xfrm>
          <a:prstGeom prst="rect">
            <a:avLst/>
          </a:prstGeom>
        </p:spPr>
        <p:txBody>
          <a:bodyPr vert="horz" lIns="112334" tIns="56167" rIns="112334" bIns="5616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360" y="7203864"/>
            <a:ext cx="2773680" cy="41380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7100" y="7203864"/>
            <a:ext cx="4358640" cy="41380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2240" y="7203864"/>
            <a:ext cx="990600" cy="413808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5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85453A-0682-49B9-9CBA-04BFECC7587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4722" y="229396"/>
            <a:ext cx="11934712" cy="735787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rtl="0" eaLnBrk="1" latinLnBrk="0" hangingPunct="1">
        <a:spcBef>
          <a:spcPct val="0"/>
        </a:spcBef>
        <a:buNone/>
        <a:defRPr kumimoji="0" sz="6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37002" indent="-337002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86338" indent="-303302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23340" indent="-303302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460343" indent="-258368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345" indent="-258368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4347" indent="-258368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359015" indent="-224668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96017" indent="-224668" algn="l" rtl="0" eaLnBrk="1" latinLnBrk="0" hangingPunct="1">
        <a:spcBef>
          <a:spcPct val="20000"/>
        </a:spcBef>
        <a:buClr>
          <a:schemeClr val="tx2"/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033019" indent="-224668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616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233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850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466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8083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700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9316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4933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6"/>
          <p:cNvSpPr>
            <a:spLocks noChangeArrowheads="1" noChangeShapeType="1" noTextEdit="1"/>
          </p:cNvSpPr>
          <p:nvPr/>
        </p:nvSpPr>
        <p:spPr bwMode="auto">
          <a:xfrm>
            <a:off x="2133600" y="2511425"/>
            <a:ext cx="8228013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normalizeH="1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MENGANALISIS</a:t>
            </a:r>
          </a:p>
          <a:p>
            <a:pPr algn="ctr"/>
            <a:r>
              <a:rPr lang="id-ID" sz="3600" kern="10" normalizeH="1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PELUANG USAHA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513013" y="2514600"/>
            <a:ext cx="5094287" cy="269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36538" indent="-236538">
              <a:lnSpc>
                <a:spcPts val="2100"/>
              </a:lnSpc>
              <a:buFontTx/>
              <a:buChar char="•"/>
            </a:pPr>
            <a:r>
              <a:rPr lang="en-US" sz="2000" b="1"/>
              <a:t>Analisis Kebutuhan Pasar/Konsumen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3124200" y="3354388"/>
            <a:ext cx="5094288" cy="269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36538" indent="-236538">
              <a:lnSpc>
                <a:spcPts val="2100"/>
              </a:lnSpc>
              <a:buFontTx/>
              <a:buChar char="•"/>
            </a:pPr>
            <a:r>
              <a:rPr lang="sv-SE" sz="2000" b="1"/>
              <a:t>Analisis Kebutuhan Materi &amp; Produk</a:t>
            </a:r>
            <a:endParaRPr lang="en-US" sz="2000" b="1"/>
          </a:p>
        </p:txBody>
      </p:sp>
      <p:sp>
        <p:nvSpPr>
          <p:cNvPr id="18436" name="Text Box 9"/>
          <p:cNvSpPr txBox="1">
            <a:spLocks noChangeArrowheads="1"/>
          </p:cNvSpPr>
          <p:nvPr/>
        </p:nvSpPr>
        <p:spPr bwMode="auto">
          <a:xfrm>
            <a:off x="3354388" y="4418013"/>
            <a:ext cx="5153025" cy="1793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36538" indent="-236538">
              <a:lnSpc>
                <a:spcPts val="1400"/>
              </a:lnSpc>
              <a:buFontTx/>
              <a:buChar char="•"/>
            </a:pPr>
            <a:r>
              <a:rPr lang="en-US" sz="2000" b="1"/>
              <a:t>Analisis Keberlanjutan Usaha ke Depan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3354388" y="5257800"/>
            <a:ext cx="3516312" cy="269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36538" indent="-236538">
              <a:lnSpc>
                <a:spcPts val="2100"/>
              </a:lnSpc>
              <a:buFontTx/>
              <a:buChar char="•"/>
            </a:pPr>
            <a:r>
              <a:rPr lang="en-US" sz="2000" b="1"/>
              <a:t>Analisis Persaingan usaha</a:t>
            </a:r>
          </a:p>
        </p:txBody>
      </p:sp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2743200" y="6210300"/>
            <a:ext cx="5434013" cy="269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36538" indent="-236538">
              <a:lnSpc>
                <a:spcPts val="2100"/>
              </a:lnSpc>
              <a:buFontTx/>
              <a:buChar char="•"/>
            </a:pPr>
            <a:r>
              <a:rPr lang="en-US" sz="2000" b="1"/>
              <a:t>Analisis Pendapatan &amp; Pengembangan</a:t>
            </a:r>
          </a:p>
        </p:txBody>
      </p:sp>
      <p:sp>
        <p:nvSpPr>
          <p:cNvPr id="18439" name="WordArt 12"/>
          <p:cNvSpPr>
            <a:spLocks noChangeArrowheads="1" noChangeShapeType="1" noTextEdit="1"/>
          </p:cNvSpPr>
          <p:nvPr/>
        </p:nvSpPr>
        <p:spPr bwMode="auto">
          <a:xfrm>
            <a:off x="609600" y="4038600"/>
            <a:ext cx="175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b="1" kern="1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PELUANG</a:t>
            </a:r>
          </a:p>
        </p:txBody>
      </p:sp>
      <p:sp>
        <p:nvSpPr>
          <p:cNvPr id="18440" name="WordArt 15"/>
          <p:cNvSpPr>
            <a:spLocks noChangeArrowheads="1" noChangeShapeType="1" noTextEdit="1"/>
          </p:cNvSpPr>
          <p:nvPr/>
        </p:nvSpPr>
        <p:spPr bwMode="auto">
          <a:xfrm>
            <a:off x="1371600" y="288925"/>
            <a:ext cx="8839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Peluang Usaha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6"/>
          <p:cNvSpPr txBox="1">
            <a:spLocks noChangeArrowheads="1"/>
          </p:cNvSpPr>
          <p:nvPr/>
        </p:nvSpPr>
        <p:spPr bwMode="auto">
          <a:xfrm>
            <a:off x="547688" y="1371600"/>
            <a:ext cx="10729912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25525" indent="-1025525" defTabSz="1087438">
              <a:spcBef>
                <a:spcPct val="20000"/>
              </a:spcBef>
              <a:tabLst>
                <a:tab pos="342900" algn="l"/>
                <a:tab pos="1025525" algn="l"/>
              </a:tabLst>
            </a:pPr>
            <a:r>
              <a:rPr lang="en-US" sz="4100" b="1">
                <a:cs typeface="Arial" charset="0"/>
              </a:rPr>
              <a:t>• 	Sbl memulai konsep usaha anda hrs tahu,</a:t>
            </a:r>
          </a:p>
          <a:p>
            <a:pPr marL="1025525" indent="-1025525" defTabSz="1087438">
              <a:spcBef>
                <a:spcPct val="20000"/>
              </a:spcBef>
              <a:tabLst>
                <a:tab pos="342900" algn="l"/>
                <a:tab pos="1025525" algn="l"/>
              </a:tabLst>
            </a:pPr>
            <a:r>
              <a:rPr lang="en-US" sz="4100" b="1">
                <a:cs typeface="Arial" charset="0"/>
              </a:rPr>
              <a:t>	</a:t>
            </a:r>
            <a:r>
              <a:rPr lang="en-US" sz="4100" b="1">
                <a:cs typeface="Arial" charset="0"/>
                <a:sym typeface="Wingdings 3" pitchFamily="18" charset="2"/>
              </a:rPr>
              <a:t>	</a:t>
            </a:r>
            <a:r>
              <a:rPr lang="en-US" sz="4100" b="1">
                <a:cs typeface="Arial" charset="0"/>
              </a:rPr>
              <a:t>Apakah konsep tsb tlh memenuhi syarat kebutuhan pasar? </a:t>
            </a:r>
          </a:p>
        </p:txBody>
      </p:sp>
      <p:sp>
        <p:nvSpPr>
          <p:cNvPr id="19459" name="Text Box 11"/>
          <p:cNvSpPr txBox="1">
            <a:spLocks noChangeArrowheads="1"/>
          </p:cNvSpPr>
          <p:nvPr/>
        </p:nvSpPr>
        <p:spPr bwMode="auto">
          <a:xfrm>
            <a:off x="914400" y="3810000"/>
            <a:ext cx="2273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3400">
                <a:latin typeface="Arial Black" pitchFamily="34" charset="0"/>
                <a:cs typeface="Arial" charset="0"/>
              </a:rPr>
              <a:t>Contoh : </a:t>
            </a:r>
          </a:p>
        </p:txBody>
      </p:sp>
      <p:sp>
        <p:nvSpPr>
          <p:cNvPr id="19460" name="Text Box 12"/>
          <p:cNvSpPr txBox="1">
            <a:spLocks noChangeArrowheads="1"/>
          </p:cNvSpPr>
          <p:nvPr/>
        </p:nvSpPr>
        <p:spPr bwMode="auto">
          <a:xfrm>
            <a:off x="914400" y="4495800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buClr>
                <a:srgbClr val="67087B"/>
              </a:buClr>
              <a:buFont typeface="Wingdings" pitchFamily="2" charset="2"/>
              <a:buNone/>
            </a:pPr>
            <a:r>
              <a:rPr lang="en-US" sz="3400" b="1"/>
              <a:t>Jasa Laundry </a:t>
            </a:r>
          </a:p>
        </p:txBody>
      </p:sp>
      <p:sp>
        <p:nvSpPr>
          <p:cNvPr id="19461" name="Text Box 13"/>
          <p:cNvSpPr txBox="1">
            <a:spLocks noChangeArrowheads="1"/>
          </p:cNvSpPr>
          <p:nvPr/>
        </p:nvSpPr>
        <p:spPr bwMode="auto">
          <a:xfrm>
            <a:off x="1054100" y="5227638"/>
            <a:ext cx="10274300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 dirty="0" err="1"/>
              <a:t>Targetnya</a:t>
            </a:r>
            <a:r>
              <a:rPr lang="en-US" sz="3400" dirty="0"/>
              <a:t> </a:t>
            </a:r>
            <a:r>
              <a:rPr lang="en-US" sz="3400" dirty="0">
                <a:sym typeface="Wingdings 3" pitchFamily="18" charset="2"/>
              </a:rPr>
              <a:t></a:t>
            </a:r>
            <a:r>
              <a:rPr lang="en-US" sz="3400" dirty="0"/>
              <a:t> </a:t>
            </a:r>
            <a:r>
              <a:rPr lang="en-US" sz="3400" dirty="0" err="1"/>
              <a:t>para</a:t>
            </a:r>
            <a:r>
              <a:rPr lang="en-US" sz="3400" dirty="0"/>
              <a:t> </a:t>
            </a:r>
            <a:r>
              <a:rPr lang="en-US" sz="3400" dirty="0" err="1"/>
              <a:t>pekerja</a:t>
            </a:r>
            <a:r>
              <a:rPr lang="en-US" sz="3400" dirty="0"/>
              <a:t> “</a:t>
            </a:r>
            <a:r>
              <a:rPr lang="en-US" sz="3400" dirty="0" err="1"/>
              <a:t>kantoran</a:t>
            </a:r>
            <a:r>
              <a:rPr lang="en-US" sz="3400" dirty="0"/>
              <a:t>”, </a:t>
            </a:r>
            <a:r>
              <a:rPr lang="en-US" sz="3400" dirty="0" err="1"/>
              <a:t>mahasiswa</a:t>
            </a:r>
            <a:r>
              <a:rPr lang="en-US" sz="3400" dirty="0"/>
              <a:t> </a:t>
            </a:r>
            <a:r>
              <a:rPr lang="en-US" sz="3400" dirty="0" err="1"/>
              <a:t>kos</a:t>
            </a:r>
            <a:r>
              <a:rPr lang="en-US" sz="3400" dirty="0"/>
              <a:t>, </a:t>
            </a:r>
            <a:r>
              <a:rPr lang="en-US" sz="3400" i="1" dirty="0"/>
              <a:t>businessman</a:t>
            </a:r>
            <a:r>
              <a:rPr lang="en-US" sz="3400" dirty="0"/>
              <a:t>, </a:t>
            </a:r>
            <a:r>
              <a:rPr lang="en-US" sz="3400" dirty="0" err="1"/>
              <a:t>dsb</a:t>
            </a:r>
            <a:r>
              <a:rPr lang="en-US" sz="3400" dirty="0"/>
              <a:t>.</a:t>
            </a:r>
          </a:p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 dirty="0" err="1"/>
              <a:t>Lokasi</a:t>
            </a:r>
            <a:r>
              <a:rPr lang="en-US" sz="3400" dirty="0"/>
              <a:t> </a:t>
            </a:r>
            <a:r>
              <a:rPr lang="en-US" sz="3400" dirty="0" err="1"/>
              <a:t>cocok</a:t>
            </a:r>
            <a:r>
              <a:rPr lang="en-US" sz="3400" dirty="0"/>
              <a:t> </a:t>
            </a:r>
            <a:r>
              <a:rPr lang="en-US" sz="3400" dirty="0" err="1"/>
              <a:t>mendekati</a:t>
            </a:r>
            <a:r>
              <a:rPr lang="en-US" sz="3400" dirty="0"/>
              <a:t> </a:t>
            </a:r>
            <a:r>
              <a:rPr lang="en-US" sz="3400" dirty="0" err="1"/>
              <a:t>konsumen</a:t>
            </a:r>
            <a:endParaRPr lang="en-US" sz="3400" dirty="0"/>
          </a:p>
        </p:txBody>
      </p:sp>
      <p:sp>
        <p:nvSpPr>
          <p:cNvPr id="19462" name="WordArt 14"/>
          <p:cNvSpPr>
            <a:spLocks noChangeArrowheads="1" noChangeShapeType="1" noTextEdit="1"/>
          </p:cNvSpPr>
          <p:nvPr/>
        </p:nvSpPr>
        <p:spPr bwMode="auto">
          <a:xfrm>
            <a:off x="914400" y="257175"/>
            <a:ext cx="10210800" cy="760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Kebutuhan Pasar/Konsumen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381000" y="1600200"/>
            <a:ext cx="11047413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25525" indent="-1025525">
              <a:spcBef>
                <a:spcPct val="20000"/>
              </a:spcBef>
              <a:tabLst>
                <a:tab pos="393700" algn="l"/>
              </a:tabLst>
            </a:pPr>
            <a:r>
              <a:rPr lang="en-US" sz="3400" b="1">
                <a:cs typeface="Arial" charset="0"/>
              </a:rPr>
              <a:t>• 	Jika konsep usaha sdh tepat dg kebutuhan pasar</a:t>
            </a:r>
          </a:p>
          <a:p>
            <a:pPr marL="1025525" indent="-1025525">
              <a:spcBef>
                <a:spcPct val="20000"/>
              </a:spcBef>
              <a:tabLst>
                <a:tab pos="393700" algn="l"/>
              </a:tabLst>
            </a:pPr>
            <a:r>
              <a:rPr lang="en-US" sz="3400" b="1">
                <a:cs typeface="Arial" charset="0"/>
              </a:rPr>
              <a:t>	</a:t>
            </a:r>
            <a:r>
              <a:rPr lang="en-US" sz="3400" b="1">
                <a:cs typeface="Arial" charset="0"/>
                <a:sym typeface="Wingdings 3" pitchFamily="18" charset="2"/>
              </a:rPr>
              <a:t>	</a:t>
            </a:r>
            <a:r>
              <a:rPr lang="en-US" sz="3400" b="1">
                <a:cs typeface="Arial" charset="0"/>
              </a:rPr>
              <a:t>Apakah materi dr usaha anda dpt diperoleh dg mudah? </a:t>
            </a:r>
            <a:r>
              <a:rPr lang="en-US" sz="3400" b="1">
                <a:cs typeface="Arial" charset="0"/>
                <a:sym typeface="Wingdings 3" pitchFamily="18" charset="2"/>
              </a:rPr>
              <a:t></a:t>
            </a:r>
            <a:r>
              <a:rPr lang="en-US" sz="3400" b="1">
                <a:cs typeface="Arial" charset="0"/>
              </a:rPr>
              <a:t> Bahan Baku, Tempat, Harga, dll </a:t>
            </a: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838200" y="3668713"/>
            <a:ext cx="212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3400">
                <a:latin typeface="Arial Black" pitchFamily="34" charset="0"/>
                <a:cs typeface="Arial" charset="0"/>
              </a:rPr>
              <a:t>Contoh : </a:t>
            </a:r>
          </a:p>
        </p:txBody>
      </p:sp>
      <p:sp>
        <p:nvSpPr>
          <p:cNvPr id="20484" name="Text Box 8"/>
          <p:cNvSpPr txBox="1">
            <a:spLocks noChangeArrowheads="1"/>
          </p:cNvSpPr>
          <p:nvPr/>
        </p:nvSpPr>
        <p:spPr bwMode="auto">
          <a:xfrm>
            <a:off x="838200" y="4354513"/>
            <a:ext cx="830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buClr>
                <a:srgbClr val="67087B"/>
              </a:buClr>
              <a:buFont typeface="Wingdings" pitchFamily="2" charset="2"/>
              <a:buNone/>
            </a:pPr>
            <a:r>
              <a:rPr lang="en-US" sz="3400" b="1"/>
              <a:t>Perusahaan Kripik Daun Singkong </a:t>
            </a:r>
          </a:p>
        </p:txBody>
      </p:sp>
      <p:sp>
        <p:nvSpPr>
          <p:cNvPr id="20485" name="Text Box 9"/>
          <p:cNvSpPr txBox="1">
            <a:spLocks noChangeArrowheads="1"/>
          </p:cNvSpPr>
          <p:nvPr/>
        </p:nvSpPr>
        <p:spPr bwMode="auto">
          <a:xfrm>
            <a:off x="977900" y="5065713"/>
            <a:ext cx="95377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/>
              <a:t>Membutuhkan bahan baku segar</a:t>
            </a:r>
          </a:p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/>
              <a:t>Apakah bahan baku akan mudah ditemui di daerah usaha &amp; bgmn dg jarak bahan baku tsb dg lokasi usaha (dilihat dr transportasi)</a:t>
            </a:r>
          </a:p>
        </p:txBody>
      </p:sp>
      <p:sp>
        <p:nvSpPr>
          <p:cNvPr id="20486" name="WordArt 13"/>
          <p:cNvSpPr>
            <a:spLocks noChangeArrowheads="1" noChangeShapeType="1" noTextEdit="1"/>
          </p:cNvSpPr>
          <p:nvPr/>
        </p:nvSpPr>
        <p:spPr bwMode="auto">
          <a:xfrm>
            <a:off x="838200" y="241300"/>
            <a:ext cx="9906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Kebutuhan Materi &amp; Produk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9"/>
          <p:cNvSpPr txBox="1">
            <a:spLocks noChangeArrowheads="1"/>
          </p:cNvSpPr>
          <p:nvPr/>
        </p:nvSpPr>
        <p:spPr bwMode="auto">
          <a:xfrm>
            <a:off x="531813" y="1295400"/>
            <a:ext cx="11050587" cy="284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25525" indent="-1025525">
              <a:spcBef>
                <a:spcPct val="20000"/>
              </a:spcBef>
              <a:tabLst>
                <a:tab pos="393700" algn="l"/>
              </a:tabLst>
            </a:pPr>
            <a:r>
              <a:rPr lang="en-US" sz="4400" b="1">
                <a:cs typeface="Arial" charset="0"/>
              </a:rPr>
              <a:t>• 	</a:t>
            </a:r>
            <a:r>
              <a:rPr lang="sv-SE" sz="4400" b="1"/>
              <a:t>Utk ke depan, kita hrs merancang,</a:t>
            </a:r>
            <a:endParaRPr lang="en-US" sz="4400" b="1">
              <a:cs typeface="Arial" charset="0"/>
            </a:endParaRPr>
          </a:p>
          <a:p>
            <a:pPr marL="1025525" indent="-1025525">
              <a:spcBef>
                <a:spcPct val="20000"/>
              </a:spcBef>
              <a:tabLst>
                <a:tab pos="393700" algn="l"/>
              </a:tabLst>
            </a:pPr>
            <a:r>
              <a:rPr lang="en-US" sz="4400" b="1">
                <a:cs typeface="Arial" charset="0"/>
              </a:rPr>
              <a:t>	</a:t>
            </a:r>
            <a:r>
              <a:rPr lang="en-US" sz="4400" b="1">
                <a:cs typeface="Arial" charset="0"/>
                <a:sym typeface="Wingdings 3" pitchFamily="18" charset="2"/>
              </a:rPr>
              <a:t>	A</a:t>
            </a:r>
            <a:r>
              <a:rPr lang="sv-SE" sz="4400" b="1"/>
              <a:t>pakah ke depan usaha saya akan berjalan dg lancar atau perlu suatu inovasi</a:t>
            </a:r>
            <a:r>
              <a:rPr lang="en-US" sz="4400" b="1">
                <a:cs typeface="Arial" charset="0"/>
              </a:rPr>
              <a:t>? </a:t>
            </a: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990600" y="4418013"/>
            <a:ext cx="2197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3400">
                <a:latin typeface="Arial Black" pitchFamily="34" charset="0"/>
                <a:cs typeface="Arial" charset="0"/>
              </a:rPr>
              <a:t>Contoh : </a:t>
            </a:r>
          </a:p>
        </p:txBody>
      </p:sp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990600" y="5049838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buClr>
                <a:srgbClr val="67087B"/>
              </a:buClr>
              <a:buFont typeface="Wingdings" pitchFamily="2" charset="2"/>
              <a:buNone/>
            </a:pPr>
            <a:r>
              <a:rPr lang="en-US" sz="3400" b="1"/>
              <a:t>Beternak Ikan Louhan </a:t>
            </a:r>
          </a:p>
        </p:txBody>
      </p:sp>
      <p:sp>
        <p:nvSpPr>
          <p:cNvPr id="21509" name="Text Box 12"/>
          <p:cNvSpPr txBox="1">
            <a:spLocks noChangeArrowheads="1"/>
          </p:cNvSpPr>
          <p:nvPr/>
        </p:nvSpPr>
        <p:spPr bwMode="auto">
          <a:xfrm>
            <a:off x="1130300" y="5761038"/>
            <a:ext cx="9690100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/>
              <a:t>Beberapa tahun lalu sgt digemari</a:t>
            </a:r>
          </a:p>
          <a:p>
            <a:pPr marL="568325" indent="-568325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3400"/>
              <a:t>Apakah usaha tsb ke depan msh dibutuhkan, BEP tercapai s.d. pengembangan usaha lain</a:t>
            </a:r>
          </a:p>
        </p:txBody>
      </p:sp>
      <p:sp>
        <p:nvSpPr>
          <p:cNvPr id="21510" name="WordArt 13"/>
          <p:cNvSpPr>
            <a:spLocks noChangeArrowheads="1" noChangeShapeType="1" noTextEdit="1"/>
          </p:cNvSpPr>
          <p:nvPr/>
        </p:nvSpPr>
        <p:spPr bwMode="auto">
          <a:xfrm>
            <a:off x="1371600" y="257175"/>
            <a:ext cx="8839200" cy="760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Keberlanjutan Usaha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7"/>
          <p:cNvSpPr txBox="1">
            <a:spLocks noChangeArrowheads="1"/>
          </p:cNvSpPr>
          <p:nvPr/>
        </p:nvSpPr>
        <p:spPr bwMode="auto">
          <a:xfrm>
            <a:off x="531813" y="1295400"/>
            <a:ext cx="10593387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93700" indent="-393700">
              <a:spcBef>
                <a:spcPct val="20000"/>
              </a:spcBef>
              <a:tabLst>
                <a:tab pos="393700" algn="l"/>
              </a:tabLst>
            </a:pPr>
            <a:r>
              <a:rPr lang="en-US" sz="2900" b="1">
                <a:cs typeface="Arial" charset="0"/>
              </a:rPr>
              <a:t>• 	Hrs </a:t>
            </a:r>
            <a:r>
              <a:rPr lang="en-US" sz="2900" b="1"/>
              <a:t>melihat </a:t>
            </a:r>
            <a:r>
              <a:rPr lang="fi-FI" sz="2900" b="1"/>
              <a:t>usaha lain sejenis di sekitar lokasi usaha</a:t>
            </a:r>
            <a:r>
              <a:rPr lang="sv-SE" sz="2900" b="1"/>
              <a:t>, agar kita dpt:</a:t>
            </a:r>
            <a:endParaRPr lang="en-US" sz="2900" b="1">
              <a:cs typeface="Arial" charset="0"/>
            </a:endParaRPr>
          </a:p>
        </p:txBody>
      </p:sp>
      <p:sp>
        <p:nvSpPr>
          <p:cNvPr id="22531" name="Text Box 18"/>
          <p:cNvSpPr txBox="1">
            <a:spLocks noChangeArrowheads="1"/>
          </p:cNvSpPr>
          <p:nvPr/>
        </p:nvSpPr>
        <p:spPr bwMode="auto">
          <a:xfrm>
            <a:off x="1320800" y="4691063"/>
            <a:ext cx="21986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900">
                <a:latin typeface="Arial Black" pitchFamily="34" charset="0"/>
                <a:cs typeface="Arial" charset="0"/>
              </a:rPr>
              <a:t>Contoh : </a:t>
            </a:r>
          </a:p>
        </p:txBody>
      </p:sp>
      <p:sp>
        <p:nvSpPr>
          <p:cNvPr id="22532" name="Text Box 19"/>
          <p:cNvSpPr txBox="1">
            <a:spLocks noChangeArrowheads="1"/>
          </p:cNvSpPr>
          <p:nvPr/>
        </p:nvSpPr>
        <p:spPr bwMode="auto">
          <a:xfrm>
            <a:off x="1320800" y="5302250"/>
            <a:ext cx="67691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buClr>
                <a:srgbClr val="67087B"/>
              </a:buClr>
              <a:buFont typeface="Wingdings" pitchFamily="2" charset="2"/>
              <a:buNone/>
            </a:pPr>
            <a:r>
              <a:rPr lang="en-US" sz="2900" b="1" dirty="0"/>
              <a:t>Usaha </a:t>
            </a:r>
            <a:r>
              <a:rPr lang="en-US" sz="2900" b="1" dirty="0" err="1"/>
              <a:t>Warnet</a:t>
            </a:r>
            <a:endParaRPr lang="en-US" sz="2900" b="1" dirty="0"/>
          </a:p>
        </p:txBody>
      </p:sp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1460500" y="5911850"/>
            <a:ext cx="9967913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455613" indent="-455613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900"/>
              <a:t>Byk usaha sejenis di sekitar lokasi</a:t>
            </a:r>
          </a:p>
          <a:p>
            <a:pPr marL="455613" indent="-455613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900"/>
              <a:t>Hrs yakin &amp; teliti konsep usaha</a:t>
            </a:r>
          </a:p>
          <a:p>
            <a:pPr marL="455613" indent="-455613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900"/>
              <a:t>Bgmn usaha tsb mampu bersaing dg usaha sejenis</a:t>
            </a:r>
          </a:p>
        </p:txBody>
      </p:sp>
      <p:sp>
        <p:nvSpPr>
          <p:cNvPr id="22534" name="WordArt 21"/>
          <p:cNvSpPr>
            <a:spLocks noChangeArrowheads="1" noChangeShapeType="1" noTextEdit="1"/>
          </p:cNvSpPr>
          <p:nvPr/>
        </p:nvSpPr>
        <p:spPr bwMode="auto">
          <a:xfrm>
            <a:off x="1371600" y="257175"/>
            <a:ext cx="8839200" cy="760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Persaingan Usaha</a:t>
            </a:r>
          </a:p>
        </p:txBody>
      </p:sp>
      <p:sp>
        <p:nvSpPr>
          <p:cNvPr id="22535" name="Text Box 22"/>
          <p:cNvSpPr txBox="1">
            <a:spLocks noChangeArrowheads="1"/>
          </p:cNvSpPr>
          <p:nvPr/>
        </p:nvSpPr>
        <p:spPr bwMode="auto">
          <a:xfrm>
            <a:off x="762000" y="2374900"/>
            <a:ext cx="10515600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50" tIns="45677" rIns="91350" bIns="45677">
            <a:spAutoFit/>
          </a:bodyPr>
          <a:lstStyle/>
          <a:p>
            <a:pPr marL="455613" indent="-455613" defTabSz="11239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900"/>
              <a:t>Menentukan Harga Jual</a:t>
            </a:r>
          </a:p>
          <a:p>
            <a:pPr marL="455613" indent="-455613" defTabSz="11239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900"/>
              <a:t>Menentukan Fasilitas &amp; Pelayanan</a:t>
            </a:r>
          </a:p>
          <a:p>
            <a:pPr marL="455613" indent="-455613" defTabSz="11239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900"/>
              <a:t>Menentukan Alternatif lain utk ditambahkan dlm usaha</a:t>
            </a:r>
          </a:p>
          <a:p>
            <a:pPr marL="455613" indent="-455613" defTabSz="112395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ü"/>
            </a:pPr>
            <a:r>
              <a:rPr lang="pt-BR" sz="2900"/>
              <a:t>Menambahkan inovasi baru dlm usaha anda</a:t>
            </a:r>
            <a:endParaRPr lang="en-US" sz="290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7"/>
          <p:cNvSpPr txBox="1">
            <a:spLocks noChangeArrowheads="1"/>
          </p:cNvSpPr>
          <p:nvPr/>
        </p:nvSpPr>
        <p:spPr bwMode="auto">
          <a:xfrm>
            <a:off x="381000" y="1693863"/>
            <a:ext cx="10896600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803275" indent="-803275">
              <a:spcBef>
                <a:spcPct val="50000"/>
              </a:spcBef>
              <a:buClr>
                <a:schemeClr val="tx1"/>
              </a:buClr>
              <a:buFont typeface="Wingdings 3" pitchFamily="18" charset="2"/>
              <a:buChar char="Æ"/>
            </a:pPr>
            <a:r>
              <a:rPr lang="sv-SE" sz="4100" b="1"/>
              <a:t>Tujuan usaha = Pendapatan (Laba)</a:t>
            </a:r>
          </a:p>
          <a:p>
            <a:pPr marL="803275" indent="-803275">
              <a:spcBef>
                <a:spcPct val="50000"/>
              </a:spcBef>
              <a:buClr>
                <a:schemeClr val="tx1"/>
              </a:buClr>
              <a:buFont typeface="Wingdings 3" pitchFamily="18" charset="2"/>
              <a:buChar char="Æ"/>
            </a:pPr>
            <a:r>
              <a:rPr lang="sv-SE" sz="4100" b="1"/>
              <a:t>Analisis perkiraan pendapatan dg faktor minimum </a:t>
            </a:r>
            <a:r>
              <a:rPr lang="en-US" sz="4100" b="1"/>
              <a:t>&amp; maksimum</a:t>
            </a:r>
          </a:p>
          <a:p>
            <a:pPr marL="803275" indent="-803275">
              <a:spcBef>
                <a:spcPct val="50000"/>
              </a:spcBef>
              <a:buClr>
                <a:schemeClr val="tx1"/>
              </a:buClr>
              <a:buFont typeface="Wingdings 3" pitchFamily="18" charset="2"/>
              <a:buChar char="Æ"/>
            </a:pPr>
            <a:r>
              <a:rPr lang="en-US" sz="4100" b="1"/>
              <a:t>Analisis BEP </a:t>
            </a:r>
            <a:r>
              <a:rPr lang="en-US" sz="4100" b="1" i="1"/>
              <a:t>(Break Event Point)</a:t>
            </a:r>
            <a:r>
              <a:rPr lang="en-US" sz="4100" b="1"/>
              <a:t> yg </a:t>
            </a:r>
            <a:r>
              <a:rPr lang="sv-SE" sz="4100" b="1"/>
              <a:t>akan di dpt pd pendapatan ke berapa</a:t>
            </a:r>
          </a:p>
          <a:p>
            <a:pPr marL="803275" indent="-803275">
              <a:spcBef>
                <a:spcPct val="50000"/>
              </a:spcBef>
              <a:buClr>
                <a:schemeClr val="tx1"/>
              </a:buClr>
              <a:buFont typeface="Wingdings 3" pitchFamily="18" charset="2"/>
              <a:buChar char="Æ"/>
            </a:pPr>
            <a:r>
              <a:rPr lang="en-US" sz="4100" b="1"/>
              <a:t>Stl menganalisis Pendapatan </a:t>
            </a:r>
            <a:r>
              <a:rPr lang="en-US" sz="4100" b="1">
                <a:cs typeface="Arial" charset="0"/>
                <a:sym typeface="Wingdings 3" pitchFamily="18" charset="2"/>
              </a:rPr>
              <a:t></a:t>
            </a:r>
            <a:r>
              <a:rPr lang="en-US" sz="4100" b="1"/>
              <a:t> analisis pengembangan usaha ke depan</a:t>
            </a:r>
          </a:p>
        </p:txBody>
      </p:sp>
      <p:sp>
        <p:nvSpPr>
          <p:cNvPr id="23555" name="WordArt 21"/>
          <p:cNvSpPr>
            <a:spLocks noChangeArrowheads="1" noChangeShapeType="1" noTextEdit="1"/>
          </p:cNvSpPr>
          <p:nvPr/>
        </p:nvSpPr>
        <p:spPr bwMode="auto">
          <a:xfrm>
            <a:off x="838200" y="207963"/>
            <a:ext cx="10363200" cy="858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Pendapatan &amp; Pengembangan 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1527175" y="914400"/>
            <a:ext cx="90646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JENIS USAHA YG MENJADI PELUANG USAHA</a:t>
            </a:r>
          </a:p>
        </p:txBody>
      </p:sp>
      <p:sp>
        <p:nvSpPr>
          <p:cNvPr id="30723" name="WordArt 4"/>
          <p:cNvSpPr>
            <a:spLocks noChangeArrowheads="1" noChangeShapeType="1" noTextEdit="1"/>
          </p:cNvSpPr>
          <p:nvPr/>
        </p:nvSpPr>
        <p:spPr bwMode="auto">
          <a:xfrm>
            <a:off x="1066800" y="304800"/>
            <a:ext cx="4189413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id-ID" sz="3600" i="1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PEMETAAN PELUANG USAHA</a:t>
            </a:r>
          </a:p>
        </p:txBody>
      </p:sp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387350" y="2054225"/>
            <a:ext cx="10123488" cy="1751013"/>
          </a:xfrm>
          <a:prstGeom prst="octagon">
            <a:avLst>
              <a:gd name="adj" fmla="val 71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1450" defTabSz="1122363">
              <a:tabLst>
                <a:tab pos="392113" algn="l"/>
              </a:tabLst>
            </a:pPr>
            <a:r>
              <a:rPr lang="en-US" sz="3400">
                <a:latin typeface="Arial Black" pitchFamily="34" charset="0"/>
              </a:rPr>
              <a:t>BIDANG PERDAGANGAN/DISTRIBUSI</a:t>
            </a:r>
          </a:p>
          <a:p>
            <a:pPr marL="171450" defTabSz="1122363">
              <a:spcBef>
                <a:spcPct val="20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Kegiatan usaha memindahkan brg dr produsen ke konsumen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Laba usaha = (harga jual + laba yg diinginkan) - harga beli 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</a:t>
            </a:r>
            <a:r>
              <a:rPr lang="en-US" b="1"/>
              <a:t>Toko eceran, agen, pedagang besar, dsb.</a:t>
            </a:r>
          </a:p>
        </p:txBody>
      </p:sp>
      <p:sp>
        <p:nvSpPr>
          <p:cNvPr id="30725" name="AutoShape 6"/>
          <p:cNvSpPr>
            <a:spLocks noChangeArrowheads="1"/>
          </p:cNvSpPr>
          <p:nvPr/>
        </p:nvSpPr>
        <p:spPr bwMode="auto">
          <a:xfrm>
            <a:off x="381000" y="3975100"/>
            <a:ext cx="11201400" cy="1679575"/>
          </a:xfrm>
          <a:prstGeom prst="octagon">
            <a:avLst>
              <a:gd name="adj" fmla="val 64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1450" defTabSz="1122363">
              <a:tabLst>
                <a:tab pos="392113" algn="l"/>
              </a:tabLst>
            </a:pPr>
            <a:r>
              <a:rPr lang="en-US" sz="3400">
                <a:latin typeface="Arial Black" pitchFamily="34" charset="0"/>
              </a:rPr>
              <a:t>BIDANG PRODUKSI/INDUSTRI/MANUFAKTUR</a:t>
            </a:r>
          </a:p>
          <a:p>
            <a:pPr marL="171450" defTabSz="1122363"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Merubah bahan/brg menjadi brg lain yg memiliki nilai tambah lbh tinggi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Laba usaha = (harga jual + laba yg diinginkan) - (b. produksi + b. pemasaran)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</a:t>
            </a:r>
            <a:r>
              <a:rPr lang="en-US" b="1"/>
              <a:t>Pabrik, pengrajin, UKM, dsb.</a:t>
            </a:r>
          </a:p>
        </p:txBody>
      </p:sp>
      <p:sp>
        <p:nvSpPr>
          <p:cNvPr id="30726" name="AutoShape 9"/>
          <p:cNvSpPr>
            <a:spLocks noChangeArrowheads="1"/>
          </p:cNvSpPr>
          <p:nvPr/>
        </p:nvSpPr>
        <p:spPr bwMode="auto">
          <a:xfrm>
            <a:off x="381000" y="5803900"/>
            <a:ext cx="7610475" cy="1679575"/>
          </a:xfrm>
          <a:prstGeom prst="octagon">
            <a:avLst>
              <a:gd name="adj" fmla="val 64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1450" defTabSz="1122363">
              <a:tabLst>
                <a:tab pos="392113" algn="l"/>
              </a:tabLst>
            </a:pPr>
            <a:r>
              <a:rPr lang="en-US" sz="3400">
                <a:latin typeface="Arial Black" pitchFamily="34" charset="0"/>
              </a:rPr>
              <a:t>BIDANG JASA KOMERSIAL</a:t>
            </a:r>
          </a:p>
          <a:p>
            <a:pPr marL="171450" defTabSz="1122363"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Kegiatan usaha menjual jasa/layanan pg pelanggan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Laba usaha = harga jual jasa - biaya operasional</a:t>
            </a:r>
          </a:p>
          <a:p>
            <a:pPr marL="171450" defTabSz="1122363">
              <a:spcBef>
                <a:spcPct val="5000"/>
              </a:spcBef>
              <a:tabLst>
                <a:tab pos="392113" algn="l"/>
              </a:tabLst>
            </a:pPr>
            <a:r>
              <a:rPr lang="en-US" b="1">
                <a:sym typeface="Wingdings 3" pitchFamily="18" charset="2"/>
              </a:rPr>
              <a:t>	 </a:t>
            </a:r>
            <a:r>
              <a:rPr lang="en-US" b="1"/>
              <a:t>Perhotelan, restoran, tempat wisata, dsb.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4"/>
          <p:cNvSpPr>
            <a:spLocks noChangeArrowheads="1" noChangeShapeType="1" noTextEdit="1"/>
          </p:cNvSpPr>
          <p:nvPr/>
        </p:nvSpPr>
        <p:spPr bwMode="auto">
          <a:xfrm>
            <a:off x="1066800" y="228600"/>
            <a:ext cx="9753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PELUANG USAHA BERDASAR</a:t>
            </a:r>
          </a:p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JENIS PRODUK/JASA</a:t>
            </a:r>
          </a:p>
        </p:txBody>
      </p:sp>
      <p:sp>
        <p:nvSpPr>
          <p:cNvPr id="31747" name="AutoShape 5"/>
          <p:cNvSpPr>
            <a:spLocks noChangeArrowheads="1"/>
          </p:cNvSpPr>
          <p:nvPr/>
        </p:nvSpPr>
        <p:spPr bwMode="auto">
          <a:xfrm>
            <a:off x="303213" y="2057400"/>
            <a:ext cx="3195637" cy="9366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MINAT</a:t>
            </a:r>
          </a:p>
          <a:p>
            <a:pPr algn="ctr" defTabSz="1122363"/>
            <a:r>
              <a:rPr lang="en-US" sz="2000">
                <a:sym typeface="Wingdings 3" pitchFamily="18" charset="2"/>
              </a:rPr>
              <a:t> Bid. dagang, jasa, dsb.</a:t>
            </a:r>
          </a:p>
        </p:txBody>
      </p:sp>
      <p:sp>
        <p:nvSpPr>
          <p:cNvPr id="31748" name="AutoShape 6"/>
          <p:cNvSpPr>
            <a:spLocks noChangeArrowheads="1"/>
          </p:cNvSpPr>
          <p:nvPr/>
        </p:nvSpPr>
        <p:spPr bwMode="auto">
          <a:xfrm rot="-1249713">
            <a:off x="2808288" y="2482850"/>
            <a:ext cx="4495800" cy="935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MODAL</a:t>
            </a:r>
          </a:p>
          <a:p>
            <a:pPr defTabSz="1122363"/>
            <a:r>
              <a:rPr lang="en-US" sz="2000">
                <a:sym typeface="Wingdings 3" pitchFamily="18" charset="2"/>
              </a:rPr>
              <a:t> Modal awal (uang, brg, mesin, dsb)</a:t>
            </a:r>
          </a:p>
        </p:txBody>
      </p:sp>
      <p:sp>
        <p:nvSpPr>
          <p:cNvPr id="31749" name="AutoShape 7"/>
          <p:cNvSpPr>
            <a:spLocks noChangeArrowheads="1"/>
          </p:cNvSpPr>
          <p:nvPr/>
        </p:nvSpPr>
        <p:spPr bwMode="auto">
          <a:xfrm>
            <a:off x="6775450" y="2867025"/>
            <a:ext cx="4754563" cy="9366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RELASI</a:t>
            </a:r>
          </a:p>
          <a:p>
            <a:pPr defTabSz="1122363"/>
            <a:r>
              <a:rPr lang="en-US" sz="2000">
                <a:sym typeface="Wingdings 3" pitchFamily="18" charset="2"/>
              </a:rPr>
              <a:t> Keluarga/teman yg pernah menekuni</a:t>
            </a:r>
          </a:p>
        </p:txBody>
      </p:sp>
      <p:sp>
        <p:nvSpPr>
          <p:cNvPr id="31750" name="AutoShape 9"/>
          <p:cNvSpPr>
            <a:spLocks noChangeArrowheads="1"/>
          </p:cNvSpPr>
          <p:nvPr/>
        </p:nvSpPr>
        <p:spPr bwMode="auto">
          <a:xfrm>
            <a:off x="4648200" y="4495800"/>
            <a:ext cx="4913313" cy="527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45677" rIns="45677" bIns="45677">
            <a:spAutoFit/>
          </a:bodyPr>
          <a:lstStyle/>
          <a:p>
            <a:pPr defTabSz="1122363"/>
            <a:r>
              <a:rPr lang="en-US" sz="2500">
                <a:latin typeface="Arial Black" pitchFamily="34" charset="0"/>
              </a:rPr>
              <a:t>PENGARUH LINGKUNGAN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1751" name="AutoShape 11"/>
          <p:cNvSpPr>
            <a:spLocks noChangeArrowheads="1"/>
          </p:cNvSpPr>
          <p:nvPr/>
        </p:nvSpPr>
        <p:spPr bwMode="auto">
          <a:xfrm>
            <a:off x="5411788" y="5105400"/>
            <a:ext cx="5334000" cy="527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45677" rIns="45677" bIns="45677">
            <a:spAutoFit/>
          </a:bodyPr>
          <a:lstStyle/>
          <a:p>
            <a:pPr defTabSz="1122363"/>
            <a:r>
              <a:rPr lang="en-US" sz="2500">
                <a:latin typeface="Arial Black" pitchFamily="34" charset="0"/>
              </a:rPr>
              <a:t>PERMINTAAN THD PRODUK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1752" name="AutoShape 12"/>
          <p:cNvSpPr>
            <a:spLocks noChangeArrowheads="1"/>
          </p:cNvSpPr>
          <p:nvPr/>
        </p:nvSpPr>
        <p:spPr bwMode="auto">
          <a:xfrm>
            <a:off x="6172200" y="5713413"/>
            <a:ext cx="3811588" cy="527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45677" rIns="45677" bIns="45677">
            <a:spAutoFit/>
          </a:bodyPr>
          <a:lstStyle/>
          <a:p>
            <a:pPr defTabSz="1122363"/>
            <a:r>
              <a:rPr lang="en-US" sz="2500">
                <a:latin typeface="Arial Black" pitchFamily="34" charset="0"/>
              </a:rPr>
              <a:t>KEBUTUHAN MASY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1753" name="AutoShape 13"/>
          <p:cNvSpPr>
            <a:spLocks noChangeArrowheads="1"/>
          </p:cNvSpPr>
          <p:nvPr/>
        </p:nvSpPr>
        <p:spPr bwMode="auto">
          <a:xfrm>
            <a:off x="5334000" y="6324600"/>
            <a:ext cx="2897188" cy="527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45677" rIns="45677" bIns="45677">
            <a:spAutoFit/>
          </a:bodyPr>
          <a:lstStyle/>
          <a:p>
            <a:pPr defTabSz="1122363"/>
            <a:r>
              <a:rPr lang="en-US" sz="2500">
                <a:latin typeface="Arial Black" pitchFamily="34" charset="0"/>
              </a:rPr>
              <a:t>JML PESAING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1754" name="AutoShape 14"/>
          <p:cNvSpPr>
            <a:spLocks noChangeArrowheads="1"/>
          </p:cNvSpPr>
          <p:nvPr/>
        </p:nvSpPr>
        <p:spPr bwMode="auto">
          <a:xfrm>
            <a:off x="4572000" y="6934200"/>
            <a:ext cx="2746375" cy="527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45677" rIns="45677" bIns="45677">
            <a:spAutoFit/>
          </a:bodyPr>
          <a:lstStyle/>
          <a:p>
            <a:pPr defTabSz="1122363"/>
            <a:r>
              <a:rPr lang="en-US" sz="2500">
                <a:latin typeface="Arial Black" pitchFamily="34" charset="0"/>
              </a:rPr>
              <a:t>KEMAMPUAN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1755" name="AutoShape 17"/>
          <p:cNvSpPr>
            <a:spLocks noChangeArrowheads="1"/>
          </p:cNvSpPr>
          <p:nvPr/>
        </p:nvSpPr>
        <p:spPr bwMode="auto">
          <a:xfrm>
            <a:off x="914400" y="5257800"/>
            <a:ext cx="2895600" cy="1447800"/>
          </a:xfrm>
          <a:prstGeom prst="hexagon">
            <a:avLst>
              <a:gd name="adj" fmla="val 40574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350" tIns="45677" rIns="91350" bIns="45677" anchor="ctr"/>
          <a:lstStyle/>
          <a:p>
            <a:pPr algn="ctr" defTabSz="1122363"/>
            <a:r>
              <a:rPr lang="en-US" sz="3400">
                <a:latin typeface="Arial Black" pitchFamily="34" charset="0"/>
              </a:rPr>
              <a:t>EXTRA</a:t>
            </a:r>
          </a:p>
        </p:txBody>
      </p:sp>
      <p:cxnSp>
        <p:nvCxnSpPr>
          <p:cNvPr id="31756" name="AutoShape 18"/>
          <p:cNvCxnSpPr>
            <a:cxnSpLocks noChangeShapeType="1"/>
            <a:stCxn id="31755" idx="2"/>
            <a:endCxn id="31750" idx="1"/>
          </p:cNvCxnSpPr>
          <p:nvPr/>
        </p:nvCxnSpPr>
        <p:spPr bwMode="auto">
          <a:xfrm flipV="1">
            <a:off x="3222625" y="4759325"/>
            <a:ext cx="1425575" cy="194627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57" name="AutoShape 19"/>
          <p:cNvCxnSpPr>
            <a:cxnSpLocks noChangeShapeType="1"/>
            <a:stCxn id="31755" idx="2"/>
            <a:endCxn id="31751" idx="1"/>
          </p:cNvCxnSpPr>
          <p:nvPr/>
        </p:nvCxnSpPr>
        <p:spPr bwMode="auto">
          <a:xfrm flipV="1">
            <a:off x="3222625" y="5368925"/>
            <a:ext cx="2189163" cy="133667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58" name="AutoShape 20"/>
          <p:cNvCxnSpPr>
            <a:cxnSpLocks noChangeShapeType="1"/>
            <a:stCxn id="31755" idx="2"/>
            <a:endCxn id="31752" idx="1"/>
          </p:cNvCxnSpPr>
          <p:nvPr/>
        </p:nvCxnSpPr>
        <p:spPr bwMode="auto">
          <a:xfrm flipV="1">
            <a:off x="3222625" y="5976938"/>
            <a:ext cx="2949575" cy="728662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59" name="AutoShape 21"/>
          <p:cNvCxnSpPr>
            <a:cxnSpLocks noChangeShapeType="1"/>
            <a:stCxn id="31755" idx="2"/>
            <a:endCxn id="31753" idx="1"/>
          </p:cNvCxnSpPr>
          <p:nvPr/>
        </p:nvCxnSpPr>
        <p:spPr bwMode="auto">
          <a:xfrm flipV="1">
            <a:off x="3222625" y="6588125"/>
            <a:ext cx="2111375" cy="11747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0" name="AutoShape 22"/>
          <p:cNvCxnSpPr>
            <a:cxnSpLocks noChangeShapeType="1"/>
            <a:stCxn id="31755" idx="2"/>
            <a:endCxn id="31754" idx="1"/>
          </p:cNvCxnSpPr>
          <p:nvPr/>
        </p:nvCxnSpPr>
        <p:spPr bwMode="auto">
          <a:xfrm>
            <a:off x="3222625" y="6705600"/>
            <a:ext cx="1349375" cy="4921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838200" y="2562225"/>
            <a:ext cx="3506788" cy="26193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274048" tIns="45677" rIns="91350" bIns="45677" anchor="ctr"/>
          <a:lstStyle/>
          <a:p>
            <a:pPr eaLnBrk="0" hangingPunct="0"/>
            <a:r>
              <a:rPr lang="en-US" sz="3400">
                <a:latin typeface="Arial Black" pitchFamily="34" charset="0"/>
              </a:rPr>
              <a:t>PELUANG</a:t>
            </a:r>
          </a:p>
          <a:p>
            <a:pPr eaLnBrk="0" hangingPunct="0"/>
            <a:r>
              <a:rPr lang="en-US" sz="3400">
                <a:latin typeface="Arial Black" pitchFamily="34" charset="0"/>
              </a:rPr>
              <a:t>USAHA</a:t>
            </a:r>
          </a:p>
          <a:p>
            <a:pPr eaLnBrk="0" hangingPunct="0"/>
            <a:r>
              <a:rPr lang="en-US" sz="3400">
                <a:latin typeface="Arial Black" pitchFamily="34" charset="0"/>
              </a:rPr>
              <a:t>DI BIDANG</a:t>
            </a:r>
          </a:p>
          <a:p>
            <a:pPr eaLnBrk="0" hangingPunct="0"/>
            <a:r>
              <a:rPr lang="en-US" sz="3400">
                <a:latin typeface="Arial Black" pitchFamily="34" charset="0"/>
              </a:rPr>
              <a:t>JASA </a:t>
            </a:r>
          </a:p>
        </p:txBody>
      </p:sp>
      <p:cxnSp>
        <p:nvCxnSpPr>
          <p:cNvPr id="32771" name="AutoShape 9"/>
          <p:cNvCxnSpPr>
            <a:cxnSpLocks noChangeShapeType="1"/>
            <a:stCxn id="32770" idx="3"/>
            <a:endCxn id="32777" idx="1"/>
          </p:cNvCxnSpPr>
          <p:nvPr/>
        </p:nvCxnSpPr>
        <p:spPr bwMode="auto">
          <a:xfrm flipV="1">
            <a:off x="4344988" y="773113"/>
            <a:ext cx="1446212" cy="30988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72" name="AutoShape 10"/>
          <p:cNvCxnSpPr>
            <a:cxnSpLocks noChangeShapeType="1"/>
            <a:stCxn id="32770" idx="3"/>
            <a:endCxn id="32778" idx="1"/>
          </p:cNvCxnSpPr>
          <p:nvPr/>
        </p:nvCxnSpPr>
        <p:spPr bwMode="auto">
          <a:xfrm flipV="1">
            <a:off x="4344988" y="1992313"/>
            <a:ext cx="1446212" cy="1879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73" name="AutoShape 11"/>
          <p:cNvCxnSpPr>
            <a:cxnSpLocks noChangeShapeType="1"/>
            <a:stCxn id="32770" idx="3"/>
            <a:endCxn id="32779" idx="1"/>
          </p:cNvCxnSpPr>
          <p:nvPr/>
        </p:nvCxnSpPr>
        <p:spPr bwMode="auto">
          <a:xfrm flipV="1">
            <a:off x="4344988" y="3135313"/>
            <a:ext cx="1446212" cy="736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74" name="AutoShape 12"/>
          <p:cNvCxnSpPr>
            <a:cxnSpLocks noChangeShapeType="1"/>
            <a:stCxn id="32770" idx="3"/>
            <a:endCxn id="32780" idx="1"/>
          </p:cNvCxnSpPr>
          <p:nvPr/>
        </p:nvCxnSpPr>
        <p:spPr bwMode="auto">
          <a:xfrm>
            <a:off x="4344988" y="3871913"/>
            <a:ext cx="1446212" cy="3905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75" name="AutoShape 13"/>
          <p:cNvCxnSpPr>
            <a:cxnSpLocks noChangeShapeType="1"/>
            <a:stCxn id="32770" idx="3"/>
            <a:endCxn id="32781" idx="1"/>
          </p:cNvCxnSpPr>
          <p:nvPr/>
        </p:nvCxnSpPr>
        <p:spPr bwMode="auto">
          <a:xfrm>
            <a:off x="4344988" y="3871913"/>
            <a:ext cx="1446212" cy="1611312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76" name="AutoShape 14"/>
          <p:cNvCxnSpPr>
            <a:cxnSpLocks noChangeShapeType="1"/>
            <a:stCxn id="32770" idx="3"/>
            <a:endCxn id="32782" idx="1"/>
          </p:cNvCxnSpPr>
          <p:nvPr/>
        </p:nvCxnSpPr>
        <p:spPr bwMode="auto">
          <a:xfrm>
            <a:off x="4344988" y="3871913"/>
            <a:ext cx="1446212" cy="2998787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2777" name="Text Box 16"/>
          <p:cNvSpPr txBox="1">
            <a:spLocks noChangeArrowheads="1"/>
          </p:cNvSpPr>
          <p:nvPr/>
        </p:nvSpPr>
        <p:spPr bwMode="auto">
          <a:xfrm>
            <a:off x="5791200" y="381000"/>
            <a:ext cx="518160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/>
            <a:r>
              <a:rPr lang="en-US" sz="2500" b="1"/>
              <a:t>JASA PERBAIKAN</a:t>
            </a:r>
          </a:p>
          <a:p>
            <a:pPr defTabSz="1123950"/>
            <a:r>
              <a:rPr lang="en-US" sz="2000">
                <a:sym typeface="Wingdings 3" pitchFamily="18" charset="2"/>
              </a:rPr>
              <a:t> Reparasi VCD, TV, komputer, dsb</a:t>
            </a:r>
          </a:p>
        </p:txBody>
      </p:sp>
      <p:sp>
        <p:nvSpPr>
          <p:cNvPr id="32778" name="Text Box 18"/>
          <p:cNvSpPr txBox="1">
            <a:spLocks noChangeArrowheads="1"/>
          </p:cNvSpPr>
          <p:nvPr/>
        </p:nvSpPr>
        <p:spPr bwMode="auto">
          <a:xfrm>
            <a:off x="5791200" y="1600200"/>
            <a:ext cx="518160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/>
            <a:r>
              <a:rPr lang="en-US" sz="2500" b="1"/>
              <a:t>JASA HIBURAN</a:t>
            </a:r>
          </a:p>
          <a:p>
            <a:pPr defTabSz="1123950"/>
            <a:r>
              <a:rPr lang="en-US" sz="2000">
                <a:sym typeface="Wingdings 3" pitchFamily="18" charset="2"/>
              </a:rPr>
              <a:t> Bioskop, </a:t>
            </a:r>
            <a:r>
              <a:rPr lang="en-US" sz="2000" i="1">
                <a:sym typeface="Wingdings 3" pitchFamily="18" charset="2"/>
              </a:rPr>
              <a:t>cafe</a:t>
            </a:r>
            <a:r>
              <a:rPr lang="en-US" sz="2000">
                <a:sym typeface="Wingdings 3" pitchFamily="18" charset="2"/>
              </a:rPr>
              <a:t>, rental PS, dsb</a:t>
            </a:r>
          </a:p>
        </p:txBody>
      </p:sp>
      <p:sp>
        <p:nvSpPr>
          <p:cNvPr id="32779" name="Text Box 19"/>
          <p:cNvSpPr txBox="1">
            <a:spLocks noChangeArrowheads="1"/>
          </p:cNvSpPr>
          <p:nvPr/>
        </p:nvSpPr>
        <p:spPr bwMode="auto">
          <a:xfrm>
            <a:off x="5791200" y="2743200"/>
            <a:ext cx="518160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/>
            <a:r>
              <a:rPr lang="en-US" sz="2500" b="1"/>
              <a:t>JASA TRANSPORTASI</a:t>
            </a:r>
          </a:p>
          <a:p>
            <a:pPr defTabSz="1123950"/>
            <a:r>
              <a:rPr lang="en-US" sz="2000">
                <a:sym typeface="Wingdings 3" pitchFamily="18" charset="2"/>
              </a:rPr>
              <a:t> Rental mobil, antar jemput anak, dsb</a:t>
            </a:r>
          </a:p>
        </p:txBody>
      </p:sp>
      <p:sp>
        <p:nvSpPr>
          <p:cNvPr id="32780" name="Text Box 20"/>
          <p:cNvSpPr txBox="1">
            <a:spLocks noChangeArrowheads="1"/>
          </p:cNvSpPr>
          <p:nvPr/>
        </p:nvSpPr>
        <p:spPr bwMode="auto">
          <a:xfrm>
            <a:off x="5791200" y="3870325"/>
            <a:ext cx="5181600" cy="784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/>
            <a:r>
              <a:rPr lang="en-US" sz="2500" b="1"/>
              <a:t>JASA PERANTARA</a:t>
            </a:r>
          </a:p>
          <a:p>
            <a:pPr defTabSz="1123950"/>
            <a:r>
              <a:rPr lang="en-US" sz="2000">
                <a:sym typeface="Wingdings 3" pitchFamily="18" charset="2"/>
              </a:rPr>
              <a:t> Makelar tanah, rumah, mobil, dsb</a:t>
            </a:r>
          </a:p>
        </p:txBody>
      </p:sp>
      <p:sp>
        <p:nvSpPr>
          <p:cNvPr id="32781" name="Text Box 21"/>
          <p:cNvSpPr txBox="1">
            <a:spLocks noChangeArrowheads="1"/>
          </p:cNvSpPr>
          <p:nvPr/>
        </p:nvSpPr>
        <p:spPr bwMode="auto">
          <a:xfrm>
            <a:off x="5791200" y="4937125"/>
            <a:ext cx="5181600" cy="109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>
              <a:tabLst>
                <a:tab pos="287338" algn="l"/>
              </a:tabLst>
            </a:pPr>
            <a:r>
              <a:rPr lang="en-US" sz="2500" b="1"/>
              <a:t>JASA KESEHATAN</a:t>
            </a:r>
          </a:p>
          <a:p>
            <a:pPr defTabSz="1123950">
              <a:tabLst>
                <a:tab pos="287338" algn="l"/>
              </a:tabLst>
            </a:pPr>
            <a:r>
              <a:rPr lang="en-US" sz="2000">
                <a:sym typeface="Wingdings 3" pitchFamily="18" charset="2"/>
              </a:rPr>
              <a:t> </a:t>
            </a:r>
            <a:r>
              <a:rPr lang="en-US" sz="2000" i="1">
                <a:sym typeface="Wingdings 3" pitchFamily="18" charset="2"/>
              </a:rPr>
              <a:t>Fitness</a:t>
            </a:r>
            <a:r>
              <a:rPr lang="en-US" sz="2000">
                <a:sym typeface="Wingdings 3" pitchFamily="18" charset="2"/>
              </a:rPr>
              <a:t>, SPA, pijat refleksi, pengobatan 	alternatif, dsb</a:t>
            </a:r>
          </a:p>
        </p:txBody>
      </p:sp>
      <p:sp>
        <p:nvSpPr>
          <p:cNvPr id="32782" name="Text Box 22"/>
          <p:cNvSpPr txBox="1">
            <a:spLocks noChangeArrowheads="1"/>
          </p:cNvSpPr>
          <p:nvPr/>
        </p:nvSpPr>
        <p:spPr bwMode="auto">
          <a:xfrm>
            <a:off x="5791200" y="6324600"/>
            <a:ext cx="5181600" cy="109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37024" tIns="45677" rIns="91350" bIns="45677">
            <a:spAutoFit/>
          </a:bodyPr>
          <a:lstStyle/>
          <a:p>
            <a:pPr algn="ctr" defTabSz="1123950">
              <a:tabLst>
                <a:tab pos="287338" algn="l"/>
              </a:tabLst>
            </a:pPr>
            <a:r>
              <a:rPr lang="en-US" sz="2500" b="1"/>
              <a:t>JASA LAINNYA</a:t>
            </a:r>
          </a:p>
          <a:p>
            <a:pPr defTabSz="1123950">
              <a:tabLst>
                <a:tab pos="287338" algn="l"/>
              </a:tabLst>
            </a:pPr>
            <a:r>
              <a:rPr lang="en-US" sz="2000">
                <a:sym typeface="Wingdings 3" pitchFamily="18" charset="2"/>
              </a:rPr>
              <a:t> </a:t>
            </a:r>
            <a:r>
              <a:rPr lang="en-US" sz="2000" i="1">
                <a:sym typeface="Wingdings 3" pitchFamily="18" charset="2"/>
              </a:rPr>
              <a:t>Catering</a:t>
            </a:r>
            <a:r>
              <a:rPr lang="en-US" sz="2000">
                <a:sym typeface="Wingdings 3" pitchFamily="18" charset="2"/>
              </a:rPr>
              <a:t>, penitipan anak, tenaga 	kebersihan, pengetikan karya tulis, dsb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584200" y="2514600"/>
            <a:ext cx="4483100" cy="271303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182700" tIns="45677" rIns="91350" bIns="45677" anchor="ctr"/>
          <a:lstStyle/>
          <a:p>
            <a:pPr eaLnBrk="0" hangingPunct="0">
              <a:lnSpc>
                <a:spcPct val="120000"/>
              </a:lnSpc>
            </a:pPr>
            <a:r>
              <a:rPr lang="en-US" sz="3400" b="1">
                <a:latin typeface="Arial Black" pitchFamily="34" charset="0"/>
              </a:rPr>
              <a:t>PERTIMBANGAN</a:t>
            </a:r>
          </a:p>
          <a:p>
            <a:pPr eaLnBrk="0" hangingPunct="0">
              <a:lnSpc>
                <a:spcPct val="120000"/>
              </a:lnSpc>
            </a:pPr>
            <a:r>
              <a:rPr lang="en-US" sz="3400" b="1">
                <a:latin typeface="Arial Black" pitchFamily="34" charset="0"/>
              </a:rPr>
              <a:t>DLM PEMILIHAN</a:t>
            </a:r>
          </a:p>
          <a:p>
            <a:pPr eaLnBrk="0" hangingPunct="0">
              <a:lnSpc>
                <a:spcPct val="120000"/>
              </a:lnSpc>
            </a:pPr>
            <a:r>
              <a:rPr lang="en-US" sz="3400" b="1">
                <a:latin typeface="Arial Black" pitchFamily="34" charset="0"/>
              </a:rPr>
              <a:t>PRODUK</a:t>
            </a: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6743700" y="603250"/>
            <a:ext cx="4535488" cy="10826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 MUDAH DLM PEMAKAIAN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6743700" y="1873250"/>
            <a:ext cx="4535488" cy="10826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EFISIEN DLM PENGGUNAAN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6743700" y="3159125"/>
            <a:ext cx="4535488" cy="10826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KUALITAS PRODUK TERJAMIN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6742113" y="4454525"/>
            <a:ext cx="4535487" cy="10826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HEMAT DLM PEMAKAIAN</a:t>
            </a:r>
          </a:p>
        </p:txBody>
      </p:sp>
      <p:sp>
        <p:nvSpPr>
          <p:cNvPr id="33799" name="Oval 8"/>
          <p:cNvSpPr>
            <a:spLocks noChangeArrowheads="1"/>
          </p:cNvSpPr>
          <p:nvPr/>
        </p:nvSpPr>
        <p:spPr bwMode="auto">
          <a:xfrm>
            <a:off x="6743700" y="5716588"/>
            <a:ext cx="4535488" cy="16224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ADA JAMINAN KEAMANAN DLM PEMAKAIAN</a:t>
            </a:r>
          </a:p>
        </p:txBody>
      </p:sp>
      <p:cxnSp>
        <p:nvCxnSpPr>
          <p:cNvPr id="33800" name="AutoShape 9"/>
          <p:cNvCxnSpPr>
            <a:cxnSpLocks noChangeShapeType="1"/>
            <a:stCxn id="33794" idx="3"/>
            <a:endCxn id="33795" idx="2"/>
          </p:cNvCxnSpPr>
          <p:nvPr/>
        </p:nvCxnSpPr>
        <p:spPr bwMode="auto">
          <a:xfrm flipV="1">
            <a:off x="5067300" y="1144588"/>
            <a:ext cx="1676400" cy="27273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01" name="AutoShape 10"/>
          <p:cNvCxnSpPr>
            <a:cxnSpLocks noChangeShapeType="1"/>
            <a:stCxn id="33794" idx="3"/>
            <a:endCxn id="33796" idx="2"/>
          </p:cNvCxnSpPr>
          <p:nvPr/>
        </p:nvCxnSpPr>
        <p:spPr bwMode="auto">
          <a:xfrm flipV="1">
            <a:off x="5067300" y="2414588"/>
            <a:ext cx="1676400" cy="14573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02" name="AutoShape 11"/>
          <p:cNvCxnSpPr>
            <a:cxnSpLocks noChangeShapeType="1"/>
            <a:stCxn id="33794" idx="3"/>
            <a:endCxn id="33797" idx="2"/>
          </p:cNvCxnSpPr>
          <p:nvPr/>
        </p:nvCxnSpPr>
        <p:spPr bwMode="auto">
          <a:xfrm flipV="1">
            <a:off x="5067300" y="3700463"/>
            <a:ext cx="1676400" cy="1714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03" name="AutoShape 12"/>
          <p:cNvCxnSpPr>
            <a:cxnSpLocks noChangeShapeType="1"/>
            <a:stCxn id="33794" idx="3"/>
            <a:endCxn id="33798" idx="2"/>
          </p:cNvCxnSpPr>
          <p:nvPr/>
        </p:nvCxnSpPr>
        <p:spPr bwMode="auto">
          <a:xfrm>
            <a:off x="5067300" y="3871913"/>
            <a:ext cx="1674813" cy="11239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04" name="AutoShape 13"/>
          <p:cNvCxnSpPr>
            <a:cxnSpLocks noChangeShapeType="1"/>
            <a:stCxn id="33794" idx="3"/>
            <a:endCxn id="33799" idx="2"/>
          </p:cNvCxnSpPr>
          <p:nvPr/>
        </p:nvCxnSpPr>
        <p:spPr bwMode="auto">
          <a:xfrm>
            <a:off x="5067300" y="3871913"/>
            <a:ext cx="1676400" cy="2655887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idx="1"/>
          </p:nvPr>
        </p:nvSpPr>
        <p:spPr>
          <a:xfrm>
            <a:off x="304800" y="2057400"/>
            <a:ext cx="11201400" cy="1262063"/>
          </a:xfrm>
        </p:spPr>
        <p:txBody>
          <a:bodyPr lIns="0" tIns="0" rIns="0" bIns="0">
            <a:spAutoFit/>
          </a:bodyPr>
          <a:lstStyle/>
          <a:p>
            <a:pPr marL="0" indent="0" algn="r">
              <a:spcBef>
                <a:spcPct val="0"/>
              </a:spcBef>
              <a:buFont typeface="Symbol" pitchFamily="18" charset="2"/>
              <a:buNone/>
            </a:pPr>
            <a:r>
              <a:rPr lang="en-US" sz="4100" b="1">
                <a:sym typeface="Wingdings 3" pitchFamily="18" charset="2"/>
              </a:rPr>
              <a:t> </a:t>
            </a:r>
            <a:r>
              <a:rPr lang="en-US" sz="4100" b="1"/>
              <a:t>kesempatan utk memperoleh keuntungan</a:t>
            </a:r>
          </a:p>
          <a:p>
            <a:pPr marL="0" indent="0" algn="r">
              <a:spcBef>
                <a:spcPct val="0"/>
              </a:spcBef>
              <a:buFont typeface="Symbol" pitchFamily="18" charset="2"/>
              <a:buNone/>
            </a:pPr>
            <a:r>
              <a:rPr lang="en-US" sz="4100" b="1"/>
              <a:t>melalui kegiatan bisnis</a:t>
            </a:r>
          </a:p>
        </p:txBody>
      </p:sp>
      <p:sp>
        <p:nvSpPr>
          <p:cNvPr id="10243" name="Rectangle 3"/>
          <p:cNvSpPr>
            <a:spLocks noRot="1" noChangeArrowheads="1"/>
          </p:cNvSpPr>
          <p:nvPr/>
        </p:nvSpPr>
        <p:spPr bwMode="auto">
          <a:xfrm>
            <a:off x="531813" y="3581400"/>
            <a:ext cx="10972800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22363">
              <a:spcBef>
                <a:spcPct val="20000"/>
              </a:spcBef>
            </a:pPr>
            <a:r>
              <a:rPr lang="en-US" sz="4100"/>
              <a:t>Tdk semua peluang usaha/bisnis tepat dilakukan pd sembarang waktu &amp; tempat. </a:t>
            </a:r>
          </a:p>
          <a:p>
            <a:pPr defTabSz="1122363">
              <a:spcBef>
                <a:spcPct val="20000"/>
              </a:spcBef>
            </a:pPr>
            <a:r>
              <a:rPr lang="en-US" sz="4100"/>
              <a:t>Bg calon wirausaha yg akan membuka usaha baru, perlu terlebih dahulu mlkk observasi lapangan &amp; byk bertanya mengenai seluk beluk bisnis yg akan digelutinya.</a:t>
            </a:r>
          </a:p>
        </p:txBody>
      </p:sp>
      <p:sp>
        <p:nvSpPr>
          <p:cNvPr id="10244" name="WordArt 25"/>
          <p:cNvSpPr>
            <a:spLocks noChangeArrowheads="1" noChangeShapeType="1" noTextEdit="1"/>
          </p:cNvSpPr>
          <p:nvPr/>
        </p:nvSpPr>
        <p:spPr bwMode="auto">
          <a:xfrm>
            <a:off x="2439988" y="381000"/>
            <a:ext cx="8915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PELUANG USAHA/BISNIS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/>
          <p:cNvSpPr>
            <a:spLocks noChangeArrowheads="1" noChangeShapeType="1" noTextEdit="1"/>
          </p:cNvSpPr>
          <p:nvPr/>
        </p:nvSpPr>
        <p:spPr bwMode="auto">
          <a:xfrm>
            <a:off x="914400" y="531813"/>
            <a:ext cx="10058400" cy="152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PENGELOMPOKKAN</a:t>
            </a:r>
          </a:p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PRODUK KEBUTUHAN MASYARAKAT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700088" y="2503488"/>
            <a:ext cx="10580687" cy="12906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MEMPERMUDAH PEKERJAAN DI RUMAH</a:t>
            </a:r>
          </a:p>
          <a:p>
            <a:pPr algn="ctr" defTabSz="1122363">
              <a:spcBef>
                <a:spcPct val="20000"/>
              </a:spcBef>
            </a:pPr>
            <a:r>
              <a:rPr lang="en-US" sz="2900">
                <a:sym typeface="Wingdings 3" pitchFamily="18" charset="2"/>
              </a:rPr>
              <a:t> Panci serbaguna, </a:t>
            </a:r>
            <a:r>
              <a:rPr lang="en-US" sz="2900" i="1">
                <a:sym typeface="Wingdings 3" pitchFamily="18" charset="2"/>
              </a:rPr>
              <a:t>ricecooker</a:t>
            </a:r>
            <a:r>
              <a:rPr lang="en-US" sz="2900">
                <a:sym typeface="Wingdings 3" pitchFamily="18" charset="2"/>
              </a:rPr>
              <a:t> multifungsi, sapu+pel, dsb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720725" y="4124325"/>
            <a:ext cx="10525125" cy="12906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MEMPERMUDAH PEKERJAAN DI LUAR RUMAH</a:t>
            </a:r>
          </a:p>
          <a:p>
            <a:pPr algn="ctr" defTabSz="1122363">
              <a:spcBef>
                <a:spcPct val="20000"/>
              </a:spcBef>
            </a:pPr>
            <a:r>
              <a:rPr lang="en-US" sz="2900">
                <a:sym typeface="Wingdings 3" pitchFamily="18" charset="2"/>
              </a:rPr>
              <a:t> Tas multifungsi, tenda+ransel, Jaket multisesi, dsb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720725" y="5735638"/>
            <a:ext cx="10520363" cy="12906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900">
                <a:latin typeface="Arial Black" pitchFamily="34" charset="0"/>
              </a:rPr>
              <a:t>MULTI LOKASI </a:t>
            </a:r>
            <a:r>
              <a:rPr lang="en-US" sz="2900" b="1" i="1"/>
              <a:t>(any time, any where)</a:t>
            </a:r>
            <a:r>
              <a:rPr lang="en-US" sz="2900">
                <a:latin typeface="Arial Black" pitchFamily="34" charset="0"/>
              </a:rPr>
              <a:t> </a:t>
            </a:r>
          </a:p>
          <a:p>
            <a:pPr algn="ctr" defTabSz="1122363">
              <a:spcBef>
                <a:spcPct val="20000"/>
              </a:spcBef>
            </a:pPr>
            <a:r>
              <a:rPr lang="en-US" sz="2900">
                <a:sym typeface="Wingdings 3" pitchFamily="18" charset="2"/>
              </a:rPr>
              <a:t> Air minum kemasan, mi instan, </a:t>
            </a:r>
            <a:r>
              <a:rPr lang="en-US" sz="2900" i="1">
                <a:sym typeface="Wingdings 3" pitchFamily="18" charset="2"/>
              </a:rPr>
              <a:t>air bed</a:t>
            </a:r>
            <a:r>
              <a:rPr lang="en-US" sz="2900">
                <a:sym typeface="Wingdings 3" pitchFamily="18" charset="2"/>
              </a:rPr>
              <a:t>, dsb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1066800" y="457200"/>
            <a:ext cx="9753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ANALISIS PELUANG USAHA BERDASAR</a:t>
            </a:r>
          </a:p>
          <a:p>
            <a:pPr algn="ctr"/>
            <a:r>
              <a:rPr lang="id-ID" sz="3600" kern="10" normalizeH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MINAT &amp; DAYA BELI KONSUMEN</a:t>
            </a:r>
          </a:p>
        </p:txBody>
      </p:sp>
      <p:sp>
        <p:nvSpPr>
          <p:cNvPr id="35843" name="AutoShape 6"/>
          <p:cNvSpPr>
            <a:spLocks noChangeArrowheads="1"/>
          </p:cNvSpPr>
          <p:nvPr/>
        </p:nvSpPr>
        <p:spPr bwMode="auto">
          <a:xfrm>
            <a:off x="6240463" y="3651250"/>
            <a:ext cx="4972050" cy="11572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137024" rIns="45677" bIns="137024">
            <a:spAutoFit/>
          </a:bodyPr>
          <a:lstStyle/>
          <a:p>
            <a:pPr algn="ctr" defTabSz="1122363"/>
            <a:r>
              <a:rPr lang="en-US" sz="2500">
                <a:latin typeface="Arial Black" pitchFamily="34" charset="0"/>
              </a:rPr>
              <a:t>PENGAMATAN LANGSUNG KE PSR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5844" name="AutoShape 7"/>
          <p:cNvSpPr>
            <a:spLocks noChangeArrowheads="1"/>
          </p:cNvSpPr>
          <p:nvPr/>
        </p:nvSpPr>
        <p:spPr bwMode="auto">
          <a:xfrm>
            <a:off x="6240463" y="5172075"/>
            <a:ext cx="4972050" cy="7318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137024" rIns="45677" bIns="137024">
            <a:spAutoFit/>
          </a:bodyPr>
          <a:lstStyle/>
          <a:p>
            <a:pPr algn="ctr" defTabSz="1122363"/>
            <a:r>
              <a:rPr lang="en-US" sz="2500">
                <a:latin typeface="Arial Black" pitchFamily="34" charset="0"/>
              </a:rPr>
              <a:t>WAWANCARA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5845" name="AutoShape 8"/>
          <p:cNvSpPr>
            <a:spLocks noChangeArrowheads="1"/>
          </p:cNvSpPr>
          <p:nvPr/>
        </p:nvSpPr>
        <p:spPr bwMode="auto">
          <a:xfrm>
            <a:off x="6240463" y="6316663"/>
            <a:ext cx="4972050" cy="7318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37024" tIns="137024" rIns="45677" bIns="137024">
            <a:spAutoFit/>
          </a:bodyPr>
          <a:lstStyle/>
          <a:p>
            <a:pPr algn="ctr" defTabSz="1122363"/>
            <a:r>
              <a:rPr lang="en-US" sz="2500">
                <a:latin typeface="Arial Black" pitchFamily="34" charset="0"/>
              </a:rPr>
              <a:t>ANGKET/KUISIONER</a:t>
            </a:r>
            <a:endParaRPr lang="en-US" sz="2500">
              <a:sym typeface="Wingdings 3" pitchFamily="18" charset="2"/>
            </a:endParaRPr>
          </a:p>
        </p:txBody>
      </p:sp>
      <p:sp>
        <p:nvSpPr>
          <p:cNvPr id="35846" name="AutoShape 11"/>
          <p:cNvSpPr>
            <a:spLocks noChangeArrowheads="1"/>
          </p:cNvSpPr>
          <p:nvPr/>
        </p:nvSpPr>
        <p:spPr bwMode="auto">
          <a:xfrm>
            <a:off x="762000" y="4800600"/>
            <a:ext cx="4114800" cy="1447800"/>
          </a:xfrm>
          <a:prstGeom prst="hexagon">
            <a:avLst>
              <a:gd name="adj" fmla="val 29500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350" tIns="45677" rIns="91350" bIns="45677" anchor="ctr"/>
          <a:lstStyle/>
          <a:p>
            <a:pPr algn="ctr" defTabSz="1122363"/>
            <a:r>
              <a:rPr lang="en-US" sz="3400">
                <a:latin typeface="Arial Black" pitchFamily="34" charset="0"/>
              </a:rPr>
              <a:t>OBSERVASI</a:t>
            </a:r>
          </a:p>
        </p:txBody>
      </p:sp>
      <p:cxnSp>
        <p:nvCxnSpPr>
          <p:cNvPr id="35847" name="AutoShape 12"/>
          <p:cNvCxnSpPr>
            <a:cxnSpLocks noChangeShapeType="1"/>
            <a:stCxn id="35846" idx="2"/>
            <a:endCxn id="35843" idx="1"/>
          </p:cNvCxnSpPr>
          <p:nvPr/>
        </p:nvCxnSpPr>
        <p:spPr bwMode="auto">
          <a:xfrm flipV="1">
            <a:off x="4449763" y="4230688"/>
            <a:ext cx="1790700" cy="2017712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5848" name="AutoShape 13"/>
          <p:cNvCxnSpPr>
            <a:cxnSpLocks noChangeShapeType="1"/>
            <a:stCxn id="35846" idx="2"/>
            <a:endCxn id="35844" idx="1"/>
          </p:cNvCxnSpPr>
          <p:nvPr/>
        </p:nvCxnSpPr>
        <p:spPr bwMode="auto">
          <a:xfrm flipV="1">
            <a:off x="4449763" y="5537200"/>
            <a:ext cx="1790700" cy="711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5849" name="AutoShape 14"/>
          <p:cNvCxnSpPr>
            <a:cxnSpLocks noChangeShapeType="1"/>
            <a:stCxn id="35846" idx="2"/>
            <a:endCxn id="35845" idx="1"/>
          </p:cNvCxnSpPr>
          <p:nvPr/>
        </p:nvCxnSpPr>
        <p:spPr bwMode="auto">
          <a:xfrm>
            <a:off x="4449763" y="6248400"/>
            <a:ext cx="1790700" cy="43338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5850" name="Text Box 17"/>
          <p:cNvSpPr txBox="1">
            <a:spLocks noChangeArrowheads="1"/>
          </p:cNvSpPr>
          <p:nvPr/>
        </p:nvSpPr>
        <p:spPr bwMode="auto">
          <a:xfrm>
            <a:off x="609600" y="2133600"/>
            <a:ext cx="10591800" cy="1046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91350" bIns="0">
            <a:spAutoFit/>
          </a:bodyPr>
          <a:lstStyle/>
          <a:p>
            <a:pPr algn="ctr" defTabSz="1123950"/>
            <a:r>
              <a:rPr lang="en-US" sz="3400"/>
              <a:t>Utk mengetahui besar-kecilnya minat masy thd usaha yg kita dirikan, kita dpt mlkk observasi.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304800" y="2743200"/>
            <a:ext cx="41148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4100" i="1">
                <a:latin typeface="Arial Black" pitchFamily="34" charset="0"/>
              </a:rPr>
              <a:t>PRODUCT USER</a:t>
            </a: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4113213" y="609600"/>
            <a:ext cx="6334125" cy="12176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STRATA? </a:t>
            </a:r>
          </a:p>
          <a:p>
            <a:pPr algn="ctr" eaLnBrk="0" hangingPunct="0"/>
            <a:r>
              <a:rPr lang="en-US" sz="2500" b="1"/>
              <a:t>(atas, menengah, bawah)</a:t>
            </a:r>
            <a:endParaRPr lang="en-US" sz="2500"/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5715000" y="2362200"/>
            <a:ext cx="5789613" cy="122396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PENGHASILAN?</a:t>
            </a:r>
          </a:p>
          <a:p>
            <a:pPr algn="ctr" eaLnBrk="0" hangingPunct="0"/>
            <a:r>
              <a:rPr lang="en-US" sz="2500" b="1"/>
              <a:t>(tinggi, sedang, rendah)</a:t>
            </a:r>
            <a:endParaRPr lang="en-US" sz="2500"/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5638800" y="4114800"/>
            <a:ext cx="5865813" cy="1219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KALANGAN?</a:t>
            </a:r>
          </a:p>
          <a:p>
            <a:pPr algn="ctr" eaLnBrk="0" hangingPunct="0"/>
            <a:r>
              <a:rPr lang="en-US" sz="2500" b="1"/>
              <a:t>(anak, remaja, dewasa)</a:t>
            </a:r>
            <a:endParaRPr lang="en-US" sz="2500"/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4038600" y="5867400"/>
            <a:ext cx="6399213" cy="1295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LOKASI?</a:t>
            </a:r>
          </a:p>
          <a:p>
            <a:pPr algn="ctr" eaLnBrk="0" hangingPunct="0"/>
            <a:r>
              <a:rPr lang="en-US" sz="2500" b="1"/>
              <a:t>(kota, desa, pesisir pantai)</a:t>
            </a:r>
          </a:p>
        </p:txBody>
      </p:sp>
      <p:cxnSp>
        <p:nvCxnSpPr>
          <p:cNvPr id="36871" name="AutoShape 7"/>
          <p:cNvCxnSpPr>
            <a:cxnSpLocks noChangeShapeType="1"/>
            <a:stCxn id="36866" idx="6"/>
            <a:endCxn id="36867" idx="3"/>
          </p:cNvCxnSpPr>
          <p:nvPr/>
        </p:nvCxnSpPr>
        <p:spPr bwMode="auto">
          <a:xfrm flipV="1">
            <a:off x="4419600" y="1663700"/>
            <a:ext cx="620713" cy="22225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6872" name="AutoShape 8"/>
          <p:cNvCxnSpPr>
            <a:cxnSpLocks noChangeShapeType="1"/>
            <a:stCxn id="36866" idx="6"/>
            <a:endCxn id="36868" idx="2"/>
          </p:cNvCxnSpPr>
          <p:nvPr/>
        </p:nvCxnSpPr>
        <p:spPr bwMode="auto">
          <a:xfrm flipV="1">
            <a:off x="4419600" y="2974975"/>
            <a:ext cx="1281113" cy="9112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6873" name="AutoShape 9"/>
          <p:cNvCxnSpPr>
            <a:cxnSpLocks noChangeShapeType="1"/>
            <a:stCxn id="36866" idx="6"/>
            <a:endCxn id="36869" idx="2"/>
          </p:cNvCxnSpPr>
          <p:nvPr/>
        </p:nvCxnSpPr>
        <p:spPr bwMode="auto">
          <a:xfrm>
            <a:off x="4419600" y="3886200"/>
            <a:ext cx="1204913" cy="8382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6874" name="AutoShape 10"/>
          <p:cNvCxnSpPr>
            <a:cxnSpLocks noChangeShapeType="1"/>
            <a:stCxn id="36866" idx="6"/>
            <a:endCxn id="36870" idx="1"/>
          </p:cNvCxnSpPr>
          <p:nvPr/>
        </p:nvCxnSpPr>
        <p:spPr bwMode="auto">
          <a:xfrm>
            <a:off x="4419600" y="3886200"/>
            <a:ext cx="555625" cy="21558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11"/>
          <p:cNvSpPr>
            <a:spLocks noChangeArrowheads="1" noChangeShapeType="1" noTextEdit="1"/>
          </p:cNvSpPr>
          <p:nvPr/>
        </p:nvSpPr>
        <p:spPr bwMode="auto">
          <a:xfrm>
            <a:off x="762000" y="531813"/>
            <a:ext cx="10363200" cy="2135187"/>
          </a:xfrm>
          <a:prstGeom prst="rect">
            <a:avLst/>
          </a:prstGeom>
        </p:spPr>
        <p:txBody>
          <a:bodyPr wrap="none" fromWordArt="1">
            <a:prstTxWarp prst="textDeflateInflateDeflate">
              <a:avLst>
                <a:gd name="adj" fmla="val 28028"/>
              </a:avLst>
            </a:prstTxWarp>
          </a:bodyPr>
          <a:lstStyle/>
          <a:p>
            <a:pPr algn="ctr"/>
            <a:r>
              <a:rPr lang="id-ID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HUBUNGAN ANTARA</a:t>
            </a:r>
          </a:p>
          <a:p>
            <a:pPr algn="ctr"/>
            <a:r>
              <a:rPr lang="id-ID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MINAT, DAYA BELI &amp; KELANGSUNGAN USAHA</a:t>
            </a:r>
          </a:p>
        </p:txBody>
      </p:sp>
      <p:sp>
        <p:nvSpPr>
          <p:cNvPr id="37891" name="AutoShape 12"/>
          <p:cNvSpPr>
            <a:spLocks noChangeArrowheads="1"/>
          </p:cNvSpPr>
          <p:nvPr/>
        </p:nvSpPr>
        <p:spPr bwMode="auto">
          <a:xfrm>
            <a:off x="722313" y="2324100"/>
            <a:ext cx="10469562" cy="1384300"/>
          </a:xfrm>
          <a:prstGeom prst="octagon">
            <a:avLst>
              <a:gd name="adj" fmla="val 1736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1122363"/>
            <a:r>
              <a:rPr lang="en-US" sz="3400" b="1"/>
              <a:t>MINAT BESAR + DAYA BELI KUAT =</a:t>
            </a:r>
          </a:p>
          <a:p>
            <a:pPr algn="ctr" defTabSz="1122363">
              <a:spcBef>
                <a:spcPct val="20000"/>
              </a:spcBef>
            </a:pPr>
            <a:r>
              <a:rPr lang="en-US" sz="3400">
                <a:latin typeface="Arial Black" pitchFamily="34" charset="0"/>
              </a:rPr>
              <a:t>KELANGSUNGAN USAHA TERJAMIN</a:t>
            </a:r>
          </a:p>
        </p:txBody>
      </p:sp>
      <p:sp>
        <p:nvSpPr>
          <p:cNvPr id="37892" name="AutoShape 13"/>
          <p:cNvSpPr>
            <a:spLocks noChangeArrowheads="1"/>
          </p:cNvSpPr>
          <p:nvPr/>
        </p:nvSpPr>
        <p:spPr bwMode="auto">
          <a:xfrm>
            <a:off x="696913" y="3997325"/>
            <a:ext cx="10499725" cy="1406525"/>
          </a:xfrm>
          <a:prstGeom prst="octagon">
            <a:avLst>
              <a:gd name="adj" fmla="val 1890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1122363"/>
            <a:r>
              <a:rPr lang="en-US" sz="3400" b="1"/>
              <a:t>MINAT BESAR + DAYA BELI RENDAH =</a:t>
            </a:r>
          </a:p>
          <a:p>
            <a:pPr algn="ctr" defTabSz="1122363">
              <a:spcBef>
                <a:spcPct val="20000"/>
              </a:spcBef>
            </a:pPr>
            <a:r>
              <a:rPr lang="en-US" sz="3400">
                <a:latin typeface="Arial Black" pitchFamily="34" charset="0"/>
              </a:rPr>
              <a:t>KELANGSUNGAN USAHA TERHAMBAT</a:t>
            </a:r>
          </a:p>
        </p:txBody>
      </p:sp>
      <p:sp>
        <p:nvSpPr>
          <p:cNvPr id="37893" name="AutoShape 14"/>
          <p:cNvSpPr>
            <a:spLocks noChangeArrowheads="1"/>
          </p:cNvSpPr>
          <p:nvPr/>
        </p:nvSpPr>
        <p:spPr bwMode="auto">
          <a:xfrm>
            <a:off x="704850" y="5673725"/>
            <a:ext cx="10464800" cy="1384300"/>
          </a:xfrm>
          <a:prstGeom prst="octagon">
            <a:avLst>
              <a:gd name="adj" fmla="val 1703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1122363"/>
            <a:r>
              <a:rPr lang="en-US" sz="3400" b="1"/>
              <a:t>MINAT RENDAH + DAYA BELI RENDAH =</a:t>
            </a:r>
          </a:p>
          <a:p>
            <a:pPr algn="ctr" defTabSz="1122363">
              <a:spcBef>
                <a:spcPct val="20000"/>
              </a:spcBef>
            </a:pPr>
            <a:r>
              <a:rPr lang="en-US" sz="3400">
                <a:latin typeface="Arial Black" pitchFamily="34" charset="0"/>
              </a:rPr>
              <a:t>USAHA TDK DPT BERLANGSUNG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550863" y="1916113"/>
            <a:ext cx="4630737" cy="40608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1350" tIns="137024" rIns="91350" bIns="137024" anchor="ctr">
            <a:spAutoFit/>
          </a:bodyPr>
          <a:lstStyle/>
          <a:p>
            <a:pPr algn="ctr" eaLnBrk="0" hangingPunct="0"/>
            <a:r>
              <a:rPr lang="en-US" sz="4100">
                <a:latin typeface="Arial Black" pitchFamily="34" charset="0"/>
              </a:rPr>
              <a:t>STRATEGI</a:t>
            </a:r>
          </a:p>
          <a:p>
            <a:pPr algn="ctr" eaLnBrk="0" hangingPunct="0"/>
            <a:r>
              <a:rPr lang="en-US" sz="4100" b="1"/>
              <a:t>AGAR PRODUK DPT MENARIK MINAT &amp; TERJANGKAU KONSUMEN</a:t>
            </a:r>
          </a:p>
        </p:txBody>
      </p:sp>
      <p:sp>
        <p:nvSpPr>
          <p:cNvPr id="38915" name="Oval 3"/>
          <p:cNvSpPr>
            <a:spLocks noChangeArrowheads="1"/>
          </p:cNvSpPr>
          <p:nvPr/>
        </p:nvSpPr>
        <p:spPr bwMode="auto">
          <a:xfrm>
            <a:off x="6246813" y="492125"/>
            <a:ext cx="5108575" cy="21637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BERMANFAAT, BERKUALITAS &amp; LAKU DIJUAL DG HARGA BERSAING</a:t>
            </a: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6246813" y="2943225"/>
            <a:ext cx="5108575" cy="10826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 DESAIN BARU DG HARGA TERJANGKAU</a:t>
            </a: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6246813" y="4325938"/>
            <a:ext cx="5108575" cy="10826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PROSES LBH CEPAT &amp; LBH MURAH</a:t>
            </a:r>
          </a:p>
        </p:txBody>
      </p:sp>
      <p:sp>
        <p:nvSpPr>
          <p:cNvPr id="38918" name="Oval 6"/>
          <p:cNvSpPr>
            <a:spLocks noChangeArrowheads="1"/>
          </p:cNvSpPr>
          <p:nvPr/>
        </p:nvSpPr>
        <p:spPr bwMode="auto">
          <a:xfrm>
            <a:off x="6246813" y="5697538"/>
            <a:ext cx="5108575" cy="162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500" b="1"/>
              <a:t>PILIH &amp; TENTUKAN LOKASI PEMASARAN YG MENGUNTUNGKAN</a:t>
            </a:r>
          </a:p>
        </p:txBody>
      </p:sp>
      <p:cxnSp>
        <p:nvCxnSpPr>
          <p:cNvPr id="38919" name="AutoShape 7"/>
          <p:cNvCxnSpPr>
            <a:cxnSpLocks noChangeShapeType="1"/>
            <a:stCxn id="38914" idx="3"/>
            <a:endCxn id="38915" idx="2"/>
          </p:cNvCxnSpPr>
          <p:nvPr/>
        </p:nvCxnSpPr>
        <p:spPr bwMode="auto">
          <a:xfrm flipV="1">
            <a:off x="5181600" y="1574800"/>
            <a:ext cx="1065213" cy="23717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8920" name="AutoShape 8"/>
          <p:cNvCxnSpPr>
            <a:cxnSpLocks noChangeShapeType="1"/>
            <a:stCxn id="38914" idx="3"/>
            <a:endCxn id="38916" idx="2"/>
          </p:cNvCxnSpPr>
          <p:nvPr/>
        </p:nvCxnSpPr>
        <p:spPr bwMode="auto">
          <a:xfrm flipV="1">
            <a:off x="5181600" y="3484563"/>
            <a:ext cx="1065213" cy="461962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8921" name="AutoShape 9"/>
          <p:cNvCxnSpPr>
            <a:cxnSpLocks noChangeShapeType="1"/>
            <a:stCxn id="38914" idx="3"/>
            <a:endCxn id="38917" idx="2"/>
          </p:cNvCxnSpPr>
          <p:nvPr/>
        </p:nvCxnSpPr>
        <p:spPr bwMode="auto">
          <a:xfrm>
            <a:off x="5181600" y="3946525"/>
            <a:ext cx="1065213" cy="92075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8922" name="AutoShape 10"/>
          <p:cNvCxnSpPr>
            <a:cxnSpLocks noChangeShapeType="1"/>
            <a:stCxn id="38914" idx="3"/>
            <a:endCxn id="38918" idx="2"/>
          </p:cNvCxnSpPr>
          <p:nvPr/>
        </p:nvCxnSpPr>
        <p:spPr bwMode="auto">
          <a:xfrm>
            <a:off x="5181600" y="3946525"/>
            <a:ext cx="1065213" cy="25622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5"/>
          <p:cNvSpPr>
            <a:spLocks noChangeArrowheads="1"/>
          </p:cNvSpPr>
          <p:nvPr/>
        </p:nvSpPr>
        <p:spPr bwMode="auto">
          <a:xfrm>
            <a:off x="381000" y="3505200"/>
            <a:ext cx="7926388" cy="1228725"/>
          </a:xfrm>
          <a:prstGeom prst="octagon">
            <a:avLst>
              <a:gd name="adj" fmla="val 1540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1122363"/>
            <a:r>
              <a:rPr lang="en-US" sz="3400" b="1">
                <a:sym typeface="Wingdings 2" pitchFamily="18" charset="2"/>
              </a:rPr>
              <a:t>Selain Jenis usaha itu diminati juga</a:t>
            </a:r>
            <a:r>
              <a:rPr lang="en-US" sz="3400">
                <a:latin typeface="Arial Black" pitchFamily="34" charset="0"/>
                <a:sym typeface="Wingdings 2" pitchFamily="18" charset="2"/>
              </a:rPr>
              <a:t>  hrs melihat/memperhatikan:</a:t>
            </a:r>
          </a:p>
        </p:txBody>
      </p:sp>
      <p:sp>
        <p:nvSpPr>
          <p:cNvPr id="39939" name="Oval 6"/>
          <p:cNvSpPr>
            <a:spLocks noChangeArrowheads="1"/>
          </p:cNvSpPr>
          <p:nvPr/>
        </p:nvSpPr>
        <p:spPr bwMode="auto">
          <a:xfrm>
            <a:off x="306388" y="1771650"/>
            <a:ext cx="3960812" cy="12557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KEUNTUNGAN</a:t>
            </a:r>
          </a:p>
        </p:txBody>
      </p:sp>
      <p:sp>
        <p:nvSpPr>
          <p:cNvPr id="39940" name="Oval 7"/>
          <p:cNvSpPr>
            <a:spLocks noChangeArrowheads="1"/>
          </p:cNvSpPr>
          <p:nvPr/>
        </p:nvSpPr>
        <p:spPr bwMode="auto">
          <a:xfrm>
            <a:off x="3886200" y="765175"/>
            <a:ext cx="3886200" cy="12541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 TEKNIS &amp; MANAJEMEN</a:t>
            </a:r>
          </a:p>
        </p:txBody>
      </p:sp>
      <p:sp>
        <p:nvSpPr>
          <p:cNvPr id="39941" name="Oval 8"/>
          <p:cNvSpPr>
            <a:spLocks noChangeArrowheads="1"/>
          </p:cNvSpPr>
          <p:nvPr/>
        </p:nvSpPr>
        <p:spPr bwMode="auto">
          <a:xfrm>
            <a:off x="7467600" y="1517650"/>
            <a:ext cx="4041775" cy="1882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PEMASARAN &amp; PERSAINGAN</a:t>
            </a:r>
          </a:p>
        </p:txBody>
      </p:sp>
      <p:sp>
        <p:nvSpPr>
          <p:cNvPr id="39942" name="Oval 9"/>
          <p:cNvSpPr>
            <a:spLocks noChangeArrowheads="1"/>
          </p:cNvSpPr>
          <p:nvPr/>
        </p:nvSpPr>
        <p:spPr bwMode="auto">
          <a:xfrm>
            <a:off x="8686800" y="3678238"/>
            <a:ext cx="2667000" cy="12557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MODAL</a:t>
            </a:r>
          </a:p>
        </p:txBody>
      </p:sp>
      <p:sp>
        <p:nvSpPr>
          <p:cNvPr id="39943" name="Oval 10"/>
          <p:cNvSpPr>
            <a:spLocks noChangeArrowheads="1"/>
          </p:cNvSpPr>
          <p:nvPr/>
        </p:nvSpPr>
        <p:spPr bwMode="auto">
          <a:xfrm>
            <a:off x="7159625" y="5327650"/>
            <a:ext cx="4270375" cy="1882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    BAHAN BAKU &amp; TENAGA KERJA</a:t>
            </a:r>
          </a:p>
        </p:txBody>
      </p:sp>
      <p:sp>
        <p:nvSpPr>
          <p:cNvPr id="39944" name="Oval 11"/>
          <p:cNvSpPr>
            <a:spLocks noChangeArrowheads="1"/>
          </p:cNvSpPr>
          <p:nvPr/>
        </p:nvSpPr>
        <p:spPr bwMode="auto">
          <a:xfrm>
            <a:off x="4343400" y="6115050"/>
            <a:ext cx="2667000" cy="12557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RISIKO</a:t>
            </a:r>
          </a:p>
        </p:txBody>
      </p:sp>
      <p:sp>
        <p:nvSpPr>
          <p:cNvPr id="39945" name="Oval 12"/>
          <p:cNvSpPr>
            <a:spLocks noChangeArrowheads="1"/>
          </p:cNvSpPr>
          <p:nvPr/>
        </p:nvSpPr>
        <p:spPr bwMode="auto">
          <a:xfrm>
            <a:off x="381000" y="5099050"/>
            <a:ext cx="3886200" cy="1882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1122363"/>
            <a:r>
              <a:rPr lang="en-US" sz="2900" b="1"/>
              <a:t>Faktor FASILITAS &amp; KEMUDAHAN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5"/>
          <p:cNvSpPr>
            <a:spLocks noChangeArrowheads="1"/>
          </p:cNvSpPr>
          <p:nvPr/>
        </p:nvSpPr>
        <p:spPr bwMode="auto">
          <a:xfrm>
            <a:off x="398463" y="2590800"/>
            <a:ext cx="4630737" cy="2565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50" tIns="45677" rIns="91350" bIns="45677" anchor="ctr"/>
          <a:lstStyle/>
          <a:p>
            <a:pPr algn="ctr" eaLnBrk="0" hangingPunct="0"/>
            <a:r>
              <a:rPr lang="en-US" sz="4100">
                <a:latin typeface="Arial Black" pitchFamily="34" charset="0"/>
              </a:rPr>
              <a:t>MENGANALISIS</a:t>
            </a:r>
          </a:p>
          <a:p>
            <a:pPr algn="ctr" eaLnBrk="0" hangingPunct="0"/>
            <a:r>
              <a:rPr lang="en-US" sz="4100">
                <a:latin typeface="Arial Black" pitchFamily="34" charset="0"/>
              </a:rPr>
              <a:t>PELUANG </a:t>
            </a:r>
          </a:p>
          <a:p>
            <a:pPr algn="ctr" eaLnBrk="0" hangingPunct="0"/>
            <a:r>
              <a:rPr lang="en-US" sz="4100">
                <a:latin typeface="Arial Black" pitchFamily="34" charset="0"/>
              </a:rPr>
              <a:t>USAHA</a:t>
            </a:r>
          </a:p>
        </p:txBody>
      </p:sp>
      <p:sp>
        <p:nvSpPr>
          <p:cNvPr id="11267" name="Oval 16"/>
          <p:cNvSpPr>
            <a:spLocks noChangeArrowheads="1"/>
          </p:cNvSpPr>
          <p:nvPr/>
        </p:nvSpPr>
        <p:spPr bwMode="auto">
          <a:xfrm>
            <a:off x="5943600" y="336550"/>
            <a:ext cx="5105400" cy="1663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350" tIns="45677" rIns="91350" bIns="45677" anchor="ctr"/>
          <a:lstStyle/>
          <a:p>
            <a:pPr algn="ctr" eaLnBrk="0" hangingPunct="0"/>
            <a:r>
              <a:rPr lang="en-US" sz="2500" b="1"/>
              <a:t>PELUANG &amp;</a:t>
            </a:r>
          </a:p>
          <a:p>
            <a:pPr algn="ctr" eaLnBrk="0" hangingPunct="0"/>
            <a:r>
              <a:rPr lang="en-US" sz="2500" b="1"/>
              <a:t>RISIKO USAHA</a:t>
            </a:r>
          </a:p>
        </p:txBody>
      </p:sp>
      <p:sp>
        <p:nvSpPr>
          <p:cNvPr id="11268" name="Oval 17"/>
          <p:cNvSpPr>
            <a:spLocks noChangeArrowheads="1"/>
          </p:cNvSpPr>
          <p:nvPr/>
        </p:nvSpPr>
        <p:spPr bwMode="auto">
          <a:xfrm>
            <a:off x="5943600" y="2133600"/>
            <a:ext cx="5105400" cy="1663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350" tIns="45677" rIns="91350" bIns="45677" anchor="ctr"/>
          <a:lstStyle/>
          <a:p>
            <a:pPr algn="ctr" eaLnBrk="0" hangingPunct="0"/>
            <a:r>
              <a:rPr lang="en-US" sz="2500" b="1"/>
              <a:t> FAKTOR-FAKTOR</a:t>
            </a:r>
          </a:p>
          <a:p>
            <a:pPr algn="ctr" eaLnBrk="0" hangingPunct="0"/>
            <a:r>
              <a:rPr lang="en-US" sz="2500" b="1"/>
              <a:t>KEBERHASILAN &amp;</a:t>
            </a:r>
          </a:p>
          <a:p>
            <a:pPr algn="ctr" eaLnBrk="0" hangingPunct="0"/>
            <a:r>
              <a:rPr lang="en-US" sz="2500" b="1"/>
              <a:t>KEGAGALAN USAHA</a:t>
            </a:r>
          </a:p>
        </p:txBody>
      </p:sp>
      <p:sp>
        <p:nvSpPr>
          <p:cNvPr id="11269" name="Oval 18"/>
          <p:cNvSpPr>
            <a:spLocks noChangeArrowheads="1"/>
          </p:cNvSpPr>
          <p:nvPr/>
        </p:nvSpPr>
        <p:spPr bwMode="auto">
          <a:xfrm>
            <a:off x="5943600" y="3940175"/>
            <a:ext cx="5105400" cy="1663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eaLnBrk="0" hangingPunct="0"/>
            <a:r>
              <a:rPr lang="en-US" sz="2500" b="1"/>
              <a:t>PEMANFAATAN  PELUANG SCR KREATIF &amp; INOVATIF</a:t>
            </a:r>
          </a:p>
        </p:txBody>
      </p:sp>
      <p:sp>
        <p:nvSpPr>
          <p:cNvPr id="11270" name="Oval 24"/>
          <p:cNvSpPr>
            <a:spLocks noChangeArrowheads="1"/>
          </p:cNvSpPr>
          <p:nvPr/>
        </p:nvSpPr>
        <p:spPr bwMode="auto">
          <a:xfrm>
            <a:off x="5943600" y="5791200"/>
            <a:ext cx="5105400" cy="1665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350" tIns="45677" rIns="91350" bIns="45677" anchor="ctr"/>
          <a:lstStyle/>
          <a:p>
            <a:pPr algn="ctr" eaLnBrk="0" hangingPunct="0"/>
            <a:r>
              <a:rPr lang="en-US" sz="2500" b="1"/>
              <a:t>PENGEMBANGAN IDE</a:t>
            </a:r>
          </a:p>
          <a:p>
            <a:pPr algn="ctr" eaLnBrk="0" hangingPunct="0"/>
            <a:r>
              <a:rPr lang="en-US" sz="2500" b="1"/>
              <a:t>KREATIF &amp; INOVATIF</a:t>
            </a:r>
          </a:p>
        </p:txBody>
      </p:sp>
      <p:cxnSp>
        <p:nvCxnSpPr>
          <p:cNvPr id="11271" name="AutoShape 26"/>
          <p:cNvCxnSpPr>
            <a:cxnSpLocks noChangeShapeType="1"/>
            <a:stCxn id="11266" idx="3"/>
            <a:endCxn id="11267" idx="2"/>
          </p:cNvCxnSpPr>
          <p:nvPr/>
        </p:nvCxnSpPr>
        <p:spPr bwMode="auto">
          <a:xfrm flipV="1">
            <a:off x="5067300" y="1168400"/>
            <a:ext cx="876300" cy="27051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2" name="AutoShape 27"/>
          <p:cNvCxnSpPr>
            <a:cxnSpLocks noChangeShapeType="1"/>
            <a:stCxn id="11266" idx="3"/>
            <a:endCxn id="11268" idx="2"/>
          </p:cNvCxnSpPr>
          <p:nvPr/>
        </p:nvCxnSpPr>
        <p:spPr bwMode="auto">
          <a:xfrm flipV="1">
            <a:off x="5067300" y="2965450"/>
            <a:ext cx="876300" cy="90805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3" name="AutoShape 28"/>
          <p:cNvCxnSpPr>
            <a:cxnSpLocks noChangeShapeType="1"/>
            <a:stCxn id="11266" idx="3"/>
            <a:endCxn id="11269" idx="2"/>
          </p:cNvCxnSpPr>
          <p:nvPr/>
        </p:nvCxnSpPr>
        <p:spPr bwMode="auto">
          <a:xfrm>
            <a:off x="5067300" y="3873500"/>
            <a:ext cx="876300" cy="8985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4" name="AutoShape 29"/>
          <p:cNvCxnSpPr>
            <a:cxnSpLocks noChangeShapeType="1"/>
            <a:stCxn id="11266" idx="3"/>
            <a:endCxn id="11270" idx="2"/>
          </p:cNvCxnSpPr>
          <p:nvPr/>
        </p:nvCxnSpPr>
        <p:spPr bwMode="auto">
          <a:xfrm>
            <a:off x="5067300" y="3873500"/>
            <a:ext cx="876300" cy="275113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96875" y="1573213"/>
            <a:ext cx="4251325" cy="4598987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1350" tIns="45677" rIns="91350" bIns="45677" anchor="ctr"/>
          <a:lstStyle/>
          <a:p>
            <a:pPr eaLnBrk="0" hangingPunct="0"/>
            <a:r>
              <a:rPr lang="en-US" sz="3400" b="1"/>
              <a:t>UTK MENGGALI &amp; MEMANFAATKAN PELUANG BISNIS WIRAUSAHAWAN HRS BERPIKIR SCR POSITIF &amp; KREATIF </a:t>
            </a:r>
          </a:p>
        </p:txBody>
      </p:sp>
      <p:sp>
        <p:nvSpPr>
          <p:cNvPr id="12291" name="Oval 5"/>
          <p:cNvSpPr>
            <a:spLocks noChangeArrowheads="1"/>
          </p:cNvSpPr>
          <p:nvPr/>
        </p:nvSpPr>
        <p:spPr bwMode="auto">
          <a:xfrm>
            <a:off x="5753100" y="304800"/>
            <a:ext cx="5675313" cy="1341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500" b="1"/>
              <a:t> PERCAYA BAHWA USAHA/BISNIS DPT DILAKSANAKAN</a:t>
            </a:r>
          </a:p>
        </p:txBody>
      </p:sp>
      <p:sp>
        <p:nvSpPr>
          <p:cNvPr id="12292" name="Oval 6"/>
          <p:cNvSpPr>
            <a:spLocks noChangeArrowheads="1"/>
          </p:cNvSpPr>
          <p:nvPr/>
        </p:nvSpPr>
        <p:spPr bwMode="auto">
          <a:xfrm>
            <a:off x="5753100" y="1762125"/>
            <a:ext cx="5675313" cy="9556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eaLnBrk="0" hangingPunct="0"/>
            <a:r>
              <a:rPr lang="en-US" sz="2500" b="1"/>
              <a:t>MENERIMA GAGASAN BARU</a:t>
            </a:r>
          </a:p>
        </p:txBody>
      </p:sp>
      <p:sp>
        <p:nvSpPr>
          <p:cNvPr id="12293" name="Oval 7"/>
          <p:cNvSpPr>
            <a:spLocks noChangeArrowheads="1"/>
          </p:cNvSpPr>
          <p:nvPr/>
        </p:nvSpPr>
        <p:spPr bwMode="auto">
          <a:xfrm>
            <a:off x="5753100" y="2849563"/>
            <a:ext cx="5675313" cy="10128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eaLnBrk="0" hangingPunct="0"/>
            <a:r>
              <a:rPr lang="en-US" sz="2500" b="1"/>
              <a:t>BERTANYA KPD DIRI SENDIRI</a:t>
            </a:r>
          </a:p>
        </p:txBody>
      </p:sp>
      <p:sp>
        <p:nvSpPr>
          <p:cNvPr id="12294" name="Oval 8"/>
          <p:cNvSpPr>
            <a:spLocks noChangeArrowheads="1"/>
          </p:cNvSpPr>
          <p:nvPr/>
        </p:nvSpPr>
        <p:spPr bwMode="auto">
          <a:xfrm>
            <a:off x="5753100" y="4010025"/>
            <a:ext cx="5675313" cy="1341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500" b="1"/>
              <a:t>MENDENGARKAN SARAN-SARAN DR ORANG LAIN</a:t>
            </a:r>
          </a:p>
        </p:txBody>
      </p:sp>
      <p:sp>
        <p:nvSpPr>
          <p:cNvPr id="12295" name="Oval 9"/>
          <p:cNvSpPr>
            <a:spLocks noChangeArrowheads="1"/>
          </p:cNvSpPr>
          <p:nvPr/>
        </p:nvSpPr>
        <p:spPr bwMode="auto">
          <a:xfrm>
            <a:off x="5824538" y="6586538"/>
            <a:ext cx="5603875" cy="95726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eaLnBrk="0" hangingPunct="0"/>
            <a:r>
              <a:rPr lang="en-US" sz="2500" b="1"/>
              <a:t>PANDAI BERKOMUNIKASI</a:t>
            </a:r>
          </a:p>
        </p:txBody>
      </p:sp>
      <p:sp>
        <p:nvSpPr>
          <p:cNvPr id="12296" name="Oval 10"/>
          <p:cNvSpPr>
            <a:spLocks noChangeArrowheads="1"/>
          </p:cNvSpPr>
          <p:nvPr/>
        </p:nvSpPr>
        <p:spPr bwMode="auto">
          <a:xfrm>
            <a:off x="5753100" y="5475288"/>
            <a:ext cx="5675313" cy="100171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eaLnBrk="0" hangingPunct="0"/>
            <a:r>
              <a:rPr lang="en-US" sz="2500" b="1"/>
              <a:t>MEMPUNYAI ETOS KERJA YG TINGGI</a:t>
            </a:r>
          </a:p>
        </p:txBody>
      </p:sp>
      <p:cxnSp>
        <p:nvCxnSpPr>
          <p:cNvPr id="12297" name="AutoShape 19"/>
          <p:cNvCxnSpPr>
            <a:cxnSpLocks noChangeShapeType="1"/>
            <a:stCxn id="12290" idx="3"/>
            <a:endCxn id="12291" idx="2"/>
          </p:cNvCxnSpPr>
          <p:nvPr/>
        </p:nvCxnSpPr>
        <p:spPr bwMode="auto">
          <a:xfrm flipV="1">
            <a:off x="4686300" y="976313"/>
            <a:ext cx="1047750" cy="2897187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298" name="AutoShape 20"/>
          <p:cNvCxnSpPr>
            <a:cxnSpLocks noChangeShapeType="1"/>
            <a:stCxn id="12290" idx="3"/>
            <a:endCxn id="12292" idx="2"/>
          </p:cNvCxnSpPr>
          <p:nvPr/>
        </p:nvCxnSpPr>
        <p:spPr bwMode="auto">
          <a:xfrm flipV="1">
            <a:off x="4686300" y="2239963"/>
            <a:ext cx="1047750" cy="1633537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299" name="AutoShape 21"/>
          <p:cNvCxnSpPr>
            <a:cxnSpLocks noChangeShapeType="1"/>
            <a:stCxn id="12290" idx="3"/>
            <a:endCxn id="12293" idx="2"/>
          </p:cNvCxnSpPr>
          <p:nvPr/>
        </p:nvCxnSpPr>
        <p:spPr bwMode="auto">
          <a:xfrm flipV="1">
            <a:off x="4686300" y="3355975"/>
            <a:ext cx="1047750" cy="5175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0" name="AutoShape 22"/>
          <p:cNvCxnSpPr>
            <a:cxnSpLocks noChangeShapeType="1"/>
            <a:stCxn id="12290" idx="3"/>
            <a:endCxn id="12294" idx="2"/>
          </p:cNvCxnSpPr>
          <p:nvPr/>
        </p:nvCxnSpPr>
        <p:spPr bwMode="auto">
          <a:xfrm>
            <a:off x="4686300" y="3873500"/>
            <a:ext cx="1047750" cy="80803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1" name="AutoShape 23"/>
          <p:cNvCxnSpPr>
            <a:cxnSpLocks noChangeShapeType="1"/>
            <a:stCxn id="12290" idx="3"/>
            <a:endCxn id="12296" idx="2"/>
          </p:cNvCxnSpPr>
          <p:nvPr/>
        </p:nvCxnSpPr>
        <p:spPr bwMode="auto">
          <a:xfrm>
            <a:off x="4686300" y="3873500"/>
            <a:ext cx="1047750" cy="210343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2" name="AutoShape 24"/>
          <p:cNvCxnSpPr>
            <a:cxnSpLocks noChangeShapeType="1"/>
            <a:stCxn id="12290" idx="3"/>
            <a:endCxn id="12295" idx="2"/>
          </p:cNvCxnSpPr>
          <p:nvPr/>
        </p:nvCxnSpPr>
        <p:spPr bwMode="auto">
          <a:xfrm>
            <a:off x="4686300" y="3873500"/>
            <a:ext cx="1119188" cy="3192463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4"/>
          <p:cNvSpPr>
            <a:spLocks noChangeArrowheads="1"/>
          </p:cNvSpPr>
          <p:nvPr/>
        </p:nvSpPr>
        <p:spPr bwMode="auto">
          <a:xfrm>
            <a:off x="304800" y="2133600"/>
            <a:ext cx="5440363" cy="3505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3400">
                <a:latin typeface="Arial Black" pitchFamily="34" charset="0"/>
              </a:rPr>
              <a:t>YG PERLU</a:t>
            </a:r>
          </a:p>
          <a:p>
            <a:pPr algn="ctr" eaLnBrk="0" hangingPunct="0"/>
            <a:r>
              <a:rPr lang="en-US" sz="3400">
                <a:latin typeface="Arial Black" pitchFamily="34" charset="0"/>
              </a:rPr>
              <a:t>DIKETAHUI</a:t>
            </a:r>
          </a:p>
          <a:p>
            <a:pPr algn="ctr" eaLnBrk="0" hangingPunct="0"/>
            <a:r>
              <a:rPr lang="en-US" sz="3400">
                <a:latin typeface="Arial Black" pitchFamily="34" charset="0"/>
              </a:rPr>
              <a:t>OLEH WIRAUSAHA</a:t>
            </a:r>
          </a:p>
        </p:txBody>
      </p:sp>
      <p:sp>
        <p:nvSpPr>
          <p:cNvPr id="13315" name="Oval 5"/>
          <p:cNvSpPr>
            <a:spLocks noChangeArrowheads="1"/>
          </p:cNvSpPr>
          <p:nvPr/>
        </p:nvSpPr>
        <p:spPr bwMode="auto">
          <a:xfrm>
            <a:off x="3886200" y="609600"/>
            <a:ext cx="4886325" cy="121761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OPPORTUNITY</a:t>
            </a:r>
          </a:p>
          <a:p>
            <a:pPr algn="ctr" eaLnBrk="0" hangingPunct="0"/>
            <a:r>
              <a:rPr lang="en-US" sz="2000"/>
              <a:t>dimana ada peluang?</a:t>
            </a:r>
          </a:p>
        </p:txBody>
      </p:sp>
      <p:sp>
        <p:nvSpPr>
          <p:cNvPr id="13316" name="Oval 6"/>
          <p:cNvSpPr>
            <a:spLocks noChangeArrowheads="1"/>
          </p:cNvSpPr>
          <p:nvPr/>
        </p:nvSpPr>
        <p:spPr bwMode="auto">
          <a:xfrm>
            <a:off x="6610350" y="2362200"/>
            <a:ext cx="4894263" cy="122396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THREAT</a:t>
            </a:r>
          </a:p>
          <a:p>
            <a:pPr algn="ctr" eaLnBrk="0" hangingPunct="0"/>
            <a:r>
              <a:rPr lang="en-US" sz="2000"/>
              <a:t>apa saja yg dpt mengancam usaha?</a:t>
            </a:r>
          </a:p>
        </p:txBody>
      </p:sp>
      <p:sp>
        <p:nvSpPr>
          <p:cNvPr id="13317" name="Oval 7"/>
          <p:cNvSpPr>
            <a:spLocks noChangeArrowheads="1"/>
          </p:cNvSpPr>
          <p:nvPr/>
        </p:nvSpPr>
        <p:spPr bwMode="auto">
          <a:xfrm>
            <a:off x="6619875" y="4114800"/>
            <a:ext cx="4884738" cy="1219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STRENGTH</a:t>
            </a:r>
          </a:p>
          <a:p>
            <a:pPr algn="ctr" eaLnBrk="0" hangingPunct="0"/>
            <a:r>
              <a:rPr lang="en-US" sz="2000"/>
              <a:t>adakah kekuatan yg dpt mendukung</a:t>
            </a:r>
          </a:p>
        </p:txBody>
      </p:sp>
      <p:sp>
        <p:nvSpPr>
          <p:cNvPr id="13318" name="Oval 8"/>
          <p:cNvSpPr>
            <a:spLocks noChangeArrowheads="1"/>
          </p:cNvSpPr>
          <p:nvPr/>
        </p:nvSpPr>
        <p:spPr bwMode="auto">
          <a:xfrm>
            <a:off x="4276725" y="5867400"/>
            <a:ext cx="4799013" cy="12954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45677" tIns="45677" rIns="45677" bIns="45677" anchor="ctr"/>
          <a:lstStyle/>
          <a:p>
            <a:pPr algn="ctr" eaLnBrk="0" hangingPunct="0"/>
            <a:r>
              <a:rPr lang="en-US" sz="2900" b="1" i="1"/>
              <a:t>WEAKNESS</a:t>
            </a:r>
          </a:p>
          <a:p>
            <a:pPr algn="ctr" eaLnBrk="0" hangingPunct="0"/>
            <a:r>
              <a:rPr lang="en-US" sz="2000"/>
              <a:t>apa saja kelemahan yg membatasi/menghambat</a:t>
            </a:r>
          </a:p>
        </p:txBody>
      </p:sp>
      <p:cxnSp>
        <p:nvCxnSpPr>
          <p:cNvPr id="13319" name="AutoShape 13"/>
          <p:cNvCxnSpPr>
            <a:cxnSpLocks noChangeShapeType="1"/>
            <a:stCxn id="13314" idx="6"/>
            <a:endCxn id="13315" idx="4"/>
          </p:cNvCxnSpPr>
          <p:nvPr/>
        </p:nvCxnSpPr>
        <p:spPr bwMode="auto">
          <a:xfrm flipV="1">
            <a:off x="5745163" y="1841500"/>
            <a:ext cx="584200" cy="20447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20" name="AutoShape 14"/>
          <p:cNvCxnSpPr>
            <a:cxnSpLocks noChangeShapeType="1"/>
            <a:stCxn id="13314" idx="6"/>
            <a:endCxn id="13316" idx="2"/>
          </p:cNvCxnSpPr>
          <p:nvPr/>
        </p:nvCxnSpPr>
        <p:spPr bwMode="auto">
          <a:xfrm flipV="1">
            <a:off x="5745163" y="2974975"/>
            <a:ext cx="850900" cy="9112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21" name="AutoShape 15"/>
          <p:cNvCxnSpPr>
            <a:cxnSpLocks noChangeShapeType="1"/>
            <a:stCxn id="13314" idx="6"/>
            <a:endCxn id="13317" idx="2"/>
          </p:cNvCxnSpPr>
          <p:nvPr/>
        </p:nvCxnSpPr>
        <p:spPr bwMode="auto">
          <a:xfrm>
            <a:off x="5745163" y="3886200"/>
            <a:ext cx="860425" cy="8382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22" name="AutoShape 16"/>
          <p:cNvCxnSpPr>
            <a:cxnSpLocks noChangeShapeType="1"/>
            <a:stCxn id="13314" idx="6"/>
            <a:endCxn id="13318" idx="0"/>
          </p:cNvCxnSpPr>
          <p:nvPr/>
        </p:nvCxnSpPr>
        <p:spPr bwMode="auto">
          <a:xfrm>
            <a:off x="5745163" y="3886200"/>
            <a:ext cx="931862" cy="196691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2363788" y="381000"/>
            <a:ext cx="9064625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id-ID" sz="3600" kern="10" normalizeH="1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SYARAT POKOK</a:t>
            </a:r>
          </a:p>
          <a:p>
            <a:pPr algn="r"/>
            <a:r>
              <a:rPr lang="id-ID" sz="3600" kern="10" normalizeH="1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MEMANFAATKAN PELUANG USAHA</a:t>
            </a:r>
          </a:p>
        </p:txBody>
      </p:sp>
      <p:sp>
        <p:nvSpPr>
          <p:cNvPr id="14339" name="Rectangle 4"/>
          <p:cNvSpPr>
            <a:spLocks noRot="1" noChangeArrowheads="1"/>
          </p:cNvSpPr>
          <p:nvPr/>
        </p:nvSpPr>
        <p:spPr bwMode="auto">
          <a:xfrm>
            <a:off x="609600" y="2132013"/>
            <a:ext cx="10745788" cy="523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741363" indent="-741363" algn="r" defTabSz="1122363">
              <a:lnSpc>
                <a:spcPct val="105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OPTIMIS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BEKERJA KERAS &amp; POSITIF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MAU BERTANYA &amp; MENDENGARKAN 	ORG LAIN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MENGAKUI KESALAHAN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4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YAKIN BAHWA, “HARI INI HRS LBH BAIK DR HARI KEMARIN”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2439988" y="381000"/>
            <a:ext cx="89884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CARA MEMANFAATKAN PELUANG</a:t>
            </a:r>
          </a:p>
        </p:txBody>
      </p:sp>
      <p:sp>
        <p:nvSpPr>
          <p:cNvPr id="15363" name="WordArt 6"/>
          <p:cNvSpPr>
            <a:spLocks noChangeArrowheads="1" noChangeShapeType="1" noTextEdit="1"/>
          </p:cNvSpPr>
          <p:nvPr/>
        </p:nvSpPr>
        <p:spPr bwMode="auto">
          <a:xfrm>
            <a:off x="8153400" y="1524000"/>
            <a:ext cx="3275013" cy="303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d-ID" sz="3600" i="1" kern="10">
                <a:ln w="9525">
                  <a:noFill/>
                  <a:round/>
                  <a:headEnd/>
                  <a:tailEnd/>
                </a:ln>
                <a:latin typeface="Arial Black"/>
              </a:rPr>
              <a:t>Dr. DJ. Schwartz</a:t>
            </a:r>
          </a:p>
        </p:txBody>
      </p:sp>
      <p:sp>
        <p:nvSpPr>
          <p:cNvPr id="15364" name="Rectangle 7"/>
          <p:cNvSpPr>
            <a:spLocks noRot="1" noChangeArrowheads="1"/>
          </p:cNvSpPr>
          <p:nvPr/>
        </p:nvSpPr>
        <p:spPr bwMode="auto">
          <a:xfrm>
            <a:off x="609600" y="1981200"/>
            <a:ext cx="10745788" cy="575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741363" indent="-741363" algn="r" defTabSz="1122363">
              <a:lnSpc>
                <a:spcPct val="105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Percaya &amp; yakin bahwa usaha bisa dilaksanakan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Jgn bergaul pd lingkungan statis yg akan melumpuhkan pikiran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Senantiasa bertanya pd diri sendiri, 	“bgmn saya dpt mlkk usaha yg lbh baik”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Bertanya &amp; mendengarkan</a:t>
            </a:r>
          </a:p>
          <a:p>
            <a:pPr marL="741363" indent="-741363" algn="r" defTabSz="1122363">
              <a:lnSpc>
                <a:spcPct val="105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800" b="1">
                <a:sym typeface="Wingdings 3" pitchFamily="18" charset="2"/>
              </a:rPr>
              <a:t>Perluas pikiran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5"/>
          <p:cNvSpPr>
            <a:spLocks noChangeArrowheads="1"/>
          </p:cNvSpPr>
          <p:nvPr/>
        </p:nvSpPr>
        <p:spPr bwMode="auto">
          <a:xfrm>
            <a:off x="304800" y="3505200"/>
            <a:ext cx="4724400" cy="15605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4100" b="1" i="1"/>
              <a:t>WORK HARD</a:t>
            </a:r>
          </a:p>
          <a:p>
            <a:pPr algn="ctr" eaLnBrk="0" hangingPunct="0"/>
            <a:r>
              <a:rPr lang="en-US" sz="2500"/>
              <a:t>(kerja keras)</a:t>
            </a:r>
          </a:p>
        </p:txBody>
      </p:sp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6248400" y="4076700"/>
            <a:ext cx="5334000" cy="1562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4100" b="1" i="1"/>
              <a:t>WORK SMART</a:t>
            </a:r>
          </a:p>
          <a:p>
            <a:pPr algn="ctr" eaLnBrk="0" hangingPunct="0"/>
            <a:r>
              <a:rPr lang="en-US" sz="2500"/>
              <a:t>(kerja cerdas)</a:t>
            </a:r>
          </a:p>
        </p:txBody>
      </p:sp>
      <p:sp>
        <p:nvSpPr>
          <p:cNvPr id="16388" name="Oval 7"/>
          <p:cNvSpPr>
            <a:spLocks noChangeArrowheads="1"/>
          </p:cNvSpPr>
          <p:nvPr/>
        </p:nvSpPr>
        <p:spPr bwMode="auto">
          <a:xfrm>
            <a:off x="5410200" y="5905500"/>
            <a:ext cx="4722813" cy="1562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4100" b="1" i="1"/>
              <a:t>SERVICE</a:t>
            </a:r>
          </a:p>
          <a:p>
            <a:pPr algn="ctr" eaLnBrk="0" hangingPunct="0"/>
            <a:r>
              <a:rPr lang="en-US" sz="2500"/>
              <a:t>(pelayanan)</a:t>
            </a:r>
          </a:p>
        </p:txBody>
      </p:sp>
      <p:sp>
        <p:nvSpPr>
          <p:cNvPr id="16389" name="Oval 8"/>
          <p:cNvSpPr>
            <a:spLocks noChangeArrowheads="1"/>
          </p:cNvSpPr>
          <p:nvPr/>
        </p:nvSpPr>
        <p:spPr bwMode="auto">
          <a:xfrm>
            <a:off x="457200" y="5297488"/>
            <a:ext cx="5106988" cy="15605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45677" rIns="0" bIns="45677" anchor="ctr"/>
          <a:lstStyle/>
          <a:p>
            <a:pPr algn="ctr" eaLnBrk="0" hangingPunct="0"/>
            <a:r>
              <a:rPr lang="en-US" sz="4100" b="1" i="1"/>
              <a:t>ENTHUSIASM</a:t>
            </a:r>
          </a:p>
          <a:p>
            <a:pPr algn="ctr" eaLnBrk="0" hangingPunct="0"/>
            <a:r>
              <a:rPr lang="en-US" sz="2500"/>
              <a:t>(kegairahan)</a:t>
            </a:r>
          </a:p>
        </p:txBody>
      </p:sp>
      <p:sp>
        <p:nvSpPr>
          <p:cNvPr id="16390" name="AutoShape 13"/>
          <p:cNvSpPr>
            <a:spLocks noChangeArrowheads="1"/>
          </p:cNvSpPr>
          <p:nvPr/>
        </p:nvSpPr>
        <p:spPr bwMode="auto">
          <a:xfrm>
            <a:off x="1066800" y="304800"/>
            <a:ext cx="9906000" cy="2438400"/>
          </a:xfrm>
          <a:prstGeom prst="octagon">
            <a:avLst>
              <a:gd name="adj" fmla="val 29287"/>
            </a:avLst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lIns="91350" tIns="45677" rIns="91350" bIns="45677" anchor="ctr"/>
          <a:lstStyle/>
          <a:p>
            <a:pPr algn="ctr" defTabSz="1122363"/>
            <a:r>
              <a:rPr lang="en-US" sz="3400">
                <a:latin typeface="Arial Black" pitchFamily="34" charset="0"/>
              </a:rPr>
              <a:t>4 UNSUR </a:t>
            </a:r>
          </a:p>
          <a:p>
            <a:pPr algn="ctr" defTabSz="1122363"/>
            <a:r>
              <a:rPr lang="en-US" sz="3400">
                <a:latin typeface="Arial Black" pitchFamily="34" charset="0"/>
              </a:rPr>
              <a:t>YG HRS DIMILIKI WIRAUSAHAWAN</a:t>
            </a:r>
          </a:p>
          <a:p>
            <a:pPr algn="ctr" defTabSz="1122363">
              <a:spcBef>
                <a:spcPct val="20000"/>
              </a:spcBef>
            </a:pPr>
            <a:r>
              <a:rPr lang="pt-BR" sz="3400" b="1"/>
              <a:t>agar mencapai sukses dlm usaha</a:t>
            </a:r>
          </a:p>
          <a:p>
            <a:pPr algn="ctr" defTabSz="1122363"/>
            <a:r>
              <a:rPr lang="en-US" sz="2900" b="1" i="1"/>
              <a:t>(Paul Charlap)</a:t>
            </a:r>
          </a:p>
        </p:txBody>
      </p:sp>
      <p:cxnSp>
        <p:nvCxnSpPr>
          <p:cNvPr id="16391" name="AutoShape 14"/>
          <p:cNvCxnSpPr>
            <a:cxnSpLocks noChangeShapeType="1"/>
            <a:stCxn id="16390" idx="2"/>
            <a:endCxn id="16386" idx="0"/>
          </p:cNvCxnSpPr>
          <p:nvPr/>
        </p:nvCxnSpPr>
        <p:spPr bwMode="auto">
          <a:xfrm flipH="1">
            <a:off x="2667000" y="2781300"/>
            <a:ext cx="3352800" cy="7239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392" name="AutoShape 15"/>
          <p:cNvCxnSpPr>
            <a:cxnSpLocks noChangeShapeType="1"/>
            <a:stCxn id="16390" idx="2"/>
            <a:endCxn id="16387" idx="0"/>
          </p:cNvCxnSpPr>
          <p:nvPr/>
        </p:nvCxnSpPr>
        <p:spPr bwMode="auto">
          <a:xfrm>
            <a:off x="6019800" y="2781300"/>
            <a:ext cx="2895600" cy="12954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393" name="AutoShape 16"/>
          <p:cNvCxnSpPr>
            <a:cxnSpLocks noChangeShapeType="1"/>
            <a:stCxn id="16390" idx="2"/>
            <a:endCxn id="16389" idx="7"/>
          </p:cNvCxnSpPr>
          <p:nvPr/>
        </p:nvCxnSpPr>
        <p:spPr bwMode="auto">
          <a:xfrm flipH="1">
            <a:off x="4816475" y="2781300"/>
            <a:ext cx="1203325" cy="2744788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6394" name="AutoShape 17"/>
          <p:cNvCxnSpPr>
            <a:cxnSpLocks noChangeShapeType="1"/>
            <a:stCxn id="16390" idx="2"/>
            <a:endCxn id="16388" idx="1"/>
          </p:cNvCxnSpPr>
          <p:nvPr/>
        </p:nvCxnSpPr>
        <p:spPr bwMode="auto">
          <a:xfrm>
            <a:off x="6019800" y="2781300"/>
            <a:ext cx="82550" cy="3352800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>
            <a:off x="3124200" y="609600"/>
            <a:ext cx="5638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noFill/>
                  <a:round/>
                  <a:headEnd/>
                  <a:tailEnd/>
                </a:ln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RISIKO USAHA</a:t>
            </a:r>
          </a:p>
        </p:txBody>
      </p:sp>
      <p:sp>
        <p:nvSpPr>
          <p:cNvPr id="17411" name="AutoShape 6"/>
          <p:cNvSpPr>
            <a:spLocks noChangeArrowheads="1"/>
          </p:cNvSpPr>
          <p:nvPr/>
        </p:nvSpPr>
        <p:spPr bwMode="auto">
          <a:xfrm rot="2700000">
            <a:off x="3613944" y="2170906"/>
            <a:ext cx="4737100" cy="4802188"/>
          </a:xfrm>
          <a:prstGeom prst="star4">
            <a:avLst>
              <a:gd name="adj" fmla="val 13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395" tIns="45698" rIns="91395" bIns="45698" anchor="ctr"/>
          <a:lstStyle/>
          <a:p>
            <a:endParaRPr lang="id-ID"/>
          </a:p>
        </p:txBody>
      </p:sp>
      <p:sp>
        <p:nvSpPr>
          <p:cNvPr id="17412" name="Oval 5"/>
          <p:cNvSpPr>
            <a:spLocks noChangeArrowheads="1"/>
          </p:cNvSpPr>
          <p:nvPr/>
        </p:nvSpPr>
        <p:spPr bwMode="auto">
          <a:xfrm>
            <a:off x="3503613" y="2940050"/>
            <a:ext cx="4803775" cy="311308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lIns="91350" tIns="45677" rIns="91350" bIns="45677" anchor="ctr"/>
          <a:lstStyle/>
          <a:p>
            <a:pPr algn="ctr" defTabSz="1122363"/>
            <a:r>
              <a:rPr lang="en-US" sz="4100">
                <a:latin typeface="Arial Black" pitchFamily="34" charset="0"/>
              </a:rPr>
              <a:t>RISIKO USAHA YG MUNGKIN TERJADI</a:t>
            </a:r>
          </a:p>
        </p:txBody>
      </p:sp>
      <p:sp>
        <p:nvSpPr>
          <p:cNvPr id="17413" name="Rectangle 7"/>
          <p:cNvSpPr>
            <a:spLocks noChangeArrowheads="1"/>
          </p:cNvSpPr>
          <p:nvPr/>
        </p:nvSpPr>
        <p:spPr bwMode="auto">
          <a:xfrm>
            <a:off x="6553200" y="1981200"/>
            <a:ext cx="5029200" cy="87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500" b="1"/>
              <a:t>PERUBAHAN PERMINTAAN</a:t>
            </a:r>
          </a:p>
          <a:p>
            <a:pPr algn="ctr" defTabSz="1122363"/>
            <a:r>
              <a:rPr lang="en-US" sz="2000">
                <a:sym typeface="Wingdings 3" pitchFamily="18" charset="2"/>
              </a:rPr>
              <a:t> Ekonomi, mode, selera konsumen, dll.</a:t>
            </a:r>
            <a:endParaRPr lang="en-US" sz="2000"/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6553200" y="6283325"/>
            <a:ext cx="5029200" cy="87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500" b="1"/>
              <a:t>PERUBAHAN KONJUNGTUR</a:t>
            </a:r>
          </a:p>
          <a:p>
            <a:pPr algn="ctr" defTabSz="1122363"/>
            <a:r>
              <a:rPr lang="en-US" sz="2000">
                <a:sym typeface="Wingdings 3" pitchFamily="18" charset="2"/>
              </a:rPr>
              <a:t> Kondisi ekonomi yg tdk menentu</a:t>
            </a:r>
            <a:endParaRPr lang="en-US" sz="2000"/>
          </a:p>
        </p:txBody>
      </p:sp>
      <p:sp>
        <p:nvSpPr>
          <p:cNvPr id="17415" name="Rectangle 9"/>
          <p:cNvSpPr>
            <a:spLocks noChangeArrowheads="1"/>
          </p:cNvSpPr>
          <p:nvPr/>
        </p:nvSpPr>
        <p:spPr bwMode="auto">
          <a:xfrm>
            <a:off x="458788" y="6289675"/>
            <a:ext cx="5026025" cy="75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677" tIns="182700" rIns="45677" bIns="182700">
            <a:spAutoFit/>
          </a:bodyPr>
          <a:lstStyle/>
          <a:p>
            <a:pPr algn="ctr" defTabSz="1122363"/>
            <a:r>
              <a:rPr lang="en-US" sz="2500" b="1"/>
              <a:t>PERSAINGAN</a:t>
            </a:r>
            <a:endParaRPr lang="en-US" sz="2500"/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381000" y="1981200"/>
            <a:ext cx="5030788" cy="876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677" tIns="91350" rIns="45677" bIns="91350">
            <a:spAutoFit/>
          </a:bodyPr>
          <a:lstStyle/>
          <a:p>
            <a:pPr algn="ctr" defTabSz="1122363"/>
            <a:r>
              <a:rPr lang="en-US" sz="2500" b="1"/>
              <a:t>AKIBAT LAIN</a:t>
            </a:r>
          </a:p>
          <a:p>
            <a:pPr algn="ctr" defTabSz="1122363"/>
            <a:r>
              <a:rPr lang="en-US" sz="2000">
                <a:sym typeface="Wingdings 3" pitchFamily="18" charset="2"/>
              </a:rPr>
              <a:t> Teknologi, peraturan, bencana alam, dll.</a:t>
            </a:r>
            <a:endParaRPr lang="en-US" sz="2000"/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1773</TotalTime>
  <Words>1169</Words>
  <Application>Microsoft Office PowerPoint</Application>
  <PresentationFormat>Custom</PresentationFormat>
  <Paragraphs>238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Arial Black</vt:lpstr>
      <vt:lpstr>Calibri</vt:lpstr>
      <vt:lpstr>Constantia</vt:lpstr>
      <vt:lpstr>Symbol</vt:lpstr>
      <vt:lpstr>Wingdings</vt:lpstr>
      <vt:lpstr>Wingdings 2</vt:lpstr>
      <vt:lpstr>Wingdings 3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Agarina</cp:lastModifiedBy>
  <cp:revision>180</cp:revision>
  <dcterms:created xsi:type="dcterms:W3CDTF">2011-07-27T03:04:10Z</dcterms:created>
  <dcterms:modified xsi:type="dcterms:W3CDTF">2021-06-10T03:22:38Z</dcterms:modified>
</cp:coreProperties>
</file>