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5" r:id="rId3"/>
    <p:sldId id="441" r:id="rId4"/>
    <p:sldId id="443" r:id="rId5"/>
    <p:sldId id="446" r:id="rId6"/>
    <p:sldId id="447" r:id="rId7"/>
    <p:sldId id="445" r:id="rId8"/>
    <p:sldId id="444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27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Fmslgn+1u7FwRMxqGr3njw==" hashData="lCXLHzo3tkDfgku4FnjWHM6/2bJ4HH8Rm1zsbRU/ZAgtT+lgAaWM4wp9fL3Bc93Vq06cm+rFCSgYIqxVEgFd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A3B7B-E3D8-49C6-AD39-64E5AF770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462B4-4AE4-4F2A-931D-E5BC21772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8E3127-0C5A-4201-9377-E5991B557B63}" type="datetimeFigureOut">
              <a:rPr lang="en-US"/>
              <a:pPr>
                <a:defRPr/>
              </a:pPr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8AAAD-4EFA-4328-AAAC-964EF3535D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F1EE-9559-4AE7-B8ED-907BA5191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A87FB1-F718-444B-BF79-48AAEC998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18A0D-483A-49E6-A752-A86E586AD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34F79-99A9-47EF-9E2D-5F63CBFC52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22E6D-4970-4AA8-B829-6A30977843AB}" type="datetimeFigureOut">
              <a:rPr lang="en-US"/>
              <a:pPr>
                <a:defRPr/>
              </a:pPr>
              <a:t>1/15/2021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B258DD-BF61-4E4D-9E0D-20F6D4D5B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9E6D11-B1D0-4609-9618-3C299E24E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461A7-3D54-4FEE-84F5-5D5EE8EE9A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AC107-B7DE-4435-BBB1-20E044068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CA387E-4F30-464A-A6A9-135E5DB09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852B074A-43AB-4602-81E1-3751BB5CC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18E9CA4-2E37-4B84-95B0-3D70104EA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3FB9A03-F2FD-460B-859D-44E44E0AF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E0C853B-3FDB-4C59-9D8E-593196D74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5312965-9A5D-4E2D-A9B8-AB103168FC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B068DE6-AA68-40FF-9E60-27D954F24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0444E08-9BA6-4BA1-ABD4-6DBDF5C9B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C642B8E-FD1D-4B6E-B9F5-A6C2E004E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465CD2E-0BF4-4126-95A6-D1EA8B5919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FB3B118-AC62-458D-AFA7-23243AF25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2031984-0CEC-4705-83A7-AB5A4E017C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AF71EF3-2914-44D9-82AE-1D31B5BC0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1B8419E-9FBC-4CC8-B0BB-6D4AE5FA11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E7FFEFC-0049-4503-A27F-CBBD8A19EE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D8558A7-36AD-4D6F-A781-1C9507FDA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2FE4D90-A06C-4C9D-89AD-5816A083F4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1C38DCA-9EB4-4CD0-A50E-A615F8C39E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391ED2D-B459-43B4-AFA8-D4629DDE66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1E03FC6-BCEC-40A9-AB97-681035BD30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1784188-3F07-4F3B-9D56-7FA7293B3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84FC8EA-976F-4DE1-8852-41854E236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2319028-FF08-4073-8711-62DAD2ABD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317ACD7-D60C-4379-9656-7E1BB5121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0D6ED18-2C71-4918-8286-0A2EC16DC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FDD6D73-BEC5-4B62-8494-2AD6B5CF8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19ABC1B-F278-4FDF-B96B-76C07EB93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4833CD7-29C4-4CA1-A24A-DACBAF651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99FD195-A8FE-4897-A200-A28CE9FBF9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DF4C067-E22D-47D7-B0D1-9595E0D7E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4732B96-5568-4A01-8120-F6600AF461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FB4A086-282A-4CEC-A629-76544A398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1D0DC93-46A8-4C94-8F5F-7421AC0E7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CC1-D833-4D4E-875B-4B6E3468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94970-D3E3-45A4-832B-28DB6043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7355-CE9A-4731-A8D9-8D052841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6260-5125-48FC-AE35-BF7D5595D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02757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B1AC-59F3-4434-82D6-1F5AE17E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D9BA-7498-4077-9237-B3B06D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9BE4-E3D2-4435-8E42-F623EB9B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47C5-A81A-41AF-9D58-173CDEEA0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48798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E9B85-328C-4988-9823-DB4075D4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9276-EC97-47E7-8048-9315EFEF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F3BF-9688-4CAD-ACFA-358AF18A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43A6-048A-4D00-9E9B-96EC777BF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03291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0C27-BA53-4E48-8E71-A49463CD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9D759-EFEB-4961-B3BF-01977399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CE86-36BB-475E-A311-4C57ABAB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BC83-93A8-4499-800A-19CAEE22A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0420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F424-7419-4C22-BF0A-999653AB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2988-3908-4875-99B1-01E0D5CA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7B5D-5B34-4900-98F7-3A3280A8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BBB0-D7F3-48F7-8EFF-A42E04A35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1450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98628A-215F-4612-8B3A-E350EBFA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0D545F-D3CF-4EF9-85FD-69B4DA15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9303D-DD6F-41EC-8239-37A90D14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0514-553A-458F-82D6-778A8024A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952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BA25F0-EF6E-4F72-AC82-6475E643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1848B2-5622-44DB-98B9-3D941ABF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1B83D0-8E1A-49B7-B01B-8917EF92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489E-F5F1-4AB0-A15C-C6A63A7E1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026889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B1E18B-6079-43B4-958F-FE4CAA4B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0F1D14-AB53-4F8C-A94D-74DD9032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7F8F3-8C6A-48FA-9426-6629BA61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C0EE-CA98-46A8-B57F-0339E117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2870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F52DA1-B610-4D93-88DD-09B3F7C5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DBE3A-E309-45F9-A04A-E32A2996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0FB38E-D42A-4126-A314-803CD4D0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F6D0-BE45-4182-8BBF-FFD170CE8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32192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ADB4AC-6D13-4919-950F-94655341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59FE82-2923-4952-B261-64BAE8F4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E0368-9D1B-4054-BE7C-ECF310A8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1952-619D-4837-A193-28997CE6F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1767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EFD334-8A6D-4313-B76D-CF859B1D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E4FD23-5226-44D8-857D-D181EB36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EBDAB3-D4EC-432C-812E-BAC9CAF8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0C67-80F0-4F50-A086-7AD743FB3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79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3D475C-0344-4951-8125-6002357E7B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5441C1-CC59-4663-9983-878FFA1AE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3DCA-47DC-47C2-961A-17824284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583C-6D02-49AD-9C9B-463E7C6F7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7F18-0CEA-486D-93D4-2956E5640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81EE29-4BAF-4912-BBC7-5D2F64B36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>
            <a:extLst>
              <a:ext uri="{FF2B5EF4-FFF2-40B4-BE49-F238E27FC236}">
                <a16:creationId xmlns:a16="http://schemas.microsoft.com/office/drawing/2014/main" id="{55B0560D-58D7-4319-94A0-44EC229D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636CF-2BEC-47ED-99D1-B6DE6655536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E4611485-A796-4826-A77A-E9DA797F877F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4DD45-9D5A-44E7-A6C6-DA4A5C6B55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07FCA-1275-494A-A7E2-4D7E47CBE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189620C-1318-415F-BE21-FFC189AC5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276872"/>
            <a:ext cx="719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Systems Modeling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EE0C9-3E0E-48F9-9C39-BA92569A0018}"/>
              </a:ext>
            </a:extLst>
          </p:cNvPr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F7A8AA-47E2-476A-AC74-C00F0C6A0E0F}"/>
              </a:ext>
            </a:extLst>
          </p:cNvPr>
          <p:cNvSpPr/>
          <p:nvPr/>
        </p:nvSpPr>
        <p:spPr>
          <a:xfrm>
            <a:off x="3642297" y="1790651"/>
            <a:ext cx="1710726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Pertemuan-12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B9509-BF04-4E8A-9D9C-7DCB0A1B09F6}"/>
              </a:ext>
            </a:extLst>
          </p:cNvPr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Engineering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7">
            <a:extLst>
              <a:ext uri="{FF2B5EF4-FFF2-40B4-BE49-F238E27FC236}">
                <a16:creationId xmlns:a16="http://schemas.microsoft.com/office/drawing/2014/main" id="{2ABBFB55-B363-4E6D-BAAE-D0B60304FCB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97AB91-0AB8-4CD5-941D-6DD22B73A29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5A050-C5A3-402A-8D5A-432A6678B8D9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55C5B098-4844-4D56-807E-8D57A7BB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Aggregation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813779F6-34A6-4E0E-B5AA-F3166F67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92263"/>
            <a:ext cx="627221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>
            <a:extLst>
              <a:ext uri="{FF2B5EF4-FFF2-40B4-BE49-F238E27FC236}">
                <a16:creationId xmlns:a16="http://schemas.microsoft.com/office/drawing/2014/main" id="{1C9C0A39-E4BC-42E5-8D11-14F0835B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1916113"/>
            <a:ext cx="16748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Catatan: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>
                <a:latin typeface="Arial" panose="020B0604020202020204" pitchFamily="34" charset="0"/>
              </a:rPr>
              <a:t>Pada contoh tersebut ditampilkan juga pengaplikasian </a:t>
            </a:r>
            <a:r>
              <a:rPr lang="en-US" altLang="en-US" sz="1400" i="1">
                <a:latin typeface="Arial" panose="020B0604020202020204" pitchFamily="34" charset="0"/>
              </a:rPr>
              <a:t>package</a:t>
            </a:r>
            <a:r>
              <a:rPr lang="en-US" altLang="en-US" sz="1400">
                <a:latin typeface="Arial" panose="020B0604020202020204" pitchFamily="34" charset="0"/>
              </a:rPr>
              <a:t>, dimana </a:t>
            </a:r>
            <a:r>
              <a:rPr lang="en-US" altLang="en-US" sz="1400" i="1">
                <a:latin typeface="Arial" panose="020B0604020202020204" pitchFamily="34" charset="0"/>
              </a:rPr>
              <a:t>class</a:t>
            </a:r>
            <a:r>
              <a:rPr lang="en-US" altLang="en-US" sz="1400">
                <a:latin typeface="Arial" panose="020B0604020202020204" pitchFamily="34" charset="0"/>
              </a:rPr>
              <a:t> DNS dan </a:t>
            </a:r>
            <a:r>
              <a:rPr lang="en-US" altLang="en-US" sz="1400" i="1">
                <a:latin typeface="Arial" panose="020B0604020202020204" pitchFamily="34" charset="0"/>
              </a:rPr>
              <a:t>class</a:t>
            </a:r>
            <a:r>
              <a:rPr lang="en-US" altLang="en-US" sz="1400">
                <a:latin typeface="Arial" panose="020B0604020202020204" pitchFamily="34" charset="0"/>
              </a:rPr>
              <a:t> Nilai berada dalam satu </a:t>
            </a:r>
            <a:r>
              <a:rPr lang="en-US" altLang="en-US" sz="1400" i="1">
                <a:latin typeface="Arial" panose="020B0604020202020204" pitchFamily="34" charset="0"/>
              </a:rPr>
              <a:t>package</a:t>
            </a:r>
            <a:r>
              <a:rPr lang="en-US" altLang="en-US" sz="1400">
                <a:latin typeface="Arial" panose="020B0604020202020204" pitchFamily="34" charset="0"/>
              </a:rPr>
              <a:t> Layanan Nilai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24DF84CF-18F1-47E4-B951-183786E61E0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5AA83E-82C8-45E1-A2DF-6462B35D5DA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E0DBE4-67E7-469D-B5C9-804493A2D239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7C078487-9A42-4F73-A89D-6B2115A21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Karakteristik dasar </a:t>
            </a:r>
            <a:r>
              <a:rPr lang="en-US" altLang="en-US" sz="1800" i="1">
                <a:latin typeface="Arial" panose="020B0604020202020204" pitchFamily="34" charset="0"/>
              </a:rPr>
              <a:t>class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terdiri dari komponen-komponen berikut (lanjutan)..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3A4164-ADE8-4FFF-92BC-79B1442D1629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989138"/>
          <a:ext cx="7810500" cy="384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460512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382825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Composition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association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 relationship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class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dihapus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digambarkan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ketupat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simbol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hitam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solid,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diletakkan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class 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class-</a:t>
                      </a:r>
                      <a:r>
                        <a:rPr lang="en-US" sz="1800" b="0" i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lain.</a:t>
                      </a:r>
                    </a:p>
                    <a:p>
                      <a:pPr algn="just"/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class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 entity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24592" name="Picture 3">
            <a:extLst>
              <a:ext uri="{FF2B5EF4-FFF2-40B4-BE49-F238E27FC236}">
                <a16:creationId xmlns:a16="http://schemas.microsoft.com/office/drawing/2014/main" id="{16F46F8D-3051-48CB-874C-04A7049B1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4827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7">
            <a:extLst>
              <a:ext uri="{FF2B5EF4-FFF2-40B4-BE49-F238E27FC236}">
                <a16:creationId xmlns:a16="http://schemas.microsoft.com/office/drawing/2014/main" id="{B85251BC-5D03-4080-8C77-F81E61DCD49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9C1D05-CCBB-479A-A3A1-0E86798BB50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06670-FEA4-4565-A23A-E3C6C0F28C5E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B7007FD1-2F08-4051-8C83-D87F2455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Composition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B3C6E15A-0FEA-494D-BC68-75C7A8E9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281305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7">
            <a:extLst>
              <a:ext uri="{FF2B5EF4-FFF2-40B4-BE49-F238E27FC236}">
                <a16:creationId xmlns:a16="http://schemas.microsoft.com/office/drawing/2014/main" id="{16791826-7136-4626-9DEB-3A299E4CFC2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3380DC-723F-493D-BF94-9D37BE1A2B0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59429-2997-4A44-A8CA-425612181089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8C332DB5-1F2D-4B28-8C48-76D59D8E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Karakteristik dasar </a:t>
            </a:r>
            <a:r>
              <a:rPr lang="en-US" altLang="en-US" sz="1800" i="1">
                <a:latin typeface="Arial" panose="020B0604020202020204" pitchFamily="34" charset="0"/>
              </a:rPr>
              <a:t>class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terdiri dari komponen-komponen berikut (lanjutan)..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71EA9A-8ADB-488F-9054-831D8283D582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989138"/>
          <a:ext cx="7810500" cy="384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460512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382825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Association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Association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sifatnya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Biasanya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memperlihatkan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binary relationship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table.</a:t>
                      </a:r>
                    </a:p>
                    <a:p>
                      <a:pPr algn="just"/>
                      <a:endParaRPr lang="en-US" sz="1800" b="0" i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Association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biasanya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dilengkapi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multiplicity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dikenal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derajat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kardinalitas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28688" name="Picture 4">
            <a:extLst>
              <a:ext uri="{FF2B5EF4-FFF2-40B4-BE49-F238E27FC236}">
                <a16:creationId xmlns:a16="http://schemas.microsoft.com/office/drawing/2014/main" id="{ABC877EF-8945-4319-BF56-0BC3933C5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13430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7">
            <a:extLst>
              <a:ext uri="{FF2B5EF4-FFF2-40B4-BE49-F238E27FC236}">
                <a16:creationId xmlns:a16="http://schemas.microsoft.com/office/drawing/2014/main" id="{86B5131F-3A89-4C19-AFD9-607F39331B7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9D1FB6-7D65-49FA-BD5B-52BD017FC5E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157D9-1E34-4F0F-B4AF-4B4621E13756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CE01554B-E77D-4416-81D4-FF4F34E4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147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</a:rPr>
              <a:t>Penjelasan </a:t>
            </a:r>
            <a:r>
              <a:rPr lang="en-US" altLang="en-US" sz="1800" i="1">
                <a:latin typeface="Arial" panose="020B0604020202020204" pitchFamily="34" charset="0"/>
              </a:rPr>
              <a:t>multiplicity</a:t>
            </a:r>
            <a:r>
              <a:rPr lang="en-US" altLang="en-US" sz="180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0725" name="Group 5">
            <a:extLst>
              <a:ext uri="{FF2B5EF4-FFF2-40B4-BE49-F238E27FC236}">
                <a16:creationId xmlns:a16="http://schemas.microsoft.com/office/drawing/2014/main" id="{E2BD185C-C984-436F-B78E-31A0B8367CB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700213"/>
            <a:ext cx="7705725" cy="4425950"/>
            <a:chOff x="611560" y="1700808"/>
            <a:chExt cx="7704856" cy="4425627"/>
          </a:xfrm>
        </p:grpSpPr>
        <p:pic>
          <p:nvPicPr>
            <p:cNvPr id="30726" name="Picture 1">
              <a:extLst>
                <a:ext uri="{FF2B5EF4-FFF2-40B4-BE49-F238E27FC236}">
                  <a16:creationId xmlns:a16="http://schemas.microsoft.com/office/drawing/2014/main" id="{B6C45C1A-5B9D-4DCB-A7DA-4EC68A1D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00808"/>
              <a:ext cx="7704856" cy="44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B73DD-0390-4B0A-B8E5-8AB66421EA12}"/>
                </a:ext>
              </a:extLst>
            </p:cNvPr>
            <p:cNvSpPr/>
            <p:nvPr/>
          </p:nvSpPr>
          <p:spPr>
            <a:xfrm>
              <a:off x="682989" y="2083367"/>
              <a:ext cx="360322" cy="261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7">
            <a:extLst>
              <a:ext uri="{FF2B5EF4-FFF2-40B4-BE49-F238E27FC236}">
                <a16:creationId xmlns:a16="http://schemas.microsoft.com/office/drawing/2014/main" id="{18FF21ED-20D6-44A2-8825-844EB5EAB94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297029-8730-4BD2-91C7-3C8C25C6B75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C6F12-D39F-445A-9E83-4982FBDEBF9D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41A89014-C279-4DDB-A8F6-A54F3CEA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 err="1">
                <a:latin typeface="Arial" panose="020B0604020202020204" pitchFamily="34" charset="0"/>
              </a:rPr>
              <a:t>Karakteristik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dasar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diagram </a:t>
            </a:r>
            <a:r>
              <a:rPr lang="en-US" altLang="en-US" sz="1800" dirty="0" err="1">
                <a:latin typeface="Arial" panose="020B0604020202020204" pitchFamily="34" charset="0"/>
              </a:rPr>
              <a:t>terdiri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komponen-komponen</a:t>
            </a:r>
            <a:r>
              <a:rPr lang="en-US" altLang="en-US" sz="1800" dirty="0">
                <a:latin typeface="Arial" panose="020B0604020202020204" pitchFamily="34" charset="0"/>
              </a:rPr>
              <a:t> berikut (</a:t>
            </a:r>
            <a:r>
              <a:rPr lang="en-US" altLang="en-US" sz="1800" dirty="0" err="1">
                <a:latin typeface="Arial" panose="020B0604020202020204" pitchFamily="34" charset="0"/>
              </a:rPr>
              <a:t>lanjutan</a:t>
            </a:r>
            <a:r>
              <a:rPr lang="en-US" altLang="en-US" sz="1800" dirty="0">
                <a:latin typeface="Arial" panose="020B0604020202020204" pitchFamily="34" charset="0"/>
              </a:rPr>
              <a:t>)..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7932AF-4149-4038-B014-40F1F64027C0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989138"/>
          <a:ext cx="7810500" cy="384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460525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382812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Package</a:t>
                      </a:r>
                    </a:p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 diagram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diasumsikan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folder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system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sekumpulan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sifat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diimplementasikan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subsystem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tertentu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32784" name="Picture 3">
            <a:extLst>
              <a:ext uri="{FF2B5EF4-FFF2-40B4-BE49-F238E27FC236}">
                <a16:creationId xmlns:a16="http://schemas.microsoft.com/office/drawing/2014/main" id="{0FEE776A-8599-40C8-BD91-1698D5DD3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78138"/>
            <a:ext cx="249713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BD282-2F25-4C27-B688-DF8B8FAC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8F6D0-BE45-4182-8BBF-FFD170CE8B2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B329F-81A7-4E0A-AB15-2007BFFB2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5" r="889"/>
          <a:stretch/>
        </p:blipFill>
        <p:spPr>
          <a:xfrm>
            <a:off x="0" y="548680"/>
            <a:ext cx="9036496" cy="6095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2BFA3-4350-4220-9A59-AFF154C1D2B4}"/>
              </a:ext>
            </a:extLst>
          </p:cNvPr>
          <p:cNvSpPr/>
          <p:nvPr/>
        </p:nvSpPr>
        <p:spPr>
          <a:xfrm>
            <a:off x="4499992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418E688-107F-44EA-8FBB-E3D2BDF8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01740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14A4AA7-8A2E-4342-A09E-34A56CA4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F55F1-70CC-4CB1-880F-E53FE307C8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DE5CC1-1DED-4282-9482-2BEB2BB6A7CA}"/>
              </a:ext>
            </a:extLst>
          </p:cNvPr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000696-BE4D-4CE7-B384-5156339F9352}"/>
              </a:ext>
            </a:extLst>
          </p:cNvPr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0E1BAA-76AC-4B9A-AA4F-E0FEF4D5C469}"/>
              </a:ext>
            </a:extLst>
          </p:cNvPr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A68410-46A6-420B-9024-E18FF02C18FA}"/>
              </a:ext>
            </a:extLst>
          </p:cNvPr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20DB34-69A1-40AC-B669-6F04C0FD4B0F}"/>
              </a:ext>
            </a:extLst>
          </p:cNvPr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C3963-537D-4D74-A765-EFD4F6494BCF}"/>
              </a:ext>
            </a:extLst>
          </p:cNvPr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5C8A72-2036-4533-AC0F-9C2C86954F6F}"/>
              </a:ext>
            </a:extLst>
          </p:cNvPr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7019E0-5764-4174-B64D-4B3FB02BC17C}"/>
              </a:ext>
            </a:extLst>
          </p:cNvPr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231B1A-8D80-4E57-8F31-24D17AC5ACAD}"/>
              </a:ext>
            </a:extLst>
          </p:cNvPr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670AE-2336-4226-8044-2277C6AB02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ABDD6E15-93D4-4C8A-A6EB-68057CCDFAA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C3AC35-4D27-46DD-A1C4-9112408E8AC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2399B-A223-4E67-9D8E-01B79B1FB673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67EABB3A-0F44-40EA-BEB5-BA71449A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1774825"/>
            <a:ext cx="8147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Class  diagram </a:t>
            </a:r>
            <a:r>
              <a:rPr lang="en-US" altLang="en-US" sz="1800">
                <a:latin typeface="Arial" panose="020B0604020202020204" pitchFamily="34" charset="0"/>
              </a:rPr>
              <a:t>menggambarkan  struktur 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 dari  segi  pendefinisian  kelas-kelas  yang  akan dibuat  untuk  membangun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Class diagram </a:t>
            </a:r>
            <a:r>
              <a:rPr lang="en-US" altLang="en-US" sz="1800">
                <a:latin typeface="Arial" panose="020B0604020202020204" pitchFamily="34" charset="0"/>
              </a:rPr>
              <a:t>mirip </a:t>
            </a:r>
            <a:r>
              <a:rPr lang="en-US" altLang="en-US" sz="1800" i="1">
                <a:latin typeface="Arial" panose="020B0604020202020204" pitchFamily="34" charset="0"/>
              </a:rPr>
              <a:t>ER-Diagram</a:t>
            </a:r>
            <a:r>
              <a:rPr lang="en-US" altLang="en-US" sz="1800">
                <a:latin typeface="Arial" panose="020B0604020202020204" pitchFamily="34" charset="0"/>
              </a:rPr>
              <a:t> pada perancangan </a:t>
            </a:r>
            <a:r>
              <a:rPr lang="en-US" altLang="en-US" sz="1800" i="1">
                <a:latin typeface="Arial" panose="020B0604020202020204" pitchFamily="34" charset="0"/>
              </a:rPr>
              <a:t>database</a:t>
            </a:r>
            <a:r>
              <a:rPr lang="en-US" altLang="en-US" sz="1800">
                <a:latin typeface="Arial" panose="020B0604020202020204" pitchFamily="34" charset="0"/>
              </a:rPr>
              <a:t>, bedanya pada </a:t>
            </a:r>
            <a:r>
              <a:rPr lang="en-US" altLang="en-US" sz="1800" i="1">
                <a:latin typeface="Arial" panose="020B0604020202020204" pitchFamily="34" charset="0"/>
              </a:rPr>
              <a:t>ER-diagram</a:t>
            </a:r>
            <a:r>
              <a:rPr lang="en-US" altLang="en-US" sz="1800">
                <a:latin typeface="Arial" panose="020B0604020202020204" pitchFamily="34" charset="0"/>
              </a:rPr>
              <a:t> tidak terdapat operasi/metode tapi hanya atribut.  </a:t>
            </a:r>
            <a:r>
              <a:rPr lang="en-US" altLang="en-US" sz="1800" i="1">
                <a:latin typeface="Arial" panose="020B0604020202020204" pitchFamily="34" charset="0"/>
              </a:rPr>
              <a:t>Class diagram </a:t>
            </a:r>
            <a:r>
              <a:rPr lang="en-US" altLang="en-US" sz="1800">
                <a:latin typeface="Arial" panose="020B0604020202020204" pitchFamily="34" charset="0"/>
              </a:rPr>
              <a:t> terdiri dari nama kelas, atribut dan operasi/metode.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Class diagram </a:t>
            </a:r>
            <a:r>
              <a:rPr lang="en-US" altLang="en-US" sz="1800">
                <a:latin typeface="Arial" panose="020B0604020202020204" pitchFamily="34" charset="0"/>
              </a:rPr>
              <a:t>mampu memberikan kita pandangan yang lebih luas mengenai suatu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dengan cara menunjukkan kelas serta hubungan-hubungannya.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>
            <a:extLst>
              <a:ext uri="{FF2B5EF4-FFF2-40B4-BE49-F238E27FC236}">
                <a16:creationId xmlns:a16="http://schemas.microsoft.com/office/drawing/2014/main" id="{B6354696-9319-4771-9F17-A66EE65B7B5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6EF654-E7A6-40EB-A1BB-9135A8810DF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629E7-379E-4EBF-AF73-AA9D5EB31DFB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8A00D489-6EC0-4AE8-99EA-B59FD29D4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58900"/>
            <a:ext cx="81470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Class diagram </a:t>
            </a:r>
            <a:r>
              <a:rPr lang="en-US" altLang="en-US" sz="1800">
                <a:latin typeface="Arial" panose="020B0604020202020204" pitchFamily="34" charset="0"/>
              </a:rPr>
              <a:t>menawarkan banyak manfaat diantaranya:</a:t>
            </a:r>
            <a:endParaRPr lang="en-US" altLang="en-US" sz="18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i="1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Menggambarkan suatu model data untuk </a:t>
            </a:r>
            <a:r>
              <a:rPr lang="en-US" altLang="en-US" sz="1800" i="1">
                <a:latin typeface="Arial" panose="020B0604020202020204" pitchFamily="34" charset="0"/>
              </a:rPr>
              <a:t>system</a:t>
            </a:r>
            <a:r>
              <a:rPr lang="en-US" altLang="en-US" sz="1800">
                <a:latin typeface="Arial" panose="020B0604020202020204" pitchFamily="34" charset="0"/>
              </a:rPr>
              <a:t> informasi, tidak peduli apakah model data tersebut sederhana maupun kompleks.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Dengan mempelajari </a:t>
            </a:r>
            <a:r>
              <a:rPr lang="en-US" altLang="en-US" sz="1800" i="1">
                <a:latin typeface="Arial" panose="020B0604020202020204" pitchFamily="34" charset="0"/>
              </a:rPr>
              <a:t>class diagram </a:t>
            </a:r>
            <a:r>
              <a:rPr lang="en-US" altLang="en-US" sz="1800">
                <a:latin typeface="Arial" panose="020B0604020202020204" pitchFamily="34" charset="0"/>
              </a:rPr>
              <a:t>maka akan meningkatkan pemahaman mengenai gambaran umum skema dari suatu aplikasi.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Mampu menyatakan secara visual kebutuhan spesifik suatu informasi.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Dapat menghasilkan bagan jelas dan terperinci serta memperhatikan hal-hal yang dibutuhkan suatu program agar dapat diimplementasikan sesuai dengan apa yang dimodelkan.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>
            <a:extLst>
              <a:ext uri="{FF2B5EF4-FFF2-40B4-BE49-F238E27FC236}">
                <a16:creationId xmlns:a16="http://schemas.microsoft.com/office/drawing/2014/main" id="{2D2784A8-8975-4614-BE76-E30BBF1E233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E1450-B0C6-4898-9948-B071483DF86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3BE5F5-B82C-4A0C-BDDF-4DC329479698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5CB60C03-51EA-42E6-BC86-EC261B56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Karakteristik dasar </a:t>
            </a:r>
            <a:r>
              <a:rPr lang="en-US" altLang="en-US" sz="1800" i="1">
                <a:latin typeface="Arial" panose="020B0604020202020204" pitchFamily="34" charset="0"/>
              </a:rPr>
              <a:t>class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terdiri dari komponen-komponen berikut.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422C4F-9F4E-462D-969D-92DE2CE459F2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592263"/>
          <a:ext cx="7810500" cy="454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65792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4182395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Class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membungkus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obyek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perilakunya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Hal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tersebut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merupakan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salah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satu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perbedaan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pendekatan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terstruktur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dengan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pendekatan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berorientasi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obyek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dimana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pendekatan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berorientasi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obyek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menggabungkan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informasi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dan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perilaku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pengolahnya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ke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dalam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suatu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dk1"/>
                          </a:solidFill>
                        </a:rPr>
                        <a:t>class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sedangkan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pendekatan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terstruktur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menyimpan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informasi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pada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sisi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 data dan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perilaku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pengolahnya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pada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sisi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</a:rPr>
                        <a:t>aplikasi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.  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10256" name="Picture 3">
            <a:extLst>
              <a:ext uri="{FF2B5EF4-FFF2-40B4-BE49-F238E27FC236}">
                <a16:creationId xmlns:a16="http://schemas.microsoft.com/office/drawing/2014/main" id="{D09F3FC2-6060-463A-A9CC-D56CF428B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2184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>
            <a:extLst>
              <a:ext uri="{FF2B5EF4-FFF2-40B4-BE49-F238E27FC236}">
                <a16:creationId xmlns:a16="http://schemas.microsoft.com/office/drawing/2014/main" id="{B51F1113-FDEE-4203-8D3A-E499D5B927C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834B92-0DBD-4AD0-9573-9DB61D67597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78092-8268-48DD-B89C-B68A50BFA444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0FC89AD-2DB7-4FC4-89DA-72A9A790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1543050"/>
            <a:ext cx="81470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penulisan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Class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name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sebutan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mewakili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konsep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relasional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mirip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seperti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entity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table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Attribute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property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menjadi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ciri-ciri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Penulisan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diawali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huruf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kecil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Setelah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dilanjutkan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titik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dua</a:t>
            </a:r>
            <a:r>
              <a:rPr lang="en-US" altLang="en-US" sz="1800" dirty="0">
                <a:latin typeface="Arial" panose="020B0604020202020204" pitchFamily="34" charset="0"/>
              </a:rPr>
              <a:t> (:) dan </a:t>
            </a:r>
            <a:r>
              <a:rPr lang="en-US" altLang="en-US" sz="1800" dirty="0" err="1">
                <a:latin typeface="Arial" panose="020B0604020202020204" pitchFamily="34" charset="0"/>
              </a:rPr>
              <a:t>diikuti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type data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sesuatu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dilakukan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diproses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Penulisan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diawali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huruf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kecil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diikuti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kurung</a:t>
            </a:r>
            <a:r>
              <a:rPr lang="en-US" altLang="en-US" sz="1800" dirty="0">
                <a:latin typeface="Arial" panose="020B0604020202020204" pitchFamily="34" charset="0"/>
              </a:rPr>
              <a:t> ()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menandakan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serta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juga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ditambahkan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variable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type data </a:t>
            </a:r>
            <a:r>
              <a:rPr lang="en-US" altLang="en-US" sz="1800" dirty="0" err="1">
                <a:latin typeface="Arial" panose="020B0604020202020204" pitchFamily="34" charset="0"/>
              </a:rPr>
              <a:t>jika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diperlukan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7">
            <a:extLst>
              <a:ext uri="{FF2B5EF4-FFF2-40B4-BE49-F238E27FC236}">
                <a16:creationId xmlns:a16="http://schemas.microsoft.com/office/drawing/2014/main" id="{ADDA65A7-EFDD-4199-BB12-9085130ADE7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4EDBC3-D3E2-422E-B548-28F8B8998AE1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63480-07CC-467B-9D22-E74972C6E81C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C71676-FE00-4AA1-A2E2-B3995C87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1470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penulisan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lanjutan</a:t>
            </a:r>
            <a:r>
              <a:rPr lang="en-US" altLang="en-US" sz="1800" dirty="0">
                <a:latin typeface="Arial" panose="020B0604020202020204" pitchFamily="34" charset="0"/>
              </a:rPr>
              <a:t>).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Penulisan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attribute </a:t>
            </a:r>
            <a:r>
              <a:rPr lang="en-US" altLang="en-US" sz="1800" dirty="0">
                <a:latin typeface="Arial" panose="020B0604020202020204" pitchFamily="34" charset="0"/>
              </a:rPr>
              <a:t>dan </a:t>
            </a:r>
            <a:r>
              <a:rPr lang="en-US" altLang="en-US" sz="1800" b="1" i="1" dirty="0" err="1">
                <a:latin typeface="Arial" panose="020B0604020202020204" pitchFamily="34" charset="0"/>
              </a:rPr>
              <a:t>methode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diawali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visibility</a:t>
            </a:r>
            <a:r>
              <a:rPr lang="en-US" altLang="en-US" sz="1800" dirty="0">
                <a:latin typeface="Arial" panose="020B0604020202020204" pitchFamily="34" charset="0"/>
              </a:rPr>
              <a:t> (-,+,#,~) yang </a:t>
            </a:r>
            <a:r>
              <a:rPr lang="en-US" altLang="en-US" sz="1800" dirty="0" err="1">
                <a:latin typeface="Arial" panose="020B0604020202020204" pitchFamily="34" charset="0"/>
              </a:rPr>
              <a:t>menentukan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accessibility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suatu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method.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minus</a:t>
            </a:r>
            <a:r>
              <a:rPr lang="en-US" altLang="en-US" sz="1800" dirty="0">
                <a:latin typeface="Arial" panose="020B0604020202020204" pitchFamily="34" charset="0"/>
              </a:rPr>
              <a:t> (–) </a:t>
            </a:r>
            <a:r>
              <a:rPr lang="en-US" altLang="en-US" sz="1800" dirty="0" err="1">
                <a:latin typeface="Arial" panose="020B0604020202020204" pitchFamily="34" charset="0"/>
              </a:rPr>
              <a:t>artinya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private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sendiri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diakses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subclass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lainnya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plus</a:t>
            </a:r>
            <a:r>
              <a:rPr lang="en-US" altLang="en-US" sz="1800" dirty="0">
                <a:latin typeface="Arial" panose="020B0604020202020204" pitchFamily="34" charset="0"/>
              </a:rPr>
              <a:t> (+) </a:t>
            </a:r>
            <a:r>
              <a:rPr lang="en-US" altLang="en-US" sz="1800" dirty="0" err="1">
                <a:latin typeface="Arial" panose="020B0604020202020204" pitchFamily="34" charset="0"/>
              </a:rPr>
              <a:t>artinya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public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diakses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subclass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manapun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memerlukan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Hashtag</a:t>
            </a:r>
            <a:r>
              <a:rPr lang="en-US" altLang="en-US" sz="1800" dirty="0">
                <a:latin typeface="Arial" panose="020B0604020202020204" pitchFamily="34" charset="0"/>
              </a:rPr>
              <a:t> (#) </a:t>
            </a:r>
            <a:r>
              <a:rPr lang="en-US" altLang="en-US" sz="1800" dirty="0" err="1">
                <a:latin typeface="Arial" panose="020B0604020202020204" pitchFamily="34" charset="0"/>
              </a:rPr>
              <a:t>artinya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protected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dilindungi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hanya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diakses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subclass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turunannya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Tilde</a:t>
            </a:r>
            <a:r>
              <a:rPr lang="en-US" altLang="en-US" sz="1800" dirty="0">
                <a:latin typeface="Arial" panose="020B0604020202020204" pitchFamily="34" charset="0"/>
              </a:rPr>
              <a:t> ~ </a:t>
            </a:r>
            <a:r>
              <a:rPr lang="en-US" altLang="en-US" sz="1800" dirty="0" err="1">
                <a:latin typeface="Arial" panose="020B0604020202020204" pitchFamily="34" charset="0"/>
              </a:rPr>
              <a:t>artinya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package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attribute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method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class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sub class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berada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paket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sama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>
            <a:extLst>
              <a:ext uri="{FF2B5EF4-FFF2-40B4-BE49-F238E27FC236}">
                <a16:creationId xmlns:a16="http://schemas.microsoft.com/office/drawing/2014/main" id="{816CAE25-919F-43D2-BA61-779D522B4CF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389BE3-DFA7-48CC-9722-C7F0F774D2F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E88B35-C18D-4FE9-97E4-7FA83E45CDA4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B43C235A-F801-4769-A99E-A5A62363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Karakteristik dasar </a:t>
            </a:r>
            <a:r>
              <a:rPr lang="en-US" altLang="en-US" sz="1800" i="1">
                <a:latin typeface="Arial" panose="020B0604020202020204" pitchFamily="34" charset="0"/>
              </a:rPr>
              <a:t>class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terdiri dari komponen-komponen berikut (lanjutan)..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36AC1F-820D-40F7-ADAB-F2BA5050164C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989138"/>
          <a:ext cx="7810500" cy="384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460512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382825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Inheritance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Inheritance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generalisasi-spesialisasi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Umum-khusus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mewarisi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penggambarannya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mengarah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menuju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penerapan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inheritance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supertype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subtype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i="0" dirty="0">
                        <a:solidFill>
                          <a:schemeClr val="dk1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16400" name="Picture 3">
            <a:extLst>
              <a:ext uri="{FF2B5EF4-FFF2-40B4-BE49-F238E27FC236}">
                <a16:creationId xmlns:a16="http://schemas.microsoft.com/office/drawing/2014/main" id="{063A4D63-A922-4D97-884C-163E0D998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747712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>
            <a:extLst>
              <a:ext uri="{FF2B5EF4-FFF2-40B4-BE49-F238E27FC236}">
                <a16:creationId xmlns:a16="http://schemas.microsoft.com/office/drawing/2014/main" id="{8BD5EF50-29C4-43D5-B112-FA8BE501A61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E82F12-DAB6-443F-B619-07235AA4845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E83EB-DDBE-4F93-8F26-41C0B512DD29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A0454A1A-0C9E-46CA-BF6E-2580E61A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inheritance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5F5B118-E0EC-43A0-A20C-6E8BC5D8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4613"/>
            <a:ext cx="81470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b="1" u="sng" dirty="0" err="1">
                <a:latin typeface="Arial" panose="020B0604020202020204" pitchFamily="34" charset="0"/>
              </a:rPr>
              <a:t>Catatan</a:t>
            </a:r>
            <a:r>
              <a:rPr lang="en-US" altLang="en-US" sz="1800" b="1" u="sng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600" i="1" dirty="0">
                <a:latin typeface="Arial" panose="020B0604020202020204" pitchFamily="34" charset="0"/>
              </a:rPr>
              <a:t>Class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umum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seringkali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disebut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juga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dengan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istilah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superclass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parent class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abstraction class</a:t>
            </a:r>
            <a:r>
              <a:rPr lang="en-US" altLang="en-US" sz="1600" dirty="0">
                <a:latin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</a:rPr>
              <a:t>sedangkan</a:t>
            </a:r>
            <a:r>
              <a:rPr lang="en-US" altLang="en-US" sz="1600" dirty="0">
                <a:latin typeface="Arial" panose="020B0604020202020204" pitchFamily="34" charset="0"/>
              </a:rPr>
              <a:t> class </a:t>
            </a:r>
            <a:r>
              <a:rPr lang="en-US" altLang="en-US" sz="1600" dirty="0" err="1">
                <a:latin typeface="Arial" panose="020B0604020202020204" pitchFamily="34" charset="0"/>
              </a:rPr>
              <a:t>khusus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disebut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subclasses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child classes</a:t>
            </a:r>
            <a:r>
              <a:rPr lang="en-US" altLang="en-US" sz="16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1600" dirty="0" err="1">
                <a:latin typeface="Arial" panose="020B0604020202020204" pitchFamily="34" charset="0"/>
              </a:rPr>
              <a:t>Untuk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mencirikan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</a:rPr>
              <a:t>abstraction class </a:t>
            </a:r>
            <a:r>
              <a:rPr lang="en-US" altLang="en-US" sz="1600" dirty="0" err="1">
                <a:latin typeface="Arial" panose="020B0604020202020204" pitchFamily="34" charset="0"/>
              </a:rPr>
              <a:t>maka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penamaannya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dicetak</a:t>
            </a:r>
            <a:r>
              <a:rPr lang="en-US" altLang="en-US" sz="1600" dirty="0">
                <a:latin typeface="Arial" panose="020B0604020202020204" pitchFamily="34" charset="0"/>
              </a:rPr>
              <a:t> miring (</a:t>
            </a:r>
            <a:r>
              <a:rPr lang="en-US" altLang="en-US" sz="1600" i="1" dirty="0">
                <a:latin typeface="Arial" panose="020B0604020202020204" pitchFamily="34" charset="0"/>
              </a:rPr>
              <a:t>italic</a:t>
            </a:r>
            <a:r>
              <a:rPr lang="en-US" altLang="en-US" sz="1600" dirty="0">
                <a:latin typeface="Arial" panose="020B0604020202020204" pitchFamily="34" charset="0"/>
              </a:rPr>
              <a:t>) </a:t>
            </a:r>
            <a:r>
              <a:rPr lang="en-US" altLang="en-US" sz="1600" dirty="0" err="1">
                <a:latin typeface="Arial" panose="020B0604020202020204" pitchFamily="34" charset="0"/>
              </a:rPr>
              <a:t>atau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jika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digambar</a:t>
            </a:r>
            <a:r>
              <a:rPr lang="en-US" altLang="en-US" sz="1600" dirty="0">
                <a:latin typeface="Arial" panose="020B0604020202020204" pitchFamily="34" charset="0"/>
              </a:rPr>
              <a:t> manual </a:t>
            </a:r>
            <a:r>
              <a:rPr lang="en-US" altLang="en-US" sz="1600" dirty="0" err="1">
                <a:latin typeface="Arial" panose="020B0604020202020204" pitchFamily="34" charset="0"/>
              </a:rPr>
              <a:t>diberi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</a:rPr>
              <a:t>tanda</a:t>
            </a:r>
            <a:r>
              <a:rPr lang="en-US" altLang="en-US" sz="1600" dirty="0">
                <a:latin typeface="Arial" panose="020B0604020202020204" pitchFamily="34" charset="0"/>
              </a:rPr>
              <a:t> &lt;&lt;</a:t>
            </a:r>
            <a:r>
              <a:rPr lang="en-US" altLang="en-US" sz="1600" i="1" dirty="0">
                <a:latin typeface="Arial" panose="020B0604020202020204" pitchFamily="34" charset="0"/>
              </a:rPr>
              <a:t>abstraction</a:t>
            </a:r>
            <a:r>
              <a:rPr lang="en-US" altLang="en-US" sz="1600" dirty="0">
                <a:latin typeface="Arial" panose="020B0604020202020204" pitchFamily="34" charset="0"/>
              </a:rPr>
              <a:t>&gt;&gt;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8438" name="Picture 7">
            <a:extLst>
              <a:ext uri="{FF2B5EF4-FFF2-40B4-BE49-F238E27FC236}">
                <a16:creationId xmlns:a16="http://schemas.microsoft.com/office/drawing/2014/main" id="{C30A5D20-E244-4725-A0C9-59C4C300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592263"/>
            <a:ext cx="69373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id="{9DD103DF-B9A5-475E-8049-79396D96503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599E70-7453-43F8-8FB0-676244DDCE8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AC9368-AEB8-4C2B-8719-548F746629F4}"/>
              </a:ext>
            </a:extLst>
          </p:cNvPr>
          <p:cNvSpPr/>
          <p:nvPr/>
        </p:nvSpPr>
        <p:spPr>
          <a:xfrm>
            <a:off x="3924300" y="115888"/>
            <a:ext cx="38687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Class Diagram</a:t>
            </a: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EDF93DCB-D820-4366-AF84-83632623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4100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Karakteristik dasar </a:t>
            </a:r>
            <a:r>
              <a:rPr lang="en-US" altLang="en-US" sz="1800" i="1">
                <a:latin typeface="Arial" panose="020B0604020202020204" pitchFamily="34" charset="0"/>
              </a:rPr>
              <a:t>class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terdiri dari komponen-komponen berikut (lanjutan)..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BDE8D8-CD36-427A-AB2F-78F5AC265C39}"/>
              </a:ext>
            </a:extLst>
          </p:cNvPr>
          <p:cNvGraphicFramePr>
            <a:graphicFrameLocks noGrp="1"/>
          </p:cNvGraphicFramePr>
          <p:nvPr/>
        </p:nvGraphicFramePr>
        <p:xfrm>
          <a:off x="544513" y="1814513"/>
          <a:ext cx="7810500" cy="439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46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931772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                         </a:t>
                      </a:r>
                      <a:r>
                        <a:rPr lang="en-US" sz="1800" i="1" dirty="0"/>
                        <a:t>Aggregation</a:t>
                      </a:r>
                    </a:p>
                    <a:p>
                      <a:endParaRPr lang="en-US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Aggregation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whole-part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keseluruhan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berdiri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meskipun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keseluruhannya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penggambarannya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ketupat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simbol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diamond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diletakkan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gabungan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dan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class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class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entity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20496" name="Picture 4">
            <a:extLst>
              <a:ext uri="{FF2B5EF4-FFF2-40B4-BE49-F238E27FC236}">
                <a16:creationId xmlns:a16="http://schemas.microsoft.com/office/drawing/2014/main" id="{A4FCB327-05A8-4029-8334-826CAC729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16637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On-screen Show (4:3)</PresentationFormat>
  <Paragraphs>142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Bradley Hand ITC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739</cp:revision>
  <dcterms:created xsi:type="dcterms:W3CDTF">2010-04-18T12:06:30Z</dcterms:created>
  <dcterms:modified xsi:type="dcterms:W3CDTF">2021-01-15T16:13:29Z</dcterms:modified>
</cp:coreProperties>
</file>