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425" r:id="rId3"/>
    <p:sldId id="441" r:id="rId4"/>
    <p:sldId id="443" r:id="rId5"/>
    <p:sldId id="446" r:id="rId6"/>
    <p:sldId id="447" r:id="rId7"/>
    <p:sldId id="445" r:id="rId8"/>
    <p:sldId id="444" r:id="rId9"/>
    <p:sldId id="448" r:id="rId10"/>
    <p:sldId id="449" r:id="rId11"/>
    <p:sldId id="450" r:id="rId12"/>
    <p:sldId id="451" r:id="rId13"/>
    <p:sldId id="452" r:id="rId14"/>
    <p:sldId id="453" r:id="rId15"/>
    <p:sldId id="454" r:id="rId16"/>
    <p:sldId id="455" r:id="rId17"/>
    <p:sldId id="275" r:id="rId18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Fmslgn+1u7FwRMxqGr3njw==" hashData="lCXLHzo3tkDfgku4FnjWHM6/2bJ4HH8Rm1zsbRU/ZAgtT+lgAaWM4wp9fL3Bc93Vq06cm+rFCSgYIqxVEgFdC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1" autoAdjust="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0A3B7B-E3D8-49C6-AD39-64E5AF770C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6462B4-4AE4-4F2A-931D-E5BC217728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18E3127-0C5A-4201-9377-E5991B557B63}" type="datetimeFigureOut">
              <a:rPr lang="en-US"/>
              <a:pPr>
                <a:defRPr/>
              </a:pPr>
              <a:t>1/15/2021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38AAAD-4EFA-4328-AAAC-964EF3535D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F1EE-9559-4AE7-B8ED-907BA51915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0A87FB1-F718-444B-BF79-48AAEC998D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0618A0D-483A-49E6-A752-A86E586ADD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534F79-99A9-47EF-9E2D-5F63CBFC527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8422E6D-4970-4AA8-B829-6A30977843AB}" type="datetimeFigureOut">
              <a:rPr lang="en-US"/>
              <a:pPr>
                <a:defRPr/>
              </a:pPr>
              <a:t>1/15/2021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1B258DD-BF61-4E4D-9E0D-20F6D4D5BF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99E6D11-B1D0-4609-9618-3C299E24EE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461A7-3D54-4FEE-84F5-5D5EE8EE9A4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CAC107-B7DE-4435-BBB1-20E0440682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ACA387E-4F30-464A-A6A9-135E5DB098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852B074A-43AB-4602-81E1-3751BB5CC8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018E9CA4-2E37-4B84-95B0-3D70104EA2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23FB9A03-F2FD-460B-859D-44E44E0AF4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9E0C853B-3FDB-4C59-9D8E-593196D746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55312965-9A5D-4E2D-A9B8-AB103168FC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4B068DE6-AA68-40FF-9E60-27D954F240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C0444E08-9BA6-4BA1-ABD4-6DBDF5C9BD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8C642B8E-FD1D-4B6E-B9F5-A6C2E004EA5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0465CD2E-0BF4-4126-95A6-D1EA8B5919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9FB3B118-AC62-458D-AFA7-23243AF259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42031984-0CEC-4705-83A7-AB5A4E017C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6AF71EF3-2914-44D9-82AE-1D31B5BC073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C1B8419E-9FBC-4CC8-B0BB-6D4AE5FA11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1E7FFEFC-0049-4503-A27F-CBBD8A19EE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0D8558A7-36AD-4D6F-A781-1C9507FDA1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52FE4D90-A06C-4C9D-89AD-5816A083F4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91C38DCA-9EB4-4CD0-A50E-A615F8C39E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5391ED2D-B459-43B4-AFA8-D4629DDE66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01E03FC6-BCEC-40A9-AB97-681035BD30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A1784188-3F07-4F3B-9D56-7FA7293B36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184FC8EA-976F-4DE1-8852-41854E236E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62319028-FF08-4073-8711-62DAD2ABDF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C317ACD7-D60C-4379-9656-7E1BB51217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B0D6ED18-2C71-4918-8286-0A2EC16DC6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4FDD6D73-BEC5-4B62-8494-2AD6B5CF85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919ABC1B-F278-4FDF-B96B-76C07EB938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D4833CD7-29C4-4CA1-A24A-DACBAF6513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699FD195-A8FE-4897-A200-A28CE9FBF9E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BDF4C067-E22D-47D7-B0D1-9595E0D7EA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D4732B96-5568-4A01-8120-F6600AF461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BFB4A086-282A-4CEC-A629-76544A3980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11D0DC93-46A8-4C94-8F5F-7421AC0E7D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F4CC1-D833-4D4E-875B-4B6E34681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94970-D3E3-45A4-832B-28DB6043D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77355-CE9A-4731-A8D9-8D052841D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96260-5125-48FC-AE35-BF7D5595DF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0027573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6B1AC-59F3-4434-82D6-1F5AE17E8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0D9BA-7498-4077-9237-B3B06DBD2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B9BE4-E3D2-4435-8E42-F623EB9B0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147C5-A81A-41AF-9D58-173CDEEA03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6487989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E9B85-328C-4988-9823-DB4075D48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69276-EC97-47E7-8048-9315EFEFE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C6F3BF-9688-4CAD-ACFA-358AF18A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943A6-048A-4D00-9E9B-96EC777BF7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8032913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D50C27-BA53-4E48-8E71-A49463CD4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9D759-EFEB-4961-B3BF-019773992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8CE86-36BB-475E-A311-4C57ABAB1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DBC83-93A8-4499-800A-19CAEE22A0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4904205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16F424-7419-4C22-BF0A-999653ABD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22988-3908-4875-99B1-01E0D5CA9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97B5D-5B34-4900-98F7-3A3280A8D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2BBB0-D7F3-48F7-8EFF-A42E04A35D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114508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D98628A-215F-4612-8B3A-E350EBFA7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0D545F-D3CF-4EF9-85FD-69B4DA159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89303D-DD6F-41EC-8239-37A90D141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20514-553A-458F-82D6-778A8024A0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7095269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CBA25F0-EF6E-4F72-AC82-6475E643D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61848B2-5622-44DB-98B9-3D941ABFB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B1B83D0-8E1A-49B7-B01B-8917EF92B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4489E-F5F1-4AB0-A15C-C6A63A7E11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7026889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BB1E18B-6079-43B4-958F-FE4CAA4BE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0F1D14-AB53-4F8C-A94D-74DD9032A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377F8F3-8C6A-48FA-9426-6629BA615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1C0EE-CA98-46A8-B57F-0339E117BC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5328703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BF52DA1-B610-4D93-88DD-09B3F7C5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5BDBE3A-E309-45F9-A04A-E32A29967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D0FB38E-D42A-4126-A314-803CD4D0C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8F6D0-BE45-4182-8BBF-FFD170CE8B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1321924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3ADB4AC-6D13-4919-950F-946553413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59FE82-2923-4952-B261-64BAE8F41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34E0368-9D1B-4054-BE7C-ECF310A8F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41952-619D-4837-A193-28997CE6F6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8717675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1EFD334-8A6D-4313-B76D-CF859B1D4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8E4FD23-5226-44D8-857D-D181EB367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EBDAB3-D4EC-432C-812E-BAC9CAF81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F0C67-80F0-4F50-A086-7AD743FB31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507972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A3D475C-0344-4951-8125-6002357E7B6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B5441C1-CC59-4663-9983-878FFA1AEE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C53DCA-47DC-47C2-961A-17824284F5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5583C-6D02-49AD-9C9B-463E7C6F75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D7F18-0CEA-486D-93D4-2956E5640F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581EE29-4BAF-4912-BBC7-5D2F64B368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13">
            <a:extLst>
              <a:ext uri="{FF2B5EF4-FFF2-40B4-BE49-F238E27FC236}">
                <a16:creationId xmlns:a16="http://schemas.microsoft.com/office/drawing/2014/main" id="{55B0560D-58D7-4319-94A0-44EC229D0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6D636CF-2BEC-47ED-99D1-B6DE6655536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Slide Number Placeholder 13">
            <a:extLst>
              <a:ext uri="{FF2B5EF4-FFF2-40B4-BE49-F238E27FC236}">
                <a16:creationId xmlns:a16="http://schemas.microsoft.com/office/drawing/2014/main" id="{E4611485-A796-4826-A77A-E9DA797F877F}"/>
              </a:ext>
            </a:extLst>
          </p:cNvPr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E4DD45-9D5A-44E7-A6C6-DA4A5C6B552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607FCA-1275-494A-A7E2-4D7E47CBE3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A189620C-1318-415F-BE21-FFC189AC5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2276872"/>
            <a:ext cx="71961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Systems Modeling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2EE0C9-3E0E-48F9-9C39-BA92569A0018}"/>
              </a:ext>
            </a:extLst>
          </p:cNvPr>
          <p:cNvSpPr/>
          <p:nvPr/>
        </p:nvSpPr>
        <p:spPr>
          <a:xfrm>
            <a:off x="1407530" y="4899982"/>
            <a:ext cx="6319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40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F7A8AA-47E2-476A-AC74-C00F0C6A0E0F}"/>
              </a:ext>
            </a:extLst>
          </p:cNvPr>
          <p:cNvSpPr/>
          <p:nvPr/>
        </p:nvSpPr>
        <p:spPr>
          <a:xfrm>
            <a:off x="3642297" y="1790651"/>
            <a:ext cx="1710726" cy="64633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Pertemuan-12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5B9509-BF04-4E8A-9D9C-7DCB0A1B09F6}"/>
              </a:ext>
            </a:extLst>
          </p:cNvPr>
          <p:cNvSpPr/>
          <p:nvPr/>
        </p:nvSpPr>
        <p:spPr>
          <a:xfrm>
            <a:off x="-72854" y="1371827"/>
            <a:ext cx="914400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cap="none" spc="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Software Engineering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7">
            <a:extLst>
              <a:ext uri="{FF2B5EF4-FFF2-40B4-BE49-F238E27FC236}">
                <a16:creationId xmlns:a16="http://schemas.microsoft.com/office/drawing/2014/main" id="{2ABBFB55-B363-4E6D-BAAE-D0B60304FCB6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D97AB91-0AB8-4CD5-941D-6DD22B73A29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4D5A050-C5A3-402A-8D5A-432A6678B8D9}"/>
              </a:ext>
            </a:extLst>
          </p:cNvPr>
          <p:cNvSpPr/>
          <p:nvPr/>
        </p:nvSpPr>
        <p:spPr>
          <a:xfrm>
            <a:off x="3924300" y="115888"/>
            <a:ext cx="38687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Class Diagram</a:t>
            </a:r>
          </a:p>
        </p:txBody>
      </p:sp>
      <p:sp>
        <p:nvSpPr>
          <p:cNvPr id="22532" name="Rectangle 1">
            <a:extLst>
              <a:ext uri="{FF2B5EF4-FFF2-40B4-BE49-F238E27FC236}">
                <a16:creationId xmlns:a16="http://schemas.microsoft.com/office/drawing/2014/main" id="{55C5B098-4844-4D56-807E-8D57A7BBC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054100"/>
            <a:ext cx="814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>
                <a:latin typeface="Arial" panose="020B0604020202020204" pitchFamily="34" charset="0"/>
              </a:rPr>
              <a:t>Contoh penerapan </a:t>
            </a:r>
            <a:r>
              <a:rPr lang="en-US" altLang="en-US" sz="1800" i="1">
                <a:latin typeface="Arial" panose="020B0604020202020204" pitchFamily="34" charset="0"/>
              </a:rPr>
              <a:t>Aggregation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  <a:endParaRPr lang="en-US" altLang="en-US" sz="1600">
              <a:latin typeface="Arial" panose="020B0604020202020204" pitchFamily="34" charset="0"/>
            </a:endParaRPr>
          </a:p>
        </p:txBody>
      </p:sp>
      <p:pic>
        <p:nvPicPr>
          <p:cNvPr id="22533" name="Picture 1">
            <a:extLst>
              <a:ext uri="{FF2B5EF4-FFF2-40B4-BE49-F238E27FC236}">
                <a16:creationId xmlns:a16="http://schemas.microsoft.com/office/drawing/2014/main" id="{813779F6-34A6-4E0E-B5AA-F3166F672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592263"/>
            <a:ext cx="6272212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Rectangle 1">
            <a:extLst>
              <a:ext uri="{FF2B5EF4-FFF2-40B4-BE49-F238E27FC236}">
                <a16:creationId xmlns:a16="http://schemas.microsoft.com/office/drawing/2014/main" id="{1C9C0A39-E4BC-42E5-8D11-14F0835B6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7388" y="1916113"/>
            <a:ext cx="1674812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 b="1" u="sng">
                <a:latin typeface="Arial" panose="020B0604020202020204" pitchFamily="34" charset="0"/>
              </a:rPr>
              <a:t>Catatan:</a:t>
            </a:r>
            <a:r>
              <a:rPr lang="en-US" altLang="en-US" sz="1800"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400">
                <a:latin typeface="Arial" panose="020B0604020202020204" pitchFamily="34" charset="0"/>
              </a:rPr>
              <a:t>Pada contoh tersebut ditampilkan juga pengaplikasian </a:t>
            </a:r>
            <a:r>
              <a:rPr lang="en-US" altLang="en-US" sz="1400" i="1">
                <a:latin typeface="Arial" panose="020B0604020202020204" pitchFamily="34" charset="0"/>
              </a:rPr>
              <a:t>package</a:t>
            </a:r>
            <a:r>
              <a:rPr lang="en-US" altLang="en-US" sz="1400">
                <a:latin typeface="Arial" panose="020B0604020202020204" pitchFamily="34" charset="0"/>
              </a:rPr>
              <a:t>, dimana </a:t>
            </a:r>
            <a:r>
              <a:rPr lang="en-US" altLang="en-US" sz="1400" i="1">
                <a:latin typeface="Arial" panose="020B0604020202020204" pitchFamily="34" charset="0"/>
              </a:rPr>
              <a:t>class</a:t>
            </a:r>
            <a:r>
              <a:rPr lang="en-US" altLang="en-US" sz="1400">
                <a:latin typeface="Arial" panose="020B0604020202020204" pitchFamily="34" charset="0"/>
              </a:rPr>
              <a:t> DNS dan </a:t>
            </a:r>
            <a:r>
              <a:rPr lang="en-US" altLang="en-US" sz="1400" i="1">
                <a:latin typeface="Arial" panose="020B0604020202020204" pitchFamily="34" charset="0"/>
              </a:rPr>
              <a:t>class</a:t>
            </a:r>
            <a:r>
              <a:rPr lang="en-US" altLang="en-US" sz="1400">
                <a:latin typeface="Arial" panose="020B0604020202020204" pitchFamily="34" charset="0"/>
              </a:rPr>
              <a:t> Nilai berada dalam satu </a:t>
            </a:r>
            <a:r>
              <a:rPr lang="en-US" altLang="en-US" sz="1400" i="1">
                <a:latin typeface="Arial" panose="020B0604020202020204" pitchFamily="34" charset="0"/>
              </a:rPr>
              <a:t>package</a:t>
            </a:r>
            <a:r>
              <a:rPr lang="en-US" altLang="en-US" sz="1400">
                <a:latin typeface="Arial" panose="020B0604020202020204" pitchFamily="34" charset="0"/>
              </a:rPr>
              <a:t> Layanan Nilai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  <a:endParaRPr lang="en-US" altLang="en-US" sz="16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7">
            <a:extLst>
              <a:ext uri="{FF2B5EF4-FFF2-40B4-BE49-F238E27FC236}">
                <a16:creationId xmlns:a16="http://schemas.microsoft.com/office/drawing/2014/main" id="{24DF84CF-18F1-47E4-B951-183786E61E00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A35AA83E-82C8-45E1-A2DF-6462B35D5DA5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E0DBE4-67E7-469D-B5C9-804493A2D239}"/>
              </a:ext>
            </a:extLst>
          </p:cNvPr>
          <p:cNvSpPr/>
          <p:nvPr/>
        </p:nvSpPr>
        <p:spPr>
          <a:xfrm>
            <a:off x="3924300" y="115888"/>
            <a:ext cx="38687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Class Diagram</a:t>
            </a:r>
          </a:p>
        </p:txBody>
      </p:sp>
      <p:sp>
        <p:nvSpPr>
          <p:cNvPr id="24580" name="Rectangle 1">
            <a:extLst>
              <a:ext uri="{FF2B5EF4-FFF2-40B4-BE49-F238E27FC236}">
                <a16:creationId xmlns:a16="http://schemas.microsoft.com/office/drawing/2014/main" id="{7C078487-9A42-4F73-A89D-6B2115A21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054100"/>
            <a:ext cx="81470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Karakteristik dasar </a:t>
            </a:r>
            <a:r>
              <a:rPr lang="en-US" altLang="en-US" sz="1800" i="1">
                <a:latin typeface="Arial" panose="020B0604020202020204" pitchFamily="34" charset="0"/>
              </a:rPr>
              <a:t>class</a:t>
            </a:r>
            <a:r>
              <a:rPr lang="en-US" altLang="en-US" sz="1800">
                <a:latin typeface="Arial" panose="020B0604020202020204" pitchFamily="34" charset="0"/>
              </a:rPr>
              <a:t> </a:t>
            </a:r>
            <a:r>
              <a:rPr lang="en-US" altLang="en-US" sz="1800" i="1">
                <a:latin typeface="Arial" panose="020B0604020202020204" pitchFamily="34" charset="0"/>
              </a:rPr>
              <a:t>diagram </a:t>
            </a:r>
            <a:r>
              <a:rPr lang="en-US" altLang="en-US" sz="1800">
                <a:latin typeface="Arial" panose="020B0604020202020204" pitchFamily="34" charset="0"/>
              </a:rPr>
              <a:t>terdiri dari komponen-komponen berikut (lanjutan)..</a:t>
            </a:r>
            <a:endParaRPr lang="en-US" altLang="en-US" sz="1600"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03A4164-ADE8-4FFF-92BC-79B1442D1629}"/>
              </a:ext>
            </a:extLst>
          </p:cNvPr>
          <p:cNvGraphicFramePr>
            <a:graphicFrameLocks noGrp="1"/>
          </p:cNvGraphicFramePr>
          <p:nvPr/>
        </p:nvGraphicFramePr>
        <p:xfrm>
          <a:off x="684213" y="1989138"/>
          <a:ext cx="7810500" cy="3843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460512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3382825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                         </a:t>
                      </a:r>
                      <a:r>
                        <a:rPr lang="en-US" sz="1800" i="1" dirty="0"/>
                        <a:t>Composition</a:t>
                      </a:r>
                    </a:p>
                    <a:p>
                      <a:endParaRPr lang="en-US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Composition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merupakan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strong association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death relationship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dimana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class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tidak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dapat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exist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jika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whole class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nya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dihapus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Composition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digambarkan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belah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ketupat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simbol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diamond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hitam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solid,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dimana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tanda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tersebut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diletakkan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whole class 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class-</a:t>
                      </a:r>
                      <a:r>
                        <a:rPr lang="en-US" sz="1800" b="0" i="1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nya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sisi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lain.</a:t>
                      </a:r>
                    </a:p>
                    <a:p>
                      <a:pPr algn="just"/>
                      <a:endParaRPr lang="en-US" sz="1800" b="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konsep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relasional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 class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merupakan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weak entity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481540737"/>
                  </a:ext>
                </a:extLst>
              </a:tr>
            </a:tbl>
          </a:graphicData>
        </a:graphic>
      </p:graphicFrame>
      <p:pic>
        <p:nvPicPr>
          <p:cNvPr id="24592" name="Picture 3">
            <a:extLst>
              <a:ext uri="{FF2B5EF4-FFF2-40B4-BE49-F238E27FC236}">
                <a16:creationId xmlns:a16="http://schemas.microsoft.com/office/drawing/2014/main" id="{16F46F8D-3051-48CB-874C-04A7049B19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924175"/>
            <a:ext cx="1482725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7">
            <a:extLst>
              <a:ext uri="{FF2B5EF4-FFF2-40B4-BE49-F238E27FC236}">
                <a16:creationId xmlns:a16="http://schemas.microsoft.com/office/drawing/2014/main" id="{B85251BC-5D03-4080-8C77-F81E61DCD499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C9C1D05-CCBB-479A-A3A1-0E86798BB50B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B06670-FEA4-4565-A23A-E3C6C0F28C5E}"/>
              </a:ext>
            </a:extLst>
          </p:cNvPr>
          <p:cNvSpPr/>
          <p:nvPr/>
        </p:nvSpPr>
        <p:spPr>
          <a:xfrm>
            <a:off x="3924300" y="115888"/>
            <a:ext cx="38687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Class Diagram</a:t>
            </a:r>
          </a:p>
        </p:txBody>
      </p:sp>
      <p:sp>
        <p:nvSpPr>
          <p:cNvPr id="26628" name="Rectangle 1">
            <a:extLst>
              <a:ext uri="{FF2B5EF4-FFF2-40B4-BE49-F238E27FC236}">
                <a16:creationId xmlns:a16="http://schemas.microsoft.com/office/drawing/2014/main" id="{B7007FD1-2F08-4051-8C83-D87F24550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054100"/>
            <a:ext cx="814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>
                <a:latin typeface="Arial" panose="020B0604020202020204" pitchFamily="34" charset="0"/>
              </a:rPr>
              <a:t>Contoh penerapan </a:t>
            </a:r>
            <a:r>
              <a:rPr lang="en-US" altLang="en-US" sz="1800" i="1">
                <a:latin typeface="Arial" panose="020B0604020202020204" pitchFamily="34" charset="0"/>
              </a:rPr>
              <a:t>Composition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  <a:endParaRPr lang="en-US" altLang="en-US" sz="1600">
              <a:latin typeface="Arial" panose="020B0604020202020204" pitchFamily="34" charset="0"/>
            </a:endParaRPr>
          </a:p>
        </p:txBody>
      </p:sp>
      <p:pic>
        <p:nvPicPr>
          <p:cNvPr id="26629" name="Picture 4">
            <a:extLst>
              <a:ext uri="{FF2B5EF4-FFF2-40B4-BE49-F238E27FC236}">
                <a16:creationId xmlns:a16="http://schemas.microsoft.com/office/drawing/2014/main" id="{B3C6E15A-0FEA-494D-BC68-75C7A8E91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773238"/>
            <a:ext cx="2813050" cy="413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7">
            <a:extLst>
              <a:ext uri="{FF2B5EF4-FFF2-40B4-BE49-F238E27FC236}">
                <a16:creationId xmlns:a16="http://schemas.microsoft.com/office/drawing/2014/main" id="{16791826-7136-4626-9DEB-3A299E4CFC2E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73380DC-723F-493D-BF94-9D37BE1A2B04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759429-2997-4A44-A8CA-425612181089}"/>
              </a:ext>
            </a:extLst>
          </p:cNvPr>
          <p:cNvSpPr/>
          <p:nvPr/>
        </p:nvSpPr>
        <p:spPr>
          <a:xfrm>
            <a:off x="3924300" y="115888"/>
            <a:ext cx="38687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Class Diagram</a:t>
            </a:r>
          </a:p>
        </p:txBody>
      </p:sp>
      <p:sp>
        <p:nvSpPr>
          <p:cNvPr id="28676" name="Rectangle 1">
            <a:extLst>
              <a:ext uri="{FF2B5EF4-FFF2-40B4-BE49-F238E27FC236}">
                <a16:creationId xmlns:a16="http://schemas.microsoft.com/office/drawing/2014/main" id="{8C332DB5-1F2D-4B28-8C48-76D59D8EB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054100"/>
            <a:ext cx="81470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Karakteristik dasar </a:t>
            </a:r>
            <a:r>
              <a:rPr lang="en-US" altLang="en-US" sz="1800" i="1">
                <a:latin typeface="Arial" panose="020B0604020202020204" pitchFamily="34" charset="0"/>
              </a:rPr>
              <a:t>class</a:t>
            </a:r>
            <a:r>
              <a:rPr lang="en-US" altLang="en-US" sz="1800">
                <a:latin typeface="Arial" panose="020B0604020202020204" pitchFamily="34" charset="0"/>
              </a:rPr>
              <a:t> </a:t>
            </a:r>
            <a:r>
              <a:rPr lang="en-US" altLang="en-US" sz="1800" i="1">
                <a:latin typeface="Arial" panose="020B0604020202020204" pitchFamily="34" charset="0"/>
              </a:rPr>
              <a:t>diagram </a:t>
            </a:r>
            <a:r>
              <a:rPr lang="en-US" altLang="en-US" sz="1800">
                <a:latin typeface="Arial" panose="020B0604020202020204" pitchFamily="34" charset="0"/>
              </a:rPr>
              <a:t>terdiri dari komponen-komponen berikut (lanjutan)..</a:t>
            </a:r>
            <a:endParaRPr lang="en-US" altLang="en-US" sz="1600"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871EA9A-8ADB-488F-9054-831D8283D582}"/>
              </a:ext>
            </a:extLst>
          </p:cNvPr>
          <p:cNvGraphicFramePr>
            <a:graphicFrameLocks noGrp="1"/>
          </p:cNvGraphicFramePr>
          <p:nvPr/>
        </p:nvGraphicFramePr>
        <p:xfrm>
          <a:off x="684213" y="1989138"/>
          <a:ext cx="7810500" cy="3843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460512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3382825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                         </a:t>
                      </a:r>
                      <a:r>
                        <a:rPr lang="en-US" sz="1800" i="1" dirty="0"/>
                        <a:t>Association</a:t>
                      </a:r>
                    </a:p>
                    <a:p>
                      <a:endParaRPr lang="en-US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Association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merupakan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hubungan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sifatnya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antara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Biasanya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memperlihatkan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hubungan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antar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bersifat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umum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endParaRPr lang="en-US" sz="1800" b="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konsep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relasional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hubungan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binary relationship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antar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table.</a:t>
                      </a:r>
                    </a:p>
                    <a:p>
                      <a:pPr algn="just"/>
                      <a:endParaRPr lang="en-US" sz="1800" b="0" i="1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Association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biasanya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dilengkapi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multiplicity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relasional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biasa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dikenal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derajat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kardinalitas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481540737"/>
                  </a:ext>
                </a:extLst>
              </a:tr>
            </a:tbl>
          </a:graphicData>
        </a:graphic>
      </p:graphicFrame>
      <p:pic>
        <p:nvPicPr>
          <p:cNvPr id="28688" name="Picture 4">
            <a:extLst>
              <a:ext uri="{FF2B5EF4-FFF2-40B4-BE49-F238E27FC236}">
                <a16:creationId xmlns:a16="http://schemas.microsoft.com/office/drawing/2014/main" id="{ABC877EF-8945-4319-BF56-0BC3933C59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924175"/>
            <a:ext cx="1343025" cy="3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7">
            <a:extLst>
              <a:ext uri="{FF2B5EF4-FFF2-40B4-BE49-F238E27FC236}">
                <a16:creationId xmlns:a16="http://schemas.microsoft.com/office/drawing/2014/main" id="{86B5131F-3A89-4C19-AFD9-607F39331B7B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79D1FB6-7D65-49FA-BD5B-52BD017FC5ED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A157D9-1E34-4F0F-B4AF-4B4621E13756}"/>
              </a:ext>
            </a:extLst>
          </p:cNvPr>
          <p:cNvSpPr/>
          <p:nvPr/>
        </p:nvSpPr>
        <p:spPr>
          <a:xfrm>
            <a:off x="3924300" y="115888"/>
            <a:ext cx="38687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Class Diagram</a:t>
            </a:r>
          </a:p>
        </p:txBody>
      </p:sp>
      <p:sp>
        <p:nvSpPr>
          <p:cNvPr id="30724" name="Rectangle 1">
            <a:extLst>
              <a:ext uri="{FF2B5EF4-FFF2-40B4-BE49-F238E27FC236}">
                <a16:creationId xmlns:a16="http://schemas.microsoft.com/office/drawing/2014/main" id="{CE01554B-E77D-4416-81D4-FF4F34E4C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25538"/>
            <a:ext cx="814705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>
                <a:latin typeface="Arial" panose="020B0604020202020204" pitchFamily="34" charset="0"/>
              </a:rPr>
              <a:t>Penjelasan </a:t>
            </a:r>
            <a:r>
              <a:rPr lang="en-US" altLang="en-US" sz="1800" i="1">
                <a:latin typeface="Arial" panose="020B0604020202020204" pitchFamily="34" charset="0"/>
              </a:rPr>
              <a:t>multiplicity</a:t>
            </a:r>
            <a:r>
              <a:rPr lang="en-US" altLang="en-US" sz="1800">
                <a:latin typeface="Arial" panose="020B0604020202020204" pitchFamily="34" charset="0"/>
              </a:rPr>
              <a:t>: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30725" name="Group 5">
            <a:extLst>
              <a:ext uri="{FF2B5EF4-FFF2-40B4-BE49-F238E27FC236}">
                <a16:creationId xmlns:a16="http://schemas.microsoft.com/office/drawing/2014/main" id="{E2BD185C-C984-436F-B78E-31A0B8367CBD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1700213"/>
            <a:ext cx="7705725" cy="4425950"/>
            <a:chOff x="611560" y="1700808"/>
            <a:chExt cx="7704856" cy="4425627"/>
          </a:xfrm>
        </p:grpSpPr>
        <p:pic>
          <p:nvPicPr>
            <p:cNvPr id="30726" name="Picture 1">
              <a:extLst>
                <a:ext uri="{FF2B5EF4-FFF2-40B4-BE49-F238E27FC236}">
                  <a16:creationId xmlns:a16="http://schemas.microsoft.com/office/drawing/2014/main" id="{B6C45C1A-5B9D-4DCB-A7DA-4EC68A1D3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1700808"/>
              <a:ext cx="7704856" cy="4425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81B73DD-0390-4B0A-B8E5-8AB66421EA12}"/>
                </a:ext>
              </a:extLst>
            </p:cNvPr>
            <p:cNvSpPr/>
            <p:nvPr/>
          </p:nvSpPr>
          <p:spPr>
            <a:xfrm>
              <a:off x="682989" y="2083367"/>
              <a:ext cx="360322" cy="261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7">
            <a:extLst>
              <a:ext uri="{FF2B5EF4-FFF2-40B4-BE49-F238E27FC236}">
                <a16:creationId xmlns:a16="http://schemas.microsoft.com/office/drawing/2014/main" id="{18FF21ED-20D6-44A2-8825-844EB5EAB94E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C297029-8730-4BD2-91C7-3C8C25C6B758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4C6F12-D39F-445A-9E83-4982FBDEBF9D}"/>
              </a:ext>
            </a:extLst>
          </p:cNvPr>
          <p:cNvSpPr/>
          <p:nvPr/>
        </p:nvSpPr>
        <p:spPr>
          <a:xfrm>
            <a:off x="3924300" y="115888"/>
            <a:ext cx="38687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Class Diagram</a:t>
            </a:r>
          </a:p>
        </p:txBody>
      </p:sp>
      <p:sp>
        <p:nvSpPr>
          <p:cNvPr id="32772" name="Rectangle 1">
            <a:extLst>
              <a:ext uri="{FF2B5EF4-FFF2-40B4-BE49-F238E27FC236}">
                <a16:creationId xmlns:a16="http://schemas.microsoft.com/office/drawing/2014/main" id="{41A89014-C279-4DDB-A8F6-A54F3CEAC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054100"/>
            <a:ext cx="81470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dirty="0" err="1">
                <a:latin typeface="Arial" panose="020B0604020202020204" pitchFamily="34" charset="0"/>
              </a:rPr>
              <a:t>Karakteristik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dasar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class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diagram </a:t>
            </a:r>
            <a:r>
              <a:rPr lang="en-US" altLang="en-US" sz="1800" dirty="0" err="1">
                <a:latin typeface="Arial" panose="020B0604020202020204" pitchFamily="34" charset="0"/>
              </a:rPr>
              <a:t>terdiri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komponen-komponen</a:t>
            </a:r>
            <a:r>
              <a:rPr lang="en-US" altLang="en-US" sz="1800" dirty="0">
                <a:latin typeface="Arial" panose="020B0604020202020204" pitchFamily="34" charset="0"/>
              </a:rPr>
              <a:t> berikut (</a:t>
            </a:r>
            <a:r>
              <a:rPr lang="en-US" altLang="en-US" sz="1800" dirty="0" err="1">
                <a:latin typeface="Arial" panose="020B0604020202020204" pitchFamily="34" charset="0"/>
              </a:rPr>
              <a:t>lanjutan</a:t>
            </a:r>
            <a:r>
              <a:rPr lang="en-US" altLang="en-US" sz="1800" dirty="0">
                <a:latin typeface="Arial" panose="020B0604020202020204" pitchFamily="34" charset="0"/>
              </a:rPr>
              <a:t>)..</a:t>
            </a:r>
            <a:endParaRPr lang="en-US" altLang="en-US" sz="1600" dirty="0"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A7932AF-4149-4038-B014-40F1F64027C0}"/>
              </a:ext>
            </a:extLst>
          </p:cNvPr>
          <p:cNvGraphicFramePr>
            <a:graphicFrameLocks noGrp="1"/>
          </p:cNvGraphicFramePr>
          <p:nvPr/>
        </p:nvGraphicFramePr>
        <p:xfrm>
          <a:off x="684213" y="1989138"/>
          <a:ext cx="7810500" cy="38437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460525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12" marB="45712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3382812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                         </a:t>
                      </a:r>
                      <a:r>
                        <a:rPr lang="en-US" sz="1800" i="1" dirty="0"/>
                        <a:t>Package</a:t>
                      </a:r>
                    </a:p>
                    <a:p>
                      <a:endParaRPr lang="en-US" sz="1800" dirty="0"/>
                    </a:p>
                  </a:txBody>
                  <a:tcPr marT="45712" marB="45712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Package diagram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dapat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diasumsikan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seperti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halnya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folder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terdapat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operating system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seperti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windows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maupun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Package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adalah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sekumpulan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element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sifat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Package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dapat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diimplementasikan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suatu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modul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subsystem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tertentu</a:t>
                      </a:r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2" marB="45712"/>
                </a:tc>
                <a:extLst>
                  <a:ext uri="{0D108BD9-81ED-4DB2-BD59-A6C34878D82A}">
                    <a16:rowId xmlns:a16="http://schemas.microsoft.com/office/drawing/2014/main" val="481540737"/>
                  </a:ext>
                </a:extLst>
              </a:tr>
            </a:tbl>
          </a:graphicData>
        </a:graphic>
      </p:graphicFrame>
      <p:pic>
        <p:nvPicPr>
          <p:cNvPr id="32784" name="Picture 3">
            <a:extLst>
              <a:ext uri="{FF2B5EF4-FFF2-40B4-BE49-F238E27FC236}">
                <a16:creationId xmlns:a16="http://schemas.microsoft.com/office/drawing/2014/main" id="{0FEE776A-8599-40C8-BD91-1698D5DD3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878138"/>
            <a:ext cx="2497137" cy="191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5BD282-2F25-4C27-B688-DF8B8FACE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48F6D0-BE45-4182-8BBF-FFD170CE8B2E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DB329F-81A7-4E0A-AB15-2007BFFB25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25" r="889"/>
          <a:stretch/>
        </p:blipFill>
        <p:spPr>
          <a:xfrm>
            <a:off x="0" y="548680"/>
            <a:ext cx="9036496" cy="609545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82BFA3-4350-4220-9A59-AFF154C1D2B4}"/>
              </a:ext>
            </a:extLst>
          </p:cNvPr>
          <p:cNvSpPr/>
          <p:nvPr/>
        </p:nvSpPr>
        <p:spPr>
          <a:xfrm>
            <a:off x="4499992" y="115888"/>
            <a:ext cx="38687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Class Diagram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5418E688-107F-44EA-8FBB-E3D2BDF8E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054100"/>
            <a:ext cx="81470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dirty="0" err="1">
                <a:latin typeface="Arial" panose="020B0604020202020204" pitchFamily="34" charset="0"/>
              </a:rPr>
              <a:t>Contoh</a:t>
            </a:r>
            <a:r>
              <a:rPr lang="en-US" altLang="en-US" sz="1800" dirty="0">
                <a:latin typeface="Arial" panose="020B0604020202020204" pitchFamily="34" charset="0"/>
              </a:rPr>
              <a:t>:</a:t>
            </a:r>
            <a:endParaRPr lang="en-US" altLang="en-US" sz="1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601740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>
            <a:extLst>
              <a:ext uri="{FF2B5EF4-FFF2-40B4-BE49-F238E27FC236}">
                <a16:creationId xmlns:a16="http://schemas.microsoft.com/office/drawing/2014/main" id="{F14A4AA7-8A2E-4342-A09E-34A56CA4F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9DF55F1-70CC-4CB1-880F-E53FE307C80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DE5CC1-1DED-4282-9482-2BEB2BB6A7CA}"/>
              </a:ext>
            </a:extLst>
          </p:cNvPr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di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sesi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berikutnya</a:t>
            </a:r>
            <a:endParaRPr lang="en-US" sz="2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B000696-BE4D-4CE7-B384-5156339F9352}"/>
              </a:ext>
            </a:extLst>
          </p:cNvPr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</a:t>
            </a:r>
            <a:endParaRPr lang="en-US" b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E0E1BAA-76AC-4B9A-AA4F-E0FEF4D5C469}"/>
              </a:ext>
            </a:extLst>
          </p:cNvPr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H</a:t>
            </a:r>
            <a:endParaRPr lang="en-US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DA68410-46A6-420B-9024-E18FF02C18FA}"/>
              </a:ext>
            </a:extLst>
          </p:cNvPr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A</a:t>
            </a:r>
            <a:endParaRPr lang="en-US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F20DB34-69A1-40AC-B669-6F04C0FD4B0F}"/>
              </a:ext>
            </a:extLst>
          </p:cNvPr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N</a:t>
            </a:r>
            <a:endParaRPr lang="en-US" b="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4FC3963-537D-4D74-A765-EFD4F6494BCF}"/>
              </a:ext>
            </a:extLst>
          </p:cNvPr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K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35C8A72-2036-4533-AC0F-9C2C86954F6F}"/>
              </a:ext>
            </a:extLst>
          </p:cNvPr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U</a:t>
            </a:r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D7019E0-5764-4174-B64D-4B3FB02BC17C}"/>
              </a:ext>
            </a:extLst>
          </p:cNvPr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O</a:t>
            </a:r>
            <a:endParaRPr lang="en-US" b="1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4231B1A-8D80-4E57-8F31-24D17AC5ACAD}"/>
              </a:ext>
            </a:extLst>
          </p:cNvPr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Y</a:t>
            </a:r>
            <a:endParaRPr lang="en-US" b="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59670AE-2336-4226-8044-2277C6AB021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7">
            <a:extLst>
              <a:ext uri="{FF2B5EF4-FFF2-40B4-BE49-F238E27FC236}">
                <a16:creationId xmlns:a16="http://schemas.microsoft.com/office/drawing/2014/main" id="{ABDD6E15-93D4-4C8A-A6EB-68057CCDFAA2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0C3AC35-4D27-46DD-A1C4-9112408E8AC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D2399B-A223-4E67-9D8E-01B79B1FB673}"/>
              </a:ext>
            </a:extLst>
          </p:cNvPr>
          <p:cNvSpPr/>
          <p:nvPr/>
        </p:nvSpPr>
        <p:spPr>
          <a:xfrm>
            <a:off x="3924300" y="115888"/>
            <a:ext cx="38687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Class Diagram</a:t>
            </a:r>
          </a:p>
        </p:txBody>
      </p:sp>
      <p:sp>
        <p:nvSpPr>
          <p:cNvPr id="6148" name="Rectangle 1">
            <a:extLst>
              <a:ext uri="{FF2B5EF4-FFF2-40B4-BE49-F238E27FC236}">
                <a16:creationId xmlns:a16="http://schemas.microsoft.com/office/drawing/2014/main" id="{67EABB3A-0F44-40EA-BEB5-BA71449AA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1774825"/>
            <a:ext cx="814705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i="1">
                <a:latin typeface="Arial" panose="020B0604020202020204" pitchFamily="34" charset="0"/>
              </a:rPr>
              <a:t>Class  diagram </a:t>
            </a:r>
            <a:r>
              <a:rPr lang="en-US" altLang="en-US" sz="1800">
                <a:latin typeface="Arial" panose="020B0604020202020204" pitchFamily="34" charset="0"/>
              </a:rPr>
              <a:t>menggambarkan  struktur 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 dari  segi  pendefinisian  kelas-kelas  yang  akan dibuat  untuk  membangun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i="1">
                <a:latin typeface="Arial" panose="020B0604020202020204" pitchFamily="34" charset="0"/>
              </a:rPr>
              <a:t>Class diagram </a:t>
            </a:r>
            <a:r>
              <a:rPr lang="en-US" altLang="en-US" sz="1800">
                <a:latin typeface="Arial" panose="020B0604020202020204" pitchFamily="34" charset="0"/>
              </a:rPr>
              <a:t>mirip </a:t>
            </a:r>
            <a:r>
              <a:rPr lang="en-US" altLang="en-US" sz="1800" i="1">
                <a:latin typeface="Arial" panose="020B0604020202020204" pitchFamily="34" charset="0"/>
              </a:rPr>
              <a:t>ER-Diagram</a:t>
            </a:r>
            <a:r>
              <a:rPr lang="en-US" altLang="en-US" sz="1800">
                <a:latin typeface="Arial" panose="020B0604020202020204" pitchFamily="34" charset="0"/>
              </a:rPr>
              <a:t> pada perancangan </a:t>
            </a:r>
            <a:r>
              <a:rPr lang="en-US" altLang="en-US" sz="1800" i="1">
                <a:latin typeface="Arial" panose="020B0604020202020204" pitchFamily="34" charset="0"/>
              </a:rPr>
              <a:t>database</a:t>
            </a:r>
            <a:r>
              <a:rPr lang="en-US" altLang="en-US" sz="1800">
                <a:latin typeface="Arial" panose="020B0604020202020204" pitchFamily="34" charset="0"/>
              </a:rPr>
              <a:t>, bedanya pada </a:t>
            </a:r>
            <a:r>
              <a:rPr lang="en-US" altLang="en-US" sz="1800" i="1">
                <a:latin typeface="Arial" panose="020B0604020202020204" pitchFamily="34" charset="0"/>
              </a:rPr>
              <a:t>ER-diagram</a:t>
            </a:r>
            <a:r>
              <a:rPr lang="en-US" altLang="en-US" sz="1800">
                <a:latin typeface="Arial" panose="020B0604020202020204" pitchFamily="34" charset="0"/>
              </a:rPr>
              <a:t> tidak terdapat operasi/metode tapi hanya atribut.  </a:t>
            </a:r>
            <a:r>
              <a:rPr lang="en-US" altLang="en-US" sz="1800" i="1">
                <a:latin typeface="Arial" panose="020B0604020202020204" pitchFamily="34" charset="0"/>
              </a:rPr>
              <a:t>Class diagram </a:t>
            </a:r>
            <a:r>
              <a:rPr lang="en-US" altLang="en-US" sz="1800">
                <a:latin typeface="Arial" panose="020B0604020202020204" pitchFamily="34" charset="0"/>
              </a:rPr>
              <a:t> terdiri dari nama kelas, atribut dan operasi/metode.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i="1">
                <a:latin typeface="Arial" panose="020B0604020202020204" pitchFamily="34" charset="0"/>
              </a:rPr>
              <a:t>Class diagram </a:t>
            </a:r>
            <a:r>
              <a:rPr lang="en-US" altLang="en-US" sz="1800">
                <a:latin typeface="Arial" panose="020B0604020202020204" pitchFamily="34" charset="0"/>
              </a:rPr>
              <a:t>mampu memberikan kita pandangan yang lebih luas mengenai suatu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dengan cara menunjukkan kelas serta hubungan-hubungannya. 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7">
            <a:extLst>
              <a:ext uri="{FF2B5EF4-FFF2-40B4-BE49-F238E27FC236}">
                <a16:creationId xmlns:a16="http://schemas.microsoft.com/office/drawing/2014/main" id="{B6354696-9319-4771-9F17-A66EE65B7B55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D6EF654-E7A6-40EB-A1BB-9135A8810DF6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C629E7-379E-4EBF-AF73-AA9D5EB31DFB}"/>
              </a:ext>
            </a:extLst>
          </p:cNvPr>
          <p:cNvSpPr/>
          <p:nvPr/>
        </p:nvSpPr>
        <p:spPr>
          <a:xfrm>
            <a:off x="3924300" y="115888"/>
            <a:ext cx="38687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Class Diagram</a:t>
            </a:r>
          </a:p>
        </p:txBody>
      </p:sp>
      <p:sp>
        <p:nvSpPr>
          <p:cNvPr id="8196" name="Rectangle 1">
            <a:extLst>
              <a:ext uri="{FF2B5EF4-FFF2-40B4-BE49-F238E27FC236}">
                <a16:creationId xmlns:a16="http://schemas.microsoft.com/office/drawing/2014/main" id="{8A00D489-6EC0-4AE8-99EA-B59FD29D4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358900"/>
            <a:ext cx="8147050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i="1">
                <a:latin typeface="Arial" panose="020B0604020202020204" pitchFamily="34" charset="0"/>
              </a:rPr>
              <a:t>Class diagram </a:t>
            </a:r>
            <a:r>
              <a:rPr lang="en-US" altLang="en-US" sz="1800">
                <a:latin typeface="Arial" panose="020B0604020202020204" pitchFamily="34" charset="0"/>
              </a:rPr>
              <a:t>menawarkan banyak manfaat diantaranya:</a:t>
            </a:r>
            <a:endParaRPr lang="en-US" altLang="en-US" sz="1800" i="1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altLang="en-US" sz="1800" i="1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1800">
                <a:latin typeface="Arial" panose="020B0604020202020204" pitchFamily="34" charset="0"/>
              </a:rPr>
              <a:t>Menggambarkan suatu model data untuk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informasi, tidak peduli apakah model data tersebut sederhana maupun kompleks.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1800">
                <a:latin typeface="Arial" panose="020B0604020202020204" pitchFamily="34" charset="0"/>
              </a:rPr>
              <a:t>Dengan mempelajari </a:t>
            </a:r>
            <a:r>
              <a:rPr lang="en-US" altLang="en-US" sz="1800" i="1">
                <a:latin typeface="Arial" panose="020B0604020202020204" pitchFamily="34" charset="0"/>
              </a:rPr>
              <a:t>class diagram </a:t>
            </a:r>
            <a:r>
              <a:rPr lang="en-US" altLang="en-US" sz="1800">
                <a:latin typeface="Arial" panose="020B0604020202020204" pitchFamily="34" charset="0"/>
              </a:rPr>
              <a:t>maka akan meningkatkan pemahaman mengenai gambaran umum skema dari suatu aplikasi.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1800">
                <a:latin typeface="Arial" panose="020B0604020202020204" pitchFamily="34" charset="0"/>
              </a:rPr>
              <a:t>Mampu menyatakan secara visual kebutuhan spesifik suatu informasi.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1800">
                <a:latin typeface="Arial" panose="020B0604020202020204" pitchFamily="34" charset="0"/>
              </a:rPr>
              <a:t>Dapat menghasilkan bagan jelas dan terperinci serta memperhatikan hal-hal yang dibutuhkan suatu program agar dapat diimplementasikan sesuai dengan apa yang dimodelkan.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7">
            <a:extLst>
              <a:ext uri="{FF2B5EF4-FFF2-40B4-BE49-F238E27FC236}">
                <a16:creationId xmlns:a16="http://schemas.microsoft.com/office/drawing/2014/main" id="{2D2784A8-8975-4614-BE76-E30BBF1E233F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5EE1450-B0C6-4898-9948-B071483DF867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3BE5F5-B82C-4A0C-BDDF-4DC329479698}"/>
              </a:ext>
            </a:extLst>
          </p:cNvPr>
          <p:cNvSpPr/>
          <p:nvPr/>
        </p:nvSpPr>
        <p:spPr>
          <a:xfrm>
            <a:off x="3924300" y="115888"/>
            <a:ext cx="38687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Class Diagram</a:t>
            </a:r>
          </a:p>
        </p:txBody>
      </p:sp>
      <p:sp>
        <p:nvSpPr>
          <p:cNvPr id="10244" name="Rectangle 1">
            <a:extLst>
              <a:ext uri="{FF2B5EF4-FFF2-40B4-BE49-F238E27FC236}">
                <a16:creationId xmlns:a16="http://schemas.microsoft.com/office/drawing/2014/main" id="{5CB60C03-51EA-42E6-BC86-EC261B566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054100"/>
            <a:ext cx="814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Karakteristik dasar </a:t>
            </a:r>
            <a:r>
              <a:rPr lang="en-US" altLang="en-US" sz="1800" i="1">
                <a:latin typeface="Arial" panose="020B0604020202020204" pitchFamily="34" charset="0"/>
              </a:rPr>
              <a:t>class</a:t>
            </a:r>
            <a:r>
              <a:rPr lang="en-US" altLang="en-US" sz="1800">
                <a:latin typeface="Arial" panose="020B0604020202020204" pitchFamily="34" charset="0"/>
              </a:rPr>
              <a:t> </a:t>
            </a:r>
            <a:r>
              <a:rPr lang="en-US" altLang="en-US" sz="1800" i="1">
                <a:latin typeface="Arial" panose="020B0604020202020204" pitchFamily="34" charset="0"/>
              </a:rPr>
              <a:t>diagram </a:t>
            </a:r>
            <a:r>
              <a:rPr lang="en-US" altLang="en-US" sz="1800">
                <a:latin typeface="Arial" panose="020B0604020202020204" pitchFamily="34" charset="0"/>
              </a:rPr>
              <a:t>terdiri dari komponen-komponen berikut.</a:t>
            </a:r>
            <a:endParaRPr lang="en-US" altLang="en-US" sz="1600"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1422C4F-9F4E-462D-969D-92DE2CE459F2}"/>
              </a:ext>
            </a:extLst>
          </p:cNvPr>
          <p:cNvGraphicFramePr>
            <a:graphicFrameLocks noGrp="1"/>
          </p:cNvGraphicFramePr>
          <p:nvPr/>
        </p:nvGraphicFramePr>
        <p:xfrm>
          <a:off x="684213" y="1592263"/>
          <a:ext cx="7810500" cy="4548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365792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4182395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                         </a:t>
                      </a:r>
                      <a:r>
                        <a:rPr lang="en-US" sz="1800" i="1" dirty="0"/>
                        <a:t>Class</a:t>
                      </a:r>
                    </a:p>
                    <a:p>
                      <a:endParaRPr lang="en-US" sz="1800" dirty="0"/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merupakan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sesuatu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membungkus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informasi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tentang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suatu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obyek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perilakunya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algn="just"/>
                      <a:endParaRPr lang="en-US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Hal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tersebut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merupakan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salah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satu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perbedaan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pendekatan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terstruktur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dengan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pendekatan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berorientasi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obyek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dimana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pendekatan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berorientasi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obyek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menggabungkan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informasi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dan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perilaku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pengolahnya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ke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dalam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suatu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i="1" dirty="0">
                          <a:solidFill>
                            <a:schemeClr val="dk1"/>
                          </a:solidFill>
                        </a:rPr>
                        <a:t>class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sedangkan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pendekatan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terstruktur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menyimpan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informasi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pada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sisi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 data dan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perilaku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pengolahnya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pada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sisi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dk1"/>
                          </a:solidFill>
                        </a:rPr>
                        <a:t>aplikasi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</a:rPr>
                        <a:t>.  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481540737"/>
                  </a:ext>
                </a:extLst>
              </a:tr>
            </a:tbl>
          </a:graphicData>
        </a:graphic>
      </p:graphicFrame>
      <p:pic>
        <p:nvPicPr>
          <p:cNvPr id="10256" name="Picture 3">
            <a:extLst>
              <a:ext uri="{FF2B5EF4-FFF2-40B4-BE49-F238E27FC236}">
                <a16:creationId xmlns:a16="http://schemas.microsoft.com/office/drawing/2014/main" id="{D09F3FC2-6060-463A-A9CC-D56CF428BB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276475"/>
            <a:ext cx="21844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>
            <a:extLst>
              <a:ext uri="{FF2B5EF4-FFF2-40B4-BE49-F238E27FC236}">
                <a16:creationId xmlns:a16="http://schemas.microsoft.com/office/drawing/2014/main" id="{B51F1113-FDEE-4203-8D3A-E499D5B927CB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7834B92-0DBD-4AD0-9573-9DB61D67597F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378092-8268-48DD-B89C-B68A50BFA444}"/>
              </a:ext>
            </a:extLst>
          </p:cNvPr>
          <p:cNvSpPr/>
          <p:nvPr/>
        </p:nvSpPr>
        <p:spPr>
          <a:xfrm>
            <a:off x="3924300" y="115888"/>
            <a:ext cx="38687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Class Diagram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0FC89AD-2DB7-4FC4-89DA-72A9A7900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213" y="1543050"/>
            <a:ext cx="814705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penulisan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class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sebagai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berikut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en-US" altLang="en-US" sz="1800" b="1" i="1" dirty="0">
                <a:latin typeface="Arial" panose="020B0604020202020204" pitchFamily="34" charset="0"/>
              </a:rPr>
              <a:t>Class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>
                <a:latin typeface="Arial" panose="020B0604020202020204" pitchFamily="34" charset="0"/>
              </a:rPr>
              <a:t>name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merupakan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sebutan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mewakili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sebuah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class</a:t>
            </a:r>
            <a:r>
              <a:rPr lang="en-US" altLang="en-US" sz="1800" dirty="0">
                <a:latin typeface="Arial" panose="020B0604020202020204" pitchFamily="34" charset="0"/>
              </a:rPr>
              <a:t>.  </a:t>
            </a:r>
            <a:r>
              <a:rPr lang="en-US" altLang="en-US" sz="1800" dirty="0" err="1">
                <a:latin typeface="Arial" panose="020B0604020202020204" pitchFamily="34" charset="0"/>
              </a:rPr>
              <a:t>Pada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konsep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relasional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i="1" dirty="0">
                <a:latin typeface="Arial" panose="020B0604020202020204" pitchFamily="34" charset="0"/>
              </a:rPr>
              <a:t>class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mirip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seperti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entity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atau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table</a:t>
            </a:r>
            <a:r>
              <a:rPr lang="en-US" altLang="en-US" sz="1800" dirty="0">
                <a:latin typeface="Arial" panose="020B0604020202020204" pitchFamily="34" charset="0"/>
              </a:rPr>
              <a:t>. 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en-US" altLang="en-US" sz="1800" b="1" i="1" dirty="0">
                <a:latin typeface="Arial" panose="020B0604020202020204" pitchFamily="34" charset="0"/>
              </a:rPr>
              <a:t>Attribute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merupakan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property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sebuah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class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menjadi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ciri-ciri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class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tersebut</a:t>
            </a:r>
            <a:r>
              <a:rPr lang="en-US" altLang="en-US" sz="1800" dirty="0">
                <a:latin typeface="Arial" panose="020B0604020202020204" pitchFamily="34" charset="0"/>
              </a:rPr>
              <a:t>.  </a:t>
            </a:r>
            <a:r>
              <a:rPr lang="en-US" altLang="en-US" sz="1800" dirty="0" err="1">
                <a:latin typeface="Arial" panose="020B0604020202020204" pitchFamily="34" charset="0"/>
              </a:rPr>
              <a:t>Penulisan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nama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attribute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diawali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dengan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huruf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kecil</a:t>
            </a:r>
            <a:r>
              <a:rPr lang="en-US" altLang="en-US" sz="1800" dirty="0">
                <a:latin typeface="Arial" panose="020B0604020202020204" pitchFamily="34" charset="0"/>
              </a:rPr>
              <a:t>.  </a:t>
            </a:r>
            <a:r>
              <a:rPr lang="en-US" altLang="en-US" sz="1800" dirty="0" err="1">
                <a:latin typeface="Arial" panose="020B0604020202020204" pitchFamily="34" charset="0"/>
              </a:rPr>
              <a:t>Setelah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nama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attribute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dilanjutkan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dengan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titik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dua</a:t>
            </a:r>
            <a:r>
              <a:rPr lang="en-US" altLang="en-US" sz="1800" dirty="0">
                <a:latin typeface="Arial" panose="020B0604020202020204" pitchFamily="34" charset="0"/>
              </a:rPr>
              <a:t> (:) dan </a:t>
            </a:r>
            <a:r>
              <a:rPr lang="en-US" altLang="en-US" sz="1800" dirty="0" err="1">
                <a:latin typeface="Arial" panose="020B0604020202020204" pitchFamily="34" charset="0"/>
              </a:rPr>
              <a:t>diikuti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dengan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type data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en-US" altLang="en-US" sz="1800" b="1" i="1" dirty="0">
                <a:latin typeface="Arial" panose="020B0604020202020204" pitchFamily="34" charset="0"/>
              </a:rPr>
              <a:t>Method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merupakan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sesuatu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dilakukan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atau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diproses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pada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sebuah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class</a:t>
            </a:r>
            <a:r>
              <a:rPr lang="en-US" altLang="en-US" sz="1800" dirty="0">
                <a:latin typeface="Arial" panose="020B0604020202020204" pitchFamily="34" charset="0"/>
              </a:rPr>
              <a:t>.  </a:t>
            </a:r>
            <a:r>
              <a:rPr lang="en-US" altLang="en-US" sz="1800" dirty="0" err="1">
                <a:latin typeface="Arial" panose="020B0604020202020204" pitchFamily="34" charset="0"/>
              </a:rPr>
              <a:t>Penulisan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method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diawali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huruf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kecil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diikuti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dengan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tanda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kurung</a:t>
            </a:r>
            <a:r>
              <a:rPr lang="en-US" altLang="en-US" sz="1800" dirty="0">
                <a:latin typeface="Arial" panose="020B0604020202020204" pitchFamily="34" charset="0"/>
              </a:rPr>
              <a:t> () </a:t>
            </a: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menandakan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fungsi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serta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juga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ditambahkan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variable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i="1" dirty="0">
                <a:latin typeface="Arial" panose="020B0604020202020204" pitchFamily="34" charset="0"/>
              </a:rPr>
              <a:t>type data </a:t>
            </a:r>
            <a:r>
              <a:rPr lang="en-US" altLang="en-US" sz="1800" dirty="0" err="1">
                <a:latin typeface="Arial" panose="020B0604020202020204" pitchFamily="34" charset="0"/>
              </a:rPr>
              <a:t>jika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diperlukan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7">
            <a:extLst>
              <a:ext uri="{FF2B5EF4-FFF2-40B4-BE49-F238E27FC236}">
                <a16:creationId xmlns:a16="http://schemas.microsoft.com/office/drawing/2014/main" id="{ADDA65A7-EFDD-4199-BB12-9085130ADE72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94EDBC3-D3E2-422E-B548-28F8B8998AE1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163480-07CC-467B-9D22-E74972C6E81C}"/>
              </a:ext>
            </a:extLst>
          </p:cNvPr>
          <p:cNvSpPr/>
          <p:nvPr/>
        </p:nvSpPr>
        <p:spPr>
          <a:xfrm>
            <a:off x="3924300" y="115888"/>
            <a:ext cx="38687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Class Diagram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9C71676-FE00-4AA1-A2E2-B3995C877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25538"/>
            <a:ext cx="8147050" cy="53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penulisan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class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sebagai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berikut</a:t>
            </a:r>
            <a:r>
              <a:rPr lang="en-US" altLang="en-US" sz="1800" dirty="0">
                <a:latin typeface="Arial" panose="020B0604020202020204" pitchFamily="34" charset="0"/>
              </a:rPr>
              <a:t> (</a:t>
            </a:r>
            <a:r>
              <a:rPr lang="en-US" altLang="en-US" sz="1800" dirty="0" err="1">
                <a:latin typeface="Arial" panose="020B0604020202020204" pitchFamily="34" charset="0"/>
              </a:rPr>
              <a:t>lanjutan</a:t>
            </a:r>
            <a:r>
              <a:rPr lang="en-US" altLang="en-US" sz="1800" dirty="0">
                <a:latin typeface="Arial" panose="020B0604020202020204" pitchFamily="34" charset="0"/>
              </a:rPr>
              <a:t>).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Penulisan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nama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b="1" i="1" dirty="0">
                <a:latin typeface="Arial" panose="020B0604020202020204" pitchFamily="34" charset="0"/>
              </a:rPr>
              <a:t>attribute </a:t>
            </a:r>
            <a:r>
              <a:rPr lang="en-US" altLang="en-US" sz="1800" dirty="0">
                <a:latin typeface="Arial" panose="020B0604020202020204" pitchFamily="34" charset="0"/>
              </a:rPr>
              <a:t>dan </a:t>
            </a:r>
            <a:r>
              <a:rPr lang="en-US" altLang="en-US" sz="1800" b="1" i="1" dirty="0" err="1">
                <a:latin typeface="Arial" panose="020B0604020202020204" pitchFamily="34" charset="0"/>
              </a:rPr>
              <a:t>methode</a:t>
            </a:r>
            <a:r>
              <a:rPr lang="en-US" altLang="en-US" sz="1800" b="1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diawali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dengan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visibility</a:t>
            </a:r>
            <a:r>
              <a:rPr lang="en-US" altLang="en-US" sz="1800" dirty="0">
                <a:latin typeface="Arial" panose="020B0604020202020204" pitchFamily="34" charset="0"/>
              </a:rPr>
              <a:t> (-,+,#,~) yang </a:t>
            </a:r>
            <a:r>
              <a:rPr lang="en-US" altLang="en-US" sz="1800" dirty="0" err="1">
                <a:latin typeface="Arial" panose="020B0604020202020204" pitchFamily="34" charset="0"/>
              </a:rPr>
              <a:t>menentukan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accessibility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suatu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attribute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atau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method.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endParaRPr lang="en-US" altLang="en-US" sz="1800" i="1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Tanda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minus</a:t>
            </a:r>
            <a:r>
              <a:rPr lang="en-US" altLang="en-US" sz="1800" dirty="0">
                <a:latin typeface="Arial" panose="020B0604020202020204" pitchFamily="34" charset="0"/>
              </a:rPr>
              <a:t> (–) </a:t>
            </a:r>
            <a:r>
              <a:rPr lang="en-US" altLang="en-US" sz="1800" dirty="0" err="1">
                <a:latin typeface="Arial" panose="020B0604020202020204" pitchFamily="34" charset="0"/>
              </a:rPr>
              <a:t>artinya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private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dimana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attribute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atau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method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hanya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digunakan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oleh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class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sendiri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tidak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diakses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oleh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class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atau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subclass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lainnya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Tanda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plus</a:t>
            </a:r>
            <a:r>
              <a:rPr lang="en-US" altLang="en-US" sz="1800" dirty="0">
                <a:latin typeface="Arial" panose="020B0604020202020204" pitchFamily="34" charset="0"/>
              </a:rPr>
              <a:t> (+) </a:t>
            </a:r>
            <a:r>
              <a:rPr lang="en-US" altLang="en-US" sz="1800" dirty="0" err="1">
                <a:latin typeface="Arial" panose="020B0604020202020204" pitchFamily="34" charset="0"/>
              </a:rPr>
              <a:t>artinya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public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dimana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attribute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atau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method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diakses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oleh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class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atau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subclass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manapun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memerlukan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Tanda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Hashtag</a:t>
            </a:r>
            <a:r>
              <a:rPr lang="en-US" altLang="en-US" sz="1800" dirty="0">
                <a:latin typeface="Arial" panose="020B0604020202020204" pitchFamily="34" charset="0"/>
              </a:rPr>
              <a:t> (#) </a:t>
            </a:r>
            <a:r>
              <a:rPr lang="en-US" altLang="en-US" sz="1800" dirty="0" err="1">
                <a:latin typeface="Arial" panose="020B0604020202020204" pitchFamily="34" charset="0"/>
              </a:rPr>
              <a:t>artinya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protected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dimana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attribute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atau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method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dilindungi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hanya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diakses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oleh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class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tersebut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i="1" dirty="0">
                <a:latin typeface="Arial" panose="020B0604020202020204" pitchFamily="34" charset="0"/>
              </a:rPr>
              <a:t>subclass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merupakan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turunannya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1800" dirty="0" err="1">
                <a:latin typeface="Arial" panose="020B0604020202020204" pitchFamily="34" charset="0"/>
              </a:rPr>
              <a:t>Tanda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Tilde</a:t>
            </a:r>
            <a:r>
              <a:rPr lang="en-US" altLang="en-US" sz="1800" dirty="0">
                <a:latin typeface="Arial" panose="020B0604020202020204" pitchFamily="34" charset="0"/>
              </a:rPr>
              <a:t> ~ </a:t>
            </a:r>
            <a:r>
              <a:rPr lang="en-US" altLang="en-US" sz="1800" dirty="0" err="1">
                <a:latin typeface="Arial" panose="020B0604020202020204" pitchFamily="34" charset="0"/>
              </a:rPr>
              <a:t>artinya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package</a:t>
            </a:r>
            <a:r>
              <a:rPr lang="en-US" altLang="en-US" sz="1800" dirty="0">
                <a:latin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</a:rPr>
              <a:t>dimana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attribute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i="1" dirty="0">
                <a:latin typeface="Arial" panose="020B0604020202020204" pitchFamily="34" charset="0"/>
              </a:rPr>
              <a:t>method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digunakan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oleh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class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atau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sub class </a:t>
            </a:r>
            <a:r>
              <a:rPr lang="en-US" altLang="en-US" sz="1800" dirty="0">
                <a:latin typeface="Arial" panose="020B0604020202020204" pitchFamily="34" charset="0"/>
              </a:rPr>
              <a:t>yang </a:t>
            </a:r>
            <a:r>
              <a:rPr lang="en-US" altLang="en-US" sz="1800" dirty="0" err="1">
                <a:latin typeface="Arial" panose="020B0604020202020204" pitchFamily="34" charset="0"/>
              </a:rPr>
              <a:t>berada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dalam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satu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paket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sama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7">
            <a:extLst>
              <a:ext uri="{FF2B5EF4-FFF2-40B4-BE49-F238E27FC236}">
                <a16:creationId xmlns:a16="http://schemas.microsoft.com/office/drawing/2014/main" id="{816CAE25-919F-43D2-BA61-779D522B4CFD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8389BE3-DFA7-48CC-9722-C7F0F774D2F0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E88B35-C18D-4FE9-97E4-7FA83E45CDA4}"/>
              </a:ext>
            </a:extLst>
          </p:cNvPr>
          <p:cNvSpPr/>
          <p:nvPr/>
        </p:nvSpPr>
        <p:spPr>
          <a:xfrm>
            <a:off x="3924300" y="115888"/>
            <a:ext cx="38687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Class Diagram</a:t>
            </a:r>
          </a:p>
        </p:txBody>
      </p:sp>
      <p:sp>
        <p:nvSpPr>
          <p:cNvPr id="16388" name="Rectangle 1">
            <a:extLst>
              <a:ext uri="{FF2B5EF4-FFF2-40B4-BE49-F238E27FC236}">
                <a16:creationId xmlns:a16="http://schemas.microsoft.com/office/drawing/2014/main" id="{B43C235A-F801-4769-A99E-A5A62363B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054100"/>
            <a:ext cx="81470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Karakteristik dasar </a:t>
            </a:r>
            <a:r>
              <a:rPr lang="en-US" altLang="en-US" sz="1800" i="1">
                <a:latin typeface="Arial" panose="020B0604020202020204" pitchFamily="34" charset="0"/>
              </a:rPr>
              <a:t>class</a:t>
            </a:r>
            <a:r>
              <a:rPr lang="en-US" altLang="en-US" sz="1800">
                <a:latin typeface="Arial" panose="020B0604020202020204" pitchFamily="34" charset="0"/>
              </a:rPr>
              <a:t> </a:t>
            </a:r>
            <a:r>
              <a:rPr lang="en-US" altLang="en-US" sz="1800" i="1">
                <a:latin typeface="Arial" panose="020B0604020202020204" pitchFamily="34" charset="0"/>
              </a:rPr>
              <a:t>diagram </a:t>
            </a:r>
            <a:r>
              <a:rPr lang="en-US" altLang="en-US" sz="1800">
                <a:latin typeface="Arial" panose="020B0604020202020204" pitchFamily="34" charset="0"/>
              </a:rPr>
              <a:t>terdiri dari komponen-komponen berikut (lanjutan)..</a:t>
            </a:r>
            <a:endParaRPr lang="en-US" altLang="en-US" sz="1600"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36AC1F-820D-40F7-ADAB-F2BA5050164C}"/>
              </a:ext>
            </a:extLst>
          </p:cNvPr>
          <p:cNvGraphicFramePr>
            <a:graphicFrameLocks noGrp="1"/>
          </p:cNvGraphicFramePr>
          <p:nvPr/>
        </p:nvGraphicFramePr>
        <p:xfrm>
          <a:off x="684213" y="1989138"/>
          <a:ext cx="7810500" cy="3843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460512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3382825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                         </a:t>
                      </a:r>
                      <a:r>
                        <a:rPr lang="en-US" sz="1800" i="1" dirty="0"/>
                        <a:t>Inheritance</a:t>
                      </a:r>
                    </a:p>
                    <a:p>
                      <a:endParaRPr lang="en-US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Inheritance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menunjukkan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elasi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antar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kelas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makna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generalisasi-spesialisasi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Umum-khusus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dimana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khusus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mewarisi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seluruh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attribute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method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umumnya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penggambarannya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panah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mengarah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khusus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menuju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lebih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umum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endParaRPr lang="en-US" sz="1800" b="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konsep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relasional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penerapan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inheritance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seperti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konsep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supertype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subtype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i="0" dirty="0">
                        <a:solidFill>
                          <a:schemeClr val="dk1"/>
                        </a:solidFill>
                      </a:endParaRP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481540737"/>
                  </a:ext>
                </a:extLst>
              </a:tr>
            </a:tbl>
          </a:graphicData>
        </a:graphic>
      </p:graphicFrame>
      <p:pic>
        <p:nvPicPr>
          <p:cNvPr id="16400" name="Picture 3">
            <a:extLst>
              <a:ext uri="{FF2B5EF4-FFF2-40B4-BE49-F238E27FC236}">
                <a16:creationId xmlns:a16="http://schemas.microsoft.com/office/drawing/2014/main" id="{063A4D63-A922-4D97-884C-163E0D998F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924175"/>
            <a:ext cx="747712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>
            <a:extLst>
              <a:ext uri="{FF2B5EF4-FFF2-40B4-BE49-F238E27FC236}">
                <a16:creationId xmlns:a16="http://schemas.microsoft.com/office/drawing/2014/main" id="{8BD5EF50-29C4-43D5-B112-FA8BE501A618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FE82F12-DAB6-443F-B619-07235AA48456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EE83EB-DDBE-4F93-8F26-41C0B512DD29}"/>
              </a:ext>
            </a:extLst>
          </p:cNvPr>
          <p:cNvSpPr/>
          <p:nvPr/>
        </p:nvSpPr>
        <p:spPr>
          <a:xfrm>
            <a:off x="3924300" y="115888"/>
            <a:ext cx="38687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Class Diagram</a:t>
            </a:r>
          </a:p>
        </p:txBody>
      </p:sp>
      <p:sp>
        <p:nvSpPr>
          <p:cNvPr id="18436" name="Rectangle 1">
            <a:extLst>
              <a:ext uri="{FF2B5EF4-FFF2-40B4-BE49-F238E27FC236}">
                <a16:creationId xmlns:a16="http://schemas.microsoft.com/office/drawing/2014/main" id="{A0454A1A-0C9E-46CA-BF6E-2580E61A6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054100"/>
            <a:ext cx="8147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800">
                <a:latin typeface="Arial" panose="020B0604020202020204" pitchFamily="34" charset="0"/>
              </a:rPr>
              <a:t>Contoh penerapan </a:t>
            </a:r>
            <a:r>
              <a:rPr lang="en-US" altLang="en-US" sz="1800" i="1">
                <a:latin typeface="Arial" panose="020B0604020202020204" pitchFamily="34" charset="0"/>
              </a:rPr>
              <a:t>inheritance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  <a:endParaRPr lang="en-US" altLang="en-US" sz="1600">
              <a:latin typeface="Arial" panose="020B0604020202020204" pitchFamily="34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45F5B118-E0EC-43A0-A20C-6E8BC5D81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154613"/>
            <a:ext cx="814705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800" b="1" u="sng" dirty="0" err="1">
                <a:latin typeface="Arial" panose="020B0604020202020204" pitchFamily="34" charset="0"/>
              </a:rPr>
              <a:t>Catatan</a:t>
            </a:r>
            <a:r>
              <a:rPr lang="en-US" altLang="en-US" sz="1800" b="1" u="sng" dirty="0">
                <a:latin typeface="Arial" panose="020B0604020202020204" pitchFamily="34" charset="0"/>
              </a:rPr>
              <a:t>:</a:t>
            </a:r>
          </a:p>
          <a:p>
            <a:pPr>
              <a:spcBef>
                <a:spcPct val="0"/>
              </a:spcBef>
              <a:defRPr/>
            </a:pPr>
            <a:r>
              <a:rPr lang="en-US" altLang="en-US" sz="1600" i="1" dirty="0">
                <a:latin typeface="Arial" panose="020B0604020202020204" pitchFamily="34" charset="0"/>
              </a:rPr>
              <a:t>Class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umum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seringkali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disebut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juga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dengan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istilah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i="1" dirty="0">
                <a:latin typeface="Arial" panose="020B0604020202020204" pitchFamily="34" charset="0"/>
              </a:rPr>
              <a:t>superclass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atau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i="1" dirty="0">
                <a:latin typeface="Arial" panose="020B0604020202020204" pitchFamily="34" charset="0"/>
              </a:rPr>
              <a:t>parent class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atau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i="1" dirty="0">
                <a:latin typeface="Arial" panose="020B0604020202020204" pitchFamily="34" charset="0"/>
              </a:rPr>
              <a:t>abstraction class</a:t>
            </a:r>
            <a:r>
              <a:rPr lang="en-US" altLang="en-US" sz="1600" dirty="0">
                <a:latin typeface="Arial" panose="020B0604020202020204" pitchFamily="34" charset="0"/>
              </a:rPr>
              <a:t>, </a:t>
            </a:r>
            <a:r>
              <a:rPr lang="en-US" altLang="en-US" sz="1600" dirty="0" err="1">
                <a:latin typeface="Arial" panose="020B0604020202020204" pitchFamily="34" charset="0"/>
              </a:rPr>
              <a:t>sedangkan</a:t>
            </a:r>
            <a:r>
              <a:rPr lang="en-US" altLang="en-US" sz="1600" dirty="0">
                <a:latin typeface="Arial" panose="020B0604020202020204" pitchFamily="34" charset="0"/>
              </a:rPr>
              <a:t> class </a:t>
            </a:r>
            <a:r>
              <a:rPr lang="en-US" altLang="en-US" sz="1600" dirty="0" err="1">
                <a:latin typeface="Arial" panose="020B0604020202020204" pitchFamily="34" charset="0"/>
              </a:rPr>
              <a:t>khusus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disebut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i="1" dirty="0">
                <a:latin typeface="Arial" panose="020B0604020202020204" pitchFamily="34" charset="0"/>
              </a:rPr>
              <a:t>subclasses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atau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i="1" dirty="0">
                <a:latin typeface="Arial" panose="020B0604020202020204" pitchFamily="34" charset="0"/>
              </a:rPr>
              <a:t>child classes</a:t>
            </a:r>
            <a:r>
              <a:rPr lang="en-US" altLang="en-US" sz="1600" dirty="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  <a:defRPr/>
            </a:pPr>
            <a:r>
              <a:rPr lang="en-US" altLang="en-US" sz="1600" dirty="0" err="1">
                <a:latin typeface="Arial" panose="020B0604020202020204" pitchFamily="34" charset="0"/>
              </a:rPr>
              <a:t>Untuk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mencirikan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i="1" dirty="0">
                <a:latin typeface="Arial" panose="020B0604020202020204" pitchFamily="34" charset="0"/>
              </a:rPr>
              <a:t>abstraction class </a:t>
            </a:r>
            <a:r>
              <a:rPr lang="en-US" altLang="en-US" sz="1600" dirty="0" err="1">
                <a:latin typeface="Arial" panose="020B0604020202020204" pitchFamily="34" charset="0"/>
              </a:rPr>
              <a:t>maka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penamaannya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dicetak</a:t>
            </a:r>
            <a:r>
              <a:rPr lang="en-US" altLang="en-US" sz="1600" dirty="0">
                <a:latin typeface="Arial" panose="020B0604020202020204" pitchFamily="34" charset="0"/>
              </a:rPr>
              <a:t> miring (</a:t>
            </a:r>
            <a:r>
              <a:rPr lang="en-US" altLang="en-US" sz="1600" i="1" dirty="0">
                <a:latin typeface="Arial" panose="020B0604020202020204" pitchFamily="34" charset="0"/>
              </a:rPr>
              <a:t>italic</a:t>
            </a:r>
            <a:r>
              <a:rPr lang="en-US" altLang="en-US" sz="1600" dirty="0">
                <a:latin typeface="Arial" panose="020B0604020202020204" pitchFamily="34" charset="0"/>
              </a:rPr>
              <a:t>) </a:t>
            </a:r>
            <a:r>
              <a:rPr lang="en-US" altLang="en-US" sz="1600" dirty="0" err="1">
                <a:latin typeface="Arial" panose="020B0604020202020204" pitchFamily="34" charset="0"/>
              </a:rPr>
              <a:t>atau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jika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digambar</a:t>
            </a:r>
            <a:r>
              <a:rPr lang="en-US" altLang="en-US" sz="1600" dirty="0">
                <a:latin typeface="Arial" panose="020B0604020202020204" pitchFamily="34" charset="0"/>
              </a:rPr>
              <a:t> manual </a:t>
            </a:r>
            <a:r>
              <a:rPr lang="en-US" altLang="en-US" sz="1600" dirty="0" err="1">
                <a:latin typeface="Arial" panose="020B0604020202020204" pitchFamily="34" charset="0"/>
              </a:rPr>
              <a:t>diberi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tanda</a:t>
            </a:r>
            <a:r>
              <a:rPr lang="en-US" altLang="en-US" sz="1600" dirty="0">
                <a:latin typeface="Arial" panose="020B0604020202020204" pitchFamily="34" charset="0"/>
              </a:rPr>
              <a:t> &lt;&lt;</a:t>
            </a:r>
            <a:r>
              <a:rPr lang="en-US" altLang="en-US" sz="1600" i="1" dirty="0">
                <a:latin typeface="Arial" panose="020B0604020202020204" pitchFamily="34" charset="0"/>
              </a:rPr>
              <a:t>abstraction</a:t>
            </a:r>
            <a:r>
              <a:rPr lang="en-US" altLang="en-US" sz="1600" dirty="0">
                <a:latin typeface="Arial" panose="020B0604020202020204" pitchFamily="34" charset="0"/>
              </a:rPr>
              <a:t>&gt;&gt;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pic>
        <p:nvPicPr>
          <p:cNvPr id="18438" name="Picture 7">
            <a:extLst>
              <a:ext uri="{FF2B5EF4-FFF2-40B4-BE49-F238E27FC236}">
                <a16:creationId xmlns:a16="http://schemas.microsoft.com/office/drawing/2014/main" id="{C30A5D20-E244-4725-A0C9-59C4C3008A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75" y="1592263"/>
            <a:ext cx="6937375" cy="353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7">
            <a:extLst>
              <a:ext uri="{FF2B5EF4-FFF2-40B4-BE49-F238E27FC236}">
                <a16:creationId xmlns:a16="http://schemas.microsoft.com/office/drawing/2014/main" id="{9DD103DF-B9A5-475E-8049-79396D96503B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7599E70-7453-43F8-8FB0-676244DDCE89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AC9368-AEB8-4C2B-8719-548F746629F4}"/>
              </a:ext>
            </a:extLst>
          </p:cNvPr>
          <p:cNvSpPr/>
          <p:nvPr/>
        </p:nvSpPr>
        <p:spPr>
          <a:xfrm>
            <a:off x="3924300" y="115888"/>
            <a:ext cx="3868738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Class Diagram</a:t>
            </a:r>
          </a:p>
        </p:txBody>
      </p:sp>
      <p:sp>
        <p:nvSpPr>
          <p:cNvPr id="20484" name="Rectangle 1">
            <a:extLst>
              <a:ext uri="{FF2B5EF4-FFF2-40B4-BE49-F238E27FC236}">
                <a16:creationId xmlns:a16="http://schemas.microsoft.com/office/drawing/2014/main" id="{EDF93DCB-D820-4366-AF84-836326232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054100"/>
            <a:ext cx="81470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Karakteristik dasar </a:t>
            </a:r>
            <a:r>
              <a:rPr lang="en-US" altLang="en-US" sz="1800" i="1">
                <a:latin typeface="Arial" panose="020B0604020202020204" pitchFamily="34" charset="0"/>
              </a:rPr>
              <a:t>class</a:t>
            </a:r>
            <a:r>
              <a:rPr lang="en-US" altLang="en-US" sz="1800">
                <a:latin typeface="Arial" panose="020B0604020202020204" pitchFamily="34" charset="0"/>
              </a:rPr>
              <a:t> </a:t>
            </a:r>
            <a:r>
              <a:rPr lang="en-US" altLang="en-US" sz="1800" i="1">
                <a:latin typeface="Arial" panose="020B0604020202020204" pitchFamily="34" charset="0"/>
              </a:rPr>
              <a:t>diagram </a:t>
            </a:r>
            <a:r>
              <a:rPr lang="en-US" altLang="en-US" sz="1800">
                <a:latin typeface="Arial" panose="020B0604020202020204" pitchFamily="34" charset="0"/>
              </a:rPr>
              <a:t>terdiri dari komponen-komponen berikut (lanjutan)..</a:t>
            </a:r>
            <a:endParaRPr lang="en-US" altLang="en-US" sz="1600"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4BDE8D8-CD36-427A-AB2F-78F5AC265C39}"/>
              </a:ext>
            </a:extLst>
          </p:cNvPr>
          <p:cNvGraphicFramePr>
            <a:graphicFrameLocks noGrp="1"/>
          </p:cNvGraphicFramePr>
          <p:nvPr/>
        </p:nvGraphicFramePr>
        <p:xfrm>
          <a:off x="544513" y="1814513"/>
          <a:ext cx="7810500" cy="4392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250">
                  <a:extLst>
                    <a:ext uri="{9D8B030D-6E8A-4147-A177-3AD203B41FA5}">
                      <a16:colId xmlns:a16="http://schemas.microsoft.com/office/drawing/2014/main" val="370126343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val="1819617084"/>
                    </a:ext>
                  </a:extLst>
                </a:gridCol>
              </a:tblGrid>
              <a:tr h="460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Simbol</a:t>
                      </a:r>
                      <a:endParaRPr lang="en-US" sz="1800" dirty="0"/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val="1946099706"/>
                  </a:ext>
                </a:extLst>
              </a:tr>
              <a:tr h="3931772">
                <a:tc>
                  <a:txBody>
                    <a:bodyPr/>
                    <a:lstStyle/>
                    <a:p>
                      <a:endParaRPr lang="en-US" sz="1800" dirty="0"/>
                    </a:p>
                    <a:p>
                      <a:r>
                        <a:rPr lang="en-US" sz="1800" dirty="0"/>
                        <a:t>                                             </a:t>
                      </a:r>
                      <a:r>
                        <a:rPr lang="en-US" sz="1800" i="1" dirty="0"/>
                        <a:t>Aggregation</a:t>
                      </a:r>
                    </a:p>
                    <a:p>
                      <a:endParaRPr lang="en-US" sz="1800" dirty="0"/>
                    </a:p>
                  </a:txBody>
                  <a:tcPr marT="45742" marB="45742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Aggregation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merupakan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hubungan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menyatakan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bagian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whole-part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hubungan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merupakan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bagian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keseluruhan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dapat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berdiri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sendiri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meskipun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keseluruhannya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tidak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penggambarannya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tanda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belah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ketupat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simbol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diamond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diletakkan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gabungan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whole class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dan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bagiannya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 class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sisi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lainnya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/>
                      <a:endParaRPr lang="en-US" sz="1800" b="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konsep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relasional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 class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merupakan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strong entity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T="45742" marB="45742"/>
                </a:tc>
                <a:extLst>
                  <a:ext uri="{0D108BD9-81ED-4DB2-BD59-A6C34878D82A}">
                    <a16:rowId xmlns:a16="http://schemas.microsoft.com/office/drawing/2014/main" val="481540737"/>
                  </a:ext>
                </a:extLst>
              </a:tr>
            </a:tbl>
          </a:graphicData>
        </a:graphic>
      </p:graphicFrame>
      <p:pic>
        <p:nvPicPr>
          <p:cNvPr id="20496" name="Picture 4">
            <a:extLst>
              <a:ext uri="{FF2B5EF4-FFF2-40B4-BE49-F238E27FC236}">
                <a16:creationId xmlns:a16="http://schemas.microsoft.com/office/drawing/2014/main" id="{A4FCB327-05A8-4029-8334-826CAC7296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852738"/>
            <a:ext cx="1663700" cy="11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930</Words>
  <Application>Microsoft Office PowerPoint</Application>
  <PresentationFormat>On-screen Show (4:3)</PresentationFormat>
  <Paragraphs>142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Bradley Hand ITC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/>
  <cp:lastModifiedBy/>
  <cp:revision>739</cp:revision>
  <dcterms:created xsi:type="dcterms:W3CDTF">2010-04-18T12:06:30Z</dcterms:created>
  <dcterms:modified xsi:type="dcterms:W3CDTF">2021-01-15T16:13:29Z</dcterms:modified>
</cp:coreProperties>
</file>