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CBA814-AF22-4300-9B52-B0CE373FEA73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EE8371-56DD-4485-B15E-3C236200F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by Dika Tondo </a:t>
            </a:r>
            <a:r>
              <a:rPr lang="en-US" dirty="0" err="1"/>
              <a:t>Widakdo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M.T.I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b="1"/>
              <a:t>Adobe Illustrator</a:t>
            </a:r>
            <a:br>
              <a:rPr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r>
              <a:rPr lang="en-US" dirty="0"/>
              <a:t>Color and Color Guide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Color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Color Guide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.	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1058" t="26781" r="57051" b="37322"/>
          <a:stretch>
            <a:fillRect/>
          </a:stretch>
        </p:blipFill>
        <p:spPr bwMode="auto">
          <a:xfrm>
            <a:off x="304800" y="838200"/>
            <a:ext cx="4657725" cy="2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r>
              <a:rPr lang="en-US" dirty="0"/>
              <a:t>Stroke, </a:t>
            </a:r>
            <a:r>
              <a:rPr lang="en-US" dirty="0" err="1"/>
              <a:t>Gradien</a:t>
            </a:r>
            <a:r>
              <a:rPr lang="en-US" dirty="0"/>
              <a:t> and </a:t>
            </a:r>
            <a:r>
              <a:rPr lang="en-US" dirty="0" err="1"/>
              <a:t>Transperancy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Stroke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mengedit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Gradient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mengedit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gradasi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Transparency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0897" t="31054" r="56891" b="31624"/>
          <a:stretch>
            <a:fillRect/>
          </a:stretch>
        </p:blipFill>
        <p:spPr bwMode="auto">
          <a:xfrm>
            <a:off x="457200" y="838200"/>
            <a:ext cx="4476750" cy="291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r>
              <a:rPr lang="en-US" dirty="0" err="1"/>
              <a:t>Swatches,Brushes</a:t>
            </a:r>
            <a:r>
              <a:rPr lang="en-US" dirty="0"/>
              <a:t>, and Symbol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Swatches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Brushes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mengedit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brush.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577" t="41880" r="56891" b="22507"/>
          <a:stretch>
            <a:fillRect/>
          </a:stretch>
        </p:blipFill>
        <p:spPr bwMode="auto">
          <a:xfrm>
            <a:off x="381000" y="685800"/>
            <a:ext cx="4476750" cy="275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r>
              <a:rPr lang="en-US" dirty="0"/>
              <a:t>Layers, Action, and Links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Layers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yang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file,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palet</a:t>
            </a:r>
            <a:r>
              <a:rPr lang="en-US" dirty="0"/>
              <a:t> Appearance, Graphic Style, </a:t>
            </a:r>
            <a:r>
              <a:rPr lang="en-US" dirty="0" err="1"/>
              <a:t>Patfinder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737" t="16239" r="57212" b="31624"/>
          <a:stretch>
            <a:fillRect/>
          </a:stretch>
        </p:blipFill>
        <p:spPr bwMode="auto">
          <a:xfrm>
            <a:off x="381000" y="762000"/>
            <a:ext cx="3552825" cy="32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Adobe Illustrator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pPr>
              <a:buNone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program illustrator </a:t>
            </a:r>
            <a:r>
              <a:rPr lang="en-US" dirty="0" err="1"/>
              <a:t>pertama</a:t>
            </a:r>
            <a:r>
              <a:rPr lang="en-US" dirty="0"/>
              <a:t> kali,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default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Welcome Screen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mengaktifkannya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menu Help &gt; Welcome Screen.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Welcome Screen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New </a:t>
            </a:r>
            <a:r>
              <a:rPr lang="en-US" dirty="0" err="1"/>
              <a:t>Document.Cara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menu</a:t>
            </a:r>
          </a:p>
          <a:p>
            <a:pPr>
              <a:buNone/>
            </a:pPr>
            <a:r>
              <a:rPr lang="en-US" dirty="0"/>
              <a:t> File &gt; New,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  <a:p>
            <a:pPr>
              <a:buNone/>
            </a:pP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Ctrl + N </a:t>
            </a:r>
            <a:r>
              <a:rPr lang="en-US" dirty="0" err="1"/>
              <a:t>pada</a:t>
            </a:r>
            <a:endParaRPr lang="en-US" dirty="0"/>
          </a:p>
          <a:p>
            <a:pPr>
              <a:buNone/>
            </a:pPr>
            <a:r>
              <a:rPr lang="en-US" dirty="0"/>
              <a:t> keyboard.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0737" t="48433" r="74359" b="28490"/>
          <a:stretch>
            <a:fillRect/>
          </a:stretch>
        </p:blipFill>
        <p:spPr bwMode="auto">
          <a:xfrm>
            <a:off x="4876800" y="3871452"/>
            <a:ext cx="3429000" cy="29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New Document,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parameter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981" t="62108" r="71795" b="20798"/>
          <a:stretch>
            <a:fillRect/>
          </a:stretch>
        </p:blipFill>
        <p:spPr bwMode="auto">
          <a:xfrm>
            <a:off x="1295400" y="3200400"/>
            <a:ext cx="3752850" cy="23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new document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Size</a:t>
            </a:r>
          </a:p>
          <a:p>
            <a:r>
              <a:rPr lang="en-US" dirty="0"/>
              <a:t>Units</a:t>
            </a:r>
          </a:p>
          <a:p>
            <a:r>
              <a:rPr lang="en-US" dirty="0"/>
              <a:t>Width and Height</a:t>
            </a:r>
          </a:p>
          <a:p>
            <a:r>
              <a:rPr lang="en-US" dirty="0"/>
              <a:t>Orientation</a:t>
            </a:r>
          </a:p>
          <a:p>
            <a:r>
              <a:rPr lang="en-US" dirty="0"/>
              <a:t>Color Mode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menu File &gt; Save As,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Shift + Ctrl + S. </a:t>
            </a:r>
          </a:p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Save As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file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898" t="46439" r="74519" b="34188"/>
          <a:stretch>
            <a:fillRect/>
          </a:stretch>
        </p:blipFill>
        <p:spPr bwMode="auto">
          <a:xfrm>
            <a:off x="762000" y="3429000"/>
            <a:ext cx="3286125" cy="245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Save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.  </a:t>
            </a:r>
          </a:p>
          <a:p>
            <a:r>
              <a:rPr lang="en-US" dirty="0" err="1"/>
              <a:t>Sementara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mengedit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menu File &gt; Save,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Ctrl + S </a:t>
            </a:r>
            <a:r>
              <a:rPr lang="en-US" dirty="0" err="1"/>
              <a:t>pada</a:t>
            </a:r>
            <a:r>
              <a:rPr lang="en-US" dirty="0"/>
              <a:t> keyboard. </a:t>
            </a:r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program Adobe Illustrator CS,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menu File &gt; Close,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Ctrl + W </a:t>
            </a:r>
            <a:r>
              <a:rPr lang="en-US" dirty="0" err="1"/>
              <a:t>pada</a:t>
            </a:r>
            <a:r>
              <a:rPr lang="en-US" dirty="0"/>
              <a:t> keyboard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dirty="0" err="1"/>
              <a:t>Mengimpor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Mengekspor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  <a:p>
            <a:r>
              <a:rPr lang="en-US" dirty="0" err="1"/>
              <a:t>Impor</a:t>
            </a:r>
            <a:endParaRPr lang="en-US" dirty="0"/>
          </a:p>
          <a:p>
            <a:r>
              <a:rPr lang="en-US" dirty="0" err="1"/>
              <a:t>Pilih</a:t>
            </a:r>
            <a:r>
              <a:rPr lang="en-US" dirty="0"/>
              <a:t> menu File &gt; Place </a:t>
            </a:r>
          </a:p>
          <a:p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Place, </a:t>
            </a:r>
            <a:r>
              <a:rPr lang="en-US" dirty="0" err="1"/>
              <a:t>navigasikan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folder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image. </a:t>
            </a: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pilih</a:t>
            </a:r>
            <a:r>
              <a:rPr lang="en-US" dirty="0"/>
              <a:t> image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mengklik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image </a:t>
            </a:r>
            <a:r>
              <a:rPr lang="en-US" dirty="0" err="1"/>
              <a:t>tersebut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898" t="44444" r="74679" b="29345"/>
          <a:stretch>
            <a:fillRect/>
          </a:stretch>
        </p:blipFill>
        <p:spPr bwMode="auto">
          <a:xfrm>
            <a:off x="609600" y="3048000"/>
            <a:ext cx="2524125" cy="25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Illustrator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514350" indent="-514350">
              <a:buAutoNum type="arabicPeriod"/>
            </a:pPr>
            <a:r>
              <a:rPr lang="en-US" dirty="0" err="1"/>
              <a:t>Mengenal</a:t>
            </a:r>
            <a:r>
              <a:rPr lang="en-US" dirty="0"/>
              <a:t> Menu </a:t>
            </a:r>
            <a:r>
              <a:rPr lang="en-US" dirty="0" err="1"/>
              <a:t>dan</a:t>
            </a:r>
            <a:r>
              <a:rPr lang="en-US" dirty="0"/>
              <a:t> Toolbox</a:t>
            </a:r>
          </a:p>
          <a:p>
            <a:pPr marL="514350" indent="-514350">
              <a:buAutoNum type="arabicPeriod"/>
            </a:pP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Desain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mengimpor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image </a:t>
            </a:r>
            <a:r>
              <a:rPr lang="en-US" dirty="0" err="1"/>
              <a:t>dengan</a:t>
            </a:r>
            <a:r>
              <a:rPr lang="en-US" dirty="0"/>
              <a:t> menu Place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“Link”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image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file </a:t>
            </a:r>
            <a:r>
              <a:rPr lang="en-US" dirty="0" err="1"/>
              <a:t>terpisah</a:t>
            </a:r>
            <a:r>
              <a:rPr lang="en-US" dirty="0"/>
              <a:t> (linked file).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image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akans</a:t>
            </a:r>
            <a:r>
              <a:rPr lang="en-US" dirty="0"/>
              <a:t> </a:t>
            </a:r>
            <a:r>
              <a:rPr lang="en-US" dirty="0" err="1"/>
              <a:t>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diaplikasikan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image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Illustrator. </a:t>
            </a:r>
            <a:r>
              <a:rPr lang="en-US" dirty="0" err="1"/>
              <a:t>Kerugiannya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image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terhapus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image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lain.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6324600"/>
          </a:xfrm>
        </p:spPr>
        <p:txBody>
          <a:bodyPr>
            <a:normAutofit/>
          </a:bodyPr>
          <a:lstStyle/>
          <a:p>
            <a:r>
              <a:rPr lang="en-US" dirty="0" err="1"/>
              <a:t>Sementara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menonaktifkan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“Link” </a:t>
            </a:r>
            <a:r>
              <a:rPr lang="en-US" dirty="0" err="1"/>
              <a:t>ini</a:t>
            </a:r>
            <a:r>
              <a:rPr lang="en-US" dirty="0"/>
              <a:t>, image yang </a:t>
            </a:r>
            <a:r>
              <a:rPr lang="en-US" dirty="0" err="1"/>
              <a:t>diimpor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image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senantiasa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konsekuensinya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file </a:t>
            </a:r>
            <a:r>
              <a:rPr lang="en-US" dirty="0" err="1"/>
              <a:t>dokumen</a:t>
            </a:r>
            <a:r>
              <a:rPr lang="en-US" dirty="0"/>
              <a:t> Illustrator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image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Place </a:t>
            </a:r>
            <a:r>
              <a:rPr lang="en-US" dirty="0" err="1"/>
              <a:t>dan</a:t>
            </a:r>
            <a:r>
              <a:rPr lang="en-US" dirty="0"/>
              <a:t> image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jelasnya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1058" t="22222" r="74359" b="57265"/>
          <a:stretch>
            <a:fillRect/>
          </a:stretch>
        </p:blipFill>
        <p:spPr bwMode="auto">
          <a:xfrm>
            <a:off x="685800" y="4114800"/>
            <a:ext cx="264848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r>
              <a:rPr lang="en-US" dirty="0" err="1"/>
              <a:t>Ekspor</a:t>
            </a: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program Adobe Illustrator CS, </a:t>
            </a:r>
            <a:r>
              <a:rPr lang="en-US" dirty="0" err="1"/>
              <a:t>pilih</a:t>
            </a:r>
            <a:r>
              <a:rPr lang="en-US" dirty="0"/>
              <a:t> menu File &gt; Export.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10417" t="27920" r="74519" b="54986"/>
          <a:stretch>
            <a:fillRect/>
          </a:stretch>
        </p:blipFill>
        <p:spPr bwMode="auto">
          <a:xfrm>
            <a:off x="838200" y="1905000"/>
            <a:ext cx="4219575" cy="32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Export, </a:t>
            </a:r>
            <a:r>
              <a:rPr lang="en-US" dirty="0" err="1"/>
              <a:t>navigasikan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folder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file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file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Save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Illustrator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diekspor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10256" t="57835" r="74840" b="21937"/>
          <a:stretch>
            <a:fillRect/>
          </a:stretch>
        </p:blipFill>
        <p:spPr bwMode="auto">
          <a:xfrm>
            <a:off x="457200" y="1447800"/>
            <a:ext cx="3133725" cy="23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Terima Kasih, Semoga Bermanfaat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Mengenal</a:t>
            </a:r>
            <a:r>
              <a:rPr lang="en-US" dirty="0"/>
              <a:t> Menu </a:t>
            </a:r>
            <a:r>
              <a:rPr lang="en-US" dirty="0" err="1"/>
              <a:t>dan</a:t>
            </a:r>
            <a:r>
              <a:rPr lang="en-US" dirty="0"/>
              <a:t> Toolbox </a:t>
            </a:r>
            <a:r>
              <a:rPr lang="en-US" dirty="0" err="1"/>
              <a:t>pada</a:t>
            </a:r>
            <a:r>
              <a:rPr lang="en-US" dirty="0"/>
              <a:t> Adobe Illustrator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Open</a:t>
            </a:r>
            <a:r>
              <a:rPr lang="en-US" sz="1800" dirty="0"/>
              <a:t>: </a:t>
            </a:r>
            <a:r>
              <a:rPr lang="en-US" sz="1800" dirty="0" err="1"/>
              <a:t>Membuka</a:t>
            </a:r>
            <a:r>
              <a:rPr lang="en-US" sz="1800" dirty="0"/>
              <a:t> data </a:t>
            </a:r>
            <a:r>
              <a:rPr lang="en-US" sz="1800" dirty="0" err="1"/>
              <a:t>data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yang </a:t>
            </a:r>
            <a:r>
              <a:rPr lang="en-US" sz="1800" dirty="0" err="1"/>
              <a:t>pernah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buat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simpan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memory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Create New</a:t>
            </a:r>
            <a:r>
              <a:rPr lang="en-US" sz="1800" dirty="0"/>
              <a:t>	: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lembar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/ Blank Project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Getting Started</a:t>
            </a:r>
            <a:r>
              <a:rPr lang="en-US" sz="1800" dirty="0"/>
              <a:t>: </a:t>
            </a:r>
            <a:r>
              <a:rPr lang="en-US" sz="1800" dirty="0" err="1"/>
              <a:t>Membuka</a:t>
            </a:r>
            <a:r>
              <a:rPr lang="en-US" sz="1800" dirty="0"/>
              <a:t> data </a:t>
            </a:r>
            <a:r>
              <a:rPr lang="en-US" sz="1800" dirty="0" err="1"/>
              <a:t>data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yang </a:t>
            </a:r>
            <a:r>
              <a:rPr lang="en-US" sz="1800" dirty="0" err="1"/>
              <a:t>pernah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buat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simpan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New Features</a:t>
            </a:r>
            <a:r>
              <a:rPr lang="en-US" sz="1800" dirty="0"/>
              <a:t>: </a:t>
            </a:r>
            <a:r>
              <a:rPr lang="en-US" sz="1800" dirty="0" err="1"/>
              <a:t>Menampilkan</a:t>
            </a:r>
            <a:r>
              <a:rPr lang="en-US" sz="1800" dirty="0"/>
              <a:t> </a:t>
            </a:r>
            <a:r>
              <a:rPr lang="en-US" sz="1800" dirty="0" err="1"/>
              <a:t>fasilitas</a:t>
            </a:r>
            <a:r>
              <a:rPr lang="en-US" sz="1800" dirty="0"/>
              <a:t> </a:t>
            </a:r>
            <a:r>
              <a:rPr lang="en-US" sz="1800" dirty="0" err="1"/>
              <a:t>fasilitas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Adobe Illustrator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Resources</a:t>
            </a:r>
            <a:r>
              <a:rPr lang="en-US" sz="1800" dirty="0"/>
              <a:t>: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pengerjaan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Adobe Illustrator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40084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458200" cy="6096000"/>
          </a:xfrm>
        </p:spPr>
        <p:txBody>
          <a:bodyPr/>
          <a:lstStyle/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New Document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	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Width and Height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menginputkan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Menetukan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ukuran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mengonfirmasi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demgan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diinginkan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23398" t="41880" r="43910" b="27635"/>
          <a:stretch>
            <a:fillRect/>
          </a:stretch>
        </p:blipFill>
        <p:spPr bwMode="auto">
          <a:xfrm>
            <a:off x="457200" y="1143000"/>
            <a:ext cx="5076825" cy="26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172200"/>
          </a:xfrm>
        </p:spPr>
        <p:txBody>
          <a:bodyPr>
            <a:normAutofit/>
          </a:bodyPr>
          <a:lstStyle/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Menu Bar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File, Edit, Select, Object,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Property Bar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kedetailan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toolbox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Toolbox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Kerja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Status Bar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Menampilkan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status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color history,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Artboard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Area	: Area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nantinya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tercetak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buat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Palletes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warna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5000" t="41880" r="42788" b="22222"/>
          <a:stretch>
            <a:fillRect/>
          </a:stretch>
        </p:blipFill>
        <p:spPr bwMode="auto">
          <a:xfrm>
            <a:off x="609600" y="990600"/>
            <a:ext cx="5067300" cy="31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/>
          </a:bodyPr>
          <a:lstStyle/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Toolbox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Selection Tool (V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Tool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Selection Tool (A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Magic Wand Tool (Y),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Lasso Tool (Q),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 Tool (P),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lengkung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Tool (T),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7. Line Segment Tool (\),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Elipse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Tool (L),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lingkaran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7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Paintbrush Tool (B),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brush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aktif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32372" t="32764" r="53526" b="11681"/>
          <a:stretch>
            <a:fillRect/>
          </a:stretch>
        </p:blipFill>
        <p:spPr bwMode="auto">
          <a:xfrm>
            <a:off x="200025" y="1371600"/>
            <a:ext cx="20859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Pencil Tool (N),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mengedit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Blob Brush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melukis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Eraser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menghapus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 Tool (R),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Scale Tool (S),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Warp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distorasi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Transform Tool (E),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memiringkan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(skew)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diseleksi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Symbol Sprayer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symbol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Column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Grapth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Tool (J),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menggambar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statistik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Mesh Tool (U),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objekyang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gradasi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titik-titik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mesh.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Gradien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Tool (G),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gradasi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Eyedropper Tool (I),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Blend Tool (W),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mencampur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(blend)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 Paint Bucket Tool (K),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terpilih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terseleksi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 paint selection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25.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Artboard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merubah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artboard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26.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Slice Tool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Shift+K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mengiris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memotong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248400"/>
          </a:xfrm>
        </p:spPr>
        <p:txBody>
          <a:bodyPr/>
          <a:lstStyle/>
          <a:p>
            <a:r>
              <a:rPr lang="en-US" dirty="0"/>
              <a:t>27. </a:t>
            </a:r>
            <a:r>
              <a:rPr lang="en-US" dirty="0">
                <a:solidFill>
                  <a:srgbClr val="FF0000"/>
                </a:solidFill>
              </a:rPr>
              <a:t>Hand Tool (H),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mggeser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</a:p>
          <a:p>
            <a:r>
              <a:rPr lang="en-US" dirty="0"/>
              <a:t>28. </a:t>
            </a:r>
            <a:r>
              <a:rPr lang="en-US" dirty="0">
                <a:solidFill>
                  <a:srgbClr val="FF0000"/>
                </a:solidFill>
              </a:rPr>
              <a:t>Zoom Tool (Z),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memperbasar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</a:p>
          <a:p>
            <a:r>
              <a:rPr lang="en-US" dirty="0"/>
              <a:t>29. </a:t>
            </a:r>
            <a:r>
              <a:rPr lang="en-US" dirty="0">
                <a:solidFill>
                  <a:srgbClr val="FF0000"/>
                </a:solidFill>
              </a:rPr>
              <a:t>Fill (X),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. </a:t>
            </a:r>
          </a:p>
          <a:p>
            <a:r>
              <a:rPr lang="en-US" dirty="0"/>
              <a:t>30. </a:t>
            </a:r>
            <a:r>
              <a:rPr lang="en-US" dirty="0">
                <a:solidFill>
                  <a:srgbClr val="FF0000"/>
                </a:solidFill>
              </a:rPr>
              <a:t>Stroke (X),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. </a:t>
            </a:r>
          </a:p>
          <a:p>
            <a:r>
              <a:rPr lang="en-US" dirty="0"/>
              <a:t>31. </a:t>
            </a:r>
            <a:r>
              <a:rPr lang="en-US" dirty="0">
                <a:solidFill>
                  <a:srgbClr val="FF0000"/>
                </a:solidFill>
              </a:rPr>
              <a:t>Color (&lt;),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palet</a:t>
            </a:r>
            <a:r>
              <a:rPr lang="en-US" dirty="0"/>
              <a:t> color. </a:t>
            </a:r>
          </a:p>
          <a:p>
            <a:r>
              <a:rPr lang="en-US" dirty="0"/>
              <a:t>32. </a:t>
            </a:r>
            <a:r>
              <a:rPr lang="en-US" dirty="0">
                <a:solidFill>
                  <a:srgbClr val="FF0000"/>
                </a:solidFill>
              </a:rPr>
              <a:t>None (/),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. </a:t>
            </a:r>
          </a:p>
          <a:p>
            <a:r>
              <a:rPr lang="en-US" dirty="0"/>
              <a:t>33. </a:t>
            </a:r>
            <a:r>
              <a:rPr lang="en-US" dirty="0">
                <a:solidFill>
                  <a:srgbClr val="FF0000"/>
                </a:solidFill>
              </a:rPr>
              <a:t>Change Screen Mode (F),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. </a:t>
            </a:r>
          </a:p>
          <a:p>
            <a:r>
              <a:rPr lang="en-US" dirty="0"/>
              <a:t>34. </a:t>
            </a:r>
            <a:r>
              <a:rPr lang="en-US" dirty="0">
                <a:solidFill>
                  <a:srgbClr val="FF0000"/>
                </a:solidFill>
              </a:rPr>
              <a:t>Gradient (&gt;),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palet</a:t>
            </a:r>
            <a:r>
              <a:rPr lang="en-US" dirty="0"/>
              <a:t> gradient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6324600"/>
          </a:xfrm>
        </p:spPr>
        <p:txBody>
          <a:bodyPr/>
          <a:lstStyle/>
          <a:p>
            <a:r>
              <a:rPr lang="en-US" dirty="0"/>
              <a:t>Pallet Illustration</a:t>
            </a:r>
          </a:p>
          <a:p>
            <a:pPr>
              <a:buNone/>
            </a:pPr>
            <a:r>
              <a:rPr lang="en-US" dirty="0"/>
              <a:t>	Navigator and Info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Navigator: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FF0000"/>
                </a:solidFill>
              </a:rPr>
              <a:t>Palet</a:t>
            </a:r>
            <a:r>
              <a:rPr lang="en-US" dirty="0">
                <a:solidFill>
                  <a:srgbClr val="FF0000"/>
                </a:solidFill>
              </a:rPr>
              <a:t> Info: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tool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terpilih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737" t="34473" r="67468" b="43305"/>
          <a:stretch>
            <a:fillRect/>
          </a:stretch>
        </p:blipFill>
        <p:spPr bwMode="auto">
          <a:xfrm>
            <a:off x="685800" y="1143000"/>
            <a:ext cx="4781550" cy="27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</TotalTime>
  <Words>1510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Franklin Gothic Book</vt:lpstr>
      <vt:lpstr>Perpetua</vt:lpstr>
      <vt:lpstr>Times New Roman</vt:lpstr>
      <vt:lpstr>Wingdings 2</vt:lpstr>
      <vt:lpstr>Equity</vt:lpstr>
      <vt:lpstr>Adobe Illustrator </vt:lpstr>
      <vt:lpstr>Adobe Illustrator</vt:lpstr>
      <vt:lpstr>Mengenal Menu dan Toolbox pada Adobe Illustrator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Dasar Desain dengan Adobe Illustrator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Kasih, Semoga Bermanfaat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Illustrator</dc:title>
  <dc:creator>Lutfi Dimas</dc:creator>
  <cp:lastModifiedBy>Dika Tondo</cp:lastModifiedBy>
  <cp:revision>26</cp:revision>
  <dcterms:created xsi:type="dcterms:W3CDTF">2018-05-18T12:09:11Z</dcterms:created>
  <dcterms:modified xsi:type="dcterms:W3CDTF">2024-05-18T18:59:32Z</dcterms:modified>
</cp:coreProperties>
</file>