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1" r:id="rId3"/>
    <p:sldId id="262" r:id="rId4"/>
    <p:sldId id="263" r:id="rId5"/>
    <p:sldId id="264" r:id="rId6"/>
    <p:sldId id="257" r:id="rId7"/>
    <p:sldId id="272" r:id="rId8"/>
    <p:sldId id="259" r:id="rId9"/>
    <p:sldId id="273" r:id="rId10"/>
    <p:sldId id="260" r:id="rId11"/>
    <p:sldId id="271" r:id="rId12"/>
    <p:sldId id="27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4660"/>
  </p:normalViewPr>
  <p:slideViewPr>
    <p:cSldViewPr snapToGrid="0">
      <p:cViewPr>
        <p:scale>
          <a:sx n="62" d="100"/>
          <a:sy n="62" d="100"/>
        </p:scale>
        <p:origin x="342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455AF-4885-47F8-A450-5A223A7B1F0F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5AEFE-56F4-4E7B-B428-DD4455341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285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21916-72BE-4A88-936B-388CB62CD0DA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7D1BB-8C8B-4EA2-9C01-3D97E72C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917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Text Box 1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SIM   &amp;   TI    session  13 &amp; 14</a:t>
            </a:r>
          </a:p>
        </p:txBody>
      </p:sp>
      <p:sp>
        <p:nvSpPr>
          <p:cNvPr id="78852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DAFA570F-9FC3-4AD6-A021-E1568381C8D5}" type="slidenum">
              <a:rPr lang="en-US" altLang="en-US" sz="1200">
                <a:solidFill>
                  <a:srgbClr val="000000"/>
                </a:solidFill>
              </a:rPr>
              <a:pPr algn="r"/>
              <a:t>7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8853" name="Text Box 3"/>
          <p:cNvSpPr txBox="1">
            <a:spLocks noChangeArrowheads="1"/>
          </p:cNvSpPr>
          <p:nvPr/>
        </p:nvSpPr>
        <p:spPr bwMode="auto">
          <a:xfrm>
            <a:off x="1144588" y="685800"/>
            <a:ext cx="4570412" cy="342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8854" name="Rectangle 4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0096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Text Box 1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SIM   &amp;   TI    session  13 &amp; 14</a:t>
            </a:r>
          </a:p>
        </p:txBody>
      </p:sp>
      <p:sp>
        <p:nvSpPr>
          <p:cNvPr id="7680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76FD62A0-7FC1-41FB-A5F7-FD5A20757421}" type="slidenum">
              <a:rPr lang="en-US" altLang="en-US" sz="1200">
                <a:solidFill>
                  <a:srgbClr val="000000"/>
                </a:solidFill>
              </a:rPr>
              <a:pPr algn="r"/>
              <a:t>9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6805" name="Rectangle 3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6806" name="Rectangle 4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9080" tIns="0" rIns="19080" bIns="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r>
              <a:rPr lang="en-US" altLang="en-US" sz="1000" i="1">
                <a:solidFill>
                  <a:srgbClr val="000000"/>
                </a:solidFill>
                <a:latin typeface="Times New Roman" panose="02020603050405020304" pitchFamily="18" charset="0"/>
              </a:rPr>
              <a:t>12</a:t>
            </a:r>
          </a:p>
        </p:txBody>
      </p:sp>
      <p:sp>
        <p:nvSpPr>
          <p:cNvPr id="76807" name="Rectangle 5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6808" name="Rectangle 6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6809" name="Text Box 7"/>
          <p:cNvSpPr txBox="1">
            <a:spLocks noChangeArrowheads="1"/>
          </p:cNvSpPr>
          <p:nvPr/>
        </p:nvSpPr>
        <p:spPr bwMode="auto">
          <a:xfrm>
            <a:off x="1152525" y="692150"/>
            <a:ext cx="4554538" cy="3416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6810" name="Rectangle 8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46209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Text Box 1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SIM   &amp;   TI    session  13 &amp; 14</a:t>
            </a:r>
          </a:p>
        </p:txBody>
      </p:sp>
      <p:sp>
        <p:nvSpPr>
          <p:cNvPr id="79876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64A76CB2-8300-4E8B-98F8-5DF30C67A1CE}" type="slidenum">
              <a:rPr lang="en-US" altLang="en-US" sz="1200">
                <a:solidFill>
                  <a:srgbClr val="000000"/>
                </a:solidFill>
              </a:rPr>
              <a:pPr algn="r"/>
              <a:t>11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9877" name="Text Box 3"/>
          <p:cNvSpPr txBox="1">
            <a:spLocks noChangeArrowheads="1"/>
          </p:cNvSpPr>
          <p:nvPr/>
        </p:nvSpPr>
        <p:spPr bwMode="auto">
          <a:xfrm>
            <a:off x="1144588" y="685800"/>
            <a:ext cx="4570412" cy="342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9878" name="Rectangle 4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73161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Text Box 1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SIM   &amp;   TI    session  13 &amp; 14</a:t>
            </a:r>
          </a:p>
        </p:txBody>
      </p:sp>
      <p:sp>
        <p:nvSpPr>
          <p:cNvPr id="79876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64A76CB2-8300-4E8B-98F8-5DF30C67A1CE}" type="slidenum">
              <a:rPr lang="en-US" altLang="en-US" sz="1200">
                <a:solidFill>
                  <a:srgbClr val="000000"/>
                </a:solidFill>
              </a:rPr>
              <a:pPr algn="r"/>
              <a:t>12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9877" name="Text Box 3"/>
          <p:cNvSpPr txBox="1">
            <a:spLocks noChangeArrowheads="1"/>
          </p:cNvSpPr>
          <p:nvPr/>
        </p:nvSpPr>
        <p:spPr bwMode="auto">
          <a:xfrm>
            <a:off x="1144588" y="685800"/>
            <a:ext cx="4570412" cy="342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9878" name="Rectangle 4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82915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025D0-F619-49C3-A1ED-4993CDB3B135}" type="datetime1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613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A51D4-E4FC-4A71-85B4-E9512ADA1A5F}" type="datetime1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791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2740F-3CA6-46A4-9CD0-ED43BE904AC0}" type="datetime1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236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D184-DCBC-4456-9F62-69E30199E643}" type="datetime1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751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576C-296B-4C38-AEAA-159682239C58}" type="datetime1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0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6F85-385A-4589-A713-C267890EB129}" type="datetime1">
              <a:rPr lang="en-US" smtClean="0"/>
              <a:t>3/28/2021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59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E8826-EAA4-45DF-B24B-C224AD4B327E}" type="datetime1">
              <a:rPr lang="en-US" smtClean="0"/>
              <a:t>3/28/2021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52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C9355-F21D-49BD-8440-766A4EB1887F}" type="datetime1">
              <a:rPr lang="en-US" smtClean="0"/>
              <a:t>3/28/2021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722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81A0C-75D1-4FBC-87E8-BB67CADED8F4}" type="datetime1">
              <a:rPr lang="en-US" smtClean="0"/>
              <a:t>3/28/2021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044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3EC2EA4-7C04-4FD2-B5FC-84F7DF2A5406}" type="datetime1">
              <a:rPr lang="en-US" smtClean="0"/>
              <a:t>3/28/2021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74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7E9A9-BD1E-4522-BA2D-27D7D81D7D7A}" type="datetime1">
              <a:rPr lang="en-US" smtClean="0"/>
              <a:t>3/28/2021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15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3D5D6DB-4E1A-40B7-ACDD-FDA74AA9BD00}" type="datetime1">
              <a:rPr lang="en-US" smtClean="0"/>
              <a:t>3/28/2021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136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6566" y="743919"/>
            <a:ext cx="8271933" cy="2776367"/>
          </a:xfrm>
        </p:spPr>
        <p:txBody>
          <a:bodyPr>
            <a:normAutofit fontScale="90000"/>
          </a:bodyPr>
          <a:lstStyle/>
          <a:p>
            <a:r>
              <a:rPr lang="en-US" b="1" spc="50" dirty="0" smtClean="0">
                <a:ln w="0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Management Information System</a:t>
            </a:r>
            <a:endParaRPr lang="en-US" b="1" spc="50" dirty="0">
              <a:ln w="0">
                <a:solidFill>
                  <a:schemeClr val="bg1">
                    <a:lumMod val="50000"/>
                  </a:schemeClr>
                </a:solidFill>
              </a:ln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9065" y="4683253"/>
            <a:ext cx="7766936" cy="109689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Presented by.</a:t>
            </a:r>
          </a:p>
          <a:p>
            <a:r>
              <a:rPr lang="en-US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TM </a:t>
            </a:r>
            <a:r>
              <a:rPr lang="en-US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Zaini</a:t>
            </a:r>
            <a:endParaRPr lang="en-US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18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 </a:t>
            </a:r>
            <a:r>
              <a:rPr lang="en-US" sz="4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sz="4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6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 </a:t>
            </a:r>
            <a:r>
              <a:rPr lang="en-US" sz="36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 MANAJEMEN</a:t>
            </a:r>
            <a:endParaRPr lang="en-US" sz="40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9864" y="2085480"/>
            <a:ext cx="9197358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Menyediakan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dalam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rangka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pengambilan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keputusan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Menyediakan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digunakan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dalam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suatu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perencanaan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pengendalian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pengevaluasian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perbaikan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berkelanjutan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Menyediakan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dipergunakan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dalam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suatu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perhitungan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harga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pokok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produk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jasa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lainnya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sesuai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dengan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keinginan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83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8461376" y="6245225"/>
            <a:ext cx="1901825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B15DD94A-7F65-4A0F-9C3A-814A98650E8E}" type="slidenum">
              <a:rPr lang="en-US" altLang="en-US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r"/>
              <a:t>11</a:t>
            </a:fld>
            <a:endParaRPr lang="en-US" altLang="en-US" sz="14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823105" y="509797"/>
            <a:ext cx="10849342" cy="701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Diagram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Alur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SIM 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Untuk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Pemecahan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Masalah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(Problem Solving)</a:t>
            </a:r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40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5170488" y="1826071"/>
            <a:ext cx="2286000" cy="5334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000000"/>
                </a:solidFill>
              </a:rPr>
              <a:t>Masalah Bisnis</a:t>
            </a: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2212974" y="3039393"/>
            <a:ext cx="1828800" cy="5334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000000"/>
                </a:solidFill>
              </a:rPr>
              <a:t>Manajemen</a:t>
            </a:r>
          </a:p>
        </p:txBody>
      </p:sp>
      <p:sp>
        <p:nvSpPr>
          <p:cNvPr id="37894" name="Rectangle 5"/>
          <p:cNvSpPr>
            <a:spLocks noChangeArrowheads="1"/>
          </p:cNvSpPr>
          <p:nvPr/>
        </p:nvSpPr>
        <p:spPr bwMode="auto">
          <a:xfrm>
            <a:off x="2212974" y="4182393"/>
            <a:ext cx="1828800" cy="5334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000000"/>
                </a:solidFill>
              </a:rPr>
              <a:t>Organisasi</a:t>
            </a:r>
          </a:p>
        </p:txBody>
      </p:sp>
      <p:sp>
        <p:nvSpPr>
          <p:cNvPr id="37895" name="Rectangle 6"/>
          <p:cNvSpPr>
            <a:spLocks noChangeArrowheads="1"/>
          </p:cNvSpPr>
          <p:nvPr/>
        </p:nvSpPr>
        <p:spPr bwMode="auto">
          <a:xfrm>
            <a:off x="2212974" y="5325393"/>
            <a:ext cx="1828800" cy="5334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000000"/>
                </a:solidFill>
              </a:rPr>
              <a:t>Teknologi</a:t>
            </a:r>
          </a:p>
        </p:txBody>
      </p:sp>
      <p:sp>
        <p:nvSpPr>
          <p:cNvPr id="37896" name="Rectangle 7"/>
          <p:cNvSpPr>
            <a:spLocks noChangeArrowheads="1"/>
          </p:cNvSpPr>
          <p:nvPr/>
        </p:nvSpPr>
        <p:spPr bwMode="auto">
          <a:xfrm>
            <a:off x="5019675" y="3877593"/>
            <a:ext cx="2447925" cy="11430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 dirty="0" err="1">
                <a:solidFill>
                  <a:srgbClr val="FF00FF"/>
                </a:solidFill>
              </a:rPr>
              <a:t>Sistem</a:t>
            </a:r>
            <a:r>
              <a:rPr lang="en-US" altLang="en-US" sz="2000" b="1" dirty="0">
                <a:solidFill>
                  <a:srgbClr val="FF00FF"/>
                </a:solidFill>
              </a:rPr>
              <a:t> </a:t>
            </a:r>
            <a:r>
              <a:rPr lang="en-US" altLang="en-US" sz="2000" b="1" dirty="0" err="1">
                <a:solidFill>
                  <a:srgbClr val="FF00FF"/>
                </a:solidFill>
              </a:rPr>
              <a:t>Informasi</a:t>
            </a:r>
            <a:endParaRPr lang="en-US" altLang="en-US" sz="2000" b="1" dirty="0">
              <a:solidFill>
                <a:srgbClr val="FF00FF"/>
              </a:solidFill>
            </a:endParaRPr>
          </a:p>
        </p:txBody>
      </p:sp>
      <p:sp>
        <p:nvSpPr>
          <p:cNvPr id="37897" name="Rectangle 8"/>
          <p:cNvSpPr>
            <a:spLocks noChangeArrowheads="1"/>
          </p:cNvSpPr>
          <p:nvPr/>
        </p:nvSpPr>
        <p:spPr bwMode="auto">
          <a:xfrm>
            <a:off x="8308974" y="4106193"/>
            <a:ext cx="1676400" cy="6096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000000"/>
                </a:solidFill>
              </a:rPr>
              <a:t>Solusi Bisnis</a:t>
            </a:r>
          </a:p>
        </p:txBody>
      </p:sp>
      <p:sp>
        <p:nvSpPr>
          <p:cNvPr id="37898" name="Line 9"/>
          <p:cNvSpPr>
            <a:spLocks noChangeShapeType="1"/>
          </p:cNvSpPr>
          <p:nvPr/>
        </p:nvSpPr>
        <p:spPr bwMode="auto">
          <a:xfrm flipV="1">
            <a:off x="4117975" y="4469731"/>
            <a:ext cx="828675" cy="17462"/>
          </a:xfrm>
          <a:prstGeom prst="line">
            <a:avLst/>
          </a:prstGeom>
          <a:noFill/>
          <a:ln w="936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9" name="Line 10"/>
          <p:cNvSpPr>
            <a:spLocks noChangeShapeType="1"/>
          </p:cNvSpPr>
          <p:nvPr/>
        </p:nvSpPr>
        <p:spPr bwMode="auto">
          <a:xfrm>
            <a:off x="7394574" y="4487193"/>
            <a:ext cx="838200" cy="1588"/>
          </a:xfrm>
          <a:prstGeom prst="line">
            <a:avLst/>
          </a:prstGeom>
          <a:noFill/>
          <a:ln w="936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0" name="Line 11"/>
          <p:cNvSpPr>
            <a:spLocks noChangeShapeType="1"/>
          </p:cNvSpPr>
          <p:nvPr/>
        </p:nvSpPr>
        <p:spPr bwMode="auto">
          <a:xfrm>
            <a:off x="4041774" y="3267993"/>
            <a:ext cx="1049338" cy="769938"/>
          </a:xfrm>
          <a:prstGeom prst="line">
            <a:avLst/>
          </a:prstGeom>
          <a:noFill/>
          <a:ln w="936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1" name="Line 12"/>
          <p:cNvSpPr>
            <a:spLocks noChangeShapeType="1"/>
          </p:cNvSpPr>
          <p:nvPr/>
        </p:nvSpPr>
        <p:spPr bwMode="auto">
          <a:xfrm flipV="1">
            <a:off x="4041774" y="4903119"/>
            <a:ext cx="977900" cy="728663"/>
          </a:xfrm>
          <a:prstGeom prst="line">
            <a:avLst/>
          </a:prstGeom>
          <a:noFill/>
          <a:ln w="936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7902" name="Straight Arrow Connector 14"/>
          <p:cNvCxnSpPr>
            <a:cxnSpLocks noChangeShapeType="1"/>
          </p:cNvCxnSpPr>
          <p:nvPr/>
        </p:nvCxnSpPr>
        <p:spPr bwMode="auto">
          <a:xfrm rot="5400000">
            <a:off x="5620544" y="3046538"/>
            <a:ext cx="1400175" cy="142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465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09079" y="2103735"/>
            <a:ext cx="326884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0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selesai</a:t>
            </a:r>
            <a:endParaRPr lang="en-US" sz="80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9354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SISTEM</a:t>
            </a:r>
            <a:endParaRPr lang="en-US" sz="54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6500" y="1790700"/>
            <a:ext cx="9949180" cy="4023360"/>
          </a:xfrm>
        </p:spPr>
        <p:txBody>
          <a:bodyPr>
            <a:normAutofit/>
          </a:bodyPr>
          <a:lstStyle/>
          <a:p>
            <a:r>
              <a:rPr lang="en-US" altLang="en-US" sz="44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n-US" altLang="en-US" sz="28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dalah</a:t>
            </a:r>
            <a:r>
              <a:rPr lang="en-US" altLang="en-US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keterpaduan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komponen-komponen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aneka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fungsi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masing-masing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bekerja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saling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berinteraksi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&amp;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berketergantungan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mencapai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tujuan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sama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  <a:p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6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1858" y="-1368"/>
            <a:ext cx="9433876" cy="1450757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endParaRPr lang="en-US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1858" y="2022247"/>
            <a:ext cx="9872420" cy="3880773"/>
          </a:xfrm>
        </p:spPr>
        <p:txBody>
          <a:bodyPr>
            <a:normAutofit/>
          </a:bodyPr>
          <a:lstStyle/>
          <a:p>
            <a:r>
              <a:rPr lang="en-US" altLang="en-US" sz="4000" dirty="0" smtClean="0">
                <a:latin typeface="Verdana" panose="020B0604030504040204" pitchFamily="34" charset="0"/>
                <a:ea typeface="Verdana" panose="020B0604030504040204" pitchFamily="34" charset="0"/>
              </a:rPr>
              <a:t>K</a:t>
            </a:r>
            <a:r>
              <a:rPr lang="en-US" altLang="en-US" sz="3200" dirty="0" smtClean="0">
                <a:latin typeface="Verdana" panose="020B0604030504040204" pitchFamily="34" charset="0"/>
                <a:ea typeface="Verdana" panose="020B0604030504040204" pitchFamily="34" charset="0"/>
              </a:rPr>
              <a:t>umpulan 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data yang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telah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diolah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/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diorganisasikan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sehingga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memiliki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makna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dan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nilai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sesuai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kebutuhan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pengguna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/user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digunakan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membantu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proses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pengambilan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keputusan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endParaRPr lang="en-US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SISTEM INFORMASI</a:t>
            </a:r>
            <a:endParaRPr lang="en-US" sz="36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160589"/>
            <a:ext cx="10058400" cy="3880773"/>
          </a:xfrm>
        </p:spPr>
        <p:txBody>
          <a:bodyPr>
            <a:normAutofit/>
          </a:bodyPr>
          <a:lstStyle/>
          <a:p>
            <a:r>
              <a:rPr lang="en-US" altLang="en-US" sz="28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Kombinasi</a:t>
            </a:r>
            <a:r>
              <a:rPr lang="en-US" altLang="en-US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terpadu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i="1" dirty="0">
                <a:latin typeface="Verdana" panose="020B0604030504040204" pitchFamily="34" charset="0"/>
                <a:ea typeface="Verdana" panose="020B0604030504040204" pitchFamily="34" charset="0"/>
              </a:rPr>
              <a:t>hardware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800" i="1" dirty="0">
                <a:latin typeface="Verdana" panose="020B0604030504040204" pitchFamily="34" charset="0"/>
                <a:ea typeface="Verdana" panose="020B0604030504040204" pitchFamily="34" charset="0"/>
              </a:rPr>
              <a:t>software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800" i="1" dirty="0" err="1">
                <a:latin typeface="Verdana" panose="020B0604030504040204" pitchFamily="34" charset="0"/>
                <a:ea typeface="Verdana" panose="020B0604030504040204" pitchFamily="34" charset="0"/>
              </a:rPr>
              <a:t>brainware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800" i="1" dirty="0">
                <a:latin typeface="Verdana" panose="020B0604030504040204" pitchFamily="34" charset="0"/>
                <a:ea typeface="Verdana" panose="020B0604030504040204" pitchFamily="34" charset="0"/>
              </a:rPr>
              <a:t>database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800" i="1" dirty="0" err="1">
                <a:latin typeface="Verdana" panose="020B0604030504040204" pitchFamily="34" charset="0"/>
                <a:ea typeface="Verdana" panose="020B0604030504040204" pitchFamily="34" charset="0"/>
              </a:rPr>
              <a:t>jaringan</a:t>
            </a:r>
            <a:r>
              <a:rPr lang="en-US" altLang="en-US" sz="28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i="1" dirty="0" err="1">
                <a:latin typeface="Verdana" panose="020B0604030504040204" pitchFamily="34" charset="0"/>
                <a:ea typeface="Verdana" panose="020B0604030504040204" pitchFamily="34" charset="0"/>
              </a:rPr>
              <a:t>telekomunikasi</a:t>
            </a:r>
            <a:r>
              <a:rPr lang="en-US" altLang="en-US" sz="2800" i="1" dirty="0">
                <a:latin typeface="Verdana" panose="020B0604030504040204" pitchFamily="34" charset="0"/>
                <a:ea typeface="Verdana" panose="020B0604030504040204" pitchFamily="34" charset="0"/>
              </a:rPr>
              <a:t> , </a:t>
            </a:r>
            <a:r>
              <a:rPr lang="en-US" altLang="en-US" sz="2800" i="1" dirty="0" err="1">
                <a:latin typeface="Verdana" panose="020B0604030504040204" pitchFamily="34" charset="0"/>
                <a:ea typeface="Verdana" panose="020B0604030504040204" pitchFamily="34" charset="0"/>
              </a:rPr>
              <a:t>dan</a:t>
            </a:r>
            <a:r>
              <a:rPr lang="en-US" altLang="en-US" sz="28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i="1" dirty="0" err="1">
                <a:latin typeface="Verdana" panose="020B0604030504040204" pitchFamily="34" charset="0"/>
                <a:ea typeface="Verdana" panose="020B0604030504040204" pitchFamily="34" charset="0"/>
              </a:rPr>
              <a:t>prosedur</a:t>
            </a:r>
            <a:r>
              <a:rPr lang="en-US" altLang="en-US" sz="2800" i="1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yang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dibangun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mengumpulkan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data,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mengolah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data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menjadi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bermacam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bentuk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berkualitas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menyimpan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dan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mendistribusikan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berguna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bagi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organisasi</a:t>
            </a: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endParaRPr 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06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140917" y="368143"/>
            <a:ext cx="9893877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Elemen</a:t>
            </a:r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Kunci</a:t>
            </a:r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Sistem</a:t>
            </a:r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endParaRPr lang="en-US" sz="40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5639384"/>
              </p:ext>
            </p:extLst>
          </p:nvPr>
        </p:nvGraphicFramePr>
        <p:xfrm>
          <a:off x="1140917" y="1831940"/>
          <a:ext cx="7368072" cy="3986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r:id="rId3" imgW="7621064" imgH="4667902" progId="">
                  <p:embed/>
                </p:oleObj>
              </mc:Choice>
              <mc:Fallback>
                <p:oleObj r:id="rId3" imgW="7621064" imgH="4667902" progId="">
                  <p:embed/>
                  <p:pic>
                    <p:nvPicPr>
                      <p:cNvPr id="205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0917" y="1831940"/>
                        <a:ext cx="7368072" cy="3986251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42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7870" y="2030277"/>
            <a:ext cx="9820329" cy="3676785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adalah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proses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mencapai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organisasi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dengan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memanfaatkan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fungsi-fungsi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seperti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merencanakan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(planning),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mengorganisasikan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(organizing),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pelaksanaan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(actuating)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mengendalikan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(controlling).</a:t>
            </a:r>
          </a:p>
          <a:p>
            <a:pPr marL="0" indent="0">
              <a:buNone/>
            </a:pPr>
            <a:endParaRPr lang="en-US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Planning</a:t>
            </a:r>
            <a:r>
              <a:rPr lang="en-US" sz="22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Manajer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menggunakan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logika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metode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tertentu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memikirkan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menyusun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tindakan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mencapai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tersebut</a:t>
            </a:r>
            <a:endParaRPr lang="en-US" sz="22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Organizing</a:t>
            </a:r>
            <a:r>
              <a:rPr lang="en-US" sz="22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en-US" sz="22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Manajer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mengatur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mengalokasikan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pekerjaan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wewenang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sumberdaya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mencapai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sasaran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organisasi</a:t>
            </a:r>
            <a:endParaRPr lang="en-US" sz="22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Actuating</a:t>
            </a:r>
            <a:r>
              <a:rPr lang="en-US" sz="22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Manajer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mengarahkan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mempengaruhi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memotivasi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anggota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organisasi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melaksanakan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tugasnya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r>
              <a:rPr lang="en-US" sz="22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Controling</a:t>
            </a:r>
            <a:r>
              <a:rPr lang="en-US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Manajer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memastikan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bahwa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organisasi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bergerak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mencapai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sasaran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organisasi</a:t>
            </a:r>
            <a:endParaRPr lang="en-US" sz="22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140917" y="368143"/>
            <a:ext cx="9893877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Elemen</a:t>
            </a:r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Kunci</a:t>
            </a:r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Sistem</a:t>
            </a:r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endParaRPr lang="en-US" sz="40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99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8461376" y="6245225"/>
            <a:ext cx="1901825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FA411F6C-7EEB-4703-A1E5-0AB3B8B6BB89}" type="slidenum">
              <a:rPr lang="en-US" altLang="en-US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r"/>
              <a:t>7</a:t>
            </a:fld>
            <a:endParaRPr lang="en-US" altLang="en-US" sz="14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52434" y="44450"/>
            <a:ext cx="10809302" cy="681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/>
            </a:r>
            <a:b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</a:br>
            <a:r>
              <a:rPr lang="en-US" sz="3200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sistem</a:t>
            </a:r>
            <a:r>
              <a:rPr lang="en-US" sz="3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informasi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berbasis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komputer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yang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mengolah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data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menjadi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informasi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/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laporan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yang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berkualitas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dari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berbagai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divisi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fungsional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suatu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organisasi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dan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dapat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digunakan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oleh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semua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tingkatan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manajemen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dalam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membantu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membuat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keputusan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rutin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/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terstruktur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.   </a:t>
            </a:r>
          </a:p>
        </p:txBody>
      </p:sp>
      <p:sp>
        <p:nvSpPr>
          <p:cNvPr id="3" name="Rectangle 2"/>
          <p:cNvSpPr/>
          <p:nvPr/>
        </p:nvSpPr>
        <p:spPr>
          <a:xfrm>
            <a:off x="752434" y="831334"/>
            <a:ext cx="88200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Sistem</a:t>
            </a:r>
            <a:r>
              <a:rPr lang="en-US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Informasi</a:t>
            </a:r>
            <a:r>
              <a:rPr lang="en-US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Manajemen</a:t>
            </a:r>
            <a:r>
              <a:rPr lang="en-US" sz="44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endParaRPr lang="en-US" sz="4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21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193" y="0"/>
            <a:ext cx="8596668" cy="1752600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P</a:t>
            </a:r>
            <a:r>
              <a:rPr lang="en-US" dirty="0" smtClean="0">
                <a:solidFill>
                  <a:srgbClr val="0070C0"/>
                </a:solidFill>
              </a:rPr>
              <a:t>roses Level </a:t>
            </a:r>
            <a:r>
              <a:rPr lang="en-US" dirty="0" err="1" smtClean="0">
                <a:solidFill>
                  <a:srgbClr val="0070C0"/>
                </a:solidFill>
              </a:rPr>
              <a:t>manajemen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165" t="31594" r="28171" b="27278"/>
          <a:stretch/>
        </p:blipFill>
        <p:spPr>
          <a:xfrm>
            <a:off x="5391840" y="1890200"/>
            <a:ext cx="5796481" cy="337922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01194" y="1890200"/>
            <a:ext cx="42906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Semua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sistem-sistem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tersebut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dimaksudkan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memberikan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kepada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semua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tingkatan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yaitu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</a:t>
            </a:r>
          </a:p>
          <a:p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tingkat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bawah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(lower level 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management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</a:t>
            </a:r>
          </a:p>
          <a:p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managemen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tingkat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menengah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(middle level management)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tingkat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atas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(top level management).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7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8461376" y="6245225"/>
            <a:ext cx="1901825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99C31E13-D9EC-462F-80A5-381F01816A16}" type="slidenum">
              <a:rPr lang="en-US" altLang="en-US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r"/>
              <a:t>9</a:t>
            </a:fld>
            <a:endParaRPr lang="en-US" altLang="en-US" sz="14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2" name="Rectangle 2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103" name="Rectangle 3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134270" y="377033"/>
            <a:ext cx="7627937" cy="973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4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Tingkat </a:t>
            </a:r>
            <a:r>
              <a:rPr lang="en-US" sz="44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Konsentrasi</a:t>
            </a:r>
            <a:endParaRPr lang="en-US" sz="44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 pitchFamily="34" charset="0"/>
            </a:endParaRPr>
          </a:p>
        </p:txBody>
      </p:sp>
      <p:sp>
        <p:nvSpPr>
          <p:cNvPr id="4105" name="Rectangle 5"/>
          <p:cNvSpPr>
            <a:spLocks noChangeArrowheads="1"/>
          </p:cNvSpPr>
          <p:nvPr/>
        </p:nvSpPr>
        <p:spPr bwMode="auto">
          <a:xfrm>
            <a:off x="1188514" y="1919854"/>
            <a:ext cx="2593975" cy="951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4280" rIns="90360" bIns="4428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Top Management</a:t>
            </a:r>
          </a:p>
        </p:txBody>
      </p:sp>
      <p:sp>
        <p:nvSpPr>
          <p:cNvPr id="4106" name="Rectangle 6"/>
          <p:cNvSpPr>
            <a:spLocks noChangeArrowheads="1"/>
          </p:cNvSpPr>
          <p:nvPr/>
        </p:nvSpPr>
        <p:spPr bwMode="auto">
          <a:xfrm>
            <a:off x="4948238" y="1936698"/>
            <a:ext cx="2663825" cy="951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4280" rIns="90360" bIns="4428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Middle Management</a:t>
            </a:r>
          </a:p>
        </p:txBody>
      </p:sp>
      <p:sp>
        <p:nvSpPr>
          <p:cNvPr id="4107" name="Rectangle 7"/>
          <p:cNvSpPr>
            <a:spLocks noChangeArrowheads="1"/>
          </p:cNvSpPr>
          <p:nvPr/>
        </p:nvSpPr>
        <p:spPr bwMode="auto">
          <a:xfrm>
            <a:off x="8602019" y="1820447"/>
            <a:ext cx="2784475" cy="951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4280" rIns="90360" bIns="4428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Operational Management</a:t>
            </a:r>
          </a:p>
        </p:txBody>
      </p:sp>
      <p:graphicFrame>
        <p:nvGraphicFramePr>
          <p:cNvPr id="409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8547982"/>
              </p:ext>
            </p:extLst>
          </p:nvPr>
        </p:nvGraphicFramePr>
        <p:xfrm>
          <a:off x="439463" y="2921000"/>
          <a:ext cx="3676650" cy="356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r:id="rId4" imgW="5790960" imgH="5715000" progId="">
                  <p:embed/>
                </p:oleObj>
              </mc:Choice>
              <mc:Fallback>
                <p:oleObj r:id="rId4" imgW="5790960" imgH="5715000" progId="">
                  <p:embed/>
                  <p:pic>
                    <p:nvPicPr>
                      <p:cNvPr id="409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463" y="2921000"/>
                        <a:ext cx="3676650" cy="35623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9524453"/>
              </p:ext>
            </p:extLst>
          </p:nvPr>
        </p:nvGraphicFramePr>
        <p:xfrm>
          <a:off x="4263703" y="2824404"/>
          <a:ext cx="3821113" cy="369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r:id="rId6" imgW="5800680" imgH="5715000" progId="">
                  <p:embed/>
                </p:oleObj>
              </mc:Choice>
              <mc:Fallback>
                <p:oleObj r:id="rId6" imgW="5800680" imgH="5715000" progId="">
                  <p:embed/>
                  <p:pic>
                    <p:nvPicPr>
                      <p:cNvPr id="409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3703" y="2824404"/>
                        <a:ext cx="3821113" cy="3698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2429677"/>
              </p:ext>
            </p:extLst>
          </p:nvPr>
        </p:nvGraphicFramePr>
        <p:xfrm>
          <a:off x="7708257" y="3017103"/>
          <a:ext cx="3678237" cy="356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r:id="rId8" imgW="5790960" imgH="5715000" progId="">
                  <p:embed/>
                </p:oleObj>
              </mc:Choice>
              <mc:Fallback>
                <p:oleObj r:id="rId8" imgW="5790960" imgH="5715000" progId="">
                  <p:embed/>
                  <p:pic>
                    <p:nvPicPr>
                      <p:cNvPr id="410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8257" y="3017103"/>
                        <a:ext cx="3678237" cy="35623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tmzaini@darmajaya.ac.id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054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100</TotalTime>
  <Words>352</Words>
  <Application>Microsoft Office PowerPoint</Application>
  <PresentationFormat>Widescreen</PresentationFormat>
  <Paragraphs>66</Paragraphs>
  <Slides>12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Impact</vt:lpstr>
      <vt:lpstr>Lucida Sans Unicode</vt:lpstr>
      <vt:lpstr>Times New Roman</vt:lpstr>
      <vt:lpstr>Verdana</vt:lpstr>
      <vt:lpstr>Retrospect</vt:lpstr>
      <vt:lpstr>Management Information System</vt:lpstr>
      <vt:lpstr>SISTEM</vt:lpstr>
      <vt:lpstr>INFORMASI</vt:lpstr>
      <vt:lpstr>SISTEM INFORMASI</vt:lpstr>
      <vt:lpstr>PowerPoint Presentation</vt:lpstr>
      <vt:lpstr>PowerPoint Presentation</vt:lpstr>
      <vt:lpstr>PowerPoint Presentation</vt:lpstr>
      <vt:lpstr>Proses Level manajemen</vt:lpstr>
      <vt:lpstr>PowerPoint Presentation</vt:lpstr>
      <vt:lpstr>TUJUAN  SISTEM INFORMASI MANAJEMEN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13</cp:revision>
  <dcterms:created xsi:type="dcterms:W3CDTF">2019-10-06T11:25:54Z</dcterms:created>
  <dcterms:modified xsi:type="dcterms:W3CDTF">2021-03-28T16:44:50Z</dcterms:modified>
</cp:coreProperties>
</file>