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Judul">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d-ID"/>
              <a:t>Klik untuk mengedit gaya judul Master</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d-ID"/>
              <a:t>Klik untuk mengedit gaya subjudul Master</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Gambar Panorama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4509A250-FF31-4206-8172-F9D3106AACB1}" type="datetimeFigureOut">
              <a:rPr lang="en-US" dirty="0"/>
              <a:t>9/13/2024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Judul d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d-ID"/>
              <a:t>Klik untuk mengedit gaya judul Master</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4" name="Date Placeholder 3"/>
          <p:cNvSpPr>
            <a:spLocks noGrp="1"/>
          </p:cNvSpPr>
          <p:nvPr>
            <p:ph type="dt" sz="half" idx="10"/>
          </p:nvPr>
        </p:nvSpPr>
        <p:spPr/>
        <p:txBody>
          <a:bodyPr/>
          <a:lstStyle/>
          <a:p>
            <a:fld id="{4509A250-FF31-4206-8172-F9D3106AACB1}" type="datetimeFigureOut">
              <a:rPr lang="en-US" dirty="0"/>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utipan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d-ID"/>
              <a:t>Klik untuk mengedit gaya judul Master</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d-ID"/>
              <a:t>Klik untuk edit gaya teks Master</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4" name="Date Placeholder 3"/>
          <p:cNvSpPr>
            <a:spLocks noGrp="1"/>
          </p:cNvSpPr>
          <p:nvPr>
            <p:ph type="dt" sz="half" idx="10"/>
          </p:nvPr>
        </p:nvSpPr>
        <p:spPr/>
        <p:txBody>
          <a:bodyPr/>
          <a:lstStyle/>
          <a:p>
            <a:fld id="{4509A250-FF31-4206-8172-F9D3106AACB1}" type="datetimeFigureOut">
              <a:rPr lang="en-US" dirty="0"/>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u Nama">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id-ID"/>
              <a:t>Klik untuk mengedit gaya judul Master</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4509A250-FF31-4206-8172-F9D3106AACB1}" type="datetimeFigureOut">
              <a:rPr lang="en-US" dirty="0"/>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d-ID"/>
              <a:t>Klik untuk mengedit gaya judul Master</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9/13/2024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om Gam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d-ID"/>
              <a:t>Klik untuk mengedit gaya judul Master</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9/13/2024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Vertical Text Placeholder 2"/>
          <p:cNvSpPr>
            <a:spLocks noGrp="1"/>
          </p:cNvSpPr>
          <p:nvPr>
            <p:ph type="body" orient="vert" idx="1"/>
          </p:nvPr>
        </p:nvSpPr>
        <p:spPr/>
        <p:txBody>
          <a:bodyPr vert="eaVert" anchor="t" anchorCtr="0"/>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Judul Vertikal dan Tek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d-ID"/>
              <a:t>Klik untuk mengedit gaya judul Master</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idx="1"/>
          </p:nvPr>
        </p:nvSpPr>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Bagia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d-ID"/>
              <a:t>Klik untuk mengedit gaya judul Master</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9796027F-7875-4030-9381-8BD8C4F21935}" type="datetimeFigureOut">
              <a:rPr lang="en-US" dirty="0"/>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9/13/2024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d-ID"/>
              <a:t>Klik untuk mengedit gaya judul Master</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9/13/2024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9/13/2024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Kosong">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9/13/2024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onten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id-ID"/>
              <a:t>Klik untuk mengedit gaya judul Master</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7" name="Date Placeholder 4"/>
          <p:cNvSpPr>
            <a:spLocks noGrp="1"/>
          </p:cNvSpPr>
          <p:nvPr>
            <p:ph type="dt" sz="half" idx="10"/>
          </p:nvPr>
        </p:nvSpPr>
        <p:spPr/>
        <p:txBody>
          <a:bodyPr/>
          <a:lstStyle/>
          <a:p>
            <a:fld id="{4509A250-FF31-4206-8172-F9D3106AACB1}" type="datetimeFigureOut">
              <a:rPr lang="en-US" dirty="0"/>
              <a:t>9/13/2024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Gambar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4509A250-FF31-4206-8172-F9D3106AACB1}" type="datetimeFigureOut">
              <a:rPr lang="en-US" dirty="0"/>
              <a:t>9/13/2024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d-ID"/>
              <a:t>Klik untuk mengedit gaya judul Master</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9/13/2024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pic>
        <p:nvPicPr>
          <p:cNvPr id="1031" name="Picture 1030">
            <a:extLst>
              <a:ext uri="{FF2B5EF4-FFF2-40B4-BE49-F238E27FC236}">
                <a16:creationId xmlns:a16="http://schemas.microsoft.com/office/drawing/2014/main" id="{DF19BAF3-7E20-4B9D-B544-BABAEEA1FA7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1033" name="Picture 1032">
            <a:extLst>
              <a:ext uri="{FF2B5EF4-FFF2-40B4-BE49-F238E27FC236}">
                <a16:creationId xmlns:a16="http://schemas.microsoft.com/office/drawing/2014/main" id="{950648F4-ABCD-4DF0-8641-76CFB235472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035" name="Oval 1034">
            <a:extLst>
              <a:ext uri="{FF2B5EF4-FFF2-40B4-BE49-F238E27FC236}">
                <a16:creationId xmlns:a16="http://schemas.microsoft.com/office/drawing/2014/main" id="{989BE678-777B-482A-A616-FEDC47B162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pic>
        <p:nvPicPr>
          <p:cNvPr id="1037" name="Picture 1036">
            <a:extLst>
              <a:ext uri="{FF2B5EF4-FFF2-40B4-BE49-F238E27FC236}">
                <a16:creationId xmlns:a16="http://schemas.microsoft.com/office/drawing/2014/main" id="{CF1EB4BD-9C7E-4AA3-9681-C7EB0DA6250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39" name="Picture 1038">
            <a:extLst>
              <a:ext uri="{FF2B5EF4-FFF2-40B4-BE49-F238E27FC236}">
                <a16:creationId xmlns:a16="http://schemas.microsoft.com/office/drawing/2014/main" id="{94AAE3AA-3759-4D28-B0EF-575F25A5146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6">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041" name="Rectangle 1040">
            <a:extLst>
              <a:ext uri="{FF2B5EF4-FFF2-40B4-BE49-F238E27FC236}">
                <a16:creationId xmlns:a16="http://schemas.microsoft.com/office/drawing/2014/main" id="{D28BE0C3-2102-4820-B88B-A448B1840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2" name="Judul 1">
            <a:extLst>
              <a:ext uri="{FF2B5EF4-FFF2-40B4-BE49-F238E27FC236}">
                <a16:creationId xmlns:a16="http://schemas.microsoft.com/office/drawing/2014/main" id="{A66D17F0-9913-4B95-AFCE-33B6047E29C6}"/>
              </a:ext>
            </a:extLst>
          </p:cNvPr>
          <p:cNvSpPr>
            <a:spLocks noGrp="1"/>
          </p:cNvSpPr>
          <p:nvPr>
            <p:ph type="ctrTitle"/>
          </p:nvPr>
        </p:nvSpPr>
        <p:spPr>
          <a:xfrm>
            <a:off x="648930" y="452014"/>
            <a:ext cx="9252154" cy="840133"/>
          </a:xfrm>
        </p:spPr>
        <p:txBody>
          <a:bodyPr vert="horz" lIns="91440" tIns="45720" rIns="91440" bIns="45720" rtlCol="0" anchor="t">
            <a:normAutofit fontScale="90000"/>
          </a:bodyPr>
          <a:lstStyle/>
          <a:p>
            <a:pPr>
              <a:lnSpc>
                <a:spcPct val="90000"/>
              </a:lnSpc>
            </a:pPr>
            <a:br>
              <a:rPr lang="en-US" sz="3900" dirty="0">
                <a:effectLst/>
              </a:rPr>
            </a:br>
            <a:r>
              <a:rPr lang="en-US" sz="3900" dirty="0">
                <a:solidFill>
                  <a:schemeClr val="bg1"/>
                </a:solidFill>
                <a:effectLst/>
                <a:highlight>
                  <a:srgbClr val="FFFF00"/>
                </a:highlight>
              </a:rPr>
              <a:t>Cara </a:t>
            </a:r>
            <a:r>
              <a:rPr lang="en-US" sz="3900" dirty="0" err="1">
                <a:solidFill>
                  <a:schemeClr val="bg1"/>
                </a:solidFill>
                <a:effectLst/>
                <a:highlight>
                  <a:srgbClr val="FFFF00"/>
                </a:highlight>
              </a:rPr>
              <a:t>menangani</a:t>
            </a:r>
            <a:r>
              <a:rPr lang="en-US" sz="3900" dirty="0">
                <a:solidFill>
                  <a:schemeClr val="bg1"/>
                </a:solidFill>
                <a:effectLst/>
                <a:highlight>
                  <a:srgbClr val="FFFF00"/>
                </a:highlight>
              </a:rPr>
              <a:t> </a:t>
            </a:r>
            <a:r>
              <a:rPr lang="en-US" sz="3900" dirty="0" err="1">
                <a:solidFill>
                  <a:schemeClr val="bg1"/>
                </a:solidFill>
                <a:effectLst/>
                <a:highlight>
                  <a:srgbClr val="FFFF00"/>
                </a:highlight>
              </a:rPr>
              <a:t>telepon</a:t>
            </a:r>
            <a:r>
              <a:rPr lang="en-US" sz="3900" dirty="0">
                <a:solidFill>
                  <a:schemeClr val="bg1"/>
                </a:solidFill>
                <a:effectLst/>
                <a:highlight>
                  <a:srgbClr val="FFFF00"/>
                </a:highlight>
              </a:rPr>
              <a:t> </a:t>
            </a:r>
            <a:r>
              <a:rPr lang="en-US" sz="3900" dirty="0" err="1">
                <a:solidFill>
                  <a:schemeClr val="bg1"/>
                </a:solidFill>
                <a:effectLst/>
                <a:highlight>
                  <a:srgbClr val="FFFF00"/>
                </a:highlight>
              </a:rPr>
              <a:t>keluar</a:t>
            </a:r>
            <a:endParaRPr lang="en-US" sz="3900" dirty="0">
              <a:solidFill>
                <a:schemeClr val="bg1"/>
              </a:solidFill>
              <a:highlight>
                <a:srgbClr val="FFFF00"/>
              </a:highlight>
            </a:endParaRPr>
          </a:p>
        </p:txBody>
      </p:sp>
      <p:pic>
        <p:nvPicPr>
          <p:cNvPr id="1026" name="Picture 2" descr="Receptionist/Telephone Operator 28/10 - New paid internships 2024">
            <a:extLst>
              <a:ext uri="{FF2B5EF4-FFF2-40B4-BE49-F238E27FC236}">
                <a16:creationId xmlns:a16="http://schemas.microsoft.com/office/drawing/2014/main" id="{90FCC9EA-A456-4D09-5D64-40D78474EC8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l="27075" r="9619"/>
          <a:stretch/>
        </p:blipFill>
        <p:spPr bwMode="auto">
          <a:xfrm>
            <a:off x="648930" y="2052213"/>
            <a:ext cx="3991900" cy="4196185"/>
          </a:xfrm>
          <a:prstGeom prst="rect">
            <a:avLst/>
          </a:prstGeom>
          <a:noFill/>
          <a:effectLst>
            <a:outerShdw blurRad="50800" dist="38100" dir="5400000" algn="t" rotWithShape="0">
              <a:prstClr val="black">
                <a:alpha val="43000"/>
              </a:prstClr>
            </a:outerShdw>
          </a:effectLst>
          <a:extLst>
            <a:ext uri="{909E8E84-426E-40DD-AFC4-6F175D3DCCD1}">
              <a14:hiddenFill xmlns:a14="http://schemas.microsoft.com/office/drawing/2010/main">
                <a:solidFill>
                  <a:srgbClr val="FFFFFF"/>
                </a:solidFill>
              </a14:hiddenFill>
            </a:ext>
          </a:extLst>
        </p:spPr>
      </p:pic>
      <p:sp>
        <p:nvSpPr>
          <p:cNvPr id="3" name="Subjudul 2">
            <a:extLst>
              <a:ext uri="{FF2B5EF4-FFF2-40B4-BE49-F238E27FC236}">
                <a16:creationId xmlns:a16="http://schemas.microsoft.com/office/drawing/2014/main" id="{DD7D81EA-FC21-B06F-B36A-36D6D4DA1DC7}"/>
              </a:ext>
            </a:extLst>
          </p:cNvPr>
          <p:cNvSpPr>
            <a:spLocks noGrp="1"/>
          </p:cNvSpPr>
          <p:nvPr>
            <p:ph type="subTitle" idx="1"/>
          </p:nvPr>
        </p:nvSpPr>
        <p:spPr>
          <a:xfrm>
            <a:off x="5029201" y="1593422"/>
            <a:ext cx="6064386" cy="4654978"/>
          </a:xfrm>
        </p:spPr>
        <p:txBody>
          <a:bodyPr vert="horz" lIns="91440" tIns="45720" rIns="91440" bIns="45720" rtlCol="0">
            <a:normAutofit/>
          </a:bodyPr>
          <a:lstStyle/>
          <a:p>
            <a:pPr>
              <a:lnSpc>
                <a:spcPct val="90000"/>
              </a:lnSpc>
              <a:buFont typeface="Wingdings 3" charset="2"/>
              <a:buChar char=""/>
            </a:pPr>
            <a:endParaRPr lang="en-US" sz="1300" dirty="0">
              <a:solidFill>
                <a:schemeClr val="tx1"/>
              </a:solidFill>
            </a:endParaRPr>
          </a:p>
          <a:p>
            <a:pPr>
              <a:lnSpc>
                <a:spcPct val="90000"/>
              </a:lnSpc>
              <a:buFont typeface="Wingdings 3" charset="2"/>
              <a:buChar char=""/>
            </a:pPr>
            <a:r>
              <a:rPr lang="en-US" sz="1300" dirty="0" err="1">
                <a:solidFill>
                  <a:schemeClr val="bg1"/>
                </a:solidFill>
                <a:highlight>
                  <a:srgbClr val="FFFF00"/>
                </a:highlight>
              </a:rPr>
              <a:t>Menangani</a:t>
            </a:r>
            <a:r>
              <a:rPr lang="en-US" sz="1300" dirty="0">
                <a:solidFill>
                  <a:schemeClr val="bg1"/>
                </a:solidFill>
                <a:highlight>
                  <a:srgbClr val="FFFF00"/>
                </a:highlight>
              </a:rPr>
              <a:t> </a:t>
            </a:r>
            <a:r>
              <a:rPr lang="en-US" sz="1300" dirty="0" err="1">
                <a:solidFill>
                  <a:schemeClr val="bg1"/>
                </a:solidFill>
                <a:highlight>
                  <a:srgbClr val="FFFF00"/>
                </a:highlight>
              </a:rPr>
              <a:t>telepon</a:t>
            </a:r>
            <a:r>
              <a:rPr lang="en-US" sz="1300" dirty="0">
                <a:solidFill>
                  <a:schemeClr val="bg1"/>
                </a:solidFill>
                <a:highlight>
                  <a:srgbClr val="FFFF00"/>
                </a:highlight>
              </a:rPr>
              <a:t> </a:t>
            </a:r>
            <a:r>
              <a:rPr lang="en-US" sz="1300" dirty="0" err="1">
                <a:solidFill>
                  <a:schemeClr val="bg1"/>
                </a:solidFill>
                <a:highlight>
                  <a:srgbClr val="FFFF00"/>
                </a:highlight>
              </a:rPr>
              <a:t>keluar</a:t>
            </a:r>
            <a:r>
              <a:rPr lang="en-US" sz="1300" dirty="0">
                <a:solidFill>
                  <a:schemeClr val="bg1"/>
                </a:solidFill>
                <a:highlight>
                  <a:srgbClr val="FFFF00"/>
                </a:highlight>
              </a:rPr>
              <a:t> </a:t>
            </a:r>
            <a:r>
              <a:rPr lang="en-US" sz="1300" dirty="0" err="1">
                <a:solidFill>
                  <a:schemeClr val="bg1"/>
                </a:solidFill>
                <a:highlight>
                  <a:srgbClr val="FFFF00"/>
                </a:highlight>
              </a:rPr>
              <a:t>dengan</a:t>
            </a:r>
            <a:r>
              <a:rPr lang="en-US" sz="1300" dirty="0">
                <a:solidFill>
                  <a:schemeClr val="bg1"/>
                </a:solidFill>
                <a:highlight>
                  <a:srgbClr val="FFFF00"/>
                </a:highlight>
              </a:rPr>
              <a:t> </a:t>
            </a:r>
            <a:r>
              <a:rPr lang="en-US" sz="1300" dirty="0" err="1">
                <a:solidFill>
                  <a:schemeClr val="bg1"/>
                </a:solidFill>
                <a:highlight>
                  <a:srgbClr val="FFFF00"/>
                </a:highlight>
              </a:rPr>
              <a:t>efektif</a:t>
            </a:r>
            <a:r>
              <a:rPr lang="en-US" sz="1300" dirty="0">
                <a:solidFill>
                  <a:schemeClr val="bg1"/>
                </a:solidFill>
                <a:highlight>
                  <a:srgbClr val="FFFF00"/>
                </a:highlight>
              </a:rPr>
              <a:t> sangat </a:t>
            </a:r>
            <a:r>
              <a:rPr lang="en-US" sz="1300" dirty="0" err="1">
                <a:solidFill>
                  <a:schemeClr val="bg1"/>
                </a:solidFill>
                <a:highlight>
                  <a:srgbClr val="FFFF00"/>
                </a:highlight>
              </a:rPr>
              <a:t>penting</a:t>
            </a:r>
            <a:r>
              <a:rPr lang="en-US" sz="1300" dirty="0">
                <a:solidFill>
                  <a:schemeClr val="bg1"/>
                </a:solidFill>
                <a:highlight>
                  <a:srgbClr val="FFFF00"/>
                </a:highlight>
              </a:rPr>
              <a:t> </a:t>
            </a:r>
            <a:r>
              <a:rPr lang="en-US" sz="1300" dirty="0" err="1">
                <a:solidFill>
                  <a:schemeClr val="bg1"/>
                </a:solidFill>
                <a:highlight>
                  <a:srgbClr val="FFFF00"/>
                </a:highlight>
              </a:rPr>
              <a:t>untuk</a:t>
            </a:r>
            <a:r>
              <a:rPr lang="en-US" sz="1300" dirty="0">
                <a:solidFill>
                  <a:schemeClr val="bg1"/>
                </a:solidFill>
                <a:highlight>
                  <a:srgbClr val="FFFF00"/>
                </a:highlight>
              </a:rPr>
              <a:t> </a:t>
            </a:r>
            <a:r>
              <a:rPr lang="en-US" sz="1300" dirty="0" err="1">
                <a:solidFill>
                  <a:schemeClr val="bg1"/>
                </a:solidFill>
                <a:highlight>
                  <a:srgbClr val="FFFF00"/>
                </a:highlight>
              </a:rPr>
              <a:t>memastikan</a:t>
            </a:r>
            <a:r>
              <a:rPr lang="en-US" sz="1300" dirty="0">
                <a:solidFill>
                  <a:schemeClr val="bg1"/>
                </a:solidFill>
                <a:highlight>
                  <a:srgbClr val="FFFF00"/>
                </a:highlight>
              </a:rPr>
              <a:t> </a:t>
            </a:r>
            <a:r>
              <a:rPr lang="en-US" sz="1300" dirty="0" err="1">
                <a:solidFill>
                  <a:schemeClr val="bg1"/>
                </a:solidFill>
                <a:highlight>
                  <a:srgbClr val="FFFF00"/>
                </a:highlight>
              </a:rPr>
              <a:t>pesan</a:t>
            </a:r>
            <a:r>
              <a:rPr lang="en-US" sz="1300" dirty="0">
                <a:solidFill>
                  <a:schemeClr val="bg1"/>
                </a:solidFill>
                <a:highlight>
                  <a:srgbClr val="FFFF00"/>
                </a:highlight>
              </a:rPr>
              <a:t> Anda </a:t>
            </a:r>
            <a:r>
              <a:rPr lang="en-US" sz="1300" dirty="0" err="1">
                <a:solidFill>
                  <a:schemeClr val="bg1"/>
                </a:solidFill>
                <a:highlight>
                  <a:srgbClr val="FFFF00"/>
                </a:highlight>
              </a:rPr>
              <a:t>disampaikan</a:t>
            </a:r>
            <a:r>
              <a:rPr lang="en-US" sz="1300" dirty="0">
                <a:solidFill>
                  <a:schemeClr val="bg1"/>
                </a:solidFill>
                <a:highlight>
                  <a:srgbClr val="FFFF00"/>
                </a:highlight>
              </a:rPr>
              <a:t> </a:t>
            </a:r>
            <a:r>
              <a:rPr lang="en-US" sz="1300" dirty="0" err="1">
                <a:solidFill>
                  <a:schemeClr val="bg1"/>
                </a:solidFill>
                <a:highlight>
                  <a:srgbClr val="FFFF00"/>
                </a:highlight>
              </a:rPr>
              <a:t>dengan</a:t>
            </a:r>
            <a:r>
              <a:rPr lang="en-US" sz="1300" dirty="0">
                <a:solidFill>
                  <a:schemeClr val="bg1"/>
                </a:solidFill>
                <a:highlight>
                  <a:srgbClr val="FFFF00"/>
                </a:highlight>
              </a:rPr>
              <a:t> </a:t>
            </a:r>
            <a:r>
              <a:rPr lang="en-US" sz="1300" dirty="0" err="1">
                <a:solidFill>
                  <a:schemeClr val="bg1"/>
                </a:solidFill>
                <a:highlight>
                  <a:srgbClr val="FFFF00"/>
                </a:highlight>
              </a:rPr>
              <a:t>jelas</a:t>
            </a:r>
            <a:r>
              <a:rPr lang="en-US" sz="1300" dirty="0">
                <a:solidFill>
                  <a:schemeClr val="bg1"/>
                </a:solidFill>
                <a:highlight>
                  <a:srgbClr val="FFFF00"/>
                </a:highlight>
              </a:rPr>
              <a:t> dan </a:t>
            </a:r>
            <a:r>
              <a:rPr lang="en-US" sz="1300" dirty="0" err="1">
                <a:solidFill>
                  <a:schemeClr val="bg1"/>
                </a:solidFill>
                <a:highlight>
                  <a:srgbClr val="FFFF00"/>
                </a:highlight>
              </a:rPr>
              <a:t>tujuan</a:t>
            </a:r>
            <a:r>
              <a:rPr lang="en-US" sz="1300" dirty="0">
                <a:solidFill>
                  <a:schemeClr val="bg1"/>
                </a:solidFill>
                <a:highlight>
                  <a:srgbClr val="FFFF00"/>
                </a:highlight>
              </a:rPr>
              <a:t> </a:t>
            </a:r>
            <a:r>
              <a:rPr lang="en-US" sz="1300" dirty="0" err="1">
                <a:solidFill>
                  <a:schemeClr val="bg1"/>
                </a:solidFill>
                <a:highlight>
                  <a:srgbClr val="FFFF00"/>
                </a:highlight>
              </a:rPr>
              <a:t>panggilan</a:t>
            </a:r>
            <a:r>
              <a:rPr lang="en-US" sz="1300" dirty="0">
                <a:solidFill>
                  <a:schemeClr val="bg1"/>
                </a:solidFill>
                <a:highlight>
                  <a:srgbClr val="FFFF00"/>
                </a:highlight>
              </a:rPr>
              <a:t> </a:t>
            </a:r>
            <a:r>
              <a:rPr lang="en-US" sz="1300" dirty="0" err="1">
                <a:solidFill>
                  <a:schemeClr val="bg1"/>
                </a:solidFill>
                <a:highlight>
                  <a:srgbClr val="FFFF00"/>
                </a:highlight>
              </a:rPr>
              <a:t>tercapai</a:t>
            </a:r>
            <a:r>
              <a:rPr lang="en-US" sz="1300" dirty="0">
                <a:solidFill>
                  <a:schemeClr val="bg1"/>
                </a:solidFill>
                <a:highlight>
                  <a:srgbClr val="FFFF00"/>
                </a:highlight>
              </a:rPr>
              <a:t>. </a:t>
            </a:r>
            <a:r>
              <a:rPr lang="en-US" sz="1300" dirty="0" err="1">
                <a:solidFill>
                  <a:schemeClr val="bg1"/>
                </a:solidFill>
                <a:highlight>
                  <a:srgbClr val="FFFF00"/>
                </a:highlight>
              </a:rPr>
              <a:t>Berikut</a:t>
            </a:r>
            <a:r>
              <a:rPr lang="en-US" sz="1300" dirty="0">
                <a:solidFill>
                  <a:schemeClr val="bg1"/>
                </a:solidFill>
                <a:highlight>
                  <a:srgbClr val="FFFF00"/>
                </a:highlight>
              </a:rPr>
              <a:t> </a:t>
            </a:r>
            <a:r>
              <a:rPr lang="en-US" sz="1300" dirty="0" err="1">
                <a:solidFill>
                  <a:schemeClr val="bg1"/>
                </a:solidFill>
                <a:highlight>
                  <a:srgbClr val="FFFF00"/>
                </a:highlight>
              </a:rPr>
              <a:t>adalah</a:t>
            </a:r>
            <a:r>
              <a:rPr lang="en-US" sz="1300" dirty="0">
                <a:solidFill>
                  <a:schemeClr val="bg1"/>
                </a:solidFill>
                <a:highlight>
                  <a:srgbClr val="FFFF00"/>
                </a:highlight>
              </a:rPr>
              <a:t> </a:t>
            </a:r>
            <a:r>
              <a:rPr lang="en-US" sz="1300" dirty="0" err="1">
                <a:solidFill>
                  <a:schemeClr val="bg1"/>
                </a:solidFill>
                <a:highlight>
                  <a:srgbClr val="FFFF00"/>
                </a:highlight>
              </a:rPr>
              <a:t>langkah-langkah</a:t>
            </a:r>
            <a:r>
              <a:rPr lang="en-US" sz="1300" dirty="0">
                <a:solidFill>
                  <a:schemeClr val="bg1"/>
                </a:solidFill>
                <a:highlight>
                  <a:srgbClr val="FFFF00"/>
                </a:highlight>
              </a:rPr>
              <a:t> yang </a:t>
            </a:r>
            <a:r>
              <a:rPr lang="en-US" sz="1300" dirty="0" err="1">
                <a:solidFill>
                  <a:schemeClr val="bg1"/>
                </a:solidFill>
                <a:highlight>
                  <a:srgbClr val="FFFF00"/>
                </a:highlight>
              </a:rPr>
              <a:t>dapat</a:t>
            </a:r>
            <a:r>
              <a:rPr lang="en-US" sz="1300" dirty="0">
                <a:solidFill>
                  <a:schemeClr val="bg1"/>
                </a:solidFill>
                <a:highlight>
                  <a:srgbClr val="FFFF00"/>
                </a:highlight>
              </a:rPr>
              <a:t> Anda </a:t>
            </a:r>
            <a:r>
              <a:rPr lang="en-US" sz="1300" dirty="0" err="1">
                <a:solidFill>
                  <a:schemeClr val="bg1"/>
                </a:solidFill>
                <a:highlight>
                  <a:srgbClr val="FFFF00"/>
                </a:highlight>
              </a:rPr>
              <a:t>ikuti</a:t>
            </a:r>
            <a:r>
              <a:rPr lang="en-US" sz="1300" dirty="0">
                <a:solidFill>
                  <a:schemeClr val="bg1"/>
                </a:solidFill>
                <a:highlight>
                  <a:srgbClr val="FFFF00"/>
                </a:highlight>
              </a:rPr>
              <a:t> </a:t>
            </a:r>
            <a:r>
              <a:rPr lang="en-US" sz="1300" dirty="0" err="1">
                <a:solidFill>
                  <a:schemeClr val="bg1"/>
                </a:solidFill>
                <a:highlight>
                  <a:srgbClr val="FFFF00"/>
                </a:highlight>
              </a:rPr>
              <a:t>untuk</a:t>
            </a:r>
            <a:r>
              <a:rPr lang="en-US" sz="1300" dirty="0">
                <a:solidFill>
                  <a:schemeClr val="bg1"/>
                </a:solidFill>
                <a:highlight>
                  <a:srgbClr val="FFFF00"/>
                </a:highlight>
              </a:rPr>
              <a:t> </a:t>
            </a:r>
            <a:r>
              <a:rPr lang="en-US" sz="1300" dirty="0" err="1">
                <a:solidFill>
                  <a:schemeClr val="bg1"/>
                </a:solidFill>
                <a:highlight>
                  <a:srgbClr val="FFFF00"/>
                </a:highlight>
              </a:rPr>
              <a:t>menangani</a:t>
            </a:r>
            <a:r>
              <a:rPr lang="en-US" sz="1300" dirty="0">
                <a:solidFill>
                  <a:schemeClr val="bg1"/>
                </a:solidFill>
                <a:highlight>
                  <a:srgbClr val="FFFF00"/>
                </a:highlight>
              </a:rPr>
              <a:t> </a:t>
            </a:r>
            <a:r>
              <a:rPr lang="en-US" sz="1300" dirty="0" err="1">
                <a:solidFill>
                  <a:schemeClr val="bg1"/>
                </a:solidFill>
                <a:highlight>
                  <a:srgbClr val="FFFF00"/>
                </a:highlight>
              </a:rPr>
              <a:t>telepon</a:t>
            </a:r>
            <a:r>
              <a:rPr lang="en-US" sz="1300" dirty="0">
                <a:solidFill>
                  <a:schemeClr val="bg1"/>
                </a:solidFill>
                <a:highlight>
                  <a:srgbClr val="FFFF00"/>
                </a:highlight>
              </a:rPr>
              <a:t> </a:t>
            </a:r>
            <a:r>
              <a:rPr lang="en-US" sz="1300" dirty="0" err="1">
                <a:solidFill>
                  <a:schemeClr val="bg1"/>
                </a:solidFill>
                <a:highlight>
                  <a:srgbClr val="FFFF00"/>
                </a:highlight>
              </a:rPr>
              <a:t>keluar</a:t>
            </a:r>
            <a:r>
              <a:rPr lang="en-US" sz="1300" dirty="0">
                <a:solidFill>
                  <a:schemeClr val="bg1"/>
                </a:solidFill>
                <a:highlight>
                  <a:srgbClr val="FFFF00"/>
                </a:highlight>
              </a:rPr>
              <a:t>:</a:t>
            </a:r>
          </a:p>
          <a:p>
            <a:pPr>
              <a:lnSpc>
                <a:spcPct val="90000"/>
              </a:lnSpc>
              <a:buFont typeface="Wingdings 3" charset="2"/>
              <a:buChar char=""/>
            </a:pPr>
            <a:endParaRPr lang="en-US" sz="1300" dirty="0">
              <a:solidFill>
                <a:schemeClr val="bg1"/>
              </a:solidFill>
              <a:highlight>
                <a:srgbClr val="FFFF00"/>
              </a:highlight>
            </a:endParaRPr>
          </a:p>
          <a:p>
            <a:pPr>
              <a:lnSpc>
                <a:spcPct val="90000"/>
              </a:lnSpc>
              <a:buFont typeface="Wingdings 3" charset="2"/>
              <a:buChar char=""/>
            </a:pPr>
            <a:r>
              <a:rPr lang="en-US" sz="1300" dirty="0" err="1">
                <a:solidFill>
                  <a:schemeClr val="tx1"/>
                </a:solidFill>
                <a:highlight>
                  <a:srgbClr val="FF0000"/>
                </a:highlight>
              </a:rPr>
              <a:t>Persiapan</a:t>
            </a:r>
            <a:r>
              <a:rPr lang="en-US" sz="1300" dirty="0">
                <a:solidFill>
                  <a:schemeClr val="tx1"/>
                </a:solidFill>
                <a:highlight>
                  <a:srgbClr val="FF0000"/>
                </a:highlight>
              </a:rPr>
              <a:t> </a:t>
            </a:r>
            <a:r>
              <a:rPr lang="en-US" sz="1300" dirty="0" err="1">
                <a:solidFill>
                  <a:schemeClr val="tx1"/>
                </a:solidFill>
                <a:highlight>
                  <a:srgbClr val="FF0000"/>
                </a:highlight>
              </a:rPr>
              <a:t>Sebelum</a:t>
            </a:r>
            <a:r>
              <a:rPr lang="en-US" sz="1300" dirty="0">
                <a:solidFill>
                  <a:schemeClr val="tx1"/>
                </a:solidFill>
                <a:highlight>
                  <a:srgbClr val="FF0000"/>
                </a:highlight>
              </a:rPr>
              <a:t> </a:t>
            </a:r>
            <a:r>
              <a:rPr lang="en-US" sz="1300" dirty="0" err="1">
                <a:solidFill>
                  <a:schemeClr val="tx1"/>
                </a:solidFill>
                <a:highlight>
                  <a:srgbClr val="FF0000"/>
                </a:highlight>
              </a:rPr>
              <a:t>Panggilan</a:t>
            </a:r>
            <a:r>
              <a:rPr lang="en-US" sz="1300" dirty="0">
                <a:solidFill>
                  <a:schemeClr val="tx1"/>
                </a:solidFill>
                <a:highlight>
                  <a:srgbClr val="FF0000"/>
                </a:highlight>
              </a:rPr>
              <a:t>:</a:t>
            </a:r>
          </a:p>
          <a:p>
            <a:pPr>
              <a:lnSpc>
                <a:spcPct val="90000"/>
              </a:lnSpc>
              <a:buFont typeface="Wingdings 3" charset="2"/>
              <a:buChar char=""/>
            </a:pPr>
            <a:r>
              <a:rPr lang="en-US" sz="1300" dirty="0">
                <a:solidFill>
                  <a:schemeClr val="tx1"/>
                </a:solidFill>
              </a:rPr>
              <a:t>1. </a:t>
            </a:r>
            <a:r>
              <a:rPr lang="en-US" sz="1300" dirty="0" err="1">
                <a:solidFill>
                  <a:schemeClr val="tx1"/>
                </a:solidFill>
                <a:highlight>
                  <a:srgbClr val="FF0000"/>
                </a:highlight>
              </a:rPr>
              <a:t>Tentukan</a:t>
            </a:r>
            <a:r>
              <a:rPr lang="en-US" sz="1300" dirty="0">
                <a:solidFill>
                  <a:schemeClr val="tx1"/>
                </a:solidFill>
                <a:highlight>
                  <a:srgbClr val="FF0000"/>
                </a:highlight>
              </a:rPr>
              <a:t> </a:t>
            </a:r>
            <a:r>
              <a:rPr lang="en-US" sz="1300" dirty="0" err="1">
                <a:solidFill>
                  <a:schemeClr val="tx1"/>
                </a:solidFill>
                <a:highlight>
                  <a:srgbClr val="FF0000"/>
                </a:highlight>
              </a:rPr>
              <a:t>Tujuan</a:t>
            </a:r>
            <a:r>
              <a:rPr lang="en-US" sz="1300" dirty="0">
                <a:solidFill>
                  <a:schemeClr val="tx1"/>
                </a:solidFill>
                <a:highlight>
                  <a:srgbClr val="FF0000"/>
                </a:highlight>
              </a:rPr>
              <a:t> </a:t>
            </a:r>
            <a:r>
              <a:rPr lang="en-US" sz="1300" dirty="0" err="1">
                <a:solidFill>
                  <a:schemeClr val="tx1"/>
                </a:solidFill>
                <a:highlight>
                  <a:srgbClr val="FF0000"/>
                </a:highlight>
              </a:rPr>
              <a:t>Panggilan</a:t>
            </a:r>
            <a:r>
              <a:rPr lang="en-US" sz="1300" dirty="0">
                <a:solidFill>
                  <a:schemeClr val="tx1"/>
                </a:solidFill>
              </a:rPr>
              <a:t>: </a:t>
            </a:r>
            <a:r>
              <a:rPr lang="en-US" sz="1300" dirty="0" err="1">
                <a:solidFill>
                  <a:schemeClr val="tx1"/>
                </a:solidFill>
              </a:rPr>
              <a:t>Pastikan</a:t>
            </a:r>
            <a:r>
              <a:rPr lang="en-US" sz="1300" dirty="0">
                <a:solidFill>
                  <a:schemeClr val="tx1"/>
                </a:solidFill>
              </a:rPr>
              <a:t> Anda </a:t>
            </a:r>
            <a:r>
              <a:rPr lang="en-US" sz="1300" dirty="0" err="1">
                <a:solidFill>
                  <a:schemeClr val="tx1"/>
                </a:solidFill>
              </a:rPr>
              <a:t>tahu</a:t>
            </a:r>
            <a:r>
              <a:rPr lang="en-US" sz="1300" dirty="0">
                <a:solidFill>
                  <a:schemeClr val="tx1"/>
                </a:solidFill>
              </a:rPr>
              <a:t> </a:t>
            </a:r>
            <a:r>
              <a:rPr lang="en-US" sz="1300" dirty="0" err="1">
                <a:solidFill>
                  <a:schemeClr val="tx1"/>
                </a:solidFill>
              </a:rPr>
              <a:t>apa</a:t>
            </a:r>
            <a:r>
              <a:rPr lang="en-US" sz="1300" dirty="0">
                <a:solidFill>
                  <a:schemeClr val="tx1"/>
                </a:solidFill>
              </a:rPr>
              <a:t> yang </a:t>
            </a:r>
            <a:r>
              <a:rPr lang="en-US" sz="1300" dirty="0" err="1">
                <a:solidFill>
                  <a:schemeClr val="tx1"/>
                </a:solidFill>
              </a:rPr>
              <a:t>ingin</a:t>
            </a:r>
            <a:r>
              <a:rPr lang="en-US" sz="1300" dirty="0">
                <a:solidFill>
                  <a:schemeClr val="tx1"/>
                </a:solidFill>
              </a:rPr>
              <a:t> Anda </a:t>
            </a:r>
            <a:r>
              <a:rPr lang="en-US" sz="1300" dirty="0" err="1">
                <a:solidFill>
                  <a:schemeClr val="tx1"/>
                </a:solidFill>
              </a:rPr>
              <a:t>capai</a:t>
            </a:r>
            <a:r>
              <a:rPr lang="en-US" sz="1300" dirty="0">
                <a:solidFill>
                  <a:schemeClr val="tx1"/>
                </a:solidFill>
              </a:rPr>
              <a:t> </a:t>
            </a:r>
            <a:r>
              <a:rPr lang="en-US" sz="1300" dirty="0" err="1">
                <a:solidFill>
                  <a:schemeClr val="tx1"/>
                </a:solidFill>
              </a:rPr>
              <a:t>dengan</a:t>
            </a:r>
            <a:r>
              <a:rPr lang="en-US" sz="1300" dirty="0">
                <a:solidFill>
                  <a:schemeClr val="tx1"/>
                </a:solidFill>
              </a:rPr>
              <a:t> </a:t>
            </a:r>
            <a:r>
              <a:rPr lang="en-US" sz="1300" dirty="0" err="1">
                <a:solidFill>
                  <a:schemeClr val="tx1"/>
                </a:solidFill>
              </a:rPr>
              <a:t>panggilan</a:t>
            </a:r>
            <a:r>
              <a:rPr lang="en-US" sz="1300" dirty="0">
                <a:solidFill>
                  <a:schemeClr val="tx1"/>
                </a:solidFill>
              </a:rPr>
              <a:t> </a:t>
            </a:r>
            <a:r>
              <a:rPr lang="en-US" sz="1300" dirty="0" err="1">
                <a:solidFill>
                  <a:schemeClr val="tx1"/>
                </a:solidFill>
              </a:rPr>
              <a:t>tersebut</a:t>
            </a:r>
            <a:r>
              <a:rPr lang="en-US" sz="1300" dirty="0">
                <a:solidFill>
                  <a:schemeClr val="tx1"/>
                </a:solidFill>
              </a:rPr>
              <a:t>. </a:t>
            </a:r>
            <a:r>
              <a:rPr lang="en-US" sz="1300" dirty="0" err="1">
                <a:solidFill>
                  <a:schemeClr val="tx1"/>
                </a:solidFill>
              </a:rPr>
              <a:t>Misalnya</a:t>
            </a:r>
            <a:r>
              <a:rPr lang="en-US" sz="1300" dirty="0">
                <a:solidFill>
                  <a:schemeClr val="tx1"/>
                </a:solidFill>
              </a:rPr>
              <a:t>, </a:t>
            </a:r>
            <a:r>
              <a:rPr lang="en-US" sz="1300" dirty="0" err="1">
                <a:solidFill>
                  <a:schemeClr val="tx1"/>
                </a:solidFill>
              </a:rPr>
              <a:t>apakah</a:t>
            </a:r>
            <a:r>
              <a:rPr lang="en-US" sz="1300" dirty="0">
                <a:solidFill>
                  <a:schemeClr val="tx1"/>
                </a:solidFill>
              </a:rPr>
              <a:t> Anda </a:t>
            </a:r>
            <a:r>
              <a:rPr lang="en-US" sz="1300" dirty="0" err="1">
                <a:solidFill>
                  <a:schemeClr val="tx1"/>
                </a:solidFill>
              </a:rPr>
              <a:t>ingin</a:t>
            </a:r>
            <a:r>
              <a:rPr lang="en-US" sz="1300" dirty="0">
                <a:solidFill>
                  <a:schemeClr val="tx1"/>
                </a:solidFill>
              </a:rPr>
              <a:t> </a:t>
            </a:r>
            <a:r>
              <a:rPr lang="en-US" sz="1300" dirty="0" err="1">
                <a:solidFill>
                  <a:schemeClr val="tx1"/>
                </a:solidFill>
              </a:rPr>
              <a:t>menjadwalkan</a:t>
            </a:r>
            <a:r>
              <a:rPr lang="en-US" sz="1300" dirty="0">
                <a:solidFill>
                  <a:schemeClr val="tx1"/>
                </a:solidFill>
              </a:rPr>
              <a:t> </a:t>
            </a:r>
            <a:r>
              <a:rPr lang="en-US" sz="1300" dirty="0" err="1">
                <a:solidFill>
                  <a:schemeClr val="tx1"/>
                </a:solidFill>
              </a:rPr>
              <a:t>pertemuan</a:t>
            </a:r>
            <a:r>
              <a:rPr lang="en-US" sz="1300" dirty="0">
                <a:solidFill>
                  <a:schemeClr val="tx1"/>
                </a:solidFill>
              </a:rPr>
              <a:t>, </a:t>
            </a:r>
            <a:r>
              <a:rPr lang="en-US" sz="1300" dirty="0" err="1">
                <a:solidFill>
                  <a:schemeClr val="tx1"/>
                </a:solidFill>
              </a:rPr>
              <a:t>mengonfirmasi</a:t>
            </a:r>
            <a:r>
              <a:rPr lang="en-US" sz="1300" dirty="0">
                <a:solidFill>
                  <a:schemeClr val="tx1"/>
                </a:solidFill>
              </a:rPr>
              <a:t> </a:t>
            </a:r>
            <a:r>
              <a:rPr lang="en-US" sz="1300" dirty="0" err="1">
                <a:solidFill>
                  <a:schemeClr val="tx1"/>
                </a:solidFill>
              </a:rPr>
              <a:t>informasi</a:t>
            </a:r>
            <a:r>
              <a:rPr lang="en-US" sz="1300" dirty="0">
                <a:solidFill>
                  <a:schemeClr val="tx1"/>
                </a:solidFill>
              </a:rPr>
              <a:t>, </a:t>
            </a:r>
            <a:r>
              <a:rPr lang="en-US" sz="1300" dirty="0" err="1">
                <a:solidFill>
                  <a:schemeClr val="tx1"/>
                </a:solidFill>
              </a:rPr>
              <a:t>atau</a:t>
            </a:r>
            <a:r>
              <a:rPr lang="en-US" sz="1300" dirty="0">
                <a:solidFill>
                  <a:schemeClr val="tx1"/>
                </a:solidFill>
              </a:rPr>
              <a:t> </a:t>
            </a:r>
            <a:r>
              <a:rPr lang="en-US" sz="1300" dirty="0" err="1">
                <a:solidFill>
                  <a:schemeClr val="tx1"/>
                </a:solidFill>
              </a:rPr>
              <a:t>menawarkan</a:t>
            </a:r>
            <a:r>
              <a:rPr lang="en-US" sz="1300" dirty="0">
                <a:solidFill>
                  <a:schemeClr val="tx1"/>
                </a:solidFill>
              </a:rPr>
              <a:t> </a:t>
            </a:r>
            <a:r>
              <a:rPr lang="en-US" sz="1300" dirty="0" err="1">
                <a:solidFill>
                  <a:schemeClr val="tx1"/>
                </a:solidFill>
              </a:rPr>
              <a:t>produk</a:t>
            </a:r>
            <a:r>
              <a:rPr lang="en-US" sz="1300" dirty="0">
                <a:solidFill>
                  <a:schemeClr val="tx1"/>
                </a:solidFill>
              </a:rPr>
              <a:t>/</a:t>
            </a:r>
            <a:r>
              <a:rPr lang="en-US" sz="1300" dirty="0" err="1">
                <a:solidFill>
                  <a:schemeClr val="tx1"/>
                </a:solidFill>
              </a:rPr>
              <a:t>jasa</a:t>
            </a:r>
            <a:r>
              <a:rPr lang="en-US" sz="1300" dirty="0">
                <a:solidFill>
                  <a:schemeClr val="tx1"/>
                </a:solidFill>
              </a:rPr>
              <a:t>?</a:t>
            </a:r>
          </a:p>
          <a:p>
            <a:pPr>
              <a:lnSpc>
                <a:spcPct val="90000"/>
              </a:lnSpc>
              <a:buFont typeface="Wingdings 3" charset="2"/>
              <a:buChar char=""/>
            </a:pPr>
            <a:r>
              <a:rPr lang="en-US" sz="1300" dirty="0" err="1">
                <a:solidFill>
                  <a:schemeClr val="tx1"/>
                </a:solidFill>
                <a:highlight>
                  <a:srgbClr val="FF0000"/>
                </a:highlight>
              </a:rPr>
              <a:t>Siapkan</a:t>
            </a:r>
            <a:r>
              <a:rPr lang="en-US" sz="1300" dirty="0">
                <a:solidFill>
                  <a:schemeClr val="tx1"/>
                </a:solidFill>
                <a:highlight>
                  <a:srgbClr val="FF0000"/>
                </a:highlight>
              </a:rPr>
              <a:t> </a:t>
            </a:r>
            <a:r>
              <a:rPr lang="en-US" sz="1300" dirty="0" err="1">
                <a:solidFill>
                  <a:schemeClr val="tx1"/>
                </a:solidFill>
                <a:highlight>
                  <a:srgbClr val="FF0000"/>
                </a:highlight>
              </a:rPr>
              <a:t>Informasi</a:t>
            </a:r>
            <a:r>
              <a:rPr lang="en-US" sz="1300" dirty="0">
                <a:solidFill>
                  <a:schemeClr val="tx1"/>
                </a:solidFill>
              </a:rPr>
              <a:t>: </a:t>
            </a:r>
            <a:r>
              <a:rPr lang="en-US" sz="1300" dirty="0" err="1">
                <a:solidFill>
                  <a:schemeClr val="tx1"/>
                </a:solidFill>
              </a:rPr>
              <a:t>Kumpulkan</a:t>
            </a:r>
            <a:r>
              <a:rPr lang="en-US" sz="1300" dirty="0">
                <a:solidFill>
                  <a:schemeClr val="tx1"/>
                </a:solidFill>
              </a:rPr>
              <a:t> </a:t>
            </a:r>
            <a:r>
              <a:rPr lang="en-US" sz="1300" dirty="0" err="1">
                <a:solidFill>
                  <a:schemeClr val="tx1"/>
                </a:solidFill>
              </a:rPr>
              <a:t>semua</a:t>
            </a:r>
            <a:r>
              <a:rPr lang="en-US" sz="1300" dirty="0">
                <a:solidFill>
                  <a:schemeClr val="tx1"/>
                </a:solidFill>
              </a:rPr>
              <a:t> </a:t>
            </a:r>
            <a:r>
              <a:rPr lang="en-US" sz="1300" dirty="0" err="1">
                <a:solidFill>
                  <a:schemeClr val="tx1"/>
                </a:solidFill>
              </a:rPr>
              <a:t>informasi</a:t>
            </a:r>
            <a:r>
              <a:rPr lang="en-US" sz="1300" dirty="0">
                <a:solidFill>
                  <a:schemeClr val="tx1"/>
                </a:solidFill>
              </a:rPr>
              <a:t> yang </a:t>
            </a:r>
            <a:r>
              <a:rPr lang="en-US" sz="1300" dirty="0" err="1">
                <a:solidFill>
                  <a:schemeClr val="tx1"/>
                </a:solidFill>
              </a:rPr>
              <a:t>relevan</a:t>
            </a:r>
            <a:r>
              <a:rPr lang="en-US" sz="1300" dirty="0">
                <a:solidFill>
                  <a:schemeClr val="tx1"/>
                </a:solidFill>
              </a:rPr>
              <a:t> </a:t>
            </a:r>
            <a:r>
              <a:rPr lang="en-US" sz="1300" dirty="0" err="1">
                <a:solidFill>
                  <a:schemeClr val="tx1"/>
                </a:solidFill>
              </a:rPr>
              <a:t>sebelum</a:t>
            </a:r>
            <a:r>
              <a:rPr lang="en-US" sz="1300" dirty="0">
                <a:solidFill>
                  <a:schemeClr val="tx1"/>
                </a:solidFill>
              </a:rPr>
              <a:t> </a:t>
            </a:r>
            <a:r>
              <a:rPr lang="en-US" sz="1300" dirty="0" err="1">
                <a:solidFill>
                  <a:schemeClr val="tx1"/>
                </a:solidFill>
              </a:rPr>
              <a:t>melakukan</a:t>
            </a:r>
            <a:r>
              <a:rPr lang="en-US" sz="1300" dirty="0">
                <a:solidFill>
                  <a:schemeClr val="tx1"/>
                </a:solidFill>
              </a:rPr>
              <a:t> </a:t>
            </a:r>
            <a:r>
              <a:rPr lang="en-US" sz="1300" dirty="0" err="1">
                <a:solidFill>
                  <a:schemeClr val="tx1"/>
                </a:solidFill>
              </a:rPr>
              <a:t>panggilan</a:t>
            </a:r>
            <a:r>
              <a:rPr lang="en-US" sz="1300" dirty="0">
                <a:solidFill>
                  <a:schemeClr val="tx1"/>
                </a:solidFill>
              </a:rPr>
              <a:t>, </a:t>
            </a:r>
            <a:r>
              <a:rPr lang="en-US" sz="1300" dirty="0" err="1">
                <a:solidFill>
                  <a:schemeClr val="tx1"/>
                </a:solidFill>
              </a:rPr>
              <a:t>termasuk</a:t>
            </a:r>
            <a:r>
              <a:rPr lang="en-US" sz="1300" dirty="0">
                <a:solidFill>
                  <a:schemeClr val="tx1"/>
                </a:solidFill>
              </a:rPr>
              <a:t> </a:t>
            </a:r>
            <a:r>
              <a:rPr lang="en-US" sz="1300" dirty="0" err="1">
                <a:solidFill>
                  <a:schemeClr val="tx1"/>
                </a:solidFill>
              </a:rPr>
              <a:t>dokumen</a:t>
            </a:r>
            <a:r>
              <a:rPr lang="en-US" sz="1300" dirty="0">
                <a:solidFill>
                  <a:schemeClr val="tx1"/>
                </a:solidFill>
              </a:rPr>
              <a:t> </a:t>
            </a:r>
            <a:r>
              <a:rPr lang="en-US" sz="1300" dirty="0" err="1">
                <a:solidFill>
                  <a:schemeClr val="tx1"/>
                </a:solidFill>
              </a:rPr>
              <a:t>atau</a:t>
            </a:r>
            <a:r>
              <a:rPr lang="en-US" sz="1300" dirty="0">
                <a:solidFill>
                  <a:schemeClr val="tx1"/>
                </a:solidFill>
              </a:rPr>
              <a:t> data yang </a:t>
            </a:r>
            <a:r>
              <a:rPr lang="en-US" sz="1300" dirty="0" err="1">
                <a:solidFill>
                  <a:schemeClr val="tx1"/>
                </a:solidFill>
              </a:rPr>
              <a:t>mungkin</a:t>
            </a:r>
            <a:r>
              <a:rPr lang="en-US" sz="1300" dirty="0">
                <a:solidFill>
                  <a:schemeClr val="tx1"/>
                </a:solidFill>
              </a:rPr>
              <a:t> </a:t>
            </a:r>
            <a:r>
              <a:rPr lang="en-US" sz="1300" dirty="0" err="1">
                <a:solidFill>
                  <a:schemeClr val="tx1"/>
                </a:solidFill>
              </a:rPr>
              <a:t>diperlukan</a:t>
            </a:r>
            <a:r>
              <a:rPr lang="en-US" sz="1300" dirty="0">
                <a:solidFill>
                  <a:schemeClr val="tx1"/>
                </a:solidFill>
              </a:rPr>
              <a:t>.</a:t>
            </a:r>
          </a:p>
          <a:p>
            <a:pPr>
              <a:lnSpc>
                <a:spcPct val="90000"/>
              </a:lnSpc>
              <a:buFont typeface="Wingdings 3" charset="2"/>
              <a:buChar char=""/>
            </a:pPr>
            <a:r>
              <a:rPr lang="en-US" sz="1300" dirty="0" err="1">
                <a:solidFill>
                  <a:schemeClr val="tx1"/>
                </a:solidFill>
                <a:highlight>
                  <a:srgbClr val="FF0000"/>
                </a:highlight>
              </a:rPr>
              <a:t>Rencanakan</a:t>
            </a:r>
            <a:r>
              <a:rPr lang="en-US" sz="1300" dirty="0">
                <a:solidFill>
                  <a:schemeClr val="tx1"/>
                </a:solidFill>
                <a:highlight>
                  <a:srgbClr val="FF0000"/>
                </a:highlight>
              </a:rPr>
              <a:t> </a:t>
            </a:r>
            <a:r>
              <a:rPr lang="en-US" sz="1300" dirty="0" err="1">
                <a:solidFill>
                  <a:schemeClr val="tx1"/>
                </a:solidFill>
                <a:highlight>
                  <a:srgbClr val="FF0000"/>
                </a:highlight>
              </a:rPr>
              <a:t>Pesan</a:t>
            </a:r>
            <a:r>
              <a:rPr lang="en-US" sz="1300" dirty="0">
                <a:solidFill>
                  <a:schemeClr val="tx1"/>
                </a:solidFill>
              </a:rPr>
              <a:t>: </a:t>
            </a:r>
            <a:r>
              <a:rPr lang="en-US" sz="1300" dirty="0" err="1">
                <a:solidFill>
                  <a:schemeClr val="tx1"/>
                </a:solidFill>
              </a:rPr>
              <a:t>Buat</a:t>
            </a:r>
            <a:r>
              <a:rPr lang="en-US" sz="1300" dirty="0">
                <a:solidFill>
                  <a:schemeClr val="tx1"/>
                </a:solidFill>
              </a:rPr>
              <a:t> </a:t>
            </a:r>
            <a:r>
              <a:rPr lang="en-US" sz="1300" dirty="0" err="1">
                <a:solidFill>
                  <a:schemeClr val="tx1"/>
                </a:solidFill>
              </a:rPr>
              <a:t>poin-poin</a:t>
            </a:r>
            <a:r>
              <a:rPr lang="en-US" sz="1300" dirty="0">
                <a:solidFill>
                  <a:schemeClr val="tx1"/>
                </a:solidFill>
              </a:rPr>
              <a:t> </a:t>
            </a:r>
            <a:r>
              <a:rPr lang="en-US" sz="1300" dirty="0" err="1">
                <a:solidFill>
                  <a:schemeClr val="tx1"/>
                </a:solidFill>
              </a:rPr>
              <a:t>penting</a:t>
            </a:r>
            <a:r>
              <a:rPr lang="en-US" sz="1300" dirty="0">
                <a:solidFill>
                  <a:schemeClr val="tx1"/>
                </a:solidFill>
              </a:rPr>
              <a:t> </a:t>
            </a:r>
            <a:r>
              <a:rPr lang="en-US" sz="1300" dirty="0" err="1">
                <a:solidFill>
                  <a:schemeClr val="tx1"/>
                </a:solidFill>
              </a:rPr>
              <a:t>atau</a:t>
            </a:r>
            <a:r>
              <a:rPr lang="en-US" sz="1300" dirty="0">
                <a:solidFill>
                  <a:schemeClr val="tx1"/>
                </a:solidFill>
              </a:rPr>
              <a:t> </a:t>
            </a:r>
            <a:r>
              <a:rPr lang="en-US" sz="1300" dirty="0" err="1">
                <a:solidFill>
                  <a:schemeClr val="tx1"/>
                </a:solidFill>
              </a:rPr>
              <a:t>skrip</a:t>
            </a:r>
            <a:r>
              <a:rPr lang="en-US" sz="1300" dirty="0">
                <a:solidFill>
                  <a:schemeClr val="tx1"/>
                </a:solidFill>
              </a:rPr>
              <a:t> </a:t>
            </a:r>
            <a:r>
              <a:rPr lang="en-US" sz="1300" dirty="0" err="1">
                <a:solidFill>
                  <a:schemeClr val="tx1"/>
                </a:solidFill>
              </a:rPr>
              <a:t>singkat</a:t>
            </a:r>
            <a:r>
              <a:rPr lang="en-US" sz="1300" dirty="0">
                <a:solidFill>
                  <a:schemeClr val="tx1"/>
                </a:solidFill>
              </a:rPr>
              <a:t> </a:t>
            </a:r>
            <a:r>
              <a:rPr lang="en-US" sz="1300" dirty="0" err="1">
                <a:solidFill>
                  <a:schemeClr val="tx1"/>
                </a:solidFill>
              </a:rPr>
              <a:t>tentang</a:t>
            </a:r>
            <a:r>
              <a:rPr lang="en-US" sz="1300" dirty="0">
                <a:solidFill>
                  <a:schemeClr val="tx1"/>
                </a:solidFill>
              </a:rPr>
              <a:t> </a:t>
            </a:r>
            <a:r>
              <a:rPr lang="en-US" sz="1300" dirty="0" err="1">
                <a:solidFill>
                  <a:schemeClr val="tx1"/>
                </a:solidFill>
              </a:rPr>
              <a:t>apa</a:t>
            </a:r>
            <a:r>
              <a:rPr lang="en-US" sz="1300" dirty="0">
                <a:solidFill>
                  <a:schemeClr val="tx1"/>
                </a:solidFill>
              </a:rPr>
              <a:t> yang </a:t>
            </a:r>
            <a:r>
              <a:rPr lang="en-US" sz="1300" dirty="0" err="1">
                <a:solidFill>
                  <a:schemeClr val="tx1"/>
                </a:solidFill>
              </a:rPr>
              <a:t>akan</a:t>
            </a:r>
            <a:r>
              <a:rPr lang="en-US" sz="1300" dirty="0">
                <a:solidFill>
                  <a:schemeClr val="tx1"/>
                </a:solidFill>
              </a:rPr>
              <a:t> Anda </a:t>
            </a:r>
            <a:r>
              <a:rPr lang="en-US" sz="1300" dirty="0" err="1">
                <a:solidFill>
                  <a:schemeClr val="tx1"/>
                </a:solidFill>
              </a:rPr>
              <a:t>sampaikan</a:t>
            </a:r>
            <a:r>
              <a:rPr lang="en-US" sz="1300" dirty="0">
                <a:solidFill>
                  <a:schemeClr val="tx1"/>
                </a:solidFill>
              </a:rPr>
              <a:t> </a:t>
            </a:r>
            <a:r>
              <a:rPr lang="en-US" sz="1300" dirty="0" err="1">
                <a:solidFill>
                  <a:schemeClr val="tx1"/>
                </a:solidFill>
              </a:rPr>
              <a:t>untuk</a:t>
            </a:r>
            <a:r>
              <a:rPr lang="en-US" sz="1300" dirty="0">
                <a:solidFill>
                  <a:schemeClr val="tx1"/>
                </a:solidFill>
              </a:rPr>
              <a:t> </a:t>
            </a:r>
            <a:r>
              <a:rPr lang="en-US" sz="1300" dirty="0" err="1">
                <a:solidFill>
                  <a:schemeClr val="tx1"/>
                </a:solidFill>
              </a:rPr>
              <a:t>memastikan</a:t>
            </a:r>
            <a:r>
              <a:rPr lang="en-US" sz="1300" dirty="0">
                <a:solidFill>
                  <a:schemeClr val="tx1"/>
                </a:solidFill>
              </a:rPr>
              <a:t> Anda </a:t>
            </a:r>
            <a:r>
              <a:rPr lang="en-US" sz="1300" dirty="0" err="1">
                <a:solidFill>
                  <a:schemeClr val="tx1"/>
                </a:solidFill>
              </a:rPr>
              <a:t>tidak</a:t>
            </a:r>
            <a:r>
              <a:rPr lang="en-US" sz="1300" dirty="0">
                <a:solidFill>
                  <a:schemeClr val="tx1"/>
                </a:solidFill>
              </a:rPr>
              <a:t> </a:t>
            </a:r>
            <a:r>
              <a:rPr lang="en-US" sz="1300" dirty="0" err="1">
                <a:solidFill>
                  <a:schemeClr val="tx1"/>
                </a:solidFill>
              </a:rPr>
              <a:t>melewatkan</a:t>
            </a:r>
            <a:r>
              <a:rPr lang="en-US" sz="1300" dirty="0">
                <a:solidFill>
                  <a:schemeClr val="tx1"/>
                </a:solidFill>
              </a:rPr>
              <a:t> </a:t>
            </a:r>
            <a:r>
              <a:rPr lang="en-US" sz="1300" dirty="0" err="1">
                <a:solidFill>
                  <a:schemeClr val="tx1"/>
                </a:solidFill>
              </a:rPr>
              <a:t>hal-hal</a:t>
            </a:r>
            <a:r>
              <a:rPr lang="en-US" sz="1300" dirty="0">
                <a:solidFill>
                  <a:schemeClr val="tx1"/>
                </a:solidFill>
              </a:rPr>
              <a:t> </a:t>
            </a:r>
            <a:r>
              <a:rPr lang="en-US" sz="1300" dirty="0" err="1">
                <a:solidFill>
                  <a:schemeClr val="tx1"/>
                </a:solidFill>
              </a:rPr>
              <a:t>penting</a:t>
            </a:r>
            <a:r>
              <a:rPr lang="en-US" sz="1300" dirty="0">
                <a:solidFill>
                  <a:schemeClr val="tx1"/>
                </a:solidFill>
              </a:rPr>
              <a:t>.</a:t>
            </a:r>
          </a:p>
          <a:p>
            <a:pPr>
              <a:lnSpc>
                <a:spcPct val="90000"/>
              </a:lnSpc>
              <a:buFont typeface="Wingdings 3" charset="2"/>
              <a:buChar char=""/>
            </a:pPr>
            <a:endParaRPr lang="en-US" sz="1300" dirty="0">
              <a:solidFill>
                <a:schemeClr val="tx1"/>
              </a:solidFill>
              <a:highlight>
                <a:srgbClr val="FFFF00"/>
              </a:highlight>
            </a:endParaRPr>
          </a:p>
        </p:txBody>
      </p:sp>
    </p:spTree>
    <p:extLst>
      <p:ext uri="{BB962C8B-B14F-4D97-AF65-F5344CB8AC3E}">
        <p14:creationId xmlns:p14="http://schemas.microsoft.com/office/powerpoint/2010/main" val="2833638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D4D7BC81-F42D-0ED4-8984-3B25248A58D7}"/>
              </a:ext>
            </a:extLst>
          </p:cNvPr>
          <p:cNvSpPr>
            <a:spLocks noGrp="1"/>
          </p:cNvSpPr>
          <p:nvPr>
            <p:ph type="title"/>
          </p:nvPr>
        </p:nvSpPr>
        <p:spPr>
          <a:xfrm>
            <a:off x="648930" y="629266"/>
            <a:ext cx="9252154" cy="1223983"/>
          </a:xfrm>
        </p:spPr>
        <p:txBody>
          <a:bodyPr>
            <a:normAutofit/>
          </a:bodyPr>
          <a:lstStyle/>
          <a:p>
            <a:endParaRPr lang="id-ID"/>
          </a:p>
        </p:txBody>
      </p:sp>
      <p:sp>
        <p:nvSpPr>
          <p:cNvPr id="3" name="Tampungan Konten 2">
            <a:extLst>
              <a:ext uri="{FF2B5EF4-FFF2-40B4-BE49-F238E27FC236}">
                <a16:creationId xmlns:a16="http://schemas.microsoft.com/office/drawing/2014/main" id="{0D1AAC92-F72A-EB60-A776-138D997EEF4F}"/>
              </a:ext>
            </a:extLst>
          </p:cNvPr>
          <p:cNvSpPr>
            <a:spLocks noGrp="1"/>
          </p:cNvSpPr>
          <p:nvPr>
            <p:ph idx="1"/>
          </p:nvPr>
        </p:nvSpPr>
        <p:spPr>
          <a:xfrm>
            <a:off x="1103311" y="2052214"/>
            <a:ext cx="5965394" cy="4196185"/>
          </a:xfrm>
        </p:spPr>
        <p:txBody>
          <a:bodyPr>
            <a:normAutofit/>
          </a:bodyPr>
          <a:lstStyle/>
          <a:p>
            <a:pPr>
              <a:lnSpc>
                <a:spcPct val="90000"/>
              </a:lnSpc>
            </a:pPr>
            <a:r>
              <a:rPr lang="en-US" sz="1400" b="1"/>
              <a:t>2. </a:t>
            </a:r>
            <a:r>
              <a:rPr lang="id-ID" sz="1400" b="1">
                <a:highlight>
                  <a:srgbClr val="FF0000"/>
                </a:highlight>
              </a:rPr>
              <a:t>Mulai Panggilan dengan Sopan:</a:t>
            </a:r>
            <a:endParaRPr lang="id-ID" sz="1400">
              <a:highlight>
                <a:srgbClr val="FF0000"/>
              </a:highlight>
            </a:endParaRPr>
          </a:p>
          <a:p>
            <a:pPr>
              <a:lnSpc>
                <a:spcPct val="90000"/>
              </a:lnSpc>
              <a:buFont typeface="Arial" panose="020B0604020202020204" pitchFamily="34" charset="0"/>
              <a:buChar char="•"/>
            </a:pPr>
            <a:r>
              <a:rPr lang="id-ID" sz="1400" b="1">
                <a:highlight>
                  <a:srgbClr val="FF0000"/>
                </a:highlight>
              </a:rPr>
              <a:t>Sapa dan Perkenalan</a:t>
            </a:r>
            <a:r>
              <a:rPr lang="id-ID" sz="1400" b="1"/>
              <a:t>:</a:t>
            </a:r>
            <a:r>
              <a:rPr lang="id-ID" sz="1400"/>
              <a:t> Saat penelepon menjawab, perkenalkan diri Anda dengan jelas dan sebutkan tujuan panggilan Anda. Misalnya, “Halo, ini [Nama] dari [Nama Perusahaan]. Saya ingin membahas [topik] dengan Anda.”</a:t>
            </a:r>
          </a:p>
          <a:p>
            <a:pPr>
              <a:lnSpc>
                <a:spcPct val="90000"/>
              </a:lnSpc>
            </a:pPr>
            <a:endParaRPr lang="en-US" sz="1400"/>
          </a:p>
          <a:p>
            <a:pPr>
              <a:lnSpc>
                <a:spcPct val="90000"/>
              </a:lnSpc>
            </a:pPr>
            <a:r>
              <a:rPr lang="en-US" sz="1400" b="1">
                <a:highlight>
                  <a:srgbClr val="FF0000"/>
                </a:highlight>
              </a:rPr>
              <a:t>3. </a:t>
            </a:r>
            <a:r>
              <a:rPr lang="id-ID" sz="1400" b="1">
                <a:highlight>
                  <a:srgbClr val="FF0000"/>
                </a:highlight>
              </a:rPr>
              <a:t>Komunikasi yang Efektif:</a:t>
            </a:r>
            <a:endParaRPr lang="id-ID" sz="1400">
              <a:highlight>
                <a:srgbClr val="FF0000"/>
              </a:highlight>
            </a:endParaRPr>
          </a:p>
          <a:p>
            <a:pPr>
              <a:lnSpc>
                <a:spcPct val="90000"/>
              </a:lnSpc>
              <a:buFont typeface="Arial" panose="020B0604020202020204" pitchFamily="34" charset="0"/>
              <a:buChar char="•"/>
            </a:pPr>
            <a:r>
              <a:rPr lang="id-ID" sz="1400" b="1">
                <a:highlight>
                  <a:srgbClr val="FF0000"/>
                </a:highlight>
              </a:rPr>
              <a:t>Jelaskan Tujuan Anda</a:t>
            </a:r>
            <a:r>
              <a:rPr lang="id-ID" sz="1400" b="1"/>
              <a:t>:</a:t>
            </a:r>
            <a:r>
              <a:rPr lang="id-ID" sz="1400"/>
              <a:t> Sampaikan dengan jelas tujuan panggilan Anda dan mengapa itu penting untuk penelepon. Buat pesan Anda singkat dan </a:t>
            </a:r>
            <a:r>
              <a:rPr lang="id-ID" sz="1400" err="1"/>
              <a:t>to</a:t>
            </a:r>
            <a:r>
              <a:rPr lang="id-ID" sz="1400"/>
              <a:t> </a:t>
            </a:r>
            <a:r>
              <a:rPr lang="id-ID" sz="1400" err="1"/>
              <a:t>the</a:t>
            </a:r>
            <a:r>
              <a:rPr lang="id-ID" sz="1400"/>
              <a:t> </a:t>
            </a:r>
            <a:r>
              <a:rPr lang="id-ID" sz="1400" err="1"/>
              <a:t>point</a:t>
            </a:r>
            <a:r>
              <a:rPr lang="id-ID" sz="1400"/>
              <a:t>.</a:t>
            </a:r>
          </a:p>
          <a:p>
            <a:pPr>
              <a:lnSpc>
                <a:spcPct val="90000"/>
              </a:lnSpc>
              <a:buFont typeface="Arial" panose="020B0604020202020204" pitchFamily="34" charset="0"/>
              <a:buChar char="•"/>
            </a:pPr>
            <a:r>
              <a:rPr lang="id-ID" sz="1400" b="1">
                <a:highlight>
                  <a:srgbClr val="FF0000"/>
                </a:highlight>
              </a:rPr>
              <a:t>Dengarkan dengan Seksama</a:t>
            </a:r>
            <a:r>
              <a:rPr lang="id-ID" sz="1400" b="1"/>
              <a:t>:</a:t>
            </a:r>
            <a:r>
              <a:rPr lang="id-ID" sz="1400"/>
              <a:t> Berikan perhatian penuh pada tanggapan atau pertanyaan penelepon dan berikan jawaban yang relevan.</a:t>
            </a:r>
          </a:p>
          <a:p>
            <a:pPr>
              <a:lnSpc>
                <a:spcPct val="90000"/>
              </a:lnSpc>
              <a:buFont typeface="Arial" panose="020B0604020202020204" pitchFamily="34" charset="0"/>
              <a:buChar char="•"/>
            </a:pPr>
            <a:r>
              <a:rPr lang="id-ID" sz="1400" b="1">
                <a:highlight>
                  <a:srgbClr val="FF0000"/>
                </a:highlight>
              </a:rPr>
              <a:t>Gunakan Bahasa yang Jelas</a:t>
            </a:r>
            <a:r>
              <a:rPr lang="id-ID" sz="1400" b="1"/>
              <a:t>:</a:t>
            </a:r>
            <a:r>
              <a:rPr lang="id-ID" sz="1400"/>
              <a:t> Hindari jargon atau istilah teknis yang mungkin membingungkan jika tidak perlu. Gunakan bahasa yang mudah dimengerti.</a:t>
            </a:r>
          </a:p>
          <a:p>
            <a:pPr>
              <a:lnSpc>
                <a:spcPct val="90000"/>
              </a:lnSpc>
            </a:pPr>
            <a:endParaRPr lang="id-ID" sz="1400"/>
          </a:p>
        </p:txBody>
      </p:sp>
      <p:pic>
        <p:nvPicPr>
          <p:cNvPr id="3074" name="Picture 2" descr="Lowongan Kerja - Telephone Operator - Intercontinental Bali Sanur Resort">
            <a:extLst>
              <a:ext uri="{FF2B5EF4-FFF2-40B4-BE49-F238E27FC236}">
                <a16:creationId xmlns:a16="http://schemas.microsoft.com/office/drawing/2014/main" id="{622CBFC3-4161-8269-1455-40412D83D95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534655" y="3437851"/>
            <a:ext cx="4008888" cy="1424909"/>
          </a:xfrm>
          <a:prstGeom prst="rect">
            <a:avLst/>
          </a:prstGeom>
          <a:noFill/>
          <a:effectLst>
            <a:outerShdw blurRad="50800" dist="38100" dir="5400000" algn="t" rotWithShape="0">
              <a:prstClr val="black">
                <a:alpha val="43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6025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A5D1A6A-6678-8944-116D-3F1758A1A613}"/>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A2536C06-E445-B112-8B26-A71DE469E791}"/>
              </a:ext>
            </a:extLst>
          </p:cNvPr>
          <p:cNvSpPr>
            <a:spLocks noGrp="1"/>
          </p:cNvSpPr>
          <p:nvPr>
            <p:ph idx="1"/>
          </p:nvPr>
        </p:nvSpPr>
        <p:spPr>
          <a:xfrm>
            <a:off x="859972" y="452718"/>
            <a:ext cx="9189882" cy="5795681"/>
          </a:xfrm>
        </p:spPr>
        <p:txBody>
          <a:bodyPr/>
          <a:lstStyle/>
          <a:p>
            <a:r>
              <a:rPr lang="en-US" b="1" dirty="0">
                <a:highlight>
                  <a:srgbClr val="FF0000"/>
                </a:highlight>
              </a:rPr>
              <a:t>4. </a:t>
            </a:r>
            <a:r>
              <a:rPr lang="id-ID" b="1" dirty="0">
                <a:highlight>
                  <a:srgbClr val="FF0000"/>
                </a:highlight>
              </a:rPr>
              <a:t>Tindak Lanjut dan Aksi</a:t>
            </a:r>
            <a:r>
              <a:rPr lang="id-ID" b="1" dirty="0"/>
              <a:t>:</a:t>
            </a:r>
            <a:endParaRPr lang="id-ID" dirty="0"/>
          </a:p>
          <a:p>
            <a:pPr>
              <a:buFont typeface="Arial" panose="020B0604020202020204" pitchFamily="34" charset="0"/>
              <a:buChar char="•"/>
            </a:pPr>
            <a:r>
              <a:rPr lang="id-ID" b="1" dirty="0">
                <a:highlight>
                  <a:srgbClr val="FF0000"/>
                </a:highlight>
              </a:rPr>
              <a:t>Tanyakan Pertanyaan</a:t>
            </a:r>
            <a:r>
              <a:rPr lang="id-ID" b="1" dirty="0"/>
              <a:t>:</a:t>
            </a:r>
            <a:r>
              <a:rPr lang="id-ID" dirty="0"/>
              <a:t> Jika ada informasi yang perlu diklarifikasi atau jika Anda membutuhkan tindakan dari penelepon, ajukan pertanyaan yang sesuai.</a:t>
            </a:r>
          </a:p>
          <a:p>
            <a:pPr>
              <a:buFont typeface="Arial" panose="020B0604020202020204" pitchFamily="34" charset="0"/>
              <a:buChar char="•"/>
            </a:pPr>
            <a:r>
              <a:rPr lang="id-ID" b="1" dirty="0">
                <a:highlight>
                  <a:srgbClr val="FF0000"/>
                </a:highlight>
              </a:rPr>
              <a:t>Catat Hasil Panggilan</a:t>
            </a:r>
            <a:r>
              <a:rPr lang="id-ID" b="1" dirty="0"/>
              <a:t>:</a:t>
            </a:r>
            <a:r>
              <a:rPr lang="id-ID" dirty="0"/>
              <a:t> Buat catatan mengenai apa yang telah dibahas dan tindakan selanjutnya yang perlu diambil.</a:t>
            </a:r>
          </a:p>
          <a:p>
            <a:endParaRPr lang="en-US" dirty="0"/>
          </a:p>
          <a:p>
            <a:r>
              <a:rPr lang="en-US" b="1" dirty="0">
                <a:highlight>
                  <a:srgbClr val="FF0000"/>
                </a:highlight>
              </a:rPr>
              <a:t>6. </a:t>
            </a:r>
            <a:r>
              <a:rPr lang="id-ID" b="1" dirty="0">
                <a:highlight>
                  <a:srgbClr val="FF0000"/>
                </a:highlight>
              </a:rPr>
              <a:t>Penutupan Panggilan:</a:t>
            </a:r>
            <a:endParaRPr lang="id-ID" dirty="0">
              <a:highlight>
                <a:srgbClr val="FF0000"/>
              </a:highlight>
            </a:endParaRPr>
          </a:p>
          <a:p>
            <a:pPr>
              <a:buFont typeface="Arial" panose="020B0604020202020204" pitchFamily="34" charset="0"/>
              <a:buChar char="•"/>
            </a:pPr>
            <a:r>
              <a:rPr lang="id-ID" b="1" dirty="0"/>
              <a:t>Ringkas dan Konfirmasi:</a:t>
            </a:r>
            <a:r>
              <a:rPr lang="id-ID" dirty="0"/>
              <a:t> Ringkas kembali poin-poin penting yang telah dibahas dan konfirmasikan langkah-langkah atau tindakan yang akan diambil selanjutnya.</a:t>
            </a:r>
          </a:p>
          <a:p>
            <a:pPr>
              <a:buFont typeface="Arial" panose="020B0604020202020204" pitchFamily="34" charset="0"/>
              <a:buChar char="•"/>
            </a:pPr>
            <a:r>
              <a:rPr lang="id-ID" b="1" dirty="0">
                <a:highlight>
                  <a:srgbClr val="FF0000"/>
                </a:highlight>
              </a:rPr>
              <a:t>Ucapkan Terima Kasih</a:t>
            </a:r>
            <a:r>
              <a:rPr lang="id-ID" b="1" dirty="0"/>
              <a:t>:</a:t>
            </a:r>
            <a:r>
              <a:rPr lang="id-ID" dirty="0"/>
              <a:t> Ucapkan terima kasih atas waktu dan perhatian penelepon. Misalnya, “Terima kasih atas waktu Anda. Saya akan mengirimkan informasi lebih lanjut melalui email segera.”</a:t>
            </a:r>
          </a:p>
          <a:p>
            <a:endParaRPr lang="id-ID" dirty="0"/>
          </a:p>
        </p:txBody>
      </p:sp>
    </p:spTree>
    <p:extLst>
      <p:ext uri="{BB962C8B-B14F-4D97-AF65-F5344CB8AC3E}">
        <p14:creationId xmlns:p14="http://schemas.microsoft.com/office/powerpoint/2010/main" val="1066327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464E8040-E426-27EC-A08D-1EF73C715271}"/>
              </a:ext>
            </a:extLst>
          </p:cNvPr>
          <p:cNvSpPr>
            <a:spLocks noGrp="1"/>
          </p:cNvSpPr>
          <p:nvPr>
            <p:ph type="title"/>
          </p:nvPr>
        </p:nvSpPr>
        <p:spPr>
          <a:xfrm>
            <a:off x="648930" y="629266"/>
            <a:ext cx="9252154" cy="1223983"/>
          </a:xfrm>
        </p:spPr>
        <p:txBody>
          <a:bodyPr>
            <a:normAutofit/>
          </a:bodyPr>
          <a:lstStyle/>
          <a:p>
            <a:endParaRPr lang="id-ID"/>
          </a:p>
        </p:txBody>
      </p:sp>
      <p:sp>
        <p:nvSpPr>
          <p:cNvPr id="3" name="Tampungan Konten 2">
            <a:extLst>
              <a:ext uri="{FF2B5EF4-FFF2-40B4-BE49-F238E27FC236}">
                <a16:creationId xmlns:a16="http://schemas.microsoft.com/office/drawing/2014/main" id="{E9EB5E19-E011-9EAB-2906-5104BC7D16CF}"/>
              </a:ext>
            </a:extLst>
          </p:cNvPr>
          <p:cNvSpPr>
            <a:spLocks noGrp="1"/>
          </p:cNvSpPr>
          <p:nvPr>
            <p:ph idx="1"/>
          </p:nvPr>
        </p:nvSpPr>
        <p:spPr>
          <a:xfrm>
            <a:off x="1103311" y="2052214"/>
            <a:ext cx="6369309" cy="4196185"/>
          </a:xfrm>
        </p:spPr>
        <p:txBody>
          <a:bodyPr>
            <a:normAutofit/>
          </a:bodyPr>
          <a:lstStyle/>
          <a:p>
            <a:pPr marL="0" indent="0">
              <a:buNone/>
            </a:pPr>
            <a:r>
              <a:rPr lang="en-US" b="1" dirty="0"/>
              <a:t>6</a:t>
            </a:r>
            <a:r>
              <a:rPr lang="en-US" b="1" dirty="0">
                <a:highlight>
                  <a:srgbClr val="FF0000"/>
                </a:highlight>
              </a:rPr>
              <a:t>. </a:t>
            </a:r>
            <a:r>
              <a:rPr lang="id-ID" b="1" dirty="0">
                <a:highlight>
                  <a:srgbClr val="FF0000"/>
                </a:highlight>
              </a:rPr>
              <a:t>Tindak Lanjut Setelah Panggilan:</a:t>
            </a:r>
            <a:endParaRPr lang="id-ID" dirty="0">
              <a:highlight>
                <a:srgbClr val="FF0000"/>
              </a:highlight>
            </a:endParaRPr>
          </a:p>
          <a:p>
            <a:pPr marL="457200" lvl="1" indent="0">
              <a:buNone/>
            </a:pPr>
            <a:r>
              <a:rPr lang="id-ID" b="1" dirty="0">
                <a:highlight>
                  <a:srgbClr val="FF0000"/>
                </a:highlight>
              </a:rPr>
              <a:t>Kirim Email atau Pesan</a:t>
            </a:r>
            <a:r>
              <a:rPr lang="id-ID" b="1" dirty="0"/>
              <a:t>:</a:t>
            </a:r>
            <a:r>
              <a:rPr lang="id-ID" dirty="0"/>
              <a:t> Jika diperlukan, kirimkan email atau pesan tindak lanjut yang merangkum percakapan dan langkah-langkah berikutnya.</a:t>
            </a:r>
          </a:p>
          <a:p>
            <a:pPr marL="457200" lvl="1" indent="0">
              <a:buNone/>
            </a:pPr>
            <a:r>
              <a:rPr lang="id-ID" b="1" dirty="0" err="1">
                <a:highlight>
                  <a:srgbClr val="FF0000"/>
                </a:highlight>
              </a:rPr>
              <a:t>Update</a:t>
            </a:r>
            <a:r>
              <a:rPr lang="id-ID" b="1" dirty="0">
                <a:highlight>
                  <a:srgbClr val="FF0000"/>
                </a:highlight>
              </a:rPr>
              <a:t> </a:t>
            </a:r>
            <a:r>
              <a:rPr lang="id-ID" b="1" dirty="0" err="1">
                <a:highlight>
                  <a:srgbClr val="FF0000"/>
                </a:highlight>
              </a:rPr>
              <a:t>Database</a:t>
            </a:r>
            <a:r>
              <a:rPr lang="id-ID" b="1" dirty="0"/>
              <a:t>:</a:t>
            </a:r>
            <a:r>
              <a:rPr lang="id-ID" dirty="0"/>
              <a:t> Perbarui catatan atau </a:t>
            </a:r>
            <a:r>
              <a:rPr lang="id-ID" dirty="0" err="1"/>
              <a:t>database</a:t>
            </a:r>
            <a:r>
              <a:rPr lang="id-ID" dirty="0"/>
              <a:t> Anda dengan informasi yang diperoleh dari panggilan.</a:t>
            </a:r>
          </a:p>
          <a:p>
            <a:r>
              <a:rPr lang="id-ID" dirty="0">
                <a:solidFill>
                  <a:schemeClr val="bg1"/>
                </a:solidFill>
                <a:highlight>
                  <a:srgbClr val="FFFF00"/>
                </a:highlight>
              </a:rPr>
              <a:t>Dengan mengikuti langkah-langkah ini, Anda dapat menangani telepon keluar dengan lebih efektif dan memastikan komunikasi yang jelas dan profesional.</a:t>
            </a:r>
          </a:p>
          <a:p>
            <a:endParaRPr lang="id-ID" dirty="0"/>
          </a:p>
        </p:txBody>
      </p:sp>
      <p:pic>
        <p:nvPicPr>
          <p:cNvPr id="2050" name="Picture 2" descr="telephone-operator-970x450_30019 - Metrum">
            <a:extLst>
              <a:ext uri="{FF2B5EF4-FFF2-40B4-BE49-F238E27FC236}">
                <a16:creationId xmlns:a16="http://schemas.microsoft.com/office/drawing/2014/main" id="{644D5FA1-0115-176E-5A9A-C0371E6691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3566" r="38717"/>
          <a:stretch/>
        </p:blipFill>
        <p:spPr bwMode="auto">
          <a:xfrm>
            <a:off x="8129871" y="2052213"/>
            <a:ext cx="3413671" cy="4196185"/>
          </a:xfrm>
          <a:prstGeom prst="rect">
            <a:avLst/>
          </a:prstGeom>
          <a:noFill/>
          <a:effectLst>
            <a:outerShdw blurRad="50800" dist="38100" dir="5400000" algn="t" rotWithShape="0">
              <a:prstClr val="black">
                <a:alpha val="43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8798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FB56C61E-646D-1DCE-48DA-C6529151120F}"/>
              </a:ext>
            </a:extLst>
          </p:cNvPr>
          <p:cNvSpPr>
            <a:spLocks noGrp="1"/>
          </p:cNvSpPr>
          <p:nvPr>
            <p:ph type="title"/>
          </p:nvPr>
        </p:nvSpPr>
        <p:spPr/>
        <p:txBody>
          <a:bodyPr/>
          <a:lstStyle/>
          <a:p>
            <a:pPr algn="ctr"/>
            <a:r>
              <a:rPr lang="pt-BR" sz="3200" dirty="0">
                <a:solidFill>
                  <a:srgbClr val="000000"/>
                </a:solidFill>
                <a:effectLst/>
                <a:highlight>
                  <a:srgbClr val="FFFF00"/>
                </a:highlight>
                <a:latin typeface="Times New Roman" panose="02020603050405020304" pitchFamily="18" charset="0"/>
              </a:rPr>
              <a:t>Cara menangani telepon </a:t>
            </a:r>
            <a:br>
              <a:rPr lang="pt-BR" sz="3200" dirty="0">
                <a:highlight>
                  <a:srgbClr val="FFFF00"/>
                </a:highlight>
              </a:rPr>
            </a:br>
            <a:r>
              <a:rPr lang="pt-BR" sz="3200" dirty="0">
                <a:solidFill>
                  <a:srgbClr val="000000"/>
                </a:solidFill>
                <a:effectLst/>
                <a:highlight>
                  <a:srgbClr val="FFFF00"/>
                </a:highlight>
                <a:latin typeface="Times New Roman" panose="02020603050405020304" pitchFamily="18" charset="0"/>
              </a:rPr>
              <a:t>bernada ancaman </a:t>
            </a:r>
            <a:endParaRPr lang="id-ID" sz="3200" dirty="0">
              <a:highlight>
                <a:srgbClr val="FFFF00"/>
              </a:highlight>
            </a:endParaRPr>
          </a:p>
        </p:txBody>
      </p:sp>
      <p:sp>
        <p:nvSpPr>
          <p:cNvPr id="3" name="Tampungan Konten 2">
            <a:extLst>
              <a:ext uri="{FF2B5EF4-FFF2-40B4-BE49-F238E27FC236}">
                <a16:creationId xmlns:a16="http://schemas.microsoft.com/office/drawing/2014/main" id="{38F5C54B-DDB1-BCFE-6D22-4C48FA0D3EAF}"/>
              </a:ext>
            </a:extLst>
          </p:cNvPr>
          <p:cNvSpPr>
            <a:spLocks noGrp="1"/>
          </p:cNvSpPr>
          <p:nvPr>
            <p:ph idx="1"/>
          </p:nvPr>
        </p:nvSpPr>
        <p:spPr>
          <a:xfrm>
            <a:off x="1110343" y="1524000"/>
            <a:ext cx="8939510" cy="4724399"/>
          </a:xfrm>
        </p:spPr>
        <p:txBody>
          <a:bodyPr>
            <a:normAutofit fontScale="92500" lnSpcReduction="20000"/>
          </a:bodyPr>
          <a:lstStyle/>
          <a:p>
            <a:r>
              <a:rPr lang="id-ID" dirty="0"/>
              <a:t>Menangani telepon yang bernada ancaman memerlukan perhatian khusus untuk memastikan keamanan dan menghindari potensi risiko. Berikut adalah langkah-langkah yang bisa diikuti jika Anda menghadapi situasi seperti ini:</a:t>
            </a:r>
            <a:endParaRPr lang="en-US" dirty="0"/>
          </a:p>
          <a:p>
            <a:r>
              <a:rPr lang="nn-NO" b="1" dirty="0">
                <a:highlight>
                  <a:srgbClr val="FF0000"/>
                </a:highlight>
              </a:rPr>
              <a:t>1. Tetap Tenang</a:t>
            </a:r>
            <a:r>
              <a:rPr lang="nn-NO" b="1" dirty="0"/>
              <a:t>:</a:t>
            </a:r>
            <a:endParaRPr lang="nn-NO" dirty="0"/>
          </a:p>
          <a:p>
            <a:pPr>
              <a:buFont typeface="Arial" panose="020B0604020202020204" pitchFamily="34" charset="0"/>
              <a:buChar char="•"/>
            </a:pPr>
            <a:r>
              <a:rPr lang="nn-NO" b="1" dirty="0"/>
              <a:t>Jangan Panik:</a:t>
            </a:r>
            <a:r>
              <a:rPr lang="nn-NO" dirty="0"/>
              <a:t> Usahakan untuk tetap tenang dan jangan membiarkan ancaman mempengaruhi emosi Anda. Reaksi panik bisa memperburuk situasi.</a:t>
            </a:r>
          </a:p>
          <a:p>
            <a:r>
              <a:rPr lang="en-US" b="1" dirty="0">
                <a:highlight>
                  <a:srgbClr val="FF0000"/>
                </a:highlight>
              </a:rPr>
              <a:t>2. </a:t>
            </a:r>
            <a:r>
              <a:rPr lang="id-ID" b="1" dirty="0">
                <a:highlight>
                  <a:srgbClr val="FF0000"/>
                </a:highlight>
              </a:rPr>
              <a:t>Dengarkan dengan Seksama</a:t>
            </a:r>
            <a:r>
              <a:rPr lang="id-ID" b="1" dirty="0"/>
              <a:t>:</a:t>
            </a:r>
            <a:endParaRPr lang="id-ID" dirty="0"/>
          </a:p>
          <a:p>
            <a:pPr>
              <a:buFont typeface="Arial" panose="020B0604020202020204" pitchFamily="34" charset="0"/>
              <a:buChar char="•"/>
            </a:pPr>
            <a:r>
              <a:rPr lang="id-ID" b="1" dirty="0"/>
              <a:t>Catat Detail:</a:t>
            </a:r>
            <a:r>
              <a:rPr lang="id-ID" dirty="0"/>
              <a:t> Dengarkan apa yang dikatakan penelepon dan catat detail penting seperti isi ancaman, nada suara, dan informasi lain yang mungkin relevan.</a:t>
            </a:r>
            <a:endParaRPr lang="en-US" dirty="0"/>
          </a:p>
          <a:p>
            <a:r>
              <a:rPr lang="en-US" b="1" dirty="0">
                <a:highlight>
                  <a:srgbClr val="FF0000"/>
                </a:highlight>
              </a:rPr>
              <a:t>3. </a:t>
            </a:r>
            <a:r>
              <a:rPr lang="id-ID" b="1" dirty="0">
                <a:highlight>
                  <a:srgbClr val="FF0000"/>
                </a:highlight>
              </a:rPr>
              <a:t>Jangan Terlibat dalam Diskusi</a:t>
            </a:r>
            <a:r>
              <a:rPr lang="id-ID" b="1" dirty="0"/>
              <a:t>:</a:t>
            </a:r>
            <a:endParaRPr lang="id-ID" dirty="0"/>
          </a:p>
          <a:p>
            <a:pPr>
              <a:buFont typeface="Arial" panose="020B0604020202020204" pitchFamily="34" charset="0"/>
              <a:buChar char="•"/>
            </a:pPr>
            <a:r>
              <a:rPr lang="id-ID" b="1" dirty="0"/>
              <a:t>Hindari Provokasi:</a:t>
            </a:r>
            <a:r>
              <a:rPr lang="id-ID" dirty="0"/>
              <a:t> Jangan mencoba untuk berdebat atau menanggapi ancaman secara emosional. Fokuslah pada menjaga percakapan tetap singkat dan profesional.</a:t>
            </a:r>
          </a:p>
          <a:p>
            <a:endParaRPr lang="id-ID" dirty="0"/>
          </a:p>
        </p:txBody>
      </p:sp>
    </p:spTree>
    <p:extLst>
      <p:ext uri="{BB962C8B-B14F-4D97-AF65-F5344CB8AC3E}">
        <p14:creationId xmlns:p14="http://schemas.microsoft.com/office/powerpoint/2010/main" val="3760790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EA2DB568-9E46-0B4B-3C13-63BA24006E1C}"/>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885B0A4E-8C6E-E5A1-984D-EAA606515FB4}"/>
              </a:ext>
            </a:extLst>
          </p:cNvPr>
          <p:cNvSpPr>
            <a:spLocks noGrp="1"/>
          </p:cNvSpPr>
          <p:nvPr>
            <p:ph idx="1"/>
          </p:nvPr>
        </p:nvSpPr>
        <p:spPr>
          <a:xfrm>
            <a:off x="1001486" y="598714"/>
            <a:ext cx="9048367" cy="5649685"/>
          </a:xfrm>
        </p:spPr>
        <p:txBody>
          <a:bodyPr>
            <a:normAutofit lnSpcReduction="10000"/>
          </a:bodyPr>
          <a:lstStyle/>
          <a:p>
            <a:r>
              <a:rPr lang="en-US" b="1" dirty="0">
                <a:highlight>
                  <a:srgbClr val="FF0000"/>
                </a:highlight>
              </a:rPr>
              <a:t>4. </a:t>
            </a:r>
            <a:r>
              <a:rPr lang="id-ID" b="1" dirty="0">
                <a:highlight>
                  <a:srgbClr val="FF0000"/>
                </a:highlight>
              </a:rPr>
              <a:t>Tanyakan Identitas</a:t>
            </a:r>
            <a:r>
              <a:rPr lang="id-ID" b="1" dirty="0"/>
              <a:t>:</a:t>
            </a:r>
            <a:endParaRPr lang="id-ID" dirty="0"/>
          </a:p>
          <a:p>
            <a:pPr>
              <a:buFont typeface="Arial" panose="020B0604020202020204" pitchFamily="34" charset="0"/>
              <a:buChar char="•"/>
            </a:pPr>
            <a:r>
              <a:rPr lang="id-ID" b="1" dirty="0"/>
              <a:t>Minta Nama dan Kontak:</a:t>
            </a:r>
            <a:r>
              <a:rPr lang="id-ID" dirty="0"/>
              <a:t> Jika aman untuk dilakukan, Anda dapat meminta nama penelepon atau informasi kontak lain. Namun, lakukan ini dengan hati-hati dan hanya jika Anda merasa aman.</a:t>
            </a:r>
            <a:endParaRPr lang="en-US" dirty="0"/>
          </a:p>
          <a:p>
            <a:r>
              <a:rPr lang="en-US" b="1" dirty="0">
                <a:highlight>
                  <a:srgbClr val="FF0000"/>
                </a:highlight>
              </a:rPr>
              <a:t>5. </a:t>
            </a:r>
            <a:r>
              <a:rPr lang="id-ID" b="1" dirty="0">
                <a:highlight>
                  <a:srgbClr val="FF0000"/>
                </a:highlight>
              </a:rPr>
              <a:t>Akhiri Panggilan dengan Cepat:</a:t>
            </a:r>
            <a:endParaRPr lang="id-ID" dirty="0">
              <a:highlight>
                <a:srgbClr val="FF0000"/>
              </a:highlight>
            </a:endParaRPr>
          </a:p>
          <a:p>
            <a:pPr>
              <a:buFont typeface="Arial" panose="020B0604020202020204" pitchFamily="34" charset="0"/>
              <a:buChar char="•"/>
            </a:pPr>
            <a:r>
              <a:rPr lang="id-ID" b="1" dirty="0"/>
              <a:t>Tutupi Panggilan:</a:t>
            </a:r>
            <a:r>
              <a:rPr lang="id-ID" dirty="0"/>
              <a:t> Jika situasinya merasa tidak aman atau ancaman terus berlanjut, tutup panggilan dengan sopan namun cepat. Misalnya, “Saya akan menghentikan percakapan ini sekarang. Terima kasih.”</a:t>
            </a:r>
            <a:endParaRPr lang="en-US" dirty="0"/>
          </a:p>
          <a:p>
            <a:r>
              <a:rPr lang="en-US" dirty="0">
                <a:highlight>
                  <a:srgbClr val="FF0000"/>
                </a:highlight>
              </a:rPr>
              <a:t>6. </a:t>
            </a:r>
            <a:r>
              <a:rPr lang="id-ID" b="1" dirty="0">
                <a:highlight>
                  <a:srgbClr val="FF0000"/>
                </a:highlight>
              </a:rPr>
              <a:t>Laporkan Panggilan:</a:t>
            </a:r>
            <a:endParaRPr lang="id-ID" dirty="0">
              <a:highlight>
                <a:srgbClr val="FF0000"/>
              </a:highlight>
            </a:endParaRPr>
          </a:p>
          <a:p>
            <a:pPr>
              <a:buFont typeface="Arial" panose="020B0604020202020204" pitchFamily="34" charset="0"/>
              <a:buChar char="•"/>
            </a:pPr>
            <a:r>
              <a:rPr lang="id-ID" b="1" dirty="0"/>
              <a:t>Hubungi Pihak Berwenang:</a:t>
            </a:r>
            <a:r>
              <a:rPr lang="id-ID" dirty="0"/>
              <a:t> Laporkan ancaman kepada pihak berwenang, seperti polisi atau departemen keamanan. Berikan mereka semua detail yang telah Anda catat.</a:t>
            </a:r>
          </a:p>
          <a:p>
            <a:pPr>
              <a:buFont typeface="Arial" panose="020B0604020202020204" pitchFamily="34" charset="0"/>
              <a:buChar char="•"/>
            </a:pPr>
            <a:r>
              <a:rPr lang="id-ID" b="1" dirty="0"/>
              <a:t>Informasikan Atasan:</a:t>
            </a:r>
            <a:r>
              <a:rPr lang="id-ID" dirty="0"/>
              <a:t> Jika Anda bekerja di sebuah perusahaan, laporkan kejadian tersebut kepada atasan atau departemen keamanan perusahaan.</a:t>
            </a:r>
          </a:p>
          <a:p>
            <a:pPr>
              <a:buFont typeface="Arial" panose="020B0604020202020204" pitchFamily="34" charset="0"/>
              <a:buChar char="•"/>
            </a:pPr>
            <a:endParaRPr lang="en-US" dirty="0"/>
          </a:p>
          <a:p>
            <a:pPr>
              <a:buFont typeface="Arial" panose="020B0604020202020204" pitchFamily="34" charset="0"/>
              <a:buChar char="•"/>
            </a:pPr>
            <a:endParaRPr lang="id-ID" dirty="0"/>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1876885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7DD3B48C-1EFA-9584-F61F-187773EEF392}"/>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A8D9EC58-55D8-7EF1-6FA3-9B4343D7A298}"/>
              </a:ext>
            </a:extLst>
          </p:cNvPr>
          <p:cNvSpPr>
            <a:spLocks noGrp="1"/>
          </p:cNvSpPr>
          <p:nvPr>
            <p:ph idx="1"/>
          </p:nvPr>
        </p:nvSpPr>
        <p:spPr>
          <a:xfrm>
            <a:off x="1099458" y="1066800"/>
            <a:ext cx="8950396" cy="5181599"/>
          </a:xfrm>
        </p:spPr>
        <p:txBody>
          <a:bodyPr/>
          <a:lstStyle/>
          <a:p>
            <a:r>
              <a:rPr lang="en-US" b="1" dirty="0">
                <a:highlight>
                  <a:srgbClr val="FF0000"/>
                </a:highlight>
              </a:rPr>
              <a:t>7. </a:t>
            </a:r>
            <a:r>
              <a:rPr lang="id-ID" b="1" dirty="0">
                <a:highlight>
                  <a:srgbClr val="FF0000"/>
                </a:highlight>
              </a:rPr>
              <a:t>Kumpulkan Bukti:</a:t>
            </a:r>
            <a:endParaRPr lang="id-ID" dirty="0">
              <a:highlight>
                <a:srgbClr val="FF0000"/>
              </a:highlight>
            </a:endParaRPr>
          </a:p>
          <a:p>
            <a:pPr>
              <a:buFont typeface="Arial" panose="020B0604020202020204" pitchFamily="34" charset="0"/>
              <a:buChar char="•"/>
            </a:pPr>
            <a:r>
              <a:rPr lang="id-ID" b="1" dirty="0"/>
              <a:t>Simpan Rekaman:</a:t>
            </a:r>
            <a:r>
              <a:rPr lang="id-ID" dirty="0"/>
              <a:t> Jika mungkin, simpan rekaman panggilan atau bukti tertulis dari ancaman. Ini akan membantu pihak berwenang dalam investigasi.</a:t>
            </a:r>
            <a:endParaRPr lang="en-US" dirty="0"/>
          </a:p>
          <a:p>
            <a:r>
              <a:rPr lang="en-US" dirty="0">
                <a:highlight>
                  <a:srgbClr val="FF0000"/>
                </a:highlight>
              </a:rPr>
              <a:t>8. </a:t>
            </a:r>
            <a:r>
              <a:rPr lang="id-ID" b="1" dirty="0">
                <a:highlight>
                  <a:srgbClr val="FF0000"/>
                </a:highlight>
              </a:rPr>
              <a:t>Tingkatkan Keamanan</a:t>
            </a:r>
            <a:r>
              <a:rPr lang="id-ID" b="1" dirty="0"/>
              <a:t>:</a:t>
            </a:r>
            <a:endParaRPr lang="id-ID" dirty="0"/>
          </a:p>
          <a:p>
            <a:pPr>
              <a:buFont typeface="Arial" panose="020B0604020202020204" pitchFamily="34" charset="0"/>
              <a:buChar char="•"/>
            </a:pPr>
            <a:r>
              <a:rPr lang="id-ID" b="1" dirty="0"/>
              <a:t>Tindakan Preventif:</a:t>
            </a:r>
            <a:r>
              <a:rPr lang="id-ID" dirty="0"/>
              <a:t> Pertimbangkan untuk memperkuat sistem keamanan, baik di lingkungan kerja maupun di rumah, jika Anda merasa perlu.</a:t>
            </a:r>
          </a:p>
          <a:p>
            <a:pPr>
              <a:buFont typeface="Arial" panose="020B0604020202020204" pitchFamily="34" charset="0"/>
              <a:buChar char="•"/>
            </a:pPr>
            <a:endParaRPr lang="id-ID" dirty="0"/>
          </a:p>
          <a:p>
            <a:r>
              <a:rPr lang="en-US" b="1" dirty="0">
                <a:highlight>
                  <a:srgbClr val="FF0000"/>
                </a:highlight>
              </a:rPr>
              <a:t>9. </a:t>
            </a:r>
            <a:r>
              <a:rPr lang="id-ID" b="1" dirty="0">
                <a:highlight>
                  <a:srgbClr val="FF0000"/>
                </a:highlight>
              </a:rPr>
              <a:t>Dukungan Emosional:</a:t>
            </a:r>
            <a:endParaRPr lang="id-ID" dirty="0">
              <a:highlight>
                <a:srgbClr val="FF0000"/>
              </a:highlight>
            </a:endParaRPr>
          </a:p>
          <a:p>
            <a:pPr>
              <a:buFont typeface="Arial" panose="020B0604020202020204" pitchFamily="34" charset="0"/>
              <a:buChar char="•"/>
            </a:pPr>
            <a:r>
              <a:rPr lang="id-ID" b="1" dirty="0"/>
              <a:t>Cari Dukungan:</a:t>
            </a:r>
            <a:r>
              <a:rPr lang="id-ID" dirty="0"/>
              <a:t> Jika Anda merasa terganggu secara emosional oleh ancaman tersebut, bicarakan dengan seseorang yang Anda percayai atau pertimbangkan untuk mencari bantuan profesional.</a:t>
            </a:r>
          </a:p>
          <a:p>
            <a:endParaRPr lang="id-ID" dirty="0"/>
          </a:p>
        </p:txBody>
      </p:sp>
    </p:spTree>
    <p:extLst>
      <p:ext uri="{BB962C8B-B14F-4D97-AF65-F5344CB8AC3E}">
        <p14:creationId xmlns:p14="http://schemas.microsoft.com/office/powerpoint/2010/main" val="2254925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7703269E-80EB-AA0C-4E72-1ABAF688280A}"/>
              </a:ext>
            </a:extLst>
          </p:cNvPr>
          <p:cNvSpPr>
            <a:spLocks noGrp="1"/>
          </p:cNvSpPr>
          <p:nvPr>
            <p:ph type="title"/>
          </p:nvPr>
        </p:nvSpPr>
        <p:spPr>
          <a:xfrm>
            <a:off x="648929" y="629266"/>
            <a:ext cx="6256423" cy="1641987"/>
          </a:xfrm>
        </p:spPr>
        <p:txBody>
          <a:bodyPr>
            <a:normAutofit/>
          </a:bodyPr>
          <a:lstStyle/>
          <a:p>
            <a:endParaRPr lang="id-ID"/>
          </a:p>
        </p:txBody>
      </p:sp>
      <p:pic>
        <p:nvPicPr>
          <p:cNvPr id="5122" name="Picture 2" descr="A beautiful friendly secretary telephone operator. 16359055 Stock Photo at  Vecteezy">
            <a:extLst>
              <a:ext uri="{FF2B5EF4-FFF2-40B4-BE49-F238E27FC236}">
                <a16:creationId xmlns:a16="http://schemas.microsoft.com/office/drawing/2014/main" id="{086C5356-60E2-48D9-6B02-DBD570FD9E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7365" r="25546"/>
          <a:stretch/>
        </p:blipFill>
        <p:spPr bwMode="auto">
          <a:xfrm>
            <a:off x="7554139" y="609601"/>
            <a:ext cx="3990160" cy="5638797"/>
          </a:xfrm>
          <a:prstGeom prst="rect">
            <a:avLst/>
          </a:prstGeom>
          <a:noFill/>
          <a:effectLst>
            <a:outerShdw blurRad="50800" dist="38100" dir="5400000" algn="t" rotWithShape="0">
              <a:prstClr val="black">
                <a:alpha val="43000"/>
              </a:prstClr>
            </a:outerShdw>
          </a:effectLst>
          <a:extLst>
            <a:ext uri="{909E8E84-426E-40DD-AFC4-6F175D3DCCD1}">
              <a14:hiddenFill xmlns:a14="http://schemas.microsoft.com/office/drawing/2010/main">
                <a:solidFill>
                  <a:srgbClr val="FFFFFF"/>
                </a:solidFill>
              </a14:hiddenFill>
            </a:ext>
          </a:extLst>
        </p:spPr>
      </p:pic>
      <p:sp>
        <p:nvSpPr>
          <p:cNvPr id="5127" name="Rectangle 5126">
            <a:extLst>
              <a:ext uri="{FF2B5EF4-FFF2-40B4-BE49-F238E27FC236}">
                <a16:creationId xmlns:a16="http://schemas.microsoft.com/office/drawing/2014/main" id="{0D187C4E-14B9-4504-B200-5127823FA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4244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3" name="Tampungan Konten 2">
            <a:extLst>
              <a:ext uri="{FF2B5EF4-FFF2-40B4-BE49-F238E27FC236}">
                <a16:creationId xmlns:a16="http://schemas.microsoft.com/office/drawing/2014/main" id="{0C780A74-8808-56E3-B571-72E49AFDB137}"/>
              </a:ext>
            </a:extLst>
          </p:cNvPr>
          <p:cNvSpPr>
            <a:spLocks noGrp="1"/>
          </p:cNvSpPr>
          <p:nvPr>
            <p:ph idx="1"/>
          </p:nvPr>
        </p:nvSpPr>
        <p:spPr>
          <a:xfrm>
            <a:off x="1066799" y="2569029"/>
            <a:ext cx="5839637" cy="3679370"/>
          </a:xfrm>
        </p:spPr>
        <p:txBody>
          <a:bodyPr>
            <a:normAutofit/>
          </a:bodyPr>
          <a:lstStyle/>
          <a:p>
            <a:pPr marL="0" indent="0">
              <a:lnSpc>
                <a:spcPct val="90000"/>
              </a:lnSpc>
              <a:buNone/>
            </a:pPr>
            <a:r>
              <a:rPr lang="en-US" sz="1500" b="1" dirty="0">
                <a:highlight>
                  <a:srgbClr val="FF0000"/>
                </a:highlight>
              </a:rPr>
              <a:t>10. </a:t>
            </a:r>
            <a:r>
              <a:rPr lang="id-ID" sz="1500" b="1" dirty="0">
                <a:highlight>
                  <a:srgbClr val="FF0000"/>
                </a:highlight>
              </a:rPr>
              <a:t>Kaji Prosedur Keamanan</a:t>
            </a:r>
            <a:r>
              <a:rPr lang="id-ID" sz="1500" b="1" dirty="0"/>
              <a:t>:</a:t>
            </a:r>
            <a:endParaRPr lang="id-ID" sz="1500" dirty="0"/>
          </a:p>
          <a:p>
            <a:pPr marL="457200" lvl="1" indent="0">
              <a:lnSpc>
                <a:spcPct val="90000"/>
              </a:lnSpc>
              <a:buNone/>
            </a:pPr>
            <a:r>
              <a:rPr lang="id-ID" sz="1500" b="1" dirty="0"/>
              <a:t>Periksa Kebijakan:</a:t>
            </a:r>
            <a:r>
              <a:rPr lang="id-ID" sz="1500" dirty="0"/>
              <a:t> Jika Anda bekerja di suatu organisasi, tinjau dan perbarui kebijakan keamanan dan prosedur penanganan ancaman telepon agar siap menghadapi situasi serupa di masa depan.</a:t>
            </a:r>
            <a:endParaRPr lang="en-US" sz="1500" dirty="0"/>
          </a:p>
          <a:p>
            <a:pPr marL="457200" lvl="1" indent="0">
              <a:lnSpc>
                <a:spcPct val="90000"/>
              </a:lnSpc>
              <a:buNone/>
            </a:pPr>
            <a:endParaRPr lang="id-ID" sz="1500" dirty="0"/>
          </a:p>
          <a:p>
            <a:pPr>
              <a:lnSpc>
                <a:spcPct val="90000"/>
              </a:lnSpc>
            </a:pPr>
            <a:r>
              <a:rPr lang="id-ID" sz="1500" dirty="0">
                <a:solidFill>
                  <a:schemeClr val="bg1"/>
                </a:solidFill>
                <a:highlight>
                  <a:srgbClr val="FFFF00"/>
                </a:highlight>
              </a:rPr>
              <a:t>Menangani telepon bernada ancaman memerlukan pendekatan hati-hati dan profesional untuk memastikan keselamatan Anda dan orang lain. Jika Anda merasa ancaman itu serius atau berpotensi membahayakan, tindakan segera dan pelaporan kepada pihak berwenang adalah langkah yang sangat penting.</a:t>
            </a:r>
          </a:p>
          <a:p>
            <a:pPr marL="0" indent="0">
              <a:lnSpc>
                <a:spcPct val="90000"/>
              </a:lnSpc>
              <a:buNone/>
            </a:pPr>
            <a:endParaRPr lang="id-ID" sz="1500" dirty="0"/>
          </a:p>
        </p:txBody>
      </p:sp>
    </p:spTree>
    <p:extLst>
      <p:ext uri="{BB962C8B-B14F-4D97-AF65-F5344CB8AC3E}">
        <p14:creationId xmlns:p14="http://schemas.microsoft.com/office/powerpoint/2010/main" val="38528617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467</TotalTime>
  <Words>820</Words>
  <Application>Microsoft Office PowerPoint</Application>
  <PresentationFormat>Layar Lebar</PresentationFormat>
  <Paragraphs>56</Paragraphs>
  <Slides>8</Slides>
  <Notes>0</Notes>
  <HiddenSlides>0</HiddenSlides>
  <MMClips>0</MMClips>
  <ScaleCrop>false</ScaleCrop>
  <HeadingPairs>
    <vt:vector size="6" baseType="variant">
      <vt:variant>
        <vt:lpstr>Font Dipakai</vt:lpstr>
      </vt:variant>
      <vt:variant>
        <vt:i4>4</vt:i4>
      </vt:variant>
      <vt:variant>
        <vt:lpstr>Tema</vt:lpstr>
      </vt:variant>
      <vt:variant>
        <vt:i4>1</vt:i4>
      </vt:variant>
      <vt:variant>
        <vt:lpstr>Judul Slide</vt:lpstr>
      </vt:variant>
      <vt:variant>
        <vt:i4>8</vt:i4>
      </vt:variant>
    </vt:vector>
  </HeadingPairs>
  <TitlesOfParts>
    <vt:vector size="13" baseType="lpstr">
      <vt:lpstr>Arial</vt:lpstr>
      <vt:lpstr>Century Gothic</vt:lpstr>
      <vt:lpstr>Times New Roman</vt:lpstr>
      <vt:lpstr>Wingdings 3</vt:lpstr>
      <vt:lpstr>Ion</vt:lpstr>
      <vt:lpstr> Cara menangani telepon keluar</vt:lpstr>
      <vt:lpstr>Presentasi PowerPoint</vt:lpstr>
      <vt:lpstr>Presentasi PowerPoint</vt:lpstr>
      <vt:lpstr>Presentasi PowerPoint</vt:lpstr>
      <vt:lpstr>Cara menangani telepon  bernada ancaman </vt:lpstr>
      <vt:lpstr>Presentasi PowerPoint</vt:lpstr>
      <vt:lpstr>Presentasi PowerPoint</vt:lpstr>
      <vt:lpstr>Presentasi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yusminar wahyuningsih</dc:creator>
  <cp:lastModifiedBy>yusminar wahyuningsih</cp:lastModifiedBy>
  <cp:revision>1</cp:revision>
  <dcterms:created xsi:type="dcterms:W3CDTF">2024-09-13T05:26:04Z</dcterms:created>
  <dcterms:modified xsi:type="dcterms:W3CDTF">2024-09-13T13:13:41Z</dcterms:modified>
</cp:coreProperties>
</file>