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28"/>
  </p:notesMasterIdLst>
  <p:sldIdLst>
    <p:sldId id="354" r:id="rId4"/>
    <p:sldId id="291" r:id="rId5"/>
    <p:sldId id="374" r:id="rId6"/>
    <p:sldId id="375" r:id="rId7"/>
    <p:sldId id="376" r:id="rId8"/>
    <p:sldId id="377" r:id="rId9"/>
    <p:sldId id="379" r:id="rId10"/>
    <p:sldId id="378" r:id="rId11"/>
    <p:sldId id="380" r:id="rId12"/>
    <p:sldId id="382" r:id="rId13"/>
    <p:sldId id="383" r:id="rId14"/>
    <p:sldId id="381" r:id="rId15"/>
    <p:sldId id="384" r:id="rId16"/>
    <p:sldId id="270" r:id="rId17"/>
    <p:sldId id="385" r:id="rId18"/>
    <p:sldId id="386" r:id="rId19"/>
    <p:sldId id="387" r:id="rId20"/>
    <p:sldId id="362" r:id="rId21"/>
    <p:sldId id="388" r:id="rId22"/>
    <p:sldId id="389" r:id="rId23"/>
    <p:sldId id="390" r:id="rId24"/>
    <p:sldId id="391" r:id="rId25"/>
    <p:sldId id="392" r:id="rId26"/>
    <p:sldId id="373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9" d="100"/>
          <a:sy n="89" d="100"/>
        </p:scale>
        <p:origin x="466" y="7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6/22/2024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B24E91D7-E3DF-4B78-9679-1103FBCF548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34982" y="0"/>
            <a:ext cx="4322036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A6C8369F-32EF-46EC-AB97-844E17DD14FD}"/>
              </a:ext>
            </a:extLst>
          </p:cNvPr>
          <p:cNvSpPr/>
          <p:nvPr userDrawn="1"/>
        </p:nvSpPr>
        <p:spPr>
          <a:xfrm>
            <a:off x="-1" y="828942"/>
            <a:ext cx="4862557" cy="16637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F8CEF7-B415-4262-B314-9BD7D139FC10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03221" y="-3827"/>
            <a:ext cx="2666667" cy="5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B965928-3AE9-43AD-A998-C637B0A03C88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774835" y="1488113"/>
            <a:ext cx="2666667" cy="5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4B513918-66CF-46D7-AFFF-09DA235C3496}"/>
              </a:ext>
            </a:extLst>
          </p:cNvPr>
          <p:cNvSpPr/>
          <p:nvPr userDrawn="1"/>
        </p:nvSpPr>
        <p:spPr>
          <a:xfrm>
            <a:off x="6908167" y="5662484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01BC2467-EE8A-4564-8811-D67559B118AA}"/>
              </a:ext>
            </a:extLst>
          </p:cNvPr>
          <p:cNvGrpSpPr/>
          <p:nvPr userDrawn="1"/>
        </p:nvGrpSpPr>
        <p:grpSpPr>
          <a:xfrm>
            <a:off x="7079704" y="2354198"/>
            <a:ext cx="4354942" cy="3514972"/>
            <a:chOff x="2444748" y="555045"/>
            <a:chExt cx="7282048" cy="57274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EE152B8-5443-42B9-8B2A-EC459A1B9AAD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8660F49-B40E-45FC-84BC-FCD0D035F34C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66B06EB-4D01-476E-8816-406DD42496AD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A794FB5-56FD-4DD2-A6BC-50568072A96C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6645D54-179C-4774-B288-64C7444A28D1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808D49B-D73E-40C0-9DE2-734C87F4ED4A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5EBDA67-1D35-469F-A9BB-2048D0B74D78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CD33199-7220-420F-84B8-6AB5253496BF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6D5018D5-E1C2-400A-8EA3-9D56FD670CF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00473" y="2541394"/>
            <a:ext cx="4108512" cy="23723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8CC03A55-E124-4931-9F15-6129FFD1765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9950FBB0-3B3F-4C35-A600-1410C1F5E13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7E10831A-AB0B-4587-98AD-C98ADF8864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12192000" cy="39508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F03643FF-20B4-4A0D-9867-3731EBB88DEC}"/>
              </a:ext>
            </a:extLst>
          </p:cNvPr>
          <p:cNvSpPr/>
          <p:nvPr userDrawn="1"/>
        </p:nvSpPr>
        <p:spPr>
          <a:xfrm>
            <a:off x="356152" y="473558"/>
            <a:ext cx="11479696" cy="5910884"/>
          </a:xfrm>
          <a:prstGeom prst="frame">
            <a:avLst>
              <a:gd name="adj1" fmla="val 58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4523200-C4F6-4FDD-BA5E-DB235F4D022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8128" y="258417"/>
            <a:ext cx="10895743" cy="368741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040662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72517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2000" cy="1179288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6066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BB1355F7-5A18-4E26-B6D5-080C1C4D6F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1486" y="612476"/>
            <a:ext cx="4399471" cy="4520242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90" r:id="rId3"/>
    <p:sldLayoutId id="2147483692" r:id="rId4"/>
    <p:sldLayoutId id="2147483693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FC3BC02C-0015-4AC2-A25D-BF4D5CAE3F32}"/>
              </a:ext>
            </a:extLst>
          </p:cNvPr>
          <p:cNvSpPr txBox="1"/>
          <p:nvPr/>
        </p:nvSpPr>
        <p:spPr>
          <a:xfrm>
            <a:off x="89024" y="1952580"/>
            <a:ext cx="8347611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+mj-lt"/>
              </a:rPr>
              <a:t>Pengembangan</a:t>
            </a:r>
            <a:r>
              <a:rPr lang="en-US" sz="40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+mj-lt"/>
              </a:rPr>
              <a:t>Sistem</a:t>
            </a:r>
            <a:r>
              <a:rPr lang="en-US" sz="40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+mj-lt"/>
              </a:rPr>
              <a:t>Perangkat</a:t>
            </a:r>
            <a:r>
              <a:rPr lang="en-US" sz="40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+mj-lt"/>
              </a:rPr>
              <a:t>Lunak</a:t>
            </a:r>
            <a:r>
              <a:rPr lang="en-US" sz="4000" b="1" dirty="0">
                <a:solidFill>
                  <a:schemeClr val="bg1"/>
                </a:solidFill>
                <a:latin typeface="+mj-lt"/>
              </a:rPr>
              <a:t> E-assessment Pada </a:t>
            </a:r>
            <a:r>
              <a:rPr lang="en-US" sz="4000" b="1" dirty="0" err="1">
                <a:solidFill>
                  <a:schemeClr val="bg1"/>
                </a:solidFill>
                <a:latin typeface="+mj-lt"/>
              </a:rPr>
              <a:t>Lsp</a:t>
            </a:r>
            <a:r>
              <a:rPr lang="en-US" sz="40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+mj-lt"/>
              </a:rPr>
              <a:t>Pariwisata</a:t>
            </a:r>
            <a:r>
              <a:rPr lang="en-US" sz="4000" b="1" dirty="0">
                <a:solidFill>
                  <a:schemeClr val="bg1"/>
                </a:solidFill>
                <a:latin typeface="+mj-lt"/>
              </a:rPr>
              <a:t> Rafflesia</a:t>
            </a:r>
            <a:endParaRPr lang="ko-KR" altLang="en-US" sz="40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1" name="Freeform: Shape 24">
            <a:extLst>
              <a:ext uri="{FF2B5EF4-FFF2-40B4-BE49-F238E27FC236}">
                <a16:creationId xmlns:a16="http://schemas.microsoft.com/office/drawing/2014/main" id="{D107C97B-605E-4DD2-8CF5-48F95B71591F}"/>
              </a:ext>
            </a:extLst>
          </p:cNvPr>
          <p:cNvSpPr/>
          <p:nvPr/>
        </p:nvSpPr>
        <p:spPr>
          <a:xfrm>
            <a:off x="89025" y="4506300"/>
            <a:ext cx="4068908" cy="523220"/>
          </a:xfrm>
          <a:custGeom>
            <a:avLst/>
            <a:gdLst>
              <a:gd name="connsiteX0" fmla="*/ 10575608 w 12134850"/>
              <a:gd name="connsiteY0" fmla="*/ 3118485 h 3118484"/>
              <a:gd name="connsiteX1" fmla="*/ 1559243 w 12134850"/>
              <a:gd name="connsiteY1" fmla="*/ 3118485 h 3118484"/>
              <a:gd name="connsiteX2" fmla="*/ 0 w 12134850"/>
              <a:gd name="connsiteY2" fmla="*/ 1559243 h 3118484"/>
              <a:gd name="connsiteX3" fmla="*/ 1559243 w 12134850"/>
              <a:gd name="connsiteY3" fmla="*/ 0 h 3118484"/>
              <a:gd name="connsiteX4" fmla="*/ 10575608 w 12134850"/>
              <a:gd name="connsiteY4" fmla="*/ 0 h 3118484"/>
              <a:gd name="connsiteX5" fmla="*/ 12134850 w 12134850"/>
              <a:gd name="connsiteY5" fmla="*/ 1559243 h 3118484"/>
              <a:gd name="connsiteX6" fmla="*/ 10575608 w 12134850"/>
              <a:gd name="connsiteY6" fmla="*/ 3118485 h 3118484"/>
              <a:gd name="connsiteX7" fmla="*/ 1559243 w 12134850"/>
              <a:gd name="connsiteY7" fmla="*/ 135255 h 3118484"/>
              <a:gd name="connsiteX8" fmla="*/ 135255 w 12134850"/>
              <a:gd name="connsiteY8" fmla="*/ 1559243 h 3118484"/>
              <a:gd name="connsiteX9" fmla="*/ 1559243 w 12134850"/>
              <a:gd name="connsiteY9" fmla="*/ 2983230 h 3118484"/>
              <a:gd name="connsiteX10" fmla="*/ 10575608 w 12134850"/>
              <a:gd name="connsiteY10" fmla="*/ 2983230 h 3118484"/>
              <a:gd name="connsiteX11" fmla="*/ 11999595 w 12134850"/>
              <a:gd name="connsiteY11" fmla="*/ 1559243 h 3118484"/>
              <a:gd name="connsiteX12" fmla="*/ 10575608 w 12134850"/>
              <a:gd name="connsiteY12" fmla="*/ 135255 h 3118484"/>
              <a:gd name="connsiteX13" fmla="*/ 1559243 w 12134850"/>
              <a:gd name="connsiteY13" fmla="*/ 135255 h 3118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34850" h="3118484">
                <a:moveTo>
                  <a:pt x="10575608" y="3118485"/>
                </a:moveTo>
                <a:lnTo>
                  <a:pt x="1559243" y="3118485"/>
                </a:lnTo>
                <a:cubicBezTo>
                  <a:pt x="699135" y="3118485"/>
                  <a:pt x="0" y="2419350"/>
                  <a:pt x="0" y="1559243"/>
                </a:cubicBezTo>
                <a:cubicBezTo>
                  <a:pt x="0" y="699135"/>
                  <a:pt x="699135" y="0"/>
                  <a:pt x="1559243" y="0"/>
                </a:cubicBezTo>
                <a:lnTo>
                  <a:pt x="10575608" y="0"/>
                </a:lnTo>
                <a:cubicBezTo>
                  <a:pt x="11435715" y="0"/>
                  <a:pt x="12134850" y="699135"/>
                  <a:pt x="12134850" y="1559243"/>
                </a:cubicBezTo>
                <a:cubicBezTo>
                  <a:pt x="12134850" y="2419350"/>
                  <a:pt x="11435715" y="3118485"/>
                  <a:pt x="10575608" y="3118485"/>
                </a:cubicBezTo>
                <a:close/>
                <a:moveTo>
                  <a:pt x="1559243" y="135255"/>
                </a:moveTo>
                <a:cubicBezTo>
                  <a:pt x="774383" y="135255"/>
                  <a:pt x="135255" y="774383"/>
                  <a:pt x="135255" y="1559243"/>
                </a:cubicBezTo>
                <a:cubicBezTo>
                  <a:pt x="135255" y="2344103"/>
                  <a:pt x="773430" y="2983230"/>
                  <a:pt x="1559243" y="2983230"/>
                </a:cubicBezTo>
                <a:lnTo>
                  <a:pt x="10575608" y="2983230"/>
                </a:lnTo>
                <a:cubicBezTo>
                  <a:pt x="11360467" y="2983230"/>
                  <a:pt x="11999595" y="2344103"/>
                  <a:pt x="11999595" y="1559243"/>
                </a:cubicBezTo>
                <a:cubicBezTo>
                  <a:pt x="11999595" y="774383"/>
                  <a:pt x="11361420" y="135255"/>
                  <a:pt x="10575608" y="135255"/>
                </a:cubicBezTo>
                <a:lnTo>
                  <a:pt x="1559243" y="13525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7CDBED-0212-B47F-B4EB-333ED733D8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1120" y="103517"/>
            <a:ext cx="1004460" cy="10610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F7F59C1-1CF6-836E-A872-249CC422FA2C}"/>
              </a:ext>
            </a:extLst>
          </p:cNvPr>
          <p:cNvSpPr txBox="1"/>
          <p:nvPr/>
        </p:nvSpPr>
        <p:spPr>
          <a:xfrm>
            <a:off x="205539" y="4614021"/>
            <a:ext cx="75827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Dosen</a:t>
            </a:r>
            <a:r>
              <a:rPr lang="en-US" altLang="ko-KR" sz="1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Pengampu</a:t>
            </a:r>
            <a:r>
              <a:rPr lang="en-US" altLang="ko-KR" sz="1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: Dr. </a:t>
            </a:r>
            <a:r>
              <a:rPr lang="en-US" altLang="ko-KR" sz="1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Sutedi</a:t>
            </a:r>
            <a:r>
              <a:rPr lang="en-US" altLang="ko-KR" sz="1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, S.</a:t>
            </a:r>
            <a:r>
              <a:rPr lang="en-US" altLang="ko-KR" sz="1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Kom</a:t>
            </a:r>
            <a:r>
              <a:rPr lang="en-US" altLang="ko-KR" sz="1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,.M.T.I</a:t>
            </a:r>
            <a:endParaRPr lang="ko-KR" altLang="en-US" sz="1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D3D66B-BCDC-51F9-94DE-E361AF2526FA}"/>
              </a:ext>
            </a:extLst>
          </p:cNvPr>
          <p:cNvSpPr txBox="1"/>
          <p:nvPr/>
        </p:nvSpPr>
        <p:spPr>
          <a:xfrm>
            <a:off x="89024" y="3983080"/>
            <a:ext cx="390788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+mj-lt"/>
              </a:rPr>
              <a:t>Software Engineering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013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83499" y="6177280"/>
            <a:ext cx="9025003" cy="6807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6" name="Isosceles Triangle 5"/>
          <p:cNvSpPr/>
          <p:nvPr/>
        </p:nvSpPr>
        <p:spPr>
          <a:xfrm rot="10800000">
            <a:off x="4995856" y="15834"/>
            <a:ext cx="2200288" cy="1083013"/>
          </a:xfrm>
          <a:prstGeom prst="triangl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7" name="Isosceles Triangle 6"/>
          <p:cNvSpPr/>
          <p:nvPr/>
        </p:nvSpPr>
        <p:spPr>
          <a:xfrm rot="10800000">
            <a:off x="5388864" y="149112"/>
            <a:ext cx="1414272" cy="739147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344438" y="6317585"/>
            <a:ext cx="7744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Desain Output (Data </a:t>
            </a:r>
            <a:r>
              <a:rPr lang="en-US" altLang="ko-KR" sz="20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Permohonan</a:t>
            </a:r>
            <a:r>
              <a:rPr lang="en-US" altLang="ko-KR" sz="2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Sertifikasi</a:t>
            </a:r>
            <a:r>
              <a:rPr lang="en-US" altLang="ko-KR" sz="2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Kompetensi</a:t>
            </a:r>
            <a:endParaRPr lang="ko-KR" altLang="en-US" sz="20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BC3753-D21A-0D42-90BC-0F7E37A8BB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234" y="1098848"/>
            <a:ext cx="4335532" cy="4951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853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83499" y="6177280"/>
            <a:ext cx="9025003" cy="6807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6" name="Isosceles Triangle 5"/>
          <p:cNvSpPr/>
          <p:nvPr/>
        </p:nvSpPr>
        <p:spPr>
          <a:xfrm rot="10800000">
            <a:off x="4995856" y="15834"/>
            <a:ext cx="2200288" cy="1083013"/>
          </a:xfrm>
          <a:prstGeom prst="triangl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7" name="Isosceles Triangle 6"/>
          <p:cNvSpPr/>
          <p:nvPr/>
        </p:nvSpPr>
        <p:spPr>
          <a:xfrm rot="10800000">
            <a:off x="5388864" y="149112"/>
            <a:ext cx="1414272" cy="739147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889392" y="6247223"/>
            <a:ext cx="6244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Desain Output (Form </a:t>
            </a:r>
            <a:r>
              <a:rPr lang="en-US" altLang="ko-KR" sz="2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Asesmen</a:t>
            </a: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2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Mandiri</a:t>
            </a: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)</a:t>
            </a:r>
            <a:endParaRPr lang="ko-KR" altLang="en-US" sz="2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4B13C2-6BE8-7171-F08A-CF5DD277AC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590" y="1122927"/>
            <a:ext cx="4916820" cy="501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633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83499" y="6177280"/>
            <a:ext cx="9025003" cy="6807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6" name="Isosceles Triangle 5"/>
          <p:cNvSpPr/>
          <p:nvPr/>
        </p:nvSpPr>
        <p:spPr>
          <a:xfrm rot="10800000">
            <a:off x="4995856" y="15834"/>
            <a:ext cx="2200288" cy="1083013"/>
          </a:xfrm>
          <a:prstGeom prst="triangl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7" name="Isosceles Triangle 6"/>
          <p:cNvSpPr/>
          <p:nvPr/>
        </p:nvSpPr>
        <p:spPr>
          <a:xfrm rot="10800000">
            <a:off x="5388864" y="149112"/>
            <a:ext cx="1414272" cy="739147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983858" y="6247223"/>
            <a:ext cx="44164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Desain Output (Hasil Akhir)</a:t>
            </a:r>
            <a:endParaRPr lang="ko-KR" altLang="en-US" sz="2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28CF5C-F757-1875-1053-4E9A3D7769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7" b="25986"/>
          <a:stretch/>
        </p:blipFill>
        <p:spPr>
          <a:xfrm>
            <a:off x="3723614" y="1159074"/>
            <a:ext cx="4936980" cy="500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962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83499" y="6177280"/>
            <a:ext cx="9025003" cy="6807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6" name="Isosceles Triangle 5"/>
          <p:cNvSpPr/>
          <p:nvPr/>
        </p:nvSpPr>
        <p:spPr>
          <a:xfrm rot="10800000">
            <a:off x="68256" y="86954"/>
            <a:ext cx="2200288" cy="1083013"/>
          </a:xfrm>
          <a:prstGeom prst="triangl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7" name="Isosceles Triangle 6"/>
          <p:cNvSpPr/>
          <p:nvPr/>
        </p:nvSpPr>
        <p:spPr>
          <a:xfrm rot="10800000">
            <a:off x="461264" y="220232"/>
            <a:ext cx="1414272" cy="739147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983858" y="6247223"/>
            <a:ext cx="44164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Desain Database</a:t>
            </a:r>
            <a:endParaRPr lang="ko-KR" altLang="en-US" sz="2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B01D38-A0A3-984B-F5E7-DAA1F9E6DD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414" y="55880"/>
            <a:ext cx="7125172" cy="59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614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>
                <a:solidFill>
                  <a:schemeClr val="accent5"/>
                </a:solidFill>
              </a:rPr>
              <a:t>Desain </a:t>
            </a:r>
            <a:r>
              <a:rPr lang="en-US" altLang="ko-KR" dirty="0" err="1">
                <a:solidFill>
                  <a:schemeClr val="accent5"/>
                </a:solidFill>
              </a:rPr>
              <a:t>Kontrol</a:t>
            </a:r>
            <a:endParaRPr lang="ko-KR" alt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329914" y="3219493"/>
            <a:ext cx="4198801" cy="3058625"/>
            <a:chOff x="247435" y="2414619"/>
            <a:chExt cx="3149101" cy="2293969"/>
          </a:xfrm>
        </p:grpSpPr>
        <p:sp>
          <p:nvSpPr>
            <p:cNvPr id="13" name="Rectangle 12"/>
            <p:cNvSpPr/>
            <p:nvPr/>
          </p:nvSpPr>
          <p:spPr>
            <a:xfrm rot="2700000" flipH="1">
              <a:off x="1034951" y="1627103"/>
              <a:ext cx="1574070" cy="3149101"/>
            </a:xfrm>
            <a:custGeom>
              <a:avLst/>
              <a:gdLst/>
              <a:ahLst/>
              <a:cxnLst/>
              <a:rect l="l" t="t" r="r" b="b"/>
              <a:pathLst>
                <a:path w="1574070" h="3149101">
                  <a:moveTo>
                    <a:pt x="1396232" y="177838"/>
                  </a:moveTo>
                  <a:cubicBezTo>
                    <a:pt x="1732682" y="514288"/>
                    <a:pt x="1732682" y="1059782"/>
                    <a:pt x="1396232" y="1396232"/>
                  </a:cubicBezTo>
                  <a:cubicBezTo>
                    <a:pt x="1059782" y="1732681"/>
                    <a:pt x="514289" y="1732681"/>
                    <a:pt x="177839" y="1396232"/>
                  </a:cubicBezTo>
                  <a:cubicBezTo>
                    <a:pt x="-158611" y="1059782"/>
                    <a:pt x="-158611" y="514288"/>
                    <a:pt x="177839" y="177838"/>
                  </a:cubicBezTo>
                  <a:cubicBezTo>
                    <a:pt x="514289" y="-158611"/>
                    <a:pt x="1059782" y="-158611"/>
                    <a:pt x="1396232" y="177838"/>
                  </a:cubicBezTo>
                  <a:close/>
                  <a:moveTo>
                    <a:pt x="1574070" y="0"/>
                  </a:moveTo>
                  <a:cubicBezTo>
                    <a:pt x="1139403" y="-434668"/>
                    <a:pt x="434668" y="-434668"/>
                    <a:pt x="0" y="0"/>
                  </a:cubicBezTo>
                  <a:cubicBezTo>
                    <a:pt x="-434668" y="434667"/>
                    <a:pt x="-434668" y="1139403"/>
                    <a:pt x="0" y="1574070"/>
                  </a:cubicBezTo>
                  <a:cubicBezTo>
                    <a:pt x="149565" y="1723636"/>
                    <a:pt x="331107" y="1821737"/>
                    <a:pt x="522925" y="1867116"/>
                  </a:cubicBezTo>
                  <a:lnTo>
                    <a:pt x="522925" y="3149101"/>
                  </a:lnTo>
                  <a:lnTo>
                    <a:pt x="1051145" y="3149101"/>
                  </a:lnTo>
                  <a:lnTo>
                    <a:pt x="1051145" y="1867115"/>
                  </a:lnTo>
                  <a:cubicBezTo>
                    <a:pt x="1242964" y="1821737"/>
                    <a:pt x="1424505" y="1723636"/>
                    <a:pt x="1574070" y="1574070"/>
                  </a:cubicBezTo>
                  <a:cubicBezTo>
                    <a:pt x="2008738" y="1139403"/>
                    <a:pt x="2008738" y="434667"/>
                    <a:pt x="15740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/>
            </a:p>
          </p:txBody>
        </p:sp>
        <p:sp>
          <p:nvSpPr>
            <p:cNvPr id="14" name="Round Same Side Corner Rectangle 13"/>
            <p:cNvSpPr/>
            <p:nvPr/>
          </p:nvSpPr>
          <p:spPr>
            <a:xfrm rot="13500000" flipH="1">
              <a:off x="299369" y="4293587"/>
              <a:ext cx="528162" cy="30184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/>
            </a:p>
          </p:txBody>
        </p:sp>
      </p:grpSp>
      <p:pic>
        <p:nvPicPr>
          <p:cNvPr id="13315" name="Picture 3" descr="D:\KBM-정애\014-Fullppt\PNG이미지\지구본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721" y="2768501"/>
            <a:ext cx="1648571" cy="1651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Oval 17"/>
          <p:cNvSpPr/>
          <p:nvPr/>
        </p:nvSpPr>
        <p:spPr>
          <a:xfrm>
            <a:off x="3988507" y="3776891"/>
            <a:ext cx="875597" cy="875597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19" name="Oval 18"/>
          <p:cNvSpPr/>
          <p:nvPr/>
        </p:nvSpPr>
        <p:spPr>
          <a:xfrm>
            <a:off x="2975654" y="1758870"/>
            <a:ext cx="875597" cy="875597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20" name="Oval 19"/>
          <p:cNvSpPr/>
          <p:nvPr/>
        </p:nvSpPr>
        <p:spPr>
          <a:xfrm>
            <a:off x="2975654" y="4485118"/>
            <a:ext cx="875597" cy="875597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21" name="Oval 20"/>
          <p:cNvSpPr/>
          <p:nvPr/>
        </p:nvSpPr>
        <p:spPr>
          <a:xfrm>
            <a:off x="3988507" y="2532103"/>
            <a:ext cx="875597" cy="875597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51" name="TextBox 50"/>
          <p:cNvSpPr txBox="1"/>
          <p:nvPr/>
        </p:nvSpPr>
        <p:spPr>
          <a:xfrm>
            <a:off x="3099720" y="1991452"/>
            <a:ext cx="627464" cy="41043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667" b="1" dirty="0">
                <a:solidFill>
                  <a:schemeClr val="bg1"/>
                </a:solidFill>
                <a:cs typeface="Arial" pitchFamily="34" charset="0"/>
              </a:rPr>
              <a:t>01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112573" y="2764686"/>
            <a:ext cx="627464" cy="41043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667" b="1" dirty="0">
                <a:solidFill>
                  <a:schemeClr val="bg1"/>
                </a:solidFill>
                <a:cs typeface="Arial" pitchFamily="34" charset="0"/>
              </a:rPr>
              <a:t>02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112573" y="4009472"/>
            <a:ext cx="627464" cy="41043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667" b="1" dirty="0">
                <a:solidFill>
                  <a:schemeClr val="bg1"/>
                </a:solidFill>
                <a:cs typeface="Arial" pitchFamily="34" charset="0"/>
              </a:rPr>
              <a:t>03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099720" y="4726055"/>
            <a:ext cx="627464" cy="41043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667" b="1" dirty="0">
                <a:solidFill>
                  <a:schemeClr val="bg1"/>
                </a:solidFill>
                <a:cs typeface="Arial" pitchFamily="34" charset="0"/>
              </a:rPr>
              <a:t>04</a:t>
            </a:r>
          </a:p>
        </p:txBody>
      </p:sp>
      <p:grpSp>
        <p:nvGrpSpPr>
          <p:cNvPr id="4" name="그룹 17">
            <a:extLst>
              <a:ext uri="{FF2B5EF4-FFF2-40B4-BE49-F238E27FC236}">
                <a16:creationId xmlns:a16="http://schemas.microsoft.com/office/drawing/2014/main" id="{C556D0F6-2663-ED82-12AE-33C44B53E32E}"/>
              </a:ext>
            </a:extLst>
          </p:cNvPr>
          <p:cNvGrpSpPr/>
          <p:nvPr/>
        </p:nvGrpSpPr>
        <p:grpSpPr>
          <a:xfrm>
            <a:off x="4740037" y="1753085"/>
            <a:ext cx="3599432" cy="1251061"/>
            <a:chOff x="916688" y="2125892"/>
            <a:chExt cx="3240000" cy="88924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52F6B48-C2C0-D57A-230B-EE2A89FAF022}"/>
                </a:ext>
              </a:extLst>
            </p:cNvPr>
            <p:cNvSpPr txBox="1"/>
            <p:nvPr/>
          </p:nvSpPr>
          <p:spPr>
            <a:xfrm>
              <a:off x="916688" y="2125892"/>
              <a:ext cx="3240000" cy="284396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000" b="1" dirty="0" err="1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Pengendalian</a:t>
              </a:r>
              <a:r>
                <a:rPr lang="en-US" altLang="ko-KR" sz="2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altLang="ko-KR" sz="2000" b="1" dirty="0" err="1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Masukan</a:t>
              </a:r>
              <a:endParaRPr lang="ko-KR" altLang="en-US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557E722-AEFC-212D-F30E-3E48B84BFE05}"/>
                </a:ext>
              </a:extLst>
            </p:cNvPr>
            <p:cNvSpPr txBox="1"/>
            <p:nvPr/>
          </p:nvSpPr>
          <p:spPr>
            <a:xfrm>
              <a:off x="916688" y="2424471"/>
              <a:ext cx="3240000" cy="5906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Menggunakan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validasi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form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untuk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memastikan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data yang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diinput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sesuai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format yang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diharapkan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BF3121E6-9290-2ACA-0349-69C80898B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8251" y="3325633"/>
            <a:ext cx="7209304" cy="2800844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04C4996-8161-3674-056C-487E3AF2599C}"/>
              </a:ext>
            </a:extLst>
          </p:cNvPr>
          <p:cNvCxnSpPr/>
          <p:nvPr/>
        </p:nvCxnSpPr>
        <p:spPr>
          <a:xfrm flipH="1">
            <a:off x="6132375" y="4214688"/>
            <a:ext cx="785004" cy="113277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2165EAA-EEED-D711-2328-371927680513}"/>
              </a:ext>
            </a:extLst>
          </p:cNvPr>
          <p:cNvCxnSpPr/>
          <p:nvPr/>
        </p:nvCxnSpPr>
        <p:spPr>
          <a:xfrm flipH="1">
            <a:off x="6019991" y="4816830"/>
            <a:ext cx="785004" cy="113277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그룹 17">
            <a:extLst>
              <a:ext uri="{FF2B5EF4-FFF2-40B4-BE49-F238E27FC236}">
                <a16:creationId xmlns:a16="http://schemas.microsoft.com/office/drawing/2014/main" id="{738D4A31-61C4-51B3-C919-88AFBEACB54D}"/>
              </a:ext>
            </a:extLst>
          </p:cNvPr>
          <p:cNvGrpSpPr/>
          <p:nvPr/>
        </p:nvGrpSpPr>
        <p:grpSpPr>
          <a:xfrm>
            <a:off x="8491041" y="1753085"/>
            <a:ext cx="3599432" cy="1251059"/>
            <a:chOff x="916688" y="2125893"/>
            <a:chExt cx="3240000" cy="88924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D8F71F8-2271-2E2A-EC30-949B1FD87FD0}"/>
                </a:ext>
              </a:extLst>
            </p:cNvPr>
            <p:cNvSpPr txBox="1"/>
            <p:nvPr/>
          </p:nvSpPr>
          <p:spPr>
            <a:xfrm>
              <a:off x="916688" y="2125893"/>
              <a:ext cx="3240000" cy="284396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000" b="1" dirty="0" err="1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Pengendalian</a:t>
              </a:r>
              <a:r>
                <a:rPr lang="en-US" altLang="ko-KR" sz="2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altLang="ko-KR" sz="2000" b="1" dirty="0" err="1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Masukan</a:t>
              </a:r>
              <a:endParaRPr lang="ko-KR" altLang="en-US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F180A77-1FF9-A8B7-2CDA-EA2138E357E3}"/>
                </a:ext>
              </a:extLst>
            </p:cNvPr>
            <p:cNvSpPr txBox="1"/>
            <p:nvPr/>
          </p:nvSpPr>
          <p:spPr>
            <a:xfrm>
              <a:off x="916688" y="2424471"/>
              <a:ext cx="3240000" cy="5906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Limitasi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Panjang dan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Rentang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Nilai: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Membatasi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panjang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maksimum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atau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rentang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nilai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yang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dapat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dimasukkan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934110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>
                <a:solidFill>
                  <a:schemeClr val="accent5"/>
                </a:solidFill>
              </a:rPr>
              <a:t>Desain </a:t>
            </a:r>
            <a:r>
              <a:rPr lang="en-US" altLang="ko-KR" dirty="0" err="1">
                <a:solidFill>
                  <a:schemeClr val="accent5"/>
                </a:solidFill>
              </a:rPr>
              <a:t>Kontrol</a:t>
            </a:r>
            <a:endParaRPr lang="ko-KR" alt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329914" y="3219493"/>
            <a:ext cx="4198801" cy="3058625"/>
            <a:chOff x="247435" y="2414619"/>
            <a:chExt cx="3149101" cy="2293969"/>
          </a:xfrm>
        </p:grpSpPr>
        <p:sp>
          <p:nvSpPr>
            <p:cNvPr id="13" name="Rectangle 12"/>
            <p:cNvSpPr/>
            <p:nvPr/>
          </p:nvSpPr>
          <p:spPr>
            <a:xfrm rot="2700000" flipH="1">
              <a:off x="1034951" y="1627103"/>
              <a:ext cx="1574070" cy="3149101"/>
            </a:xfrm>
            <a:custGeom>
              <a:avLst/>
              <a:gdLst/>
              <a:ahLst/>
              <a:cxnLst/>
              <a:rect l="l" t="t" r="r" b="b"/>
              <a:pathLst>
                <a:path w="1574070" h="3149101">
                  <a:moveTo>
                    <a:pt x="1396232" y="177838"/>
                  </a:moveTo>
                  <a:cubicBezTo>
                    <a:pt x="1732682" y="514288"/>
                    <a:pt x="1732682" y="1059782"/>
                    <a:pt x="1396232" y="1396232"/>
                  </a:cubicBezTo>
                  <a:cubicBezTo>
                    <a:pt x="1059782" y="1732681"/>
                    <a:pt x="514289" y="1732681"/>
                    <a:pt x="177839" y="1396232"/>
                  </a:cubicBezTo>
                  <a:cubicBezTo>
                    <a:pt x="-158611" y="1059782"/>
                    <a:pt x="-158611" y="514288"/>
                    <a:pt x="177839" y="177838"/>
                  </a:cubicBezTo>
                  <a:cubicBezTo>
                    <a:pt x="514289" y="-158611"/>
                    <a:pt x="1059782" y="-158611"/>
                    <a:pt x="1396232" y="177838"/>
                  </a:cubicBezTo>
                  <a:close/>
                  <a:moveTo>
                    <a:pt x="1574070" y="0"/>
                  </a:moveTo>
                  <a:cubicBezTo>
                    <a:pt x="1139403" y="-434668"/>
                    <a:pt x="434668" y="-434668"/>
                    <a:pt x="0" y="0"/>
                  </a:cubicBezTo>
                  <a:cubicBezTo>
                    <a:pt x="-434668" y="434667"/>
                    <a:pt x="-434668" y="1139403"/>
                    <a:pt x="0" y="1574070"/>
                  </a:cubicBezTo>
                  <a:cubicBezTo>
                    <a:pt x="149565" y="1723636"/>
                    <a:pt x="331107" y="1821737"/>
                    <a:pt x="522925" y="1867116"/>
                  </a:cubicBezTo>
                  <a:lnTo>
                    <a:pt x="522925" y="3149101"/>
                  </a:lnTo>
                  <a:lnTo>
                    <a:pt x="1051145" y="3149101"/>
                  </a:lnTo>
                  <a:lnTo>
                    <a:pt x="1051145" y="1867115"/>
                  </a:lnTo>
                  <a:cubicBezTo>
                    <a:pt x="1242964" y="1821737"/>
                    <a:pt x="1424505" y="1723636"/>
                    <a:pt x="1574070" y="1574070"/>
                  </a:cubicBezTo>
                  <a:cubicBezTo>
                    <a:pt x="2008738" y="1139403"/>
                    <a:pt x="2008738" y="434667"/>
                    <a:pt x="15740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/>
            </a:p>
          </p:txBody>
        </p:sp>
        <p:sp>
          <p:nvSpPr>
            <p:cNvPr id="14" name="Round Same Side Corner Rectangle 13"/>
            <p:cNvSpPr/>
            <p:nvPr/>
          </p:nvSpPr>
          <p:spPr>
            <a:xfrm rot="13500000" flipH="1">
              <a:off x="299369" y="4293587"/>
              <a:ext cx="528162" cy="30184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/>
            </a:p>
          </p:txBody>
        </p:sp>
      </p:grpSp>
      <p:pic>
        <p:nvPicPr>
          <p:cNvPr id="13315" name="Picture 3" descr="D:\KBM-정애\014-Fullppt\PNG이미지\지구본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721" y="2768501"/>
            <a:ext cx="1648571" cy="1651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Oval 17"/>
          <p:cNvSpPr/>
          <p:nvPr/>
        </p:nvSpPr>
        <p:spPr>
          <a:xfrm>
            <a:off x="3988507" y="3776891"/>
            <a:ext cx="875597" cy="875597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19" name="Oval 18"/>
          <p:cNvSpPr/>
          <p:nvPr/>
        </p:nvSpPr>
        <p:spPr>
          <a:xfrm>
            <a:off x="2975654" y="1758870"/>
            <a:ext cx="875597" cy="875597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20" name="Oval 19"/>
          <p:cNvSpPr/>
          <p:nvPr/>
        </p:nvSpPr>
        <p:spPr>
          <a:xfrm>
            <a:off x="2975654" y="4485118"/>
            <a:ext cx="875597" cy="875597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21" name="Oval 20"/>
          <p:cNvSpPr/>
          <p:nvPr/>
        </p:nvSpPr>
        <p:spPr>
          <a:xfrm>
            <a:off x="3988507" y="2532103"/>
            <a:ext cx="875597" cy="875597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51" name="TextBox 50"/>
          <p:cNvSpPr txBox="1"/>
          <p:nvPr/>
        </p:nvSpPr>
        <p:spPr>
          <a:xfrm>
            <a:off x="3099720" y="1991452"/>
            <a:ext cx="627464" cy="41043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667" b="1" dirty="0">
                <a:solidFill>
                  <a:schemeClr val="bg1"/>
                </a:solidFill>
                <a:cs typeface="Arial" pitchFamily="34" charset="0"/>
              </a:rPr>
              <a:t>01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112573" y="2764686"/>
            <a:ext cx="627464" cy="41043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667" b="1" dirty="0">
                <a:solidFill>
                  <a:schemeClr val="bg1"/>
                </a:solidFill>
                <a:cs typeface="Arial" pitchFamily="34" charset="0"/>
              </a:rPr>
              <a:t>02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112573" y="4009472"/>
            <a:ext cx="627464" cy="41043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667" b="1" dirty="0">
                <a:solidFill>
                  <a:schemeClr val="bg1"/>
                </a:solidFill>
                <a:cs typeface="Arial" pitchFamily="34" charset="0"/>
              </a:rPr>
              <a:t>03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099720" y="4726055"/>
            <a:ext cx="627464" cy="41043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667" b="1" dirty="0">
                <a:solidFill>
                  <a:schemeClr val="bg1"/>
                </a:solidFill>
                <a:cs typeface="Arial" pitchFamily="34" charset="0"/>
              </a:rPr>
              <a:t>04</a:t>
            </a:r>
          </a:p>
        </p:txBody>
      </p:sp>
      <p:grpSp>
        <p:nvGrpSpPr>
          <p:cNvPr id="4" name="그룹 17">
            <a:extLst>
              <a:ext uri="{FF2B5EF4-FFF2-40B4-BE49-F238E27FC236}">
                <a16:creationId xmlns:a16="http://schemas.microsoft.com/office/drawing/2014/main" id="{C556D0F6-2663-ED82-12AE-33C44B53E32E}"/>
              </a:ext>
            </a:extLst>
          </p:cNvPr>
          <p:cNvGrpSpPr/>
          <p:nvPr/>
        </p:nvGrpSpPr>
        <p:grpSpPr>
          <a:xfrm>
            <a:off x="5117663" y="1759849"/>
            <a:ext cx="3599432" cy="1497282"/>
            <a:chOff x="916688" y="2125892"/>
            <a:chExt cx="3240000" cy="106425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52F6B48-C2C0-D57A-230B-EE2A89FAF022}"/>
                </a:ext>
              </a:extLst>
            </p:cNvPr>
            <p:cNvSpPr txBox="1"/>
            <p:nvPr/>
          </p:nvSpPr>
          <p:spPr>
            <a:xfrm>
              <a:off x="916688" y="2125892"/>
              <a:ext cx="3240000" cy="284396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000" b="1" dirty="0" err="1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Pengendalian</a:t>
              </a:r>
              <a:r>
                <a:rPr lang="en-US" altLang="ko-KR" sz="2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Proses</a:t>
              </a:r>
              <a:endParaRPr lang="ko-KR" altLang="en-US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557E722-AEFC-212D-F30E-3E48B84BFE05}"/>
                </a:ext>
              </a:extLst>
            </p:cNvPr>
            <p:cNvSpPr txBox="1"/>
            <p:nvPr/>
          </p:nvSpPr>
          <p:spPr>
            <a:xfrm>
              <a:off x="916688" y="2424471"/>
              <a:ext cx="3179444" cy="7656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sz="1600" dirty="0" err="1"/>
                <a:t>Memastikan</a:t>
              </a:r>
              <a:r>
                <a:rPr lang="en-ID" sz="1600" dirty="0"/>
                <a:t> </a:t>
              </a:r>
              <a:r>
                <a:rPr lang="en-ID" sz="1600" dirty="0" err="1"/>
                <a:t>bahwa</a:t>
              </a:r>
              <a:r>
                <a:rPr lang="en-ID" sz="1600" dirty="0"/>
                <a:t> </a:t>
              </a:r>
              <a:r>
                <a:rPr lang="en-ID" sz="1600" dirty="0" err="1"/>
                <a:t>semua</a:t>
              </a:r>
              <a:r>
                <a:rPr lang="en-ID" sz="1600" dirty="0"/>
                <a:t> proses </a:t>
              </a:r>
              <a:r>
                <a:rPr lang="en-ID" sz="1600" dirty="0" err="1"/>
                <a:t>dalam</a:t>
              </a:r>
              <a:r>
                <a:rPr lang="en-ID" sz="1600" dirty="0"/>
                <a:t> </a:t>
              </a:r>
              <a:r>
                <a:rPr lang="en-ID" sz="1600" dirty="0" err="1"/>
                <a:t>sistem</a:t>
              </a:r>
              <a:r>
                <a:rPr lang="en-ID" sz="1600" dirty="0"/>
                <a:t> </a:t>
              </a:r>
              <a:r>
                <a:rPr lang="en-ID" sz="1600" dirty="0" err="1"/>
                <a:t>berjalan</a:t>
              </a:r>
              <a:r>
                <a:rPr lang="en-ID" sz="1600" dirty="0"/>
                <a:t> </a:t>
              </a:r>
              <a:r>
                <a:rPr lang="en-ID" sz="1600" dirty="0" err="1"/>
                <a:t>sesuai</a:t>
              </a:r>
              <a:r>
                <a:rPr lang="en-ID" sz="1600" dirty="0"/>
                <a:t> </a:t>
              </a:r>
              <a:r>
                <a:rPr lang="en-ID" sz="1600" dirty="0" err="1"/>
                <a:t>dengan</a:t>
              </a:r>
              <a:r>
                <a:rPr lang="en-ID" sz="1600" dirty="0"/>
                <a:t> </a:t>
              </a:r>
              <a:r>
                <a:rPr lang="en-ID" sz="1600" dirty="0" err="1"/>
                <a:t>prosedur</a:t>
              </a:r>
              <a:r>
                <a:rPr lang="en-ID" sz="1600" dirty="0"/>
                <a:t> yang </a:t>
              </a:r>
              <a:r>
                <a:rPr lang="en-ID" sz="1600" dirty="0" err="1"/>
                <a:t>telah</a:t>
              </a:r>
              <a:r>
                <a:rPr lang="en-ID" sz="1600" dirty="0"/>
                <a:t> </a:t>
              </a:r>
              <a:r>
                <a:rPr lang="en-ID" sz="1600" dirty="0" err="1"/>
                <a:t>ditetapkan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90087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>
                <a:solidFill>
                  <a:schemeClr val="accent5"/>
                </a:solidFill>
              </a:rPr>
              <a:t>Desain </a:t>
            </a:r>
            <a:r>
              <a:rPr lang="en-US" altLang="ko-KR" dirty="0" err="1">
                <a:solidFill>
                  <a:schemeClr val="accent5"/>
                </a:solidFill>
              </a:rPr>
              <a:t>Kontrol</a:t>
            </a:r>
            <a:endParaRPr lang="ko-KR" alt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329914" y="3219493"/>
            <a:ext cx="4198801" cy="3058625"/>
            <a:chOff x="247435" y="2414619"/>
            <a:chExt cx="3149101" cy="2293969"/>
          </a:xfrm>
        </p:grpSpPr>
        <p:sp>
          <p:nvSpPr>
            <p:cNvPr id="13" name="Rectangle 12"/>
            <p:cNvSpPr/>
            <p:nvPr/>
          </p:nvSpPr>
          <p:spPr>
            <a:xfrm rot="2700000" flipH="1">
              <a:off x="1034951" y="1627103"/>
              <a:ext cx="1574070" cy="3149101"/>
            </a:xfrm>
            <a:custGeom>
              <a:avLst/>
              <a:gdLst/>
              <a:ahLst/>
              <a:cxnLst/>
              <a:rect l="l" t="t" r="r" b="b"/>
              <a:pathLst>
                <a:path w="1574070" h="3149101">
                  <a:moveTo>
                    <a:pt x="1396232" y="177838"/>
                  </a:moveTo>
                  <a:cubicBezTo>
                    <a:pt x="1732682" y="514288"/>
                    <a:pt x="1732682" y="1059782"/>
                    <a:pt x="1396232" y="1396232"/>
                  </a:cubicBezTo>
                  <a:cubicBezTo>
                    <a:pt x="1059782" y="1732681"/>
                    <a:pt x="514289" y="1732681"/>
                    <a:pt x="177839" y="1396232"/>
                  </a:cubicBezTo>
                  <a:cubicBezTo>
                    <a:pt x="-158611" y="1059782"/>
                    <a:pt x="-158611" y="514288"/>
                    <a:pt x="177839" y="177838"/>
                  </a:cubicBezTo>
                  <a:cubicBezTo>
                    <a:pt x="514289" y="-158611"/>
                    <a:pt x="1059782" y="-158611"/>
                    <a:pt x="1396232" y="177838"/>
                  </a:cubicBezTo>
                  <a:close/>
                  <a:moveTo>
                    <a:pt x="1574070" y="0"/>
                  </a:moveTo>
                  <a:cubicBezTo>
                    <a:pt x="1139403" y="-434668"/>
                    <a:pt x="434668" y="-434668"/>
                    <a:pt x="0" y="0"/>
                  </a:cubicBezTo>
                  <a:cubicBezTo>
                    <a:pt x="-434668" y="434667"/>
                    <a:pt x="-434668" y="1139403"/>
                    <a:pt x="0" y="1574070"/>
                  </a:cubicBezTo>
                  <a:cubicBezTo>
                    <a:pt x="149565" y="1723636"/>
                    <a:pt x="331107" y="1821737"/>
                    <a:pt x="522925" y="1867116"/>
                  </a:cubicBezTo>
                  <a:lnTo>
                    <a:pt x="522925" y="3149101"/>
                  </a:lnTo>
                  <a:lnTo>
                    <a:pt x="1051145" y="3149101"/>
                  </a:lnTo>
                  <a:lnTo>
                    <a:pt x="1051145" y="1867115"/>
                  </a:lnTo>
                  <a:cubicBezTo>
                    <a:pt x="1242964" y="1821737"/>
                    <a:pt x="1424505" y="1723636"/>
                    <a:pt x="1574070" y="1574070"/>
                  </a:cubicBezTo>
                  <a:cubicBezTo>
                    <a:pt x="2008738" y="1139403"/>
                    <a:pt x="2008738" y="434667"/>
                    <a:pt x="15740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/>
            </a:p>
          </p:txBody>
        </p:sp>
        <p:sp>
          <p:nvSpPr>
            <p:cNvPr id="14" name="Round Same Side Corner Rectangle 13"/>
            <p:cNvSpPr/>
            <p:nvPr/>
          </p:nvSpPr>
          <p:spPr>
            <a:xfrm rot="13500000" flipH="1">
              <a:off x="299369" y="4293587"/>
              <a:ext cx="528162" cy="30184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/>
            </a:p>
          </p:txBody>
        </p:sp>
      </p:grpSp>
      <p:pic>
        <p:nvPicPr>
          <p:cNvPr id="13315" name="Picture 3" descr="D:\KBM-정애\014-Fullppt\PNG이미지\지구본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721" y="2768501"/>
            <a:ext cx="1648571" cy="1651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Oval 17"/>
          <p:cNvSpPr/>
          <p:nvPr/>
        </p:nvSpPr>
        <p:spPr>
          <a:xfrm>
            <a:off x="3988507" y="3776891"/>
            <a:ext cx="875597" cy="875597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19" name="Oval 18"/>
          <p:cNvSpPr/>
          <p:nvPr/>
        </p:nvSpPr>
        <p:spPr>
          <a:xfrm>
            <a:off x="2975654" y="1758870"/>
            <a:ext cx="875597" cy="875597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20" name="Oval 19"/>
          <p:cNvSpPr/>
          <p:nvPr/>
        </p:nvSpPr>
        <p:spPr>
          <a:xfrm>
            <a:off x="2975654" y="4485118"/>
            <a:ext cx="875597" cy="875597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21" name="Oval 20"/>
          <p:cNvSpPr/>
          <p:nvPr/>
        </p:nvSpPr>
        <p:spPr>
          <a:xfrm>
            <a:off x="3988507" y="2532103"/>
            <a:ext cx="875597" cy="875597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51" name="TextBox 50"/>
          <p:cNvSpPr txBox="1"/>
          <p:nvPr/>
        </p:nvSpPr>
        <p:spPr>
          <a:xfrm>
            <a:off x="3099720" y="1991452"/>
            <a:ext cx="627464" cy="41043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667" b="1" dirty="0">
                <a:solidFill>
                  <a:schemeClr val="bg1"/>
                </a:solidFill>
                <a:cs typeface="Arial" pitchFamily="34" charset="0"/>
              </a:rPr>
              <a:t>01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112573" y="2764686"/>
            <a:ext cx="627464" cy="41043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667" b="1" dirty="0">
                <a:solidFill>
                  <a:schemeClr val="bg1"/>
                </a:solidFill>
                <a:cs typeface="Arial" pitchFamily="34" charset="0"/>
              </a:rPr>
              <a:t>02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112573" y="4009472"/>
            <a:ext cx="627464" cy="41043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667" b="1" dirty="0">
                <a:solidFill>
                  <a:schemeClr val="bg1"/>
                </a:solidFill>
                <a:cs typeface="Arial" pitchFamily="34" charset="0"/>
              </a:rPr>
              <a:t>03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099720" y="4726055"/>
            <a:ext cx="627464" cy="41043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667" b="1" dirty="0">
                <a:solidFill>
                  <a:schemeClr val="bg1"/>
                </a:solidFill>
                <a:cs typeface="Arial" pitchFamily="34" charset="0"/>
              </a:rPr>
              <a:t>04</a:t>
            </a:r>
          </a:p>
        </p:txBody>
      </p:sp>
      <p:grpSp>
        <p:nvGrpSpPr>
          <p:cNvPr id="4" name="그룹 17">
            <a:extLst>
              <a:ext uri="{FF2B5EF4-FFF2-40B4-BE49-F238E27FC236}">
                <a16:creationId xmlns:a16="http://schemas.microsoft.com/office/drawing/2014/main" id="{C556D0F6-2663-ED82-12AE-33C44B53E32E}"/>
              </a:ext>
            </a:extLst>
          </p:cNvPr>
          <p:cNvGrpSpPr/>
          <p:nvPr/>
        </p:nvGrpSpPr>
        <p:grpSpPr>
          <a:xfrm>
            <a:off x="5117663" y="1759848"/>
            <a:ext cx="5760246" cy="1989724"/>
            <a:chOff x="916688" y="2125892"/>
            <a:chExt cx="3240000" cy="141428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52F6B48-C2C0-D57A-230B-EE2A89FAF022}"/>
                </a:ext>
              </a:extLst>
            </p:cNvPr>
            <p:cNvSpPr txBox="1"/>
            <p:nvPr/>
          </p:nvSpPr>
          <p:spPr>
            <a:xfrm>
              <a:off x="916688" y="2125892"/>
              <a:ext cx="3240000" cy="284396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000" b="1" dirty="0" err="1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Pengendalian</a:t>
              </a:r>
              <a:r>
                <a:rPr lang="en-US" altLang="ko-KR" sz="2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altLang="ko-KR" sz="2000" b="1" dirty="0" err="1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Luaran</a:t>
              </a:r>
              <a:endParaRPr lang="ko-KR" altLang="en-US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557E722-AEFC-212D-F30E-3E48B84BFE05}"/>
                </a:ext>
              </a:extLst>
            </p:cNvPr>
            <p:cNvSpPr txBox="1"/>
            <p:nvPr/>
          </p:nvSpPr>
          <p:spPr>
            <a:xfrm>
              <a:off x="916688" y="2424471"/>
              <a:ext cx="3179444" cy="1115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sz="1600" dirty="0" err="1"/>
                <a:t>Memastikan</a:t>
              </a:r>
              <a:r>
                <a:rPr lang="en-ID" sz="1600" dirty="0"/>
                <a:t> </a:t>
              </a:r>
              <a:r>
                <a:rPr lang="en-ID" sz="1600" dirty="0" err="1"/>
                <a:t>bahwa</a:t>
              </a:r>
              <a:r>
                <a:rPr lang="en-ID" sz="1600" dirty="0"/>
                <a:t> output yang </a:t>
              </a:r>
              <a:r>
                <a:rPr lang="en-ID" sz="1600" dirty="0" err="1"/>
                <a:t>dihasilkan</a:t>
              </a:r>
              <a:r>
                <a:rPr lang="en-ID" sz="1600" dirty="0"/>
                <a:t> </a:t>
              </a:r>
              <a:r>
                <a:rPr lang="en-ID" sz="1600" dirty="0" err="1"/>
                <a:t>sistem</a:t>
              </a:r>
              <a:r>
                <a:rPr lang="en-ID" sz="1600" dirty="0"/>
                <a:t> </a:t>
              </a:r>
              <a:r>
                <a:rPr lang="en-ID" sz="1600" dirty="0" err="1"/>
                <a:t>adalah</a:t>
              </a:r>
              <a:r>
                <a:rPr lang="en-ID" sz="1600" dirty="0"/>
                <a:t> </a:t>
              </a:r>
              <a:r>
                <a:rPr lang="en-ID" sz="1600" dirty="0" err="1"/>
                <a:t>benar</a:t>
              </a:r>
              <a:r>
                <a:rPr lang="en-ID" sz="1600" dirty="0"/>
                <a:t> dan </a:t>
              </a:r>
              <a:r>
                <a:rPr lang="en-ID" sz="1600" dirty="0" err="1"/>
                <a:t>hanya</a:t>
              </a:r>
              <a:r>
                <a:rPr lang="en-ID" sz="1600" dirty="0"/>
                <a:t> </a:t>
              </a:r>
              <a:r>
                <a:rPr lang="en-ID" sz="1600" dirty="0" err="1"/>
                <a:t>diterima</a:t>
              </a:r>
              <a:r>
                <a:rPr lang="en-ID" sz="1600" dirty="0"/>
                <a:t> oleh </a:t>
              </a:r>
              <a:r>
                <a:rPr lang="en-ID" sz="1600" dirty="0" err="1"/>
                <a:t>pihak</a:t>
              </a:r>
              <a:r>
                <a:rPr lang="en-ID" sz="1600" dirty="0"/>
                <a:t> yang </a:t>
              </a:r>
              <a:r>
                <a:rPr lang="en-ID" sz="1600" dirty="0" err="1"/>
                <a:t>berwenang</a:t>
              </a:r>
              <a:endParaRPr lang="en-ID" sz="1600" dirty="0"/>
            </a:p>
            <a:p>
              <a:pPr algn="r"/>
              <a:endParaRPr lang="en-ID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r"/>
              <a:r>
                <a:rPr lang="en-ID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Misalnya</a:t>
              </a:r>
              <a:r>
                <a:rPr lang="en-ID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: Admin </a:t>
              </a:r>
              <a:r>
                <a:rPr lang="en-ID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memeriksa</a:t>
              </a:r>
              <a:r>
                <a:rPr lang="en-ID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dan </a:t>
              </a:r>
              <a:r>
                <a:rPr lang="en-ID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memverifikasi</a:t>
              </a:r>
              <a:r>
                <a:rPr lang="en-ID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output </a:t>
              </a:r>
              <a:r>
                <a:rPr lang="en-ID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sebelum</a:t>
              </a:r>
              <a:r>
                <a:rPr lang="en-ID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ID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disebarkan</a:t>
              </a:r>
              <a:r>
                <a:rPr lang="en-ID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ID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ke</a:t>
              </a:r>
              <a:r>
                <a:rPr lang="en-ID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ID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Asesi</a:t>
              </a:r>
              <a:r>
                <a:rPr lang="en-ID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ID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atau</a:t>
              </a:r>
              <a:r>
                <a:rPr lang="en-ID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ID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pihak</a:t>
              </a:r>
              <a:r>
                <a:rPr lang="en-ID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ID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luar</a:t>
              </a:r>
              <a:r>
                <a:rPr lang="en-ID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</a:t>
              </a:r>
            </a:p>
            <a:p>
              <a:pPr algn="r"/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42959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>
                <a:solidFill>
                  <a:schemeClr val="accent5"/>
                </a:solidFill>
              </a:rPr>
              <a:t>Desain </a:t>
            </a:r>
            <a:r>
              <a:rPr lang="en-US" altLang="ko-KR" dirty="0" err="1">
                <a:solidFill>
                  <a:schemeClr val="accent5"/>
                </a:solidFill>
              </a:rPr>
              <a:t>Kontrol</a:t>
            </a:r>
            <a:endParaRPr lang="ko-KR" alt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329914" y="3219493"/>
            <a:ext cx="4198801" cy="3058625"/>
            <a:chOff x="247435" y="2414619"/>
            <a:chExt cx="3149101" cy="2293969"/>
          </a:xfrm>
        </p:grpSpPr>
        <p:sp>
          <p:nvSpPr>
            <p:cNvPr id="13" name="Rectangle 12"/>
            <p:cNvSpPr/>
            <p:nvPr/>
          </p:nvSpPr>
          <p:spPr>
            <a:xfrm rot="2700000" flipH="1">
              <a:off x="1034951" y="1627103"/>
              <a:ext cx="1574070" cy="3149101"/>
            </a:xfrm>
            <a:custGeom>
              <a:avLst/>
              <a:gdLst/>
              <a:ahLst/>
              <a:cxnLst/>
              <a:rect l="l" t="t" r="r" b="b"/>
              <a:pathLst>
                <a:path w="1574070" h="3149101">
                  <a:moveTo>
                    <a:pt x="1396232" y="177838"/>
                  </a:moveTo>
                  <a:cubicBezTo>
                    <a:pt x="1732682" y="514288"/>
                    <a:pt x="1732682" y="1059782"/>
                    <a:pt x="1396232" y="1396232"/>
                  </a:cubicBezTo>
                  <a:cubicBezTo>
                    <a:pt x="1059782" y="1732681"/>
                    <a:pt x="514289" y="1732681"/>
                    <a:pt x="177839" y="1396232"/>
                  </a:cubicBezTo>
                  <a:cubicBezTo>
                    <a:pt x="-158611" y="1059782"/>
                    <a:pt x="-158611" y="514288"/>
                    <a:pt x="177839" y="177838"/>
                  </a:cubicBezTo>
                  <a:cubicBezTo>
                    <a:pt x="514289" y="-158611"/>
                    <a:pt x="1059782" y="-158611"/>
                    <a:pt x="1396232" y="177838"/>
                  </a:cubicBezTo>
                  <a:close/>
                  <a:moveTo>
                    <a:pt x="1574070" y="0"/>
                  </a:moveTo>
                  <a:cubicBezTo>
                    <a:pt x="1139403" y="-434668"/>
                    <a:pt x="434668" y="-434668"/>
                    <a:pt x="0" y="0"/>
                  </a:cubicBezTo>
                  <a:cubicBezTo>
                    <a:pt x="-434668" y="434667"/>
                    <a:pt x="-434668" y="1139403"/>
                    <a:pt x="0" y="1574070"/>
                  </a:cubicBezTo>
                  <a:cubicBezTo>
                    <a:pt x="149565" y="1723636"/>
                    <a:pt x="331107" y="1821737"/>
                    <a:pt x="522925" y="1867116"/>
                  </a:cubicBezTo>
                  <a:lnTo>
                    <a:pt x="522925" y="3149101"/>
                  </a:lnTo>
                  <a:lnTo>
                    <a:pt x="1051145" y="3149101"/>
                  </a:lnTo>
                  <a:lnTo>
                    <a:pt x="1051145" y="1867115"/>
                  </a:lnTo>
                  <a:cubicBezTo>
                    <a:pt x="1242964" y="1821737"/>
                    <a:pt x="1424505" y="1723636"/>
                    <a:pt x="1574070" y="1574070"/>
                  </a:cubicBezTo>
                  <a:cubicBezTo>
                    <a:pt x="2008738" y="1139403"/>
                    <a:pt x="2008738" y="434667"/>
                    <a:pt x="15740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/>
            </a:p>
          </p:txBody>
        </p:sp>
        <p:sp>
          <p:nvSpPr>
            <p:cNvPr id="14" name="Round Same Side Corner Rectangle 13"/>
            <p:cNvSpPr/>
            <p:nvPr/>
          </p:nvSpPr>
          <p:spPr>
            <a:xfrm rot="13500000" flipH="1">
              <a:off x="299369" y="4293587"/>
              <a:ext cx="528162" cy="30184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/>
            </a:p>
          </p:txBody>
        </p:sp>
      </p:grpSp>
      <p:pic>
        <p:nvPicPr>
          <p:cNvPr id="13315" name="Picture 3" descr="D:\KBM-정애\014-Fullppt\PNG이미지\지구본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721" y="2768501"/>
            <a:ext cx="1648571" cy="1651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Oval 17"/>
          <p:cNvSpPr/>
          <p:nvPr/>
        </p:nvSpPr>
        <p:spPr>
          <a:xfrm>
            <a:off x="3988507" y="3776891"/>
            <a:ext cx="875597" cy="875597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19" name="Oval 18"/>
          <p:cNvSpPr/>
          <p:nvPr/>
        </p:nvSpPr>
        <p:spPr>
          <a:xfrm>
            <a:off x="2975654" y="1758870"/>
            <a:ext cx="875597" cy="875597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20" name="Oval 19"/>
          <p:cNvSpPr/>
          <p:nvPr/>
        </p:nvSpPr>
        <p:spPr>
          <a:xfrm>
            <a:off x="2975654" y="4485118"/>
            <a:ext cx="875597" cy="875597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21" name="Oval 20"/>
          <p:cNvSpPr/>
          <p:nvPr/>
        </p:nvSpPr>
        <p:spPr>
          <a:xfrm>
            <a:off x="3988507" y="2532103"/>
            <a:ext cx="875597" cy="875597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51" name="TextBox 50"/>
          <p:cNvSpPr txBox="1"/>
          <p:nvPr/>
        </p:nvSpPr>
        <p:spPr>
          <a:xfrm>
            <a:off x="3099720" y="1991452"/>
            <a:ext cx="627464" cy="41043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667" b="1" dirty="0">
                <a:solidFill>
                  <a:schemeClr val="bg1"/>
                </a:solidFill>
                <a:cs typeface="Arial" pitchFamily="34" charset="0"/>
              </a:rPr>
              <a:t>01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112573" y="2764686"/>
            <a:ext cx="627464" cy="41043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667" b="1" dirty="0">
                <a:solidFill>
                  <a:schemeClr val="bg1"/>
                </a:solidFill>
                <a:cs typeface="Arial" pitchFamily="34" charset="0"/>
              </a:rPr>
              <a:t>02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112573" y="4009472"/>
            <a:ext cx="627464" cy="41043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667" b="1" dirty="0">
                <a:solidFill>
                  <a:schemeClr val="bg1"/>
                </a:solidFill>
                <a:cs typeface="Arial" pitchFamily="34" charset="0"/>
              </a:rPr>
              <a:t>03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099720" y="4726055"/>
            <a:ext cx="627464" cy="41043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667" b="1" dirty="0">
                <a:solidFill>
                  <a:schemeClr val="bg1"/>
                </a:solidFill>
                <a:cs typeface="Arial" pitchFamily="34" charset="0"/>
              </a:rPr>
              <a:t>04</a:t>
            </a:r>
          </a:p>
        </p:txBody>
      </p:sp>
      <p:grpSp>
        <p:nvGrpSpPr>
          <p:cNvPr id="7" name="그룹 17">
            <a:extLst>
              <a:ext uri="{FF2B5EF4-FFF2-40B4-BE49-F238E27FC236}">
                <a16:creationId xmlns:a16="http://schemas.microsoft.com/office/drawing/2014/main" id="{DA750B7A-14AB-F04E-F94A-50FB0D31CEA5}"/>
              </a:ext>
            </a:extLst>
          </p:cNvPr>
          <p:cNvGrpSpPr/>
          <p:nvPr/>
        </p:nvGrpSpPr>
        <p:grpSpPr>
          <a:xfrm>
            <a:off x="5278689" y="2634467"/>
            <a:ext cx="5760246" cy="1251061"/>
            <a:chOff x="916688" y="2125892"/>
            <a:chExt cx="3240000" cy="88924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864E3CD-1F7A-DA28-47A6-8D1FFB2568F0}"/>
                </a:ext>
              </a:extLst>
            </p:cNvPr>
            <p:cNvSpPr txBox="1"/>
            <p:nvPr/>
          </p:nvSpPr>
          <p:spPr>
            <a:xfrm>
              <a:off x="916688" y="2125892"/>
              <a:ext cx="3240000" cy="284396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000" b="1" dirty="0" err="1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Pengendalian</a:t>
              </a:r>
              <a:r>
                <a:rPr lang="en-US" altLang="ko-KR" sz="2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Data</a:t>
              </a:r>
              <a:endParaRPr lang="ko-KR" altLang="en-US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F1E788A-CB3B-3610-4CA6-D8947E9645D0}"/>
                </a:ext>
              </a:extLst>
            </p:cNvPr>
            <p:cNvSpPr txBox="1"/>
            <p:nvPr/>
          </p:nvSpPr>
          <p:spPr>
            <a:xfrm>
              <a:off x="916688" y="2424471"/>
              <a:ext cx="3179444" cy="5906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sz="1600" b="1" dirty="0" err="1"/>
                <a:t>Pengaturan</a:t>
              </a:r>
              <a:r>
                <a:rPr lang="en-ID" sz="1600" b="1" dirty="0"/>
                <a:t> </a:t>
              </a:r>
              <a:r>
                <a:rPr lang="en-ID" sz="1600" b="1" dirty="0" err="1"/>
                <a:t>Akses</a:t>
              </a:r>
              <a:r>
                <a:rPr lang="en-ID" sz="1600" dirty="0"/>
                <a:t>: </a:t>
              </a:r>
              <a:r>
                <a:rPr lang="en-ID" sz="1600" dirty="0" err="1"/>
                <a:t>Memastikan</a:t>
              </a:r>
              <a:r>
                <a:rPr lang="en-ID" sz="1600" dirty="0"/>
                <a:t> </a:t>
              </a:r>
              <a:r>
                <a:rPr lang="en-ID" sz="1600" dirty="0" err="1"/>
                <a:t>bahwa</a:t>
              </a:r>
              <a:r>
                <a:rPr lang="en-ID" sz="1600" dirty="0"/>
                <a:t> </a:t>
              </a:r>
              <a:r>
                <a:rPr lang="en-ID" sz="1600" dirty="0" err="1"/>
                <a:t>akses</a:t>
              </a:r>
              <a:r>
                <a:rPr lang="en-ID" sz="1600" dirty="0"/>
                <a:t> </a:t>
              </a:r>
              <a:r>
                <a:rPr lang="en-ID" sz="1600" dirty="0" err="1"/>
                <a:t>ke</a:t>
              </a:r>
              <a:r>
                <a:rPr lang="en-ID" sz="1600" dirty="0"/>
                <a:t> data </a:t>
              </a:r>
              <a:r>
                <a:rPr lang="en-ID" sz="1600" dirty="0" err="1"/>
                <a:t>hanya</a:t>
              </a:r>
              <a:r>
                <a:rPr lang="en-ID" sz="1600" dirty="0"/>
                <a:t> </a:t>
              </a:r>
              <a:r>
                <a:rPr lang="en-ID" sz="1600" dirty="0" err="1"/>
                <a:t>diberikan</a:t>
              </a:r>
              <a:r>
                <a:rPr lang="en-ID" sz="1600" dirty="0"/>
                <a:t> </a:t>
              </a:r>
              <a:r>
                <a:rPr lang="en-ID" sz="1600" dirty="0" err="1"/>
                <a:t>kepada</a:t>
              </a:r>
              <a:r>
                <a:rPr lang="en-ID" sz="1600" dirty="0"/>
                <a:t> </a:t>
              </a:r>
              <a:r>
                <a:rPr lang="en-ID" sz="1600" dirty="0" err="1"/>
                <a:t>pengguna</a:t>
              </a:r>
              <a:r>
                <a:rPr lang="en-ID" sz="1600" dirty="0"/>
                <a:t> </a:t>
              </a:r>
              <a:r>
                <a:rPr lang="en-ID" sz="1600" dirty="0" err="1"/>
                <a:t>atau</a:t>
              </a:r>
              <a:r>
                <a:rPr lang="en-ID" sz="1600" dirty="0"/>
                <a:t> </a:t>
              </a:r>
              <a:r>
                <a:rPr lang="en-ID" sz="1600" dirty="0" err="1"/>
                <a:t>sistem</a:t>
              </a:r>
              <a:r>
                <a:rPr lang="en-ID" sz="1600" dirty="0"/>
                <a:t> yang </a:t>
              </a:r>
              <a:r>
                <a:rPr lang="en-ID" sz="1600" dirty="0" err="1"/>
                <a:t>memiliki</a:t>
              </a:r>
              <a:r>
                <a:rPr lang="en-ID" sz="1600" dirty="0"/>
                <a:t> </a:t>
              </a:r>
              <a:r>
                <a:rPr lang="en-ID" sz="1600" dirty="0" err="1"/>
                <a:t>izin</a:t>
              </a:r>
              <a:r>
                <a:rPr lang="en-ID" sz="1600" dirty="0"/>
                <a:t> yang </a:t>
              </a:r>
              <a:r>
                <a:rPr lang="en-ID" sz="1600" dirty="0" err="1"/>
                <a:t>tepat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80048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Desain </a:t>
            </a:r>
            <a:r>
              <a:rPr lang="en-US" dirty="0" err="1"/>
              <a:t>Teknologi</a:t>
            </a:r>
            <a:endParaRPr lang="en-US" dirty="0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B33CEB69-2DDD-4DF6-B5E4-D9CD545489E7}"/>
              </a:ext>
            </a:extLst>
          </p:cNvPr>
          <p:cNvGrpSpPr/>
          <p:nvPr/>
        </p:nvGrpSpPr>
        <p:grpSpPr>
          <a:xfrm>
            <a:off x="966819" y="1969388"/>
            <a:ext cx="3599432" cy="1989723"/>
            <a:chOff x="916688" y="2125892"/>
            <a:chExt cx="3240000" cy="141428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6DF54DC-0AA6-42C8-AE53-2F6502CBBB46}"/>
                </a:ext>
              </a:extLst>
            </p:cNvPr>
            <p:cNvSpPr txBox="1"/>
            <p:nvPr/>
          </p:nvSpPr>
          <p:spPr>
            <a:xfrm>
              <a:off x="916688" y="2125892"/>
              <a:ext cx="3240000" cy="284396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000" b="1" dirty="0" err="1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Perangkat</a:t>
              </a:r>
              <a:r>
                <a:rPr lang="en-US" altLang="ko-KR" sz="2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altLang="ko-KR" sz="2000" b="1" dirty="0" err="1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Keras</a:t>
              </a:r>
              <a:r>
                <a:rPr lang="en-US" altLang="ko-KR" sz="2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(Hardware)</a:t>
              </a:r>
              <a:endParaRPr lang="ko-KR" altLang="en-US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A7F8390-48A2-4E10-AC2D-753BB019EA62}"/>
                </a:ext>
              </a:extLst>
            </p:cNvPr>
            <p:cNvSpPr txBox="1"/>
            <p:nvPr/>
          </p:nvSpPr>
          <p:spPr>
            <a:xfrm>
              <a:off x="916688" y="2424471"/>
              <a:ext cx="3240000" cy="1115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Processor  Core i3</a:t>
              </a:r>
            </a:p>
            <a:p>
              <a:pPr algn="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Memory RAM 4 GB</a:t>
              </a:r>
            </a:p>
            <a:p>
              <a:pPr algn="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SSD 256 GB</a:t>
              </a:r>
            </a:p>
            <a:p>
              <a:pPr algn="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Monitor 14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inchi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Keyboard</a:t>
              </a:r>
            </a:p>
            <a:p>
              <a:pPr algn="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Mouse </a:t>
              </a: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436E17AE-CC01-44C5-A55F-8C8D710EBBE3}"/>
              </a:ext>
            </a:extLst>
          </p:cNvPr>
          <p:cNvGrpSpPr/>
          <p:nvPr/>
        </p:nvGrpSpPr>
        <p:grpSpPr>
          <a:xfrm>
            <a:off x="6720737" y="3498616"/>
            <a:ext cx="3240000" cy="1969770"/>
            <a:chOff x="1473068" y="3360271"/>
            <a:chExt cx="3240000" cy="196977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17730A7-808D-4C91-A0AC-23EE01521FAF}"/>
                </a:ext>
              </a:extLst>
            </p:cNvPr>
            <p:cNvSpPr txBox="1"/>
            <p:nvPr/>
          </p:nvSpPr>
          <p:spPr>
            <a:xfrm>
              <a:off x="1473068" y="3360271"/>
              <a:ext cx="3240000" cy="400110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000" b="1" dirty="0" err="1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Menampilkan</a:t>
              </a:r>
              <a:r>
                <a:rPr lang="en-US" altLang="ko-KR" sz="2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Hasil Akhir</a:t>
              </a:r>
              <a:endParaRPr lang="ko-KR" altLang="en-US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0A836EC-6DF4-44E3-9978-5EB670A5B074}"/>
                </a:ext>
              </a:extLst>
            </p:cNvPr>
            <p:cNvSpPr txBox="1"/>
            <p:nvPr/>
          </p:nvSpPr>
          <p:spPr>
            <a:xfrm>
              <a:off x="1473068" y="3760381"/>
              <a:ext cx="3240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Sistem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Operasi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Microsoft Windows 10</a:t>
              </a:r>
            </a:p>
            <a:p>
              <a:pPr algn="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XAMPP</a:t>
              </a:r>
            </a:p>
            <a:p>
              <a:pPr algn="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Notepad ++</a:t>
              </a:r>
            </a:p>
            <a:p>
              <a:pPr algn="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Database MySQL</a:t>
              </a:r>
            </a:p>
            <a:p>
              <a:pPr algn="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PHPMYADMIN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35643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83499" y="6177280"/>
            <a:ext cx="9025003" cy="6807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6" name="Isosceles Triangle 5"/>
          <p:cNvSpPr/>
          <p:nvPr/>
        </p:nvSpPr>
        <p:spPr>
          <a:xfrm rot="10800000">
            <a:off x="4995856" y="15834"/>
            <a:ext cx="2200288" cy="1083013"/>
          </a:xfrm>
          <a:prstGeom prst="triangl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7" name="Isosceles Triangle 6"/>
          <p:cNvSpPr/>
          <p:nvPr/>
        </p:nvSpPr>
        <p:spPr>
          <a:xfrm rot="10800000">
            <a:off x="5388864" y="149112"/>
            <a:ext cx="1414272" cy="739147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344438" y="6317585"/>
            <a:ext cx="7744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Prototype E-Assessment</a:t>
            </a:r>
            <a:endParaRPr lang="ko-KR" altLang="en-US" sz="20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907D463-98D5-3550-E5B4-6A8199BB7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499" y="1263012"/>
            <a:ext cx="9140677" cy="472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828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83499" y="5774986"/>
            <a:ext cx="9025003" cy="108301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6" name="Isosceles Triangle 5"/>
          <p:cNvSpPr/>
          <p:nvPr/>
        </p:nvSpPr>
        <p:spPr>
          <a:xfrm rot="10800000">
            <a:off x="4995856" y="15834"/>
            <a:ext cx="2200288" cy="1083013"/>
          </a:xfrm>
          <a:prstGeom prst="triangl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7" name="Isosceles Triangle 6"/>
          <p:cNvSpPr/>
          <p:nvPr/>
        </p:nvSpPr>
        <p:spPr>
          <a:xfrm rot="10800000">
            <a:off x="5388864" y="149112"/>
            <a:ext cx="1414272" cy="739147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017152" y="5780782"/>
            <a:ext cx="4416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Diagram </a:t>
            </a:r>
            <a:r>
              <a:rPr lang="en-US" altLang="ko-KR" sz="32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Konteks</a:t>
            </a:r>
            <a:endParaRPr lang="ko-KR" altLang="en-US" sz="32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3BA321B-C620-16BD-FB5B-A32A500D2F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201" y="1438544"/>
            <a:ext cx="9903434" cy="398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4073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83499" y="6177280"/>
            <a:ext cx="9025003" cy="6807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6" name="Isosceles Triangle 5"/>
          <p:cNvSpPr/>
          <p:nvPr/>
        </p:nvSpPr>
        <p:spPr>
          <a:xfrm rot="10800000">
            <a:off x="4995856" y="15834"/>
            <a:ext cx="2200288" cy="1083013"/>
          </a:xfrm>
          <a:prstGeom prst="triangl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7" name="Isosceles Triangle 6"/>
          <p:cNvSpPr/>
          <p:nvPr/>
        </p:nvSpPr>
        <p:spPr>
          <a:xfrm rot="10800000">
            <a:off x="5388864" y="149112"/>
            <a:ext cx="1414272" cy="739147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344438" y="6317585"/>
            <a:ext cx="7744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Prototype E-Assessment</a:t>
            </a:r>
            <a:endParaRPr lang="ko-KR" altLang="en-US" sz="20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B01E47-DAE1-115E-E8B3-30CDD4908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499" y="1258804"/>
            <a:ext cx="9090921" cy="472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2896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83499" y="6177280"/>
            <a:ext cx="9025003" cy="6807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6" name="Isosceles Triangle 5"/>
          <p:cNvSpPr/>
          <p:nvPr/>
        </p:nvSpPr>
        <p:spPr>
          <a:xfrm rot="10800000">
            <a:off x="4995856" y="15834"/>
            <a:ext cx="2200288" cy="1083013"/>
          </a:xfrm>
          <a:prstGeom prst="triangl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7" name="Isosceles Triangle 6"/>
          <p:cNvSpPr/>
          <p:nvPr/>
        </p:nvSpPr>
        <p:spPr>
          <a:xfrm rot="10800000">
            <a:off x="5388864" y="149112"/>
            <a:ext cx="1414272" cy="739147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344438" y="6317585"/>
            <a:ext cx="7744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Prototype E-Assessment</a:t>
            </a:r>
            <a:endParaRPr lang="ko-KR" altLang="en-US" sz="20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A72C9FD-F35E-E2E3-4446-5CD3BF4AD5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795" y="1357135"/>
            <a:ext cx="9567483" cy="460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5296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83499" y="6177280"/>
            <a:ext cx="9025003" cy="6807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6" name="Isosceles Triangle 5"/>
          <p:cNvSpPr/>
          <p:nvPr/>
        </p:nvSpPr>
        <p:spPr>
          <a:xfrm rot="10800000">
            <a:off x="4995856" y="15834"/>
            <a:ext cx="2200288" cy="1083013"/>
          </a:xfrm>
          <a:prstGeom prst="triangl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7" name="Isosceles Triangle 6"/>
          <p:cNvSpPr/>
          <p:nvPr/>
        </p:nvSpPr>
        <p:spPr>
          <a:xfrm rot="10800000">
            <a:off x="5388864" y="149112"/>
            <a:ext cx="1414272" cy="739147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344438" y="6317585"/>
            <a:ext cx="7744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Prototype E-Assessment</a:t>
            </a:r>
            <a:endParaRPr lang="ko-KR" altLang="en-US" sz="20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4DBF4D-757E-9ADA-6B3E-86CE77827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922" y="1267431"/>
            <a:ext cx="9290155" cy="480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0788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83499" y="6177280"/>
            <a:ext cx="9025003" cy="6807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6" name="Isosceles Triangle 5"/>
          <p:cNvSpPr/>
          <p:nvPr/>
        </p:nvSpPr>
        <p:spPr>
          <a:xfrm rot="10800000">
            <a:off x="4995856" y="15834"/>
            <a:ext cx="2200288" cy="1083013"/>
          </a:xfrm>
          <a:prstGeom prst="triangl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7" name="Isosceles Triangle 6"/>
          <p:cNvSpPr/>
          <p:nvPr/>
        </p:nvSpPr>
        <p:spPr>
          <a:xfrm rot="10800000">
            <a:off x="5388864" y="149112"/>
            <a:ext cx="1414272" cy="739147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344438" y="6317585"/>
            <a:ext cx="7744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Prototype E-Assessment</a:t>
            </a:r>
            <a:endParaRPr lang="ko-KR" altLang="en-US" sz="20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4DBF4D-757E-9ADA-6B3E-86CE77827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922" y="1267431"/>
            <a:ext cx="9290155" cy="480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7861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65AAB7AF-DB1F-4935-80EC-17FCE6FDC84A}"/>
              </a:ext>
            </a:extLst>
          </p:cNvPr>
          <p:cNvGrpSpPr/>
          <p:nvPr/>
        </p:nvGrpSpPr>
        <p:grpSpPr>
          <a:xfrm>
            <a:off x="6096000" y="2769507"/>
            <a:ext cx="6182215" cy="1318987"/>
            <a:chOff x="1" y="4959383"/>
            <a:chExt cx="1236442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172579" y="5898714"/>
              <a:ext cx="12191851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Present by Danang Kurniawan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8077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66997" y="5765737"/>
            <a:ext cx="9025003" cy="108301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6" name="Isosceles Triangle 5"/>
          <p:cNvSpPr/>
          <p:nvPr/>
        </p:nvSpPr>
        <p:spPr>
          <a:xfrm rot="16200000">
            <a:off x="10550350" y="2887493"/>
            <a:ext cx="2200288" cy="1083013"/>
          </a:xfrm>
          <a:prstGeom prst="triangl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7" name="Isosceles Triangle 6"/>
          <p:cNvSpPr/>
          <p:nvPr/>
        </p:nvSpPr>
        <p:spPr>
          <a:xfrm rot="16200000">
            <a:off x="10943358" y="3059426"/>
            <a:ext cx="1414272" cy="739147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6943232" y="5765737"/>
            <a:ext cx="4416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DFD Level 0 </a:t>
            </a:r>
            <a:endParaRPr lang="ko-KR" altLang="en-US" sz="32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A20B2C-2130-C7EB-8726-36E4C2D0CF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34"/>
            <a:ext cx="58214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435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83499" y="6177280"/>
            <a:ext cx="9025003" cy="6807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6" name="Isosceles Triangle 5"/>
          <p:cNvSpPr/>
          <p:nvPr/>
        </p:nvSpPr>
        <p:spPr>
          <a:xfrm rot="10800000">
            <a:off x="4995856" y="15834"/>
            <a:ext cx="2200288" cy="1083013"/>
          </a:xfrm>
          <a:prstGeom prst="triangl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7" name="Isosceles Triangle 6"/>
          <p:cNvSpPr/>
          <p:nvPr/>
        </p:nvSpPr>
        <p:spPr>
          <a:xfrm rot="10800000">
            <a:off x="5388864" y="149112"/>
            <a:ext cx="1414272" cy="739147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067952" y="6257391"/>
            <a:ext cx="4416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DFD Level 1 </a:t>
            </a:r>
            <a:endParaRPr lang="ko-KR" altLang="en-US" sz="32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8C77A2-19F4-0F8E-FF17-C947E97CAB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186" y="1232126"/>
            <a:ext cx="7773734" cy="464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414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83499" y="6177280"/>
            <a:ext cx="9025003" cy="6807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6" name="Isosceles Triangle 5"/>
          <p:cNvSpPr/>
          <p:nvPr/>
        </p:nvSpPr>
        <p:spPr>
          <a:xfrm rot="10800000">
            <a:off x="4995856" y="15834"/>
            <a:ext cx="2200288" cy="1083013"/>
          </a:xfrm>
          <a:prstGeom prst="triangl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7" name="Isosceles Triangle 6"/>
          <p:cNvSpPr/>
          <p:nvPr/>
        </p:nvSpPr>
        <p:spPr>
          <a:xfrm rot="10800000">
            <a:off x="5388864" y="149112"/>
            <a:ext cx="1414272" cy="739147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067952" y="6257391"/>
            <a:ext cx="4416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DFD Level 1 </a:t>
            </a:r>
            <a:endParaRPr lang="ko-KR" altLang="en-US" sz="32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17D0F4-9490-0E5D-108D-DC09718FB0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883" y="1178959"/>
            <a:ext cx="5867718" cy="494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930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83499" y="6177280"/>
            <a:ext cx="9025003" cy="6807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6" name="Isosceles Triangle 5"/>
          <p:cNvSpPr/>
          <p:nvPr/>
        </p:nvSpPr>
        <p:spPr>
          <a:xfrm rot="10800000">
            <a:off x="4995856" y="15834"/>
            <a:ext cx="2200288" cy="1083013"/>
          </a:xfrm>
          <a:prstGeom prst="triangl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7" name="Isosceles Triangle 6"/>
          <p:cNvSpPr/>
          <p:nvPr/>
        </p:nvSpPr>
        <p:spPr>
          <a:xfrm rot="10800000">
            <a:off x="5388864" y="149112"/>
            <a:ext cx="1414272" cy="739147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930032" y="6225252"/>
            <a:ext cx="615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Desain Input Halaman Login</a:t>
            </a:r>
            <a:endParaRPr lang="ko-KR" altLang="en-US" sz="32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0D9A7F-690F-F3FF-356E-C655B3E631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082" y="1178959"/>
            <a:ext cx="8365269" cy="4886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922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83499" y="6177280"/>
            <a:ext cx="9025003" cy="6807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6" name="Isosceles Triangle 5"/>
          <p:cNvSpPr/>
          <p:nvPr/>
        </p:nvSpPr>
        <p:spPr>
          <a:xfrm rot="10800000">
            <a:off x="4995856" y="15834"/>
            <a:ext cx="2200288" cy="1083013"/>
          </a:xfrm>
          <a:prstGeom prst="triangl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7" name="Isosceles Triangle 6"/>
          <p:cNvSpPr/>
          <p:nvPr/>
        </p:nvSpPr>
        <p:spPr>
          <a:xfrm rot="10800000">
            <a:off x="5388864" y="149112"/>
            <a:ext cx="1414272" cy="739147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262802" y="6308778"/>
            <a:ext cx="7633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Desain Input Halaman </a:t>
            </a:r>
            <a:r>
              <a:rPr lang="en-US" altLang="ko-KR" sz="20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Permohonan</a:t>
            </a:r>
            <a:r>
              <a:rPr lang="en-US" altLang="ko-KR" sz="2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Sertifikasi</a:t>
            </a:r>
            <a:r>
              <a:rPr lang="en-US" altLang="ko-KR" sz="2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Kompetensi</a:t>
            </a:r>
            <a:endParaRPr lang="ko-KR" altLang="en-US" sz="20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FF1702-3705-F4E1-2029-052814ADA8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915" y="1444084"/>
            <a:ext cx="7990169" cy="466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392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83499" y="6177280"/>
            <a:ext cx="9025003" cy="6807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6" name="Isosceles Triangle 5"/>
          <p:cNvSpPr/>
          <p:nvPr/>
        </p:nvSpPr>
        <p:spPr>
          <a:xfrm rot="10800000">
            <a:off x="4995856" y="15834"/>
            <a:ext cx="2200288" cy="1083013"/>
          </a:xfrm>
          <a:prstGeom prst="triangl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7" name="Isosceles Triangle 6"/>
          <p:cNvSpPr/>
          <p:nvPr/>
        </p:nvSpPr>
        <p:spPr>
          <a:xfrm rot="10800000">
            <a:off x="5388864" y="149112"/>
            <a:ext cx="1414272" cy="739147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970672" y="6286807"/>
            <a:ext cx="6437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Desain Input Halaman </a:t>
            </a:r>
            <a:r>
              <a:rPr lang="en-US" altLang="ko-KR" sz="2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Asesmen</a:t>
            </a: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2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Mandiri</a:t>
            </a:r>
            <a:endParaRPr lang="ko-KR" altLang="en-US" sz="2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FF1702-3705-F4E1-2029-052814ADA8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803" y="1398073"/>
            <a:ext cx="7490798" cy="43757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1425310-8799-1D8D-FB58-54B8EF2D7B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789" y="1178959"/>
            <a:ext cx="7719408" cy="4902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409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83499" y="6177280"/>
            <a:ext cx="9025003" cy="6807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6" name="Isosceles Triangle 5"/>
          <p:cNvSpPr/>
          <p:nvPr/>
        </p:nvSpPr>
        <p:spPr>
          <a:xfrm rot="10800000">
            <a:off x="4995856" y="15834"/>
            <a:ext cx="2200288" cy="1083013"/>
          </a:xfrm>
          <a:prstGeom prst="triangl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7" name="Isosceles Triangle 6"/>
          <p:cNvSpPr/>
          <p:nvPr/>
        </p:nvSpPr>
        <p:spPr>
          <a:xfrm rot="10800000">
            <a:off x="5388864" y="149112"/>
            <a:ext cx="1414272" cy="739147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442041" y="6225252"/>
            <a:ext cx="7575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Desain Input Halaman </a:t>
            </a:r>
            <a:r>
              <a:rPr lang="en-US" altLang="ko-KR" sz="2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Tambah</a:t>
            </a: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2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Soal</a:t>
            </a: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endParaRPr lang="ko-KR" altLang="en-US" sz="2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B3633F-9F0F-923D-2CF3-516017B4FD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2041" y="1290196"/>
            <a:ext cx="7307918" cy="467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40971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16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7F7F7F"/>
      </a:accent6>
      <a:hlink>
        <a:srgbClr val="0000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16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7F7F7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10446</TotalTime>
  <Words>256</Words>
  <Application>Microsoft Office PowerPoint</Application>
  <PresentationFormat>Widescreen</PresentationFormat>
  <Paragraphs>68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Desain Kontrol</vt:lpstr>
      <vt:lpstr>Desain Kontrol</vt:lpstr>
      <vt:lpstr>Desain Kontrol</vt:lpstr>
      <vt:lpstr>Desain Kontrol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Danang Kurniawan</cp:lastModifiedBy>
  <cp:revision>175</cp:revision>
  <dcterms:created xsi:type="dcterms:W3CDTF">2020-01-20T05:08:25Z</dcterms:created>
  <dcterms:modified xsi:type="dcterms:W3CDTF">2024-06-22T02:58:30Z</dcterms:modified>
</cp:coreProperties>
</file>