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7" d="100"/>
          <a:sy n="67" d="100"/>
        </p:scale>
        <p:origin x="-612"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EBB27EEF-AB9F-4FB4-9E1D-A2D619B244E3}" type="datetimeFigureOut">
              <a:rPr lang="id-ID" smtClean="0"/>
              <a:pPr/>
              <a:t>06/07/2020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DE1DF4D-A75B-4900-A334-EAF9F7219FD8}" type="slidenum">
              <a:rPr lang="id-ID" smtClean="0"/>
              <a:pPr/>
              <a:t>‹#›</a:t>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EBB27EEF-AB9F-4FB4-9E1D-A2D619B244E3}" type="datetimeFigureOut">
              <a:rPr lang="id-ID" smtClean="0"/>
              <a:pPr/>
              <a:t>06/07/2020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DE1DF4D-A75B-4900-A334-EAF9F7219FD8}"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EBB27EEF-AB9F-4FB4-9E1D-A2D619B244E3}" type="datetimeFigureOut">
              <a:rPr lang="id-ID" smtClean="0"/>
              <a:pPr/>
              <a:t>06/07/2020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DE1DF4D-A75B-4900-A334-EAF9F7219FD8}" type="slidenum">
              <a:rPr lang="id-ID" smtClean="0"/>
              <a:pPr/>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EBB27EEF-AB9F-4FB4-9E1D-A2D619B244E3}" type="datetimeFigureOut">
              <a:rPr lang="id-ID" smtClean="0"/>
              <a:pPr/>
              <a:t>06/07/2020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DE1DF4D-A75B-4900-A334-EAF9F7219FD8}" type="slidenum">
              <a:rPr lang="id-ID" smtClean="0"/>
              <a:pPr/>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BB27EEF-AB9F-4FB4-9E1D-A2D619B244E3}" type="datetimeFigureOut">
              <a:rPr lang="id-ID" smtClean="0"/>
              <a:pPr/>
              <a:t>06/07/2020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DE1DF4D-A75B-4900-A334-EAF9F7219FD8}" type="slidenum">
              <a:rPr lang="id-ID" smtClean="0"/>
              <a:pPr/>
              <a:t>‹#›</a:t>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EBB27EEF-AB9F-4FB4-9E1D-A2D619B244E3}" type="datetimeFigureOut">
              <a:rPr lang="id-ID" smtClean="0"/>
              <a:pPr/>
              <a:t>06/07/2020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5DE1DF4D-A75B-4900-A334-EAF9F7219FD8}" type="slidenum">
              <a:rPr lang="id-ID" smtClean="0"/>
              <a:pPr/>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EBB27EEF-AB9F-4FB4-9E1D-A2D619B244E3}" type="datetimeFigureOut">
              <a:rPr lang="id-ID" smtClean="0"/>
              <a:pPr/>
              <a:t>06/07/2020</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5DE1DF4D-A75B-4900-A334-EAF9F7219FD8}" type="slidenum">
              <a:rPr lang="id-ID" smtClean="0"/>
              <a:pPr/>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EBB27EEF-AB9F-4FB4-9E1D-A2D619B244E3}" type="datetimeFigureOut">
              <a:rPr lang="id-ID" smtClean="0"/>
              <a:pPr/>
              <a:t>06/07/2020</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5DE1DF4D-A75B-4900-A334-EAF9F7219FD8}" type="slidenum">
              <a:rPr lang="id-ID" smtClean="0"/>
              <a:pPr/>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BB27EEF-AB9F-4FB4-9E1D-A2D619B244E3}" type="datetimeFigureOut">
              <a:rPr lang="id-ID" smtClean="0"/>
              <a:pPr/>
              <a:t>06/07/2020</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5DE1DF4D-A75B-4900-A334-EAF9F7219FD8}"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BB27EEF-AB9F-4FB4-9E1D-A2D619B244E3}" type="datetimeFigureOut">
              <a:rPr lang="id-ID" smtClean="0"/>
              <a:pPr/>
              <a:t>06/07/2020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5DE1DF4D-A75B-4900-A334-EAF9F7219FD8}" type="slidenum">
              <a:rPr lang="id-ID" smtClean="0"/>
              <a:pPr/>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BB27EEF-AB9F-4FB4-9E1D-A2D619B244E3}" type="datetimeFigureOut">
              <a:rPr lang="id-ID" smtClean="0"/>
              <a:pPr/>
              <a:t>06/07/2020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5DE1DF4D-A75B-4900-A334-EAF9F7219FD8}" type="slidenum">
              <a:rPr lang="id-ID" smtClean="0"/>
              <a:pPr/>
              <a:t>‹#›</a:t>
            </a:fld>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B27EEF-AB9F-4FB4-9E1D-A2D619B244E3}" type="datetimeFigureOut">
              <a:rPr lang="id-ID" smtClean="0"/>
              <a:pPr/>
              <a:t>06/07/2020</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E1DF4D-A75B-4900-A334-EAF9F7219FD8}" type="slidenum">
              <a:rPr lang="id-ID" smtClean="0"/>
              <a:pPr/>
              <a:t>‹#›</a:t>
            </a:fld>
            <a:endParaRPr lang="id-ID"/>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en.wikipedia.org/wiki/Micropayment" TargetMode="External"/><Relationship Id="rId3" Type="http://schemas.openxmlformats.org/officeDocument/2006/relationships/hyperlink" Target="https://en.wikipedia.org/wiki/Mobile_device" TargetMode="External"/><Relationship Id="rId7" Type="http://schemas.openxmlformats.org/officeDocument/2006/relationships/hyperlink" Target="https://en.wikipedia.org/wiki/Developing_country" TargetMode="External"/><Relationship Id="rId2" Type="http://schemas.openxmlformats.org/officeDocument/2006/relationships/hyperlink" Target="https://en.wikipedia.org/wiki/Financial_regulation" TargetMode="External"/><Relationship Id="rId1" Type="http://schemas.openxmlformats.org/officeDocument/2006/relationships/slideLayout" Target="../slideLayouts/slideLayout1.xml"/><Relationship Id="rId6" Type="http://schemas.openxmlformats.org/officeDocument/2006/relationships/hyperlink" Target="https://en.wikipedia.org/wiki/Credit_card" TargetMode="External"/><Relationship Id="rId11" Type="http://schemas.openxmlformats.org/officeDocument/2006/relationships/hyperlink" Target="https://en.wikipedia.org/wiki/Mercy_Corps" TargetMode="External"/><Relationship Id="rId5" Type="http://schemas.openxmlformats.org/officeDocument/2006/relationships/hyperlink" Target="https://en.wikipedia.org/wiki/Cheque" TargetMode="External"/><Relationship Id="rId10" Type="http://schemas.openxmlformats.org/officeDocument/2006/relationships/hyperlink" Target="https://en.wikipedia.org/wiki/United_States_Agency_for_International_Development" TargetMode="External"/><Relationship Id="rId4" Type="http://schemas.openxmlformats.org/officeDocument/2006/relationships/hyperlink" Target="https://en.wikipedia.org/wiki/Cash" TargetMode="External"/><Relationship Id="rId9" Type="http://schemas.openxmlformats.org/officeDocument/2006/relationships/hyperlink" Target="https://en.wikipedia.org/wiki/Bill_&amp;_Melinda_Gates_Foundation"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14348" y="1"/>
            <a:ext cx="7772400" cy="928670"/>
          </a:xfrm>
        </p:spPr>
        <p:txBody>
          <a:bodyPr>
            <a:normAutofit fontScale="90000"/>
          </a:bodyPr>
          <a:lstStyle/>
          <a:p>
            <a:r>
              <a:rPr lang="id-ID" b="1" dirty="0" smtClean="0"/>
              <a:t/>
            </a:r>
            <a:br>
              <a:rPr lang="id-ID" b="1" dirty="0" smtClean="0"/>
            </a:br>
            <a:r>
              <a:rPr lang="id-ID" sz="3100" b="1" dirty="0" smtClean="0"/>
              <a:t>LESSON </a:t>
            </a:r>
            <a:r>
              <a:rPr lang="en-US" sz="3100" b="1" dirty="0"/>
              <a:t>7</a:t>
            </a:r>
            <a:r>
              <a:rPr lang="id-ID" sz="3100" dirty="0"/>
              <a:t/>
            </a:r>
            <a:br>
              <a:rPr lang="id-ID" sz="3100" dirty="0"/>
            </a:br>
            <a:r>
              <a:rPr lang="id-ID" sz="3100" b="1" dirty="0"/>
              <a:t>MOBILE PAYMENT</a:t>
            </a:r>
            <a:r>
              <a:rPr lang="id-ID" dirty="0"/>
              <a:t/>
            </a:r>
            <a:br>
              <a:rPr lang="id-ID" dirty="0"/>
            </a:br>
            <a:endParaRPr lang="id-ID" dirty="0"/>
          </a:p>
        </p:txBody>
      </p:sp>
      <p:sp>
        <p:nvSpPr>
          <p:cNvPr id="3" name="Subtitle 2"/>
          <p:cNvSpPr>
            <a:spLocks noGrp="1"/>
          </p:cNvSpPr>
          <p:nvPr>
            <p:ph type="subTitle" idx="1"/>
          </p:nvPr>
        </p:nvSpPr>
        <p:spPr>
          <a:xfrm>
            <a:off x="214282" y="1142984"/>
            <a:ext cx="8715436" cy="5429288"/>
          </a:xfrm>
        </p:spPr>
        <p:txBody>
          <a:bodyPr>
            <a:normAutofit fontScale="85000" lnSpcReduction="20000"/>
          </a:bodyPr>
          <a:lstStyle/>
          <a:p>
            <a:pPr lvl="0" algn="l"/>
            <a:r>
              <a:rPr lang="id-ID" sz="2200" b="1" dirty="0">
                <a:solidFill>
                  <a:schemeClr val="tx1"/>
                </a:solidFill>
                <a:latin typeface="Times New Roman" pitchFamily="18" charset="0"/>
                <a:cs typeface="Times New Roman" pitchFamily="18" charset="0"/>
              </a:rPr>
              <a:t>READING</a:t>
            </a:r>
            <a:endParaRPr lang="id-ID" sz="2200" dirty="0">
              <a:solidFill>
                <a:schemeClr val="tx1"/>
              </a:solidFill>
              <a:latin typeface="Times New Roman" pitchFamily="18" charset="0"/>
              <a:cs typeface="Times New Roman" pitchFamily="18" charset="0"/>
            </a:endParaRPr>
          </a:p>
          <a:p>
            <a:pPr algn="l"/>
            <a:r>
              <a:rPr lang="id-ID" sz="2200" b="1" i="1" dirty="0">
                <a:solidFill>
                  <a:schemeClr val="tx1"/>
                </a:solidFill>
                <a:latin typeface="Times New Roman" pitchFamily="18" charset="0"/>
                <a:cs typeface="Times New Roman" pitchFamily="18" charset="0"/>
              </a:rPr>
              <a:t>Read the article carefully and then answer the following </a:t>
            </a:r>
            <a:r>
              <a:rPr lang="id-ID" sz="2200" b="1" i="1" dirty="0" smtClean="0">
                <a:solidFill>
                  <a:schemeClr val="tx1"/>
                </a:solidFill>
                <a:latin typeface="Times New Roman" pitchFamily="18" charset="0"/>
                <a:cs typeface="Times New Roman" pitchFamily="18" charset="0"/>
              </a:rPr>
              <a:t>question</a:t>
            </a:r>
          </a:p>
          <a:p>
            <a:pPr algn="l"/>
            <a:endParaRPr lang="id-ID" sz="2200" dirty="0">
              <a:solidFill>
                <a:schemeClr val="tx1"/>
              </a:solidFill>
              <a:latin typeface="Times New Roman" pitchFamily="18" charset="0"/>
              <a:cs typeface="Times New Roman" pitchFamily="18" charset="0"/>
            </a:endParaRPr>
          </a:p>
          <a:p>
            <a:pPr algn="just"/>
            <a:r>
              <a:rPr lang="id-ID" sz="2200" dirty="0">
                <a:solidFill>
                  <a:schemeClr val="tx1"/>
                </a:solidFill>
                <a:latin typeface="Times New Roman" pitchFamily="18" charset="0"/>
                <a:cs typeface="Times New Roman" pitchFamily="18" charset="0"/>
              </a:rPr>
              <a:t>Mobile payment (also referred to as mobile money, mobile money transfer, and mobile wallet) generally refer to payment services operated under </a:t>
            </a:r>
            <a:r>
              <a:rPr lang="id-ID" sz="2200" dirty="0">
                <a:solidFill>
                  <a:schemeClr val="tx1"/>
                </a:solidFill>
                <a:latin typeface="Times New Roman" pitchFamily="18" charset="0"/>
                <a:cs typeface="Times New Roman" pitchFamily="18" charset="0"/>
                <a:hlinkClick r:id="rId2" tooltip="Financial regulation"/>
              </a:rPr>
              <a:t>financial regulation</a:t>
            </a:r>
            <a:r>
              <a:rPr lang="id-ID" sz="2200" dirty="0">
                <a:solidFill>
                  <a:schemeClr val="tx1"/>
                </a:solidFill>
                <a:latin typeface="Times New Roman" pitchFamily="18" charset="0"/>
                <a:cs typeface="Times New Roman" pitchFamily="18" charset="0"/>
              </a:rPr>
              <a:t> and performed from or via a </a:t>
            </a:r>
            <a:r>
              <a:rPr lang="id-ID" sz="2200" dirty="0">
                <a:solidFill>
                  <a:schemeClr val="tx1"/>
                </a:solidFill>
                <a:latin typeface="Times New Roman" pitchFamily="18" charset="0"/>
                <a:cs typeface="Times New Roman" pitchFamily="18" charset="0"/>
                <a:hlinkClick r:id="rId3" tooltip="Mobile device"/>
              </a:rPr>
              <a:t>mobile device</a:t>
            </a:r>
            <a:r>
              <a:rPr lang="id-ID" sz="2200" dirty="0">
                <a:solidFill>
                  <a:schemeClr val="tx1"/>
                </a:solidFill>
                <a:latin typeface="Times New Roman" pitchFamily="18" charset="0"/>
                <a:cs typeface="Times New Roman" pitchFamily="18" charset="0"/>
              </a:rPr>
              <a:t>. Instead of paying with </a:t>
            </a:r>
            <a:r>
              <a:rPr lang="id-ID" sz="2200" dirty="0">
                <a:solidFill>
                  <a:schemeClr val="tx1"/>
                </a:solidFill>
                <a:latin typeface="Times New Roman" pitchFamily="18" charset="0"/>
                <a:cs typeface="Times New Roman" pitchFamily="18" charset="0"/>
                <a:hlinkClick r:id="rId4" tooltip="Cash"/>
              </a:rPr>
              <a:t>cash</a:t>
            </a:r>
            <a:r>
              <a:rPr lang="id-ID" sz="2200" dirty="0">
                <a:solidFill>
                  <a:schemeClr val="tx1"/>
                </a:solidFill>
                <a:latin typeface="Times New Roman" pitchFamily="18" charset="0"/>
                <a:cs typeface="Times New Roman" pitchFamily="18" charset="0"/>
              </a:rPr>
              <a:t>, </a:t>
            </a:r>
            <a:r>
              <a:rPr lang="id-ID" sz="2200" dirty="0">
                <a:solidFill>
                  <a:schemeClr val="tx1"/>
                </a:solidFill>
                <a:latin typeface="Times New Roman" pitchFamily="18" charset="0"/>
                <a:cs typeface="Times New Roman" pitchFamily="18" charset="0"/>
                <a:hlinkClick r:id="rId5" tooltip="Cheque"/>
              </a:rPr>
              <a:t>cheque</a:t>
            </a:r>
            <a:r>
              <a:rPr lang="id-ID" sz="2200" dirty="0">
                <a:solidFill>
                  <a:schemeClr val="tx1"/>
                </a:solidFill>
                <a:latin typeface="Times New Roman" pitchFamily="18" charset="0"/>
                <a:cs typeface="Times New Roman" pitchFamily="18" charset="0"/>
              </a:rPr>
              <a:t>, or </a:t>
            </a:r>
            <a:r>
              <a:rPr lang="id-ID" sz="2200" dirty="0">
                <a:solidFill>
                  <a:schemeClr val="tx1"/>
                </a:solidFill>
                <a:latin typeface="Times New Roman" pitchFamily="18" charset="0"/>
                <a:cs typeface="Times New Roman" pitchFamily="18" charset="0"/>
                <a:hlinkClick r:id="rId6" tooltip="Credit card"/>
              </a:rPr>
              <a:t>credit cards</a:t>
            </a:r>
            <a:r>
              <a:rPr lang="id-ID" sz="2200" dirty="0">
                <a:solidFill>
                  <a:schemeClr val="tx1"/>
                </a:solidFill>
                <a:latin typeface="Times New Roman" pitchFamily="18" charset="0"/>
                <a:cs typeface="Times New Roman" pitchFamily="18" charset="0"/>
              </a:rPr>
              <a:t>, a consumer can use a mobile to pay for a wide range of services and digital or hard goods. Although the concept of using non-coin-based currency systems has a long history, it is only in the 21st century that the technology to support such systems has become widely available. Mobile payment is being adopted all over the world in different ways. The first patent exclusively defined "Mobile Payment System" was filed in 2000.</a:t>
            </a:r>
          </a:p>
          <a:p>
            <a:pPr algn="l"/>
            <a:endParaRPr lang="id-ID" sz="2200" dirty="0" smtClean="0">
              <a:solidFill>
                <a:schemeClr val="tx1"/>
              </a:solidFill>
              <a:latin typeface="Times New Roman" pitchFamily="18" charset="0"/>
              <a:cs typeface="Times New Roman" pitchFamily="18" charset="0"/>
            </a:endParaRPr>
          </a:p>
          <a:p>
            <a:pPr algn="just"/>
            <a:r>
              <a:rPr lang="id-ID" sz="2200" dirty="0" smtClean="0">
                <a:solidFill>
                  <a:schemeClr val="tx1"/>
                </a:solidFill>
                <a:latin typeface="Times New Roman" pitchFamily="18" charset="0"/>
                <a:cs typeface="Times New Roman" pitchFamily="18" charset="0"/>
              </a:rPr>
              <a:t>In</a:t>
            </a:r>
            <a:r>
              <a:rPr lang="id-ID" sz="2200" dirty="0">
                <a:solidFill>
                  <a:schemeClr val="tx1"/>
                </a:solidFill>
                <a:latin typeface="Times New Roman" pitchFamily="18" charset="0"/>
                <a:cs typeface="Times New Roman" pitchFamily="18" charset="0"/>
              </a:rPr>
              <a:t> </a:t>
            </a:r>
            <a:r>
              <a:rPr lang="id-ID" sz="2200" dirty="0">
                <a:solidFill>
                  <a:schemeClr val="tx1"/>
                </a:solidFill>
                <a:latin typeface="Times New Roman" pitchFamily="18" charset="0"/>
                <a:cs typeface="Times New Roman" pitchFamily="18" charset="0"/>
                <a:hlinkClick r:id="rId7" tooltip="Developing country"/>
              </a:rPr>
              <a:t>developing countries</a:t>
            </a:r>
            <a:r>
              <a:rPr lang="id-ID" sz="2200" dirty="0">
                <a:solidFill>
                  <a:schemeClr val="tx1"/>
                </a:solidFill>
                <a:latin typeface="Times New Roman" pitchFamily="18" charset="0"/>
                <a:cs typeface="Times New Roman" pitchFamily="18" charset="0"/>
              </a:rPr>
              <a:t> mobile payment solutions have been deployed as a means of extending financial services to the community known as the "unbanked" or "underbanked", which is estimated to be as much as 50% of the world's adult population, according to Financial Access' 2009 Report "Half the World is Unbanked". These payment networks are often used for </a:t>
            </a:r>
            <a:r>
              <a:rPr lang="id-ID" sz="2200" dirty="0">
                <a:solidFill>
                  <a:schemeClr val="tx1"/>
                </a:solidFill>
                <a:latin typeface="Times New Roman" pitchFamily="18" charset="0"/>
                <a:cs typeface="Times New Roman" pitchFamily="18" charset="0"/>
                <a:hlinkClick r:id="rId8" tooltip="Micropayment"/>
              </a:rPr>
              <a:t>micropayments</a:t>
            </a:r>
            <a:r>
              <a:rPr lang="id-ID" sz="2200" dirty="0">
                <a:solidFill>
                  <a:schemeClr val="tx1"/>
                </a:solidFill>
                <a:latin typeface="Times New Roman" pitchFamily="18" charset="0"/>
                <a:cs typeface="Times New Roman" pitchFamily="18" charset="0"/>
              </a:rPr>
              <a:t>. The use of mobile payments in developing countries has attracted public and private funding by organizations such as the </a:t>
            </a:r>
            <a:r>
              <a:rPr lang="id-ID" sz="2200" dirty="0">
                <a:solidFill>
                  <a:schemeClr val="tx1"/>
                </a:solidFill>
                <a:latin typeface="Times New Roman" pitchFamily="18" charset="0"/>
                <a:cs typeface="Times New Roman" pitchFamily="18" charset="0"/>
                <a:hlinkClick r:id="rId9" tooltip="Bill &amp; Melinda Gates Foundation"/>
              </a:rPr>
              <a:t>Bill &amp; Melinda Gates Foundation</a:t>
            </a:r>
            <a:r>
              <a:rPr lang="id-ID" sz="2200" dirty="0">
                <a:solidFill>
                  <a:schemeClr val="tx1"/>
                </a:solidFill>
                <a:latin typeface="Times New Roman" pitchFamily="18" charset="0"/>
                <a:cs typeface="Times New Roman" pitchFamily="18" charset="0"/>
              </a:rPr>
              <a:t>, </a:t>
            </a:r>
            <a:r>
              <a:rPr lang="id-ID" sz="2200" dirty="0">
                <a:solidFill>
                  <a:schemeClr val="tx1"/>
                </a:solidFill>
                <a:latin typeface="Times New Roman" pitchFamily="18" charset="0"/>
                <a:cs typeface="Times New Roman" pitchFamily="18" charset="0"/>
                <a:hlinkClick r:id="rId10" tooltip="United States Agency for International Development"/>
              </a:rPr>
              <a:t>United States Agency for International Development</a:t>
            </a:r>
            <a:r>
              <a:rPr lang="id-ID" sz="2200" dirty="0">
                <a:solidFill>
                  <a:schemeClr val="tx1"/>
                </a:solidFill>
                <a:latin typeface="Times New Roman" pitchFamily="18" charset="0"/>
                <a:cs typeface="Times New Roman" pitchFamily="18" charset="0"/>
              </a:rPr>
              <a:t> and </a:t>
            </a:r>
            <a:r>
              <a:rPr lang="id-ID" sz="2200" dirty="0">
                <a:solidFill>
                  <a:schemeClr val="tx1"/>
                </a:solidFill>
                <a:latin typeface="Times New Roman" pitchFamily="18" charset="0"/>
                <a:cs typeface="Times New Roman" pitchFamily="18" charset="0"/>
                <a:hlinkClick r:id="rId11" tooltip="Mercy Corps"/>
              </a:rPr>
              <a:t>Mercy Corps</a:t>
            </a:r>
            <a:r>
              <a:rPr lang="id-ID" sz="2200" dirty="0">
                <a:solidFill>
                  <a:schemeClr val="tx1"/>
                </a:solidFill>
                <a:latin typeface="Times New Roman" pitchFamily="18" charset="0"/>
                <a:cs typeface="Times New Roman" pitchFamily="18" charset="0"/>
              </a:rPr>
              <a:t>.</a:t>
            </a:r>
          </a:p>
          <a:p>
            <a:pPr algn="l"/>
            <a:endParaRPr lang="id-ID" sz="2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82594"/>
          </a:xfrm>
        </p:spPr>
        <p:txBody>
          <a:bodyPr>
            <a:normAutofit fontScale="90000"/>
          </a:bodyPr>
          <a:lstStyle/>
          <a:p>
            <a:pPr lvl="0"/>
            <a:r>
              <a:rPr lang="id-ID" b="1" dirty="0" smtClean="0"/>
              <a:t/>
            </a:r>
            <a:br>
              <a:rPr lang="id-ID" b="1" dirty="0" smtClean="0"/>
            </a:br>
            <a:r>
              <a:rPr lang="id-ID" b="1" dirty="0" smtClean="0"/>
              <a:t>A. COMPREHENSION</a:t>
            </a:r>
            <a:r>
              <a:rPr lang="id-ID" dirty="0"/>
              <a:t/>
            </a:r>
            <a:br>
              <a:rPr lang="id-ID" dirty="0"/>
            </a:br>
            <a:endParaRPr lang="id-ID" dirty="0"/>
          </a:p>
        </p:txBody>
      </p:sp>
      <p:sp>
        <p:nvSpPr>
          <p:cNvPr id="3" name="Content Placeholder 2"/>
          <p:cNvSpPr>
            <a:spLocks noGrp="1"/>
          </p:cNvSpPr>
          <p:nvPr>
            <p:ph idx="1"/>
          </p:nvPr>
        </p:nvSpPr>
        <p:spPr>
          <a:xfrm>
            <a:off x="457200" y="1142984"/>
            <a:ext cx="8229600" cy="5500726"/>
          </a:xfrm>
        </p:spPr>
        <p:txBody>
          <a:bodyPr>
            <a:normAutofit/>
          </a:bodyPr>
          <a:lstStyle/>
          <a:p>
            <a:pPr>
              <a:buNone/>
            </a:pPr>
            <a:r>
              <a:rPr lang="en-US" b="1" i="1" dirty="0"/>
              <a:t>Answer these questions briefly</a:t>
            </a:r>
            <a:r>
              <a:rPr lang="id-ID" b="1" i="1" dirty="0" smtClean="0"/>
              <a:t>.</a:t>
            </a:r>
          </a:p>
          <a:p>
            <a:pPr>
              <a:buNone/>
            </a:pPr>
            <a:endParaRPr lang="id-ID" dirty="0"/>
          </a:p>
          <a:p>
            <a:pPr marL="1371600" lvl="2" indent="-457200">
              <a:buFont typeface="+mj-lt"/>
              <a:buAutoNum type="arabicParenR"/>
            </a:pPr>
            <a:r>
              <a:rPr lang="id-ID" dirty="0" smtClean="0"/>
              <a:t>What does it means by mobile payment</a:t>
            </a:r>
            <a:r>
              <a:rPr lang="id-ID" dirty="0" smtClean="0"/>
              <a:t>?</a:t>
            </a:r>
            <a:endParaRPr lang="id-ID" dirty="0" smtClean="0"/>
          </a:p>
          <a:p>
            <a:pPr marL="1371600" lvl="2" indent="-457200">
              <a:buFont typeface="+mj-lt"/>
              <a:buAutoNum type="arabicParenR"/>
            </a:pPr>
            <a:r>
              <a:rPr lang="id-ID" dirty="0" smtClean="0"/>
              <a:t>What </a:t>
            </a:r>
            <a:r>
              <a:rPr lang="id-ID" dirty="0" smtClean="0"/>
              <a:t>are the function of mobile payment</a:t>
            </a:r>
            <a:r>
              <a:rPr lang="id-ID" dirty="0" smtClean="0"/>
              <a:t>?</a:t>
            </a:r>
            <a:endParaRPr lang="id-ID" dirty="0" smtClean="0"/>
          </a:p>
          <a:p>
            <a:pPr marL="1371600" lvl="2" indent="-457200">
              <a:buFont typeface="+mj-lt"/>
              <a:buAutoNum type="arabicParenR"/>
            </a:pPr>
            <a:r>
              <a:rPr lang="id-ID" dirty="0" smtClean="0"/>
              <a:t>When was mobile payment system filed?</a:t>
            </a:r>
            <a:endParaRPr lang="id-ID" dirty="0"/>
          </a:p>
          <a:p>
            <a:pPr marL="1371600" lvl="2" indent="-457200">
              <a:buFont typeface="+mj-lt"/>
              <a:buAutoNum type="arabicParenR"/>
            </a:pPr>
            <a:r>
              <a:rPr lang="id-ID" smtClean="0"/>
              <a:t>How can Financial </a:t>
            </a:r>
            <a:r>
              <a:rPr lang="id-ID" dirty="0" smtClean="0"/>
              <a:t>Acess 2009 report “half the world is Unbanked”?</a:t>
            </a:r>
          </a:p>
          <a:p>
            <a:pPr marL="1371600" lvl="2" indent="-457200">
              <a:buFont typeface="+mj-lt"/>
              <a:buAutoNum type="arabicParenR"/>
            </a:pPr>
            <a:r>
              <a:rPr lang="id-ID" dirty="0" smtClean="0"/>
              <a:t>Mention some organizations that use mobile payments in developing countries which has attracted for public and private funding?</a:t>
            </a:r>
            <a:endParaRPr lang="id-ID" dirty="0" smtClean="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TotalTime>
  <Words>73</Words>
  <Application>Microsoft Office PowerPoint</Application>
  <PresentationFormat>On-screen Show (4:3)</PresentationFormat>
  <Paragraphs>15</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 LESSON 7 MOBILE PAYMENT </vt:lpstr>
      <vt:lpstr> A. COMPREHENSION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LESSON 7 MOBILE PAYMENT </dc:title>
  <dc:creator>NIA</dc:creator>
  <cp:lastModifiedBy>NIA</cp:lastModifiedBy>
  <cp:revision>4</cp:revision>
  <dcterms:created xsi:type="dcterms:W3CDTF">2020-07-04T03:01:23Z</dcterms:created>
  <dcterms:modified xsi:type="dcterms:W3CDTF">2020-07-06T03:11:50Z</dcterms:modified>
</cp:coreProperties>
</file>