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6/13/2025</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6/13/2025</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6/13/2025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6/13/2025</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6/13/2025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6/13/2025</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6/13/2025</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6/13/2025</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id-ID" smtClean="0"/>
              <a:t>Materi Minggu Ke-4</a:t>
            </a:r>
            <a:endParaRPr lang="id-ID" dirty="0"/>
          </a:p>
        </p:txBody>
      </p:sp>
      <p:sp>
        <p:nvSpPr>
          <p:cNvPr id="2" name="Title 1"/>
          <p:cNvSpPr>
            <a:spLocks noGrp="1"/>
          </p:cNvSpPr>
          <p:nvPr>
            <p:ph type="ctrTitle"/>
          </p:nvPr>
        </p:nvSpPr>
        <p:spPr/>
        <p:txBody>
          <a:bodyPr/>
          <a:lstStyle/>
          <a:p>
            <a:r>
              <a:rPr lang="id-ID" dirty="0" smtClean="0"/>
              <a:t>Pengelolaan Daya </a:t>
            </a:r>
            <a:br>
              <a:rPr lang="id-ID" dirty="0" smtClean="0"/>
            </a:br>
            <a:r>
              <a:rPr lang="id-ID" dirty="0" smtClean="0"/>
              <a:t>Tarik Pariwisata</a:t>
            </a: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Definisi</a:t>
            </a:r>
            <a:endParaRPr lang="id-ID" dirty="0"/>
          </a:p>
        </p:txBody>
      </p:sp>
      <p:sp>
        <p:nvSpPr>
          <p:cNvPr id="3" name="Content Placeholder 2"/>
          <p:cNvSpPr>
            <a:spLocks noGrp="1"/>
          </p:cNvSpPr>
          <p:nvPr>
            <p:ph sz="quarter" idx="1"/>
          </p:nvPr>
        </p:nvSpPr>
        <p:spPr/>
        <p:txBody>
          <a:bodyPr/>
          <a:lstStyle/>
          <a:p>
            <a:r>
              <a:rPr lang="id-ID" dirty="0" smtClean="0"/>
              <a:t>Pengelolaan daya tarik wisata adalah proses manajemen dan pemeliharaan berbagai elemen yang menarik wisatawan untuk berkunjung ke suatu tempat wisata. </a:t>
            </a:r>
            <a:endParaRPr lang="id-ID" dirty="0" smtClean="0"/>
          </a:p>
          <a:p>
            <a:endParaRPr lang="id-ID" dirty="0" smtClean="0"/>
          </a:p>
          <a:p>
            <a:r>
              <a:rPr lang="id-ID" dirty="0" smtClean="0"/>
              <a:t>Proses </a:t>
            </a:r>
            <a:r>
              <a:rPr lang="id-ID" dirty="0" smtClean="0"/>
              <a:t>ini melibatkan perencanaan, pengembangan, pemeliharaan, dan promosi objek wisata agar tetap menarik, nyaman, dan berkelanjutan</a:t>
            </a: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7924800" cy="758952"/>
          </a:xfrm>
        </p:spPr>
        <p:txBody>
          <a:bodyPr>
            <a:normAutofit fontScale="90000"/>
          </a:bodyPr>
          <a:lstStyle/>
          <a:p>
            <a:r>
              <a:rPr lang="id-ID" b="1" dirty="0" smtClean="0">
                <a:solidFill>
                  <a:schemeClr val="tx1"/>
                </a:solidFill>
              </a:rPr>
              <a:t>Elemen Penting dalam Pengelolaan Daya Tarik </a:t>
            </a:r>
            <a:r>
              <a:rPr lang="id-ID" b="1" dirty="0" smtClean="0">
                <a:solidFill>
                  <a:schemeClr val="tx1"/>
                </a:solidFill>
              </a:rPr>
              <a:t>Wisata</a:t>
            </a:r>
            <a:r>
              <a:rPr lang="id-ID" b="1" dirty="0" smtClean="0">
                <a:solidFill>
                  <a:schemeClr val="tx1"/>
                </a:solidFill>
              </a:rPr>
              <a:t/>
            </a:r>
            <a:br>
              <a:rPr lang="id-ID" b="1" dirty="0" smtClean="0">
                <a:solidFill>
                  <a:schemeClr val="tx1"/>
                </a:solidFill>
              </a:rPr>
            </a:br>
            <a:endParaRPr lang="id-ID" b="1" dirty="0">
              <a:solidFill>
                <a:schemeClr val="tx1"/>
              </a:solidFill>
            </a:endParaRPr>
          </a:p>
        </p:txBody>
      </p:sp>
      <p:sp>
        <p:nvSpPr>
          <p:cNvPr id="3" name="Content Placeholder 2"/>
          <p:cNvSpPr>
            <a:spLocks noGrp="1"/>
          </p:cNvSpPr>
          <p:nvPr>
            <p:ph sz="quarter" idx="1"/>
          </p:nvPr>
        </p:nvSpPr>
        <p:spPr/>
        <p:txBody>
          <a:bodyPr>
            <a:normAutofit fontScale="70000" lnSpcReduction="20000"/>
          </a:bodyPr>
          <a:lstStyle/>
          <a:p>
            <a:pPr algn="just">
              <a:buNone/>
            </a:pPr>
            <a:r>
              <a:rPr lang="id-ID" b="1" dirty="0" smtClean="0"/>
              <a:t>1</a:t>
            </a:r>
            <a:r>
              <a:rPr lang="id-ID" b="1" dirty="0" smtClean="0"/>
              <a:t>. Atraksi (Attraction):</a:t>
            </a:r>
            <a:endParaRPr lang="id-ID" dirty="0" smtClean="0"/>
          </a:p>
          <a:p>
            <a:pPr algn="just" fontAlgn="ctr"/>
            <a:r>
              <a:rPr lang="id-ID" dirty="0" smtClean="0"/>
              <a:t>Ini adalah daya tarik utama yang membuat wisatawan tertarik untuk berkunjung. Atraksi bisa berupa objek wisata alam (seperti pantai, gunung, danau), budaya (seperti museum, candi, atau festival), atau buatan manusia (seperti taman hiburan, wisata air, atau objek wisata sejarah). </a:t>
            </a:r>
          </a:p>
          <a:p>
            <a:pPr algn="just">
              <a:buNone/>
            </a:pPr>
            <a:endParaRPr lang="id-ID" b="1" dirty="0" smtClean="0"/>
          </a:p>
          <a:p>
            <a:pPr algn="just">
              <a:buNone/>
            </a:pPr>
            <a:r>
              <a:rPr lang="id-ID" b="1" dirty="0" smtClean="0"/>
              <a:t>2</a:t>
            </a:r>
            <a:r>
              <a:rPr lang="id-ID" b="1" dirty="0" smtClean="0"/>
              <a:t>. Aksesibilitas (Accessibility):</a:t>
            </a:r>
            <a:endParaRPr lang="id-ID" dirty="0" smtClean="0"/>
          </a:p>
          <a:p>
            <a:pPr algn="just" fontAlgn="ctr"/>
            <a:r>
              <a:rPr lang="id-ID" dirty="0" smtClean="0"/>
              <a:t>Ini mengacu pada kemudahan wisatawan untuk mencapai objek wisata. Aksesibilitas mencakup transportasi, infrastruktur jalan, dan sarana pendukung lainnya yang membuat kunjungan wisatawan lebih mudah dan nyaman. </a:t>
            </a:r>
          </a:p>
          <a:p>
            <a:pPr algn="just">
              <a:buNone/>
            </a:pPr>
            <a:endParaRPr lang="id-ID" b="1" dirty="0" smtClean="0"/>
          </a:p>
          <a:p>
            <a:pPr algn="just">
              <a:buNone/>
            </a:pPr>
            <a:r>
              <a:rPr lang="id-ID" b="1" dirty="0" smtClean="0"/>
              <a:t>3</a:t>
            </a:r>
            <a:r>
              <a:rPr lang="id-ID" b="1" dirty="0" smtClean="0"/>
              <a:t>. Amenitas (Amenities):</a:t>
            </a:r>
            <a:endParaRPr lang="id-ID" dirty="0" smtClean="0"/>
          </a:p>
          <a:p>
            <a:pPr algn="just" fontAlgn="ctr"/>
            <a:r>
              <a:rPr lang="id-ID" dirty="0" smtClean="0"/>
              <a:t>Ini adalah fasilitas pendukung yang meningkatkan kenyamanan dan pengalaman wisatawan selama berwisata. Amenitas bisa berupa akomodasi, restoran, toko souvenir, dan layanan lainnya yang membuat kunjungan wisatawan lebih menyenangkan. </a:t>
            </a:r>
          </a:p>
          <a:p>
            <a:pPr algn="just">
              <a:buNone/>
            </a:pP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534400" cy="758952"/>
          </a:xfrm>
        </p:spPr>
        <p:txBody>
          <a:bodyPr>
            <a:normAutofit fontScale="90000"/>
          </a:bodyPr>
          <a:lstStyle/>
          <a:p>
            <a:r>
              <a:rPr lang="id-ID" b="1" dirty="0" smtClean="0">
                <a:solidFill>
                  <a:schemeClr val="tx1"/>
                </a:solidFill>
              </a:rPr>
              <a:t>Elemen Penting dalam Pengelolaan Daya Tarik Wisata</a:t>
            </a:r>
            <a:endParaRPr lang="id-ID" dirty="0"/>
          </a:p>
        </p:txBody>
      </p:sp>
      <p:sp>
        <p:nvSpPr>
          <p:cNvPr id="3" name="Content Placeholder 2"/>
          <p:cNvSpPr>
            <a:spLocks noGrp="1"/>
          </p:cNvSpPr>
          <p:nvPr>
            <p:ph sz="quarter" idx="1"/>
          </p:nvPr>
        </p:nvSpPr>
        <p:spPr/>
        <p:txBody>
          <a:bodyPr>
            <a:normAutofit fontScale="92500" lnSpcReduction="10000"/>
          </a:bodyPr>
          <a:lstStyle/>
          <a:p>
            <a:pPr algn="just">
              <a:buNone/>
            </a:pPr>
            <a:r>
              <a:rPr lang="id-ID" b="1" dirty="0" smtClean="0"/>
              <a:t>4. Jasa Pendukung (Ancillary Services):</a:t>
            </a:r>
            <a:endParaRPr lang="id-ID" dirty="0" smtClean="0"/>
          </a:p>
          <a:p>
            <a:pPr algn="just" fontAlgn="ctr"/>
            <a:r>
              <a:rPr lang="id-ID" dirty="0" smtClean="0"/>
              <a:t>Ini adalah layanan tambahan yang mendukung kegiatan wisata, seperti layanan transportasi, layanan informasi, layanan pemandu wisata, dan layanan keamanan. </a:t>
            </a:r>
          </a:p>
          <a:p>
            <a:pPr algn="just">
              <a:buNone/>
            </a:pPr>
            <a:endParaRPr lang="id-ID" b="1" dirty="0" smtClean="0"/>
          </a:p>
          <a:p>
            <a:pPr algn="just">
              <a:buNone/>
            </a:pPr>
            <a:r>
              <a:rPr lang="id-ID" b="1" dirty="0" smtClean="0"/>
              <a:t>5</a:t>
            </a:r>
            <a:r>
              <a:rPr lang="id-ID" b="1" dirty="0" smtClean="0"/>
              <a:t>. Pelestarian Lingkungan:</a:t>
            </a:r>
            <a:endParaRPr lang="id-ID" dirty="0" smtClean="0"/>
          </a:p>
          <a:p>
            <a:pPr algn="just" fontAlgn="ctr"/>
            <a:r>
              <a:rPr lang="id-ID" dirty="0" smtClean="0"/>
              <a:t>Pengelolaan daya tarik wisata juga harus memperhatikan dampak lingkungan dan budaya lokal. Ini melibatkan upaya untuk menjaga kebersihan, keindahan, dan keanekaragaman hayati di area wisata, serta menghormati tradisi dan budaya masyarakat setempat. </a:t>
            </a:r>
          </a:p>
          <a:p>
            <a:pPr algn="just">
              <a:buNone/>
            </a:pP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smtClean="0">
                <a:solidFill>
                  <a:schemeClr val="tx1"/>
                </a:solidFill>
              </a:rPr>
              <a:t>Elemen Penting dalam Pengelolaan Daya Tarik Wisata</a:t>
            </a:r>
            <a:endParaRPr lang="id-ID" dirty="0"/>
          </a:p>
        </p:txBody>
      </p:sp>
      <p:sp>
        <p:nvSpPr>
          <p:cNvPr id="3" name="Content Placeholder 2"/>
          <p:cNvSpPr>
            <a:spLocks noGrp="1"/>
          </p:cNvSpPr>
          <p:nvPr>
            <p:ph sz="quarter" idx="1"/>
          </p:nvPr>
        </p:nvSpPr>
        <p:spPr/>
        <p:txBody>
          <a:bodyPr>
            <a:normAutofit fontScale="92500" lnSpcReduction="20000"/>
          </a:bodyPr>
          <a:lstStyle/>
          <a:p>
            <a:pPr algn="just">
              <a:buNone/>
            </a:pPr>
            <a:r>
              <a:rPr lang="id-ID" b="1" dirty="0" smtClean="0"/>
              <a:t>6. Pemberdayaan Masyarakat Lokal:</a:t>
            </a:r>
            <a:endParaRPr lang="id-ID" dirty="0" smtClean="0"/>
          </a:p>
          <a:p>
            <a:pPr algn="just" fontAlgn="ctr"/>
            <a:r>
              <a:rPr lang="id-ID" dirty="0" smtClean="0"/>
              <a:t>Pengelolaan daya tarik wisata harus melibatkan masyarakat sekitar. Ini bisa dilakukan dengan memberikan peluang kerja, melibatkan mereka dalam kegiatan pariwisata, dan memberikan manfaat ekonomi dari sektor pariwisata. </a:t>
            </a:r>
          </a:p>
          <a:p>
            <a:pPr algn="just">
              <a:buNone/>
            </a:pPr>
            <a:endParaRPr lang="id-ID" b="1" dirty="0" smtClean="0"/>
          </a:p>
          <a:p>
            <a:pPr algn="just">
              <a:buNone/>
            </a:pPr>
            <a:r>
              <a:rPr lang="id-ID" b="1" dirty="0" smtClean="0"/>
              <a:t>7</a:t>
            </a:r>
            <a:r>
              <a:rPr lang="id-ID" b="1" dirty="0" smtClean="0"/>
              <a:t>. Pemasaran dan Promosi:</a:t>
            </a:r>
            <a:endParaRPr lang="id-ID" dirty="0" smtClean="0"/>
          </a:p>
          <a:p>
            <a:pPr algn="just"/>
            <a:r>
              <a:rPr lang="id-ID" dirty="0" smtClean="0"/>
              <a:t>Pengelolaan daya tarik wisata juga harus mencakup upaya promosi dan pemasaran untuk menarik wisatawan. Ini bisa dilakukan melalui berbagai media, seperti media sosial, website, iklan, dan kerjasama dengan travel agent. </a:t>
            </a:r>
          </a:p>
          <a:p>
            <a:pPr algn="just">
              <a:buNone/>
            </a:pP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534400" cy="758952"/>
          </a:xfrm>
        </p:spPr>
        <p:txBody>
          <a:bodyPr>
            <a:normAutofit fontScale="90000"/>
          </a:bodyPr>
          <a:lstStyle/>
          <a:p>
            <a:r>
              <a:rPr lang="id-ID" b="1" dirty="0" smtClean="0">
                <a:solidFill>
                  <a:schemeClr val="tx1"/>
                </a:solidFill>
              </a:rPr>
              <a:t>Tujuan Pengelolaan Daya Tarik Wisata:</a:t>
            </a:r>
            <a:br>
              <a:rPr lang="id-ID" b="1" dirty="0" smtClean="0">
                <a:solidFill>
                  <a:schemeClr val="tx1"/>
                </a:solidFill>
              </a:rPr>
            </a:br>
            <a:endParaRPr lang="id-ID" b="1" dirty="0">
              <a:solidFill>
                <a:schemeClr val="tx1"/>
              </a:solidFill>
            </a:endParaRPr>
          </a:p>
        </p:txBody>
      </p:sp>
      <p:sp>
        <p:nvSpPr>
          <p:cNvPr id="3" name="Content Placeholder 2"/>
          <p:cNvSpPr>
            <a:spLocks noGrp="1"/>
          </p:cNvSpPr>
          <p:nvPr>
            <p:ph sz="quarter" idx="1"/>
          </p:nvPr>
        </p:nvSpPr>
        <p:spPr/>
        <p:txBody>
          <a:bodyPr>
            <a:normAutofit/>
          </a:bodyPr>
          <a:lstStyle/>
          <a:p>
            <a:pPr marL="514350" indent="-514350" algn="just">
              <a:buFont typeface="+mj-lt"/>
              <a:buAutoNum type="arabicPeriod"/>
            </a:pPr>
            <a:r>
              <a:rPr lang="id-ID" dirty="0" smtClean="0"/>
              <a:t>Meningkatkan </a:t>
            </a:r>
            <a:r>
              <a:rPr lang="id-ID" dirty="0" smtClean="0"/>
              <a:t>daya tarik dan minat wisatawan </a:t>
            </a:r>
            <a:r>
              <a:rPr lang="id-ID" dirty="0" smtClean="0"/>
              <a:t>untuk berkunjung </a:t>
            </a:r>
            <a:r>
              <a:rPr lang="id-ID" dirty="0" smtClean="0"/>
              <a:t>ke suatu tempat wisata.</a:t>
            </a:r>
          </a:p>
          <a:p>
            <a:pPr marL="514350" indent="-514350" algn="just">
              <a:buFont typeface="+mj-lt"/>
              <a:buAutoNum type="arabicPeriod"/>
            </a:pPr>
            <a:r>
              <a:rPr lang="id-ID" dirty="0" smtClean="0"/>
              <a:t>Meningkatkan kesejahteraan masyarakat lokal melalui sektor pariwisata.</a:t>
            </a:r>
          </a:p>
          <a:p>
            <a:pPr marL="514350" indent="-514350" algn="just">
              <a:buFont typeface="+mj-lt"/>
              <a:buAutoNum type="arabicPeriod"/>
            </a:pPr>
            <a:r>
              <a:rPr lang="id-ID" dirty="0" smtClean="0"/>
              <a:t>Meningkatkan kontribusi sektor pariwisata terhadap perekonomian daerah.</a:t>
            </a:r>
          </a:p>
          <a:p>
            <a:pPr marL="514350" indent="-514350" algn="just">
              <a:buFont typeface="+mj-lt"/>
              <a:buAutoNum type="arabicPeriod"/>
            </a:pPr>
            <a:r>
              <a:rPr lang="id-ID" dirty="0" smtClean="0"/>
              <a:t>Memelihara keindahan dan kelestarian lingkungan wisata.</a:t>
            </a:r>
          </a:p>
          <a:p>
            <a:pPr marL="514350" indent="-514350" algn="just">
              <a:buFont typeface="+mj-lt"/>
              <a:buAutoNum type="arabicPeriod"/>
            </a:pPr>
            <a:r>
              <a:rPr lang="id-ID" dirty="0" smtClean="0"/>
              <a:t>Menjaga keberlanjutan sektor pariwisata. </a:t>
            </a:r>
          </a:p>
          <a:p>
            <a:pPr marL="514350" indent="-514350" algn="just">
              <a:buFont typeface="+mj-lt"/>
              <a:buAutoNum type="arabicPeriod"/>
            </a:pPr>
            <a:endParaRPr lang="id-ID"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0</TotalTime>
  <Words>101</Words>
  <Application>Microsoft Office PowerPoint</Application>
  <PresentationFormat>On-screen Show (4:3)</PresentationFormat>
  <Paragraphs>33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Civic</vt:lpstr>
      <vt:lpstr>Pengelolaan Daya  Tarik Pariwisata</vt:lpstr>
      <vt:lpstr>Definisi</vt:lpstr>
      <vt:lpstr>Elemen Penting dalam Pengelolaan Daya Tarik Wisata </vt:lpstr>
      <vt:lpstr>Elemen Penting dalam Pengelolaan Daya Tarik Wisata</vt:lpstr>
      <vt:lpstr>Elemen Penting dalam Pengelolaan Daya Tarik Wisata</vt:lpstr>
      <vt:lpstr>Tujuan Pengelolaan Daya Tarik Wisata: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Pengelolaan Daya  Tarik Pariwisata</dc:title>
  <dc:creator>user</dc:creator>
  <cp:lastModifiedBy>user</cp:lastModifiedBy>
  <cp:revision>1</cp:revision>
  <dcterms:created xsi:type="dcterms:W3CDTF">2006-08-16T00:00:00Z</dcterms:created>
  <dcterms:modified xsi:type="dcterms:W3CDTF">2025-06-13T03:18:02Z</dcterms:modified>
</cp:coreProperties>
</file>