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  <p:sldMasterId id="2147483981" r:id="rId2"/>
  </p:sldMasterIdLst>
  <p:notesMasterIdLst>
    <p:notesMasterId r:id="rId37"/>
  </p:notesMasterIdLst>
  <p:sldIdLst>
    <p:sldId id="256" r:id="rId3"/>
    <p:sldId id="292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5" r:id="rId21"/>
    <p:sldId id="310" r:id="rId22"/>
    <p:sldId id="312" r:id="rId23"/>
    <p:sldId id="316" r:id="rId24"/>
    <p:sldId id="317" r:id="rId25"/>
    <p:sldId id="313" r:id="rId26"/>
    <p:sldId id="314" r:id="rId27"/>
    <p:sldId id="311" r:id="rId28"/>
    <p:sldId id="318" r:id="rId29"/>
    <p:sldId id="319" r:id="rId30"/>
    <p:sldId id="320" r:id="rId31"/>
    <p:sldId id="321" r:id="rId32"/>
    <p:sldId id="322" r:id="rId33"/>
    <p:sldId id="323" r:id="rId34"/>
    <p:sldId id="324" r:id="rId35"/>
    <p:sldId id="269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660"/>
  </p:normalViewPr>
  <p:slideViewPr>
    <p:cSldViewPr snapToGrid="0">
      <p:cViewPr>
        <p:scale>
          <a:sx n="80" d="100"/>
          <a:sy n="80" d="100"/>
        </p:scale>
        <p:origin x="66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4E5B2-45D4-43C0-9F97-320DC6E10A8E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85475-982B-4777-93F6-4110F7020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12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00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6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92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254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2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702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01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42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29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31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0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6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99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58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9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29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2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8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248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3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4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5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2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6/1/2020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28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hyperlink" Target="mailto:arizaeka@darmajaya.ac.id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2.png"/><Relationship Id="rId7" Type="http://schemas.openxmlformats.org/officeDocument/2006/relationships/hyperlink" Target="https://www.surveymonkey.com/" TargetMode="External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docs.google.com/forms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hyperlink" Target="https://zoom.us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f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5832" y="2152041"/>
            <a:ext cx="10823912" cy="1802675"/>
          </a:xfrm>
        </p:spPr>
        <p:txBody>
          <a:bodyPr>
            <a:normAutofit/>
          </a:bodyPr>
          <a:lstStyle/>
          <a:p>
            <a:pPr algn="ctr"/>
            <a:r>
              <a:rPr lang="en-ID" sz="3600" b="1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Menentukan</a:t>
            </a:r>
            <a:r>
              <a:rPr lang="en-ID" sz="36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Target Segment Business </a:t>
            </a:r>
            <a:r>
              <a:rPr lang="en-ID" sz="3600" b="1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Startup</a:t>
            </a:r>
            <a:endParaRPr lang="en-US" sz="36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3526" y="4309734"/>
            <a:ext cx="10058400" cy="2046056"/>
          </a:xfrm>
        </p:spPr>
        <p:txBody>
          <a:bodyPr>
            <a:noAutofit/>
          </a:bodyPr>
          <a:lstStyle/>
          <a:p>
            <a:pPr algn="ctr"/>
            <a:r>
              <a:rPr lang="en-ID" b="1" dirty="0" err="1"/>
              <a:t>Disusun</a:t>
            </a:r>
            <a:r>
              <a:rPr lang="en-ID" b="1" dirty="0"/>
              <a:t> </a:t>
            </a:r>
            <a:r>
              <a:rPr lang="en-ID" b="1" dirty="0" err="1"/>
              <a:t>Oleh</a:t>
            </a:r>
            <a:r>
              <a:rPr lang="en-ID" b="1" dirty="0"/>
              <a:t>:</a:t>
            </a:r>
          </a:p>
          <a:p>
            <a:pPr algn="ctr"/>
            <a:r>
              <a:rPr lang="en-ID" b="1" dirty="0"/>
              <a:t>M. </a:t>
            </a:r>
            <a:r>
              <a:rPr lang="en-ID" b="1" dirty="0" err="1"/>
              <a:t>Ariza</a:t>
            </a:r>
            <a:r>
              <a:rPr lang="en-ID" b="1" dirty="0"/>
              <a:t> </a:t>
            </a:r>
            <a:r>
              <a:rPr lang="en-ID" b="1" dirty="0" err="1"/>
              <a:t>Eka</a:t>
            </a:r>
            <a:r>
              <a:rPr lang="en-ID" b="1" dirty="0"/>
              <a:t> </a:t>
            </a:r>
            <a:r>
              <a:rPr lang="en-ID" b="1" dirty="0" err="1"/>
              <a:t>Yusendra</a:t>
            </a:r>
            <a:endParaRPr lang="en-ID" b="1" dirty="0"/>
          </a:p>
          <a:p>
            <a:pPr algn="ctr"/>
            <a:endParaRPr lang="en-US" b="1" dirty="0"/>
          </a:p>
        </p:txBody>
      </p:sp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490" y="4418917"/>
            <a:ext cx="1936873" cy="19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75832" y="3798800"/>
            <a:ext cx="10823912" cy="5387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err="1"/>
              <a:t>Memahami</a:t>
            </a:r>
            <a:r>
              <a:rPr lang="en-US" sz="2400" b="1" dirty="0"/>
              <a:t> </a:t>
            </a:r>
            <a:r>
              <a:rPr lang="en-US" sz="2400" b="1" dirty="0" err="1"/>
              <a:t>Konsumen</a:t>
            </a:r>
            <a:r>
              <a:rPr lang="en-US" sz="2400" b="1" dirty="0"/>
              <a:t> </a:t>
            </a:r>
            <a:r>
              <a:rPr lang="en-US" sz="2400" b="1" dirty="0" err="1"/>
              <a:t>Dengan</a:t>
            </a:r>
            <a:r>
              <a:rPr lang="en-US" sz="2400" b="1" dirty="0"/>
              <a:t> Marketing Research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17" y="4564776"/>
            <a:ext cx="2181584" cy="173120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C244A88-B37B-456A-B907-B96978F7D4B0}"/>
              </a:ext>
            </a:extLst>
          </p:cNvPr>
          <p:cNvSpPr txBox="1"/>
          <p:nvPr/>
        </p:nvSpPr>
        <p:spPr>
          <a:xfrm>
            <a:off x="3702062" y="5200810"/>
            <a:ext cx="4982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Dosen</a:t>
            </a:r>
            <a:r>
              <a:rPr lang="en-US" dirty="0"/>
              <a:t> Program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Manajemen</a:t>
            </a:r>
            <a:endParaRPr lang="en-US" dirty="0"/>
          </a:p>
          <a:p>
            <a:pPr algn="ctr"/>
            <a:r>
              <a:rPr lang="en-US" dirty="0" err="1"/>
              <a:t>Fakultas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dan </a:t>
            </a:r>
            <a:r>
              <a:rPr lang="en-US" dirty="0" err="1"/>
              <a:t>Bisnis</a:t>
            </a:r>
            <a:r>
              <a:rPr lang="en-US" dirty="0"/>
              <a:t> (FEB) </a:t>
            </a:r>
            <a:r>
              <a:rPr lang="en-US" dirty="0" err="1"/>
              <a:t>Darmajaya</a:t>
            </a:r>
            <a:endParaRPr lang="en-US" dirty="0"/>
          </a:p>
          <a:p>
            <a:pPr algn="ctr"/>
            <a:r>
              <a:rPr lang="en-US" dirty="0">
                <a:hlinkClick r:id="rId4"/>
              </a:rPr>
              <a:t>arizaeka@darmajaya.ac.id</a:t>
            </a:r>
            <a:endParaRPr lang="en-US" dirty="0"/>
          </a:p>
          <a:p>
            <a:pPr algn="ctr"/>
            <a:r>
              <a:rPr lang="en-US" dirty="0"/>
              <a:t>IG: @Mister Yusen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123525-8E56-4F00-A024-DFB03E3414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853"/>
            <a:ext cx="12192000" cy="322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65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16FE21-6498-4177-AB47-3BFB76DA17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66" y="69136"/>
            <a:ext cx="6344356" cy="62187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1CDCEF0-7A81-44B5-8EEC-B0101320683F}"/>
              </a:ext>
            </a:extLst>
          </p:cNvPr>
          <p:cNvSpPr/>
          <p:nvPr/>
        </p:nvSpPr>
        <p:spPr>
          <a:xfrm>
            <a:off x="6641967" y="4918516"/>
            <a:ext cx="50641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b="1" i="1" dirty="0"/>
              <a:t>“Positioning </a:t>
            </a:r>
            <a:r>
              <a:rPr lang="en-ID" b="1" i="1" dirty="0" err="1"/>
              <a:t>bukanlah</a:t>
            </a:r>
            <a:r>
              <a:rPr lang="en-ID" b="1" i="1" dirty="0"/>
              <a:t> </a:t>
            </a:r>
            <a:r>
              <a:rPr lang="en-ID" b="1" i="1" dirty="0" err="1"/>
              <a:t>apa</a:t>
            </a:r>
            <a:r>
              <a:rPr lang="en-ID" b="1" i="1" dirty="0"/>
              <a:t> yang Anda </a:t>
            </a:r>
            <a:r>
              <a:rPr lang="en-ID" b="1" i="1" dirty="0" err="1"/>
              <a:t>lakukan</a:t>
            </a:r>
            <a:r>
              <a:rPr lang="en-ID" b="1" i="1" dirty="0"/>
              <a:t> </a:t>
            </a:r>
            <a:r>
              <a:rPr lang="en-ID" b="1" i="1" dirty="0" err="1"/>
              <a:t>terhadap</a:t>
            </a:r>
            <a:r>
              <a:rPr lang="en-ID" b="1" i="1" dirty="0"/>
              <a:t> </a:t>
            </a:r>
            <a:r>
              <a:rPr lang="en-ID" b="1" i="1" dirty="0" err="1"/>
              <a:t>produk</a:t>
            </a:r>
            <a:r>
              <a:rPr lang="en-ID" b="1" i="1" dirty="0"/>
              <a:t>, </a:t>
            </a:r>
            <a:r>
              <a:rPr lang="en-ID" b="1" i="1" dirty="0" err="1"/>
              <a:t>tapi</a:t>
            </a:r>
            <a:r>
              <a:rPr lang="en-ID" b="1" i="1" dirty="0"/>
              <a:t> </a:t>
            </a:r>
            <a:r>
              <a:rPr lang="en-ID" b="1" i="1" dirty="0" err="1"/>
              <a:t>apa</a:t>
            </a:r>
            <a:r>
              <a:rPr lang="en-ID" b="1" i="1" dirty="0"/>
              <a:t> yang Anda </a:t>
            </a:r>
            <a:r>
              <a:rPr lang="en-ID" b="1" i="1" dirty="0" err="1"/>
              <a:t>lakukan</a:t>
            </a:r>
            <a:r>
              <a:rPr lang="en-ID" b="1" i="1" dirty="0"/>
              <a:t> </a:t>
            </a:r>
            <a:r>
              <a:rPr lang="en-ID" b="1" i="1" dirty="0" err="1"/>
              <a:t>terhadap</a:t>
            </a:r>
            <a:r>
              <a:rPr lang="en-ID" b="1" i="1" dirty="0"/>
              <a:t> </a:t>
            </a:r>
            <a:r>
              <a:rPr lang="en-ID" b="1" i="1" dirty="0" err="1"/>
              <a:t>benak</a:t>
            </a:r>
            <a:r>
              <a:rPr lang="en-ID" b="1" i="1" dirty="0"/>
              <a:t> </a:t>
            </a:r>
            <a:r>
              <a:rPr lang="en-ID" b="1" i="1" dirty="0" err="1"/>
              <a:t>konsumen</a:t>
            </a:r>
            <a:r>
              <a:rPr lang="en-ID" b="1" i="1" dirty="0"/>
              <a:t>, </a:t>
            </a:r>
            <a:r>
              <a:rPr lang="en-ID" b="1" i="1" dirty="0" err="1"/>
              <a:t>yaitu</a:t>
            </a:r>
            <a:r>
              <a:rPr lang="en-ID" b="1" i="1" dirty="0"/>
              <a:t> </a:t>
            </a:r>
            <a:r>
              <a:rPr lang="en-ID" b="1" i="1" dirty="0" err="1"/>
              <a:t>memposisikan</a:t>
            </a:r>
            <a:r>
              <a:rPr lang="en-ID" b="1" i="1" dirty="0"/>
              <a:t> </a:t>
            </a:r>
            <a:r>
              <a:rPr lang="en-ID" b="1" i="1" dirty="0" err="1"/>
              <a:t>produk</a:t>
            </a:r>
            <a:r>
              <a:rPr lang="en-ID" b="1" i="1" dirty="0"/>
              <a:t> </a:t>
            </a:r>
            <a:r>
              <a:rPr lang="en-ID" b="1" i="1" dirty="0" err="1"/>
              <a:t>dalam</a:t>
            </a:r>
            <a:r>
              <a:rPr lang="en-ID" b="1" i="1" dirty="0"/>
              <a:t> </a:t>
            </a:r>
            <a:r>
              <a:rPr lang="en-ID" b="1" i="1" dirty="0" err="1"/>
              <a:t>benak</a:t>
            </a:r>
            <a:r>
              <a:rPr lang="en-ID" b="1" i="1" dirty="0"/>
              <a:t> </a:t>
            </a:r>
            <a:r>
              <a:rPr lang="en-ID" b="1" i="1" dirty="0" err="1"/>
              <a:t>konsumen</a:t>
            </a:r>
            <a:r>
              <a:rPr lang="en-ID" b="1" i="1" dirty="0"/>
              <a:t>.”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9CFA15-7CDB-459A-8166-6D13DE5FA96B}"/>
              </a:ext>
            </a:extLst>
          </p:cNvPr>
          <p:cNvSpPr txBox="1"/>
          <p:nvPr/>
        </p:nvSpPr>
        <p:spPr>
          <a:xfrm>
            <a:off x="6641967" y="1010089"/>
            <a:ext cx="531296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Positioning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upaya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mendesain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merek</a:t>
            </a:r>
            <a:r>
              <a:rPr lang="en-US" dirty="0"/>
              <a:t> agar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menempati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yang </a:t>
            </a:r>
            <a:r>
              <a:rPr lang="en-US" dirty="0" err="1"/>
              <a:t>unik</a:t>
            </a:r>
            <a:r>
              <a:rPr lang="en-US" dirty="0"/>
              <a:t> di </a:t>
            </a:r>
            <a:r>
              <a:rPr lang="en-US" dirty="0" err="1"/>
              <a:t>benak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Hasil Dari Positioning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terciptanya</a:t>
            </a:r>
            <a:r>
              <a:rPr lang="en-US" dirty="0"/>
              <a:t> </a:t>
            </a:r>
            <a:r>
              <a:rPr lang="en-US" dirty="0" err="1"/>
              <a:t>proposisi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yang pas </a:t>
            </a:r>
            <a:r>
              <a:rPr lang="en-US" dirty="0" err="1"/>
              <a:t>dimata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dan </a:t>
            </a:r>
            <a:r>
              <a:rPr lang="en-US" dirty="0" err="1"/>
              <a:t>menjadi</a:t>
            </a:r>
            <a:r>
              <a:rPr lang="en-US" dirty="0"/>
              <a:t> salah </a:t>
            </a:r>
            <a:r>
              <a:rPr lang="en-US" dirty="0" err="1"/>
              <a:t>satu</a:t>
            </a:r>
            <a:r>
              <a:rPr lang="en-US" dirty="0"/>
              <a:t> alas an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yang </a:t>
            </a:r>
            <a:r>
              <a:rPr lang="en-US" dirty="0" err="1"/>
              <a:t>bersangkutan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INTINYA: Positioning (</a:t>
            </a:r>
            <a:r>
              <a:rPr lang="en-US" b="1" dirty="0" err="1"/>
              <a:t>Posisi</a:t>
            </a:r>
            <a:r>
              <a:rPr lang="en-US" b="1" dirty="0"/>
              <a:t> Pasar)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merancang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dan </a:t>
            </a:r>
            <a:r>
              <a:rPr lang="en-US" dirty="0" err="1"/>
              <a:t>bauran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(marketing mix) agar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kesan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diingatan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benak</a:t>
            </a:r>
            <a:r>
              <a:rPr lang="en-US" dirty="0"/>
              <a:t> </a:t>
            </a:r>
            <a:r>
              <a:rPr lang="en-US" dirty="0" err="1"/>
              <a:t>konsumen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35235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E4668D-80AC-4514-8C17-321776111C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817" y="1147057"/>
            <a:ext cx="6841183" cy="51634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210DC35-A15C-432F-B5E8-7397A36F64AC}"/>
              </a:ext>
            </a:extLst>
          </p:cNvPr>
          <p:cNvSpPr/>
          <p:nvPr/>
        </p:nvSpPr>
        <p:spPr>
          <a:xfrm>
            <a:off x="237066" y="2462368"/>
            <a:ext cx="473004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4400" b="1" dirty="0" err="1"/>
              <a:t>Seberapa</a:t>
            </a:r>
            <a:r>
              <a:rPr lang="en-ID" sz="4400" b="1" dirty="0"/>
              <a:t> </a:t>
            </a:r>
            <a:r>
              <a:rPr lang="en-ID" sz="4400" b="1" dirty="0" err="1"/>
              <a:t>perlu</a:t>
            </a:r>
            <a:r>
              <a:rPr lang="en-ID" sz="4400" b="1" dirty="0"/>
              <a:t> dan </a:t>
            </a:r>
            <a:r>
              <a:rPr lang="en-ID" sz="4400" b="1" dirty="0" err="1"/>
              <a:t>penting</a:t>
            </a:r>
            <a:r>
              <a:rPr lang="en-ID" sz="4400" b="1" dirty="0"/>
              <a:t> </a:t>
            </a:r>
            <a:r>
              <a:rPr lang="en-ID" sz="4400" b="1" dirty="0" err="1"/>
              <a:t>riset</a:t>
            </a:r>
            <a:r>
              <a:rPr lang="en-ID" sz="4400" b="1" dirty="0"/>
              <a:t> </a:t>
            </a:r>
            <a:r>
              <a:rPr lang="en-ID" sz="4400" b="1" dirty="0" err="1"/>
              <a:t>untuk</a:t>
            </a:r>
            <a:r>
              <a:rPr lang="en-ID" sz="4400" b="1" dirty="0"/>
              <a:t> </a:t>
            </a:r>
            <a:r>
              <a:rPr lang="en-ID" sz="4400" b="1" dirty="0" err="1"/>
              <a:t>menentukan</a:t>
            </a:r>
            <a:r>
              <a:rPr lang="en-ID" sz="4400" b="1" dirty="0"/>
              <a:t> Target Pasar </a:t>
            </a:r>
            <a:r>
              <a:rPr lang="en-ID" sz="4400" b="1" dirty="0" err="1"/>
              <a:t>bisnis</a:t>
            </a:r>
            <a:r>
              <a:rPr lang="en-ID" sz="4400" b="1" dirty="0"/>
              <a:t> </a:t>
            </a:r>
            <a:r>
              <a:rPr lang="en-ID" sz="4400" b="1" dirty="0" err="1"/>
              <a:t>kita</a:t>
            </a:r>
            <a:r>
              <a:rPr lang="en-ID" sz="44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2439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ED10FE-6FF7-47A7-9B0B-B49396AAB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401" y="970844"/>
            <a:ext cx="10207802" cy="523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999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0D5BE3-5EE2-4B8B-8A0E-B3100A0F5A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7058"/>
            <a:ext cx="12191999" cy="506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525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6787CE-ACE8-4EE9-B429-F53527C576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7058"/>
            <a:ext cx="12192000" cy="5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589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FF8A00-814E-4021-A1C6-0B45DD003E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0878"/>
            <a:ext cx="6096000" cy="524832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1DDB604-9269-477F-8F90-3C8CF3BF2355}"/>
              </a:ext>
            </a:extLst>
          </p:cNvPr>
          <p:cNvSpPr/>
          <p:nvPr/>
        </p:nvSpPr>
        <p:spPr>
          <a:xfrm>
            <a:off x="6413500" y="1412881"/>
            <a:ext cx="5461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3200" b="1" dirty="0" err="1"/>
              <a:t>Bikin</a:t>
            </a:r>
            <a:r>
              <a:rPr lang="en-ID" sz="3200" b="1" dirty="0"/>
              <a:t> </a:t>
            </a:r>
            <a:r>
              <a:rPr lang="en-ID" sz="3200" b="1" dirty="0" err="1"/>
              <a:t>Hipotesa</a:t>
            </a:r>
            <a:r>
              <a:rPr lang="en-ID" sz="3200" b="1" dirty="0"/>
              <a:t>/</a:t>
            </a:r>
            <a:r>
              <a:rPr lang="en-ID" sz="3200" b="1" dirty="0" err="1"/>
              <a:t>Kerangka</a:t>
            </a:r>
            <a:r>
              <a:rPr lang="en-ID" sz="3200" b="1" dirty="0"/>
              <a:t> </a:t>
            </a:r>
            <a:r>
              <a:rPr lang="en-ID" sz="3200" b="1" dirty="0" err="1"/>
              <a:t>Berpikir</a:t>
            </a:r>
            <a:r>
              <a:rPr lang="en-ID" sz="3200" b="1" dirty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ID" sz="3200" dirty="0"/>
              <a:t>Kita </a:t>
            </a:r>
            <a:r>
              <a:rPr lang="en-ID" sz="3200" dirty="0" err="1"/>
              <a:t>ingin</a:t>
            </a:r>
            <a:r>
              <a:rPr lang="en-ID" sz="3200" dirty="0"/>
              <a:t> </a:t>
            </a:r>
            <a:r>
              <a:rPr lang="en-ID" sz="3200" dirty="0" err="1"/>
              <a:t>menciptakan</a:t>
            </a:r>
            <a:r>
              <a:rPr lang="en-ID" sz="3200" dirty="0"/>
              <a:t> </a:t>
            </a:r>
            <a:r>
              <a:rPr lang="en-ID" sz="3200" dirty="0" err="1"/>
              <a:t>produk</a:t>
            </a:r>
            <a:r>
              <a:rPr lang="en-ID" sz="3200" dirty="0"/>
              <a:t> / ide </a:t>
            </a:r>
            <a:r>
              <a:rPr lang="en-ID" sz="3200" dirty="0" err="1"/>
              <a:t>bisnis</a:t>
            </a:r>
            <a:r>
              <a:rPr lang="en-ID" sz="3200" dirty="0"/>
              <a:t> </a:t>
            </a: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segmen</a:t>
            </a:r>
            <a:r>
              <a:rPr lang="en-ID" sz="3200" dirty="0"/>
              <a:t> </a:t>
            </a:r>
            <a:r>
              <a:rPr lang="en-ID" sz="3200" dirty="0" err="1"/>
              <a:t>apa</a:t>
            </a:r>
            <a:r>
              <a:rPr lang="en-ID" sz="3200" dirty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ID" sz="3200" dirty="0"/>
              <a:t>Problem pasar </a:t>
            </a:r>
            <a:r>
              <a:rPr lang="en-ID" sz="3200" dirty="0" err="1"/>
              <a:t>selama</a:t>
            </a:r>
            <a:r>
              <a:rPr lang="en-ID" sz="3200" dirty="0"/>
              <a:t> </a:t>
            </a:r>
            <a:r>
              <a:rPr lang="en-ID" sz="3200" dirty="0" err="1"/>
              <a:t>ini</a:t>
            </a:r>
            <a:r>
              <a:rPr lang="en-ID" sz="3200" dirty="0"/>
              <a:t> </a:t>
            </a:r>
            <a:r>
              <a:rPr lang="en-ID" sz="3200" dirty="0" err="1"/>
              <a:t>apa</a:t>
            </a:r>
            <a:r>
              <a:rPr lang="en-ID" sz="3200" dirty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ID" sz="3200" dirty="0" err="1"/>
              <a:t>Bagaimana</a:t>
            </a:r>
            <a:r>
              <a:rPr lang="en-ID" sz="3200" dirty="0"/>
              <a:t> </a:t>
            </a:r>
            <a:r>
              <a:rPr lang="en-ID" sz="3200" dirty="0" err="1"/>
              <a:t>kita</a:t>
            </a:r>
            <a:r>
              <a:rPr lang="en-ID" sz="3200" dirty="0"/>
              <a:t> </a:t>
            </a:r>
            <a:r>
              <a:rPr lang="en-ID" sz="3200" dirty="0" err="1"/>
              <a:t>memberikan</a:t>
            </a:r>
            <a:r>
              <a:rPr lang="en-ID" sz="3200" dirty="0"/>
              <a:t> </a:t>
            </a:r>
            <a:r>
              <a:rPr lang="en-ID" sz="3200" dirty="0" err="1"/>
              <a:t>solusinya</a:t>
            </a:r>
            <a:r>
              <a:rPr lang="en-ID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11561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B131B7-F6BB-4FD9-AC59-DD7008538CC2}"/>
              </a:ext>
            </a:extLst>
          </p:cNvPr>
          <p:cNvSpPr/>
          <p:nvPr/>
        </p:nvSpPr>
        <p:spPr>
          <a:xfrm>
            <a:off x="6731000" y="1659285"/>
            <a:ext cx="51562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3200" b="1" dirty="0" err="1"/>
              <a:t>Definisikan</a:t>
            </a:r>
            <a:r>
              <a:rPr lang="en-ID" sz="3200" b="1" dirty="0"/>
              <a:t> </a:t>
            </a:r>
            <a:r>
              <a:rPr lang="en-ID" sz="3200" b="1" dirty="0" err="1"/>
              <a:t>dulu</a:t>
            </a:r>
            <a:r>
              <a:rPr lang="en-ID" sz="3200" b="1" dirty="0"/>
              <a:t> target pasar yang </a:t>
            </a:r>
            <a:r>
              <a:rPr lang="en-ID" sz="3200" b="1" dirty="0" err="1"/>
              <a:t>ingin</a:t>
            </a:r>
            <a:r>
              <a:rPr lang="en-ID" sz="3200" b="1" dirty="0"/>
              <a:t> </a:t>
            </a:r>
            <a:r>
              <a:rPr lang="en-ID" sz="3200" b="1" dirty="0" err="1"/>
              <a:t>disasar</a:t>
            </a:r>
            <a:r>
              <a:rPr lang="en-ID" sz="3200" b="1" dirty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ID" sz="3200" dirty="0" err="1"/>
              <a:t>Umurnya</a:t>
            </a:r>
            <a:r>
              <a:rPr lang="en-ID" sz="3200" dirty="0"/>
              <a:t> </a:t>
            </a:r>
            <a:r>
              <a:rPr lang="en-ID" sz="3200" dirty="0" err="1"/>
              <a:t>berapa</a:t>
            </a:r>
            <a:r>
              <a:rPr lang="en-ID" sz="3200" dirty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ID" sz="3200" dirty="0" err="1"/>
              <a:t>Ketertarikan</a:t>
            </a:r>
            <a:r>
              <a:rPr lang="en-ID" sz="3200" dirty="0"/>
              <a:t> </a:t>
            </a:r>
            <a:r>
              <a:rPr lang="en-ID" sz="3200" dirty="0" err="1"/>
              <a:t>dia</a:t>
            </a:r>
            <a:r>
              <a:rPr lang="en-ID" sz="3200" dirty="0"/>
              <a:t> </a:t>
            </a:r>
            <a:r>
              <a:rPr lang="en-ID" sz="3200" dirty="0" err="1"/>
              <a:t>apa</a:t>
            </a:r>
            <a:r>
              <a:rPr lang="en-ID" sz="3200" dirty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ID" sz="3200" dirty="0" err="1"/>
              <a:t>Perilaku</a:t>
            </a:r>
            <a:r>
              <a:rPr lang="en-ID" sz="3200" dirty="0"/>
              <a:t> </a:t>
            </a:r>
            <a:r>
              <a:rPr lang="en-ID" sz="3200" dirty="0" err="1"/>
              <a:t>konsumennya</a:t>
            </a:r>
            <a:r>
              <a:rPr lang="en-ID" sz="3200" dirty="0"/>
              <a:t> </a:t>
            </a:r>
            <a:r>
              <a:rPr lang="en-ID" sz="3200" dirty="0" err="1"/>
              <a:t>bagaimana</a:t>
            </a:r>
            <a:r>
              <a:rPr lang="en-ID" sz="3200" dirty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ID" sz="3200" dirty="0"/>
              <a:t>Problem </a:t>
            </a:r>
            <a:r>
              <a:rPr lang="en-ID" sz="3200" dirty="0" err="1"/>
              <a:t>mereka</a:t>
            </a:r>
            <a:r>
              <a:rPr lang="en-ID" sz="3200" dirty="0"/>
              <a:t> </a:t>
            </a:r>
            <a:r>
              <a:rPr lang="en-ID" sz="3200" dirty="0" err="1"/>
              <a:t>apa</a:t>
            </a:r>
            <a:r>
              <a:rPr lang="en-ID" sz="3200" dirty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ID" sz="3200" dirty="0" err="1"/>
              <a:t>dll</a:t>
            </a:r>
            <a:endParaRPr lang="en-ID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3F0C8B-2342-49C3-8BA3-E11F041285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147058"/>
            <a:ext cx="6464300" cy="506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06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FF86BC-1492-42B5-B28F-1EEC3CFE23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26"/>
          <a:stretch/>
        </p:blipFill>
        <p:spPr>
          <a:xfrm>
            <a:off x="4864101" y="1147058"/>
            <a:ext cx="7327900" cy="510134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FD0EA80-4850-4EB4-9EF6-D03638A643CD}"/>
              </a:ext>
            </a:extLst>
          </p:cNvPr>
          <p:cNvSpPr/>
          <p:nvPr/>
        </p:nvSpPr>
        <p:spPr>
          <a:xfrm>
            <a:off x="266701" y="1147058"/>
            <a:ext cx="43307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400" b="1" dirty="0" err="1"/>
              <a:t>Segmentasi</a:t>
            </a:r>
            <a:r>
              <a:rPr lang="en-ID" sz="2400" b="1" dirty="0"/>
              <a:t> / </a:t>
            </a:r>
            <a:r>
              <a:rPr lang="en-ID" sz="2400" b="1" dirty="0" err="1"/>
              <a:t>Petakan</a:t>
            </a:r>
            <a:r>
              <a:rPr lang="en-ID" sz="2400" b="1" dirty="0"/>
              <a:t> pasar </a:t>
            </a:r>
            <a:r>
              <a:rPr lang="en-ID" sz="2400" b="1" dirty="0" err="1"/>
              <a:t>berdasarkan</a:t>
            </a:r>
            <a:r>
              <a:rPr lang="en-ID" sz="2400" b="1" dirty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ID" sz="2400" dirty="0"/>
              <a:t>Kelas Sosial</a:t>
            </a:r>
          </a:p>
          <a:p>
            <a:pPr marL="342900" indent="-342900">
              <a:buFont typeface="+mj-lt"/>
              <a:buAutoNum type="arabicPeriod"/>
            </a:pPr>
            <a:r>
              <a:rPr lang="en-ID" sz="2400" dirty="0" err="1"/>
              <a:t>Demografi</a:t>
            </a:r>
            <a:r>
              <a:rPr lang="en-ID" sz="2400" dirty="0"/>
              <a:t> (</a:t>
            </a:r>
            <a:r>
              <a:rPr lang="en-ID" sz="2400" dirty="0" err="1"/>
              <a:t>usia</a:t>
            </a:r>
            <a:r>
              <a:rPr lang="en-ID" sz="2400" dirty="0"/>
              <a:t>, </a:t>
            </a:r>
            <a:r>
              <a:rPr lang="en-ID" sz="2400" dirty="0" err="1"/>
              <a:t>pekerjaan</a:t>
            </a:r>
            <a:r>
              <a:rPr lang="en-ID" sz="2400" dirty="0"/>
              <a:t>, </a:t>
            </a:r>
            <a:r>
              <a:rPr lang="en-ID" sz="2400" dirty="0" err="1"/>
              <a:t>jenis</a:t>
            </a:r>
            <a:r>
              <a:rPr lang="en-ID" sz="2400" dirty="0"/>
              <a:t> </a:t>
            </a:r>
            <a:r>
              <a:rPr lang="en-ID" sz="2400" dirty="0" err="1"/>
              <a:t>kelamin</a:t>
            </a:r>
            <a:r>
              <a:rPr lang="en-ID" sz="2400" dirty="0"/>
              <a:t>, </a:t>
            </a:r>
            <a:r>
              <a:rPr lang="en-ID" sz="2400" dirty="0" err="1"/>
              <a:t>pendidikan</a:t>
            </a:r>
            <a:r>
              <a:rPr lang="en-ID" sz="2400" dirty="0"/>
              <a:t>, </a:t>
            </a:r>
            <a:r>
              <a:rPr lang="en-ID" sz="2400" dirty="0" err="1"/>
              <a:t>dll</a:t>
            </a:r>
            <a:r>
              <a:rPr lang="en-ID" sz="2400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ID" sz="2400" dirty="0" err="1"/>
              <a:t>Pendapatan</a:t>
            </a:r>
            <a:endParaRPr lang="en-ID" sz="2400" dirty="0"/>
          </a:p>
          <a:p>
            <a:pPr marL="342900" indent="-342900">
              <a:buFont typeface="+mj-lt"/>
              <a:buAutoNum type="arabicPeriod"/>
            </a:pPr>
            <a:r>
              <a:rPr lang="en-ID" sz="2400" dirty="0"/>
              <a:t>Gaya </a:t>
            </a:r>
            <a:r>
              <a:rPr lang="en-ID" sz="2400" dirty="0" err="1"/>
              <a:t>Hidup</a:t>
            </a:r>
            <a:endParaRPr lang="en-ID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0D17F9-1264-485E-8676-117A3220D4A9}"/>
              </a:ext>
            </a:extLst>
          </p:cNvPr>
          <p:cNvSpPr/>
          <p:nvPr/>
        </p:nvSpPr>
        <p:spPr>
          <a:xfrm>
            <a:off x="0" y="4166105"/>
            <a:ext cx="4724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400" b="1" i="1" dirty="0" err="1"/>
              <a:t>Memilih</a:t>
            </a:r>
            <a:r>
              <a:rPr lang="en-ID" sz="2400" b="1" i="1" dirty="0"/>
              <a:t> </a:t>
            </a:r>
            <a:r>
              <a:rPr lang="en-ID" sz="2400" b="1" i="1" dirty="0" err="1"/>
              <a:t>Lebih</a:t>
            </a:r>
            <a:r>
              <a:rPr lang="en-ID" sz="2400" b="1" i="1" dirty="0"/>
              <a:t> </a:t>
            </a:r>
            <a:r>
              <a:rPr lang="en-ID" sz="2400" b="1" i="1" dirty="0" err="1"/>
              <a:t>dari</a:t>
            </a:r>
            <a:r>
              <a:rPr lang="en-ID" sz="2400" b="1" i="1" dirty="0"/>
              <a:t> </a:t>
            </a:r>
            <a:r>
              <a:rPr lang="en-ID" sz="2400" b="1" i="1" dirty="0" err="1"/>
              <a:t>satu</a:t>
            </a:r>
            <a:r>
              <a:rPr lang="en-ID" sz="2400" b="1" i="1" dirty="0"/>
              <a:t> </a:t>
            </a:r>
            <a:r>
              <a:rPr lang="en-ID" sz="2400" b="1" i="1" dirty="0" err="1"/>
              <a:t>untuk</a:t>
            </a:r>
            <a:r>
              <a:rPr lang="en-ID" sz="2400" b="1" i="1" dirty="0"/>
              <a:t> </a:t>
            </a:r>
            <a:r>
              <a:rPr lang="en-ID" sz="2400" b="1" i="1" dirty="0" err="1"/>
              <a:t>Segmentasi</a:t>
            </a:r>
            <a:r>
              <a:rPr lang="en-ID" sz="2400" b="1" i="1" dirty="0"/>
              <a:t> Pasar </a:t>
            </a:r>
            <a:r>
              <a:rPr lang="en-ID" sz="2400" b="1" i="1" dirty="0" err="1"/>
              <a:t>diperbolehkan</a:t>
            </a:r>
            <a:endParaRPr lang="en-ID" sz="2400" b="1" i="1" dirty="0"/>
          </a:p>
          <a:p>
            <a:endParaRPr lang="en-ID" sz="24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2400" b="1" i="1" dirty="0" err="1"/>
              <a:t>Petakan</a:t>
            </a:r>
            <a:r>
              <a:rPr lang="en-ID" sz="2400" b="1" i="1" dirty="0"/>
              <a:t> dan </a:t>
            </a:r>
            <a:r>
              <a:rPr lang="en-ID" sz="2400" b="1" i="1" dirty="0" err="1"/>
              <a:t>pilih</a:t>
            </a:r>
            <a:r>
              <a:rPr lang="en-ID" sz="2400" b="1" i="1" dirty="0"/>
              <a:t> yang mana yang </a:t>
            </a:r>
            <a:r>
              <a:rPr lang="en-ID" sz="2400" b="1" i="1" dirty="0" err="1"/>
              <a:t>akan</a:t>
            </a:r>
            <a:r>
              <a:rPr lang="en-ID" sz="2400" b="1" i="1" dirty="0"/>
              <a:t> </a:t>
            </a:r>
            <a:r>
              <a:rPr lang="en-ID" sz="2400" b="1" i="1" dirty="0" err="1"/>
              <a:t>kita</a:t>
            </a:r>
            <a:r>
              <a:rPr lang="en-ID" sz="2400" b="1" i="1" dirty="0"/>
              <a:t> </a:t>
            </a:r>
            <a:r>
              <a:rPr lang="en-ID" sz="2400" b="1" i="1" dirty="0" err="1"/>
              <a:t>fokuskan</a:t>
            </a:r>
            <a:endParaRPr lang="en-ID" sz="2400" b="1" i="1" dirty="0"/>
          </a:p>
        </p:txBody>
      </p:sp>
    </p:spTree>
    <p:extLst>
      <p:ext uri="{BB962C8B-B14F-4D97-AF65-F5344CB8AC3E}">
        <p14:creationId xmlns:p14="http://schemas.microsoft.com/office/powerpoint/2010/main" val="3988520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45F3C0-F515-4287-8D6F-5CF27749C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39" y="1147058"/>
            <a:ext cx="11985886" cy="513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633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FB3A35-AA13-406A-8727-7B9CE022C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342900"/>
            <a:ext cx="10007156" cy="587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135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17D749-C97F-41CF-93EA-A31E27805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7058"/>
            <a:ext cx="12192000" cy="40899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3F037A-9CEC-47DE-B13D-8157E9219577}"/>
              </a:ext>
            </a:extLst>
          </p:cNvPr>
          <p:cNvSpPr txBox="1"/>
          <p:nvPr/>
        </p:nvSpPr>
        <p:spPr>
          <a:xfrm>
            <a:off x="191086" y="5246160"/>
            <a:ext cx="11809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RISET DALAM BISNIS IBARAT LAMPU KENDARAAN PADA MALAM HARI</a:t>
            </a:r>
            <a:endParaRPr lang="en-ID" sz="3600" b="1" dirty="0"/>
          </a:p>
        </p:txBody>
      </p:sp>
    </p:spTree>
    <p:extLst>
      <p:ext uri="{BB962C8B-B14F-4D97-AF65-F5344CB8AC3E}">
        <p14:creationId xmlns:p14="http://schemas.microsoft.com/office/powerpoint/2010/main" val="231053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47D919-8E97-45F1-ADF1-05156B2E4F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975" y="1147059"/>
            <a:ext cx="10902575" cy="492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464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E44023-2AE2-4A64-A1B1-633B91AD33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4300" y="1147058"/>
            <a:ext cx="12306300" cy="519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6993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2ECC85-92D8-4A0C-87BA-B62FC564C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7058"/>
            <a:ext cx="12192000" cy="517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7783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29076E-97B4-46F2-A8CF-29F6BF63E5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147058"/>
            <a:ext cx="12097125" cy="520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4167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A9B91F-7B8C-49BD-B56F-6EA0EE1F5B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39" y="1244600"/>
            <a:ext cx="11985886" cy="498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118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A7FE4E-F6F0-4A16-A25B-5583C8214B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845036"/>
            <a:ext cx="9583420" cy="534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8768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4E6AC5-0AA2-4ED3-8E4A-D41F2453A1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9491" y="1050878"/>
            <a:ext cx="7937500" cy="52364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849CC4-A6CB-4970-80C9-851C1E655ABE}"/>
              </a:ext>
            </a:extLst>
          </p:cNvPr>
          <p:cNvSpPr txBox="1"/>
          <p:nvPr/>
        </p:nvSpPr>
        <p:spPr>
          <a:xfrm>
            <a:off x="2565361" y="284931"/>
            <a:ext cx="69857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MEMAHAMI PERILAKU KONSUMEN</a:t>
            </a:r>
            <a:endParaRPr lang="en-ID" sz="3600" b="1" dirty="0"/>
          </a:p>
        </p:txBody>
      </p:sp>
    </p:spTree>
    <p:extLst>
      <p:ext uri="{BB962C8B-B14F-4D97-AF65-F5344CB8AC3E}">
        <p14:creationId xmlns:p14="http://schemas.microsoft.com/office/powerpoint/2010/main" val="19448388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57BDE1-F0FD-490C-98FE-F3189A93D5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7058"/>
            <a:ext cx="12191999" cy="529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2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87739A-AD80-40B5-B2C2-D4701A696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147057"/>
            <a:ext cx="12192000" cy="515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4910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8681EB-FAAF-4E77-8CA7-423C6ECE75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1311195"/>
            <a:ext cx="10167620" cy="42356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141556-AE28-4DD2-AB1D-D19EFF987264}"/>
              </a:ext>
            </a:extLst>
          </p:cNvPr>
          <p:cNvSpPr txBox="1"/>
          <p:nvPr/>
        </p:nvSpPr>
        <p:spPr>
          <a:xfrm>
            <a:off x="3185083" y="5673481"/>
            <a:ext cx="5821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MENGANALISIS KOMPETITOR</a:t>
            </a:r>
            <a:endParaRPr lang="en-ID" sz="3600" b="1" dirty="0"/>
          </a:p>
        </p:txBody>
      </p:sp>
    </p:spTree>
    <p:extLst>
      <p:ext uri="{BB962C8B-B14F-4D97-AF65-F5344CB8AC3E}">
        <p14:creationId xmlns:p14="http://schemas.microsoft.com/office/powerpoint/2010/main" val="2219410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3F037A-9CEC-47DE-B13D-8157E9219577}"/>
              </a:ext>
            </a:extLst>
          </p:cNvPr>
          <p:cNvSpPr txBox="1"/>
          <p:nvPr/>
        </p:nvSpPr>
        <p:spPr>
          <a:xfrm>
            <a:off x="1296896" y="-84400"/>
            <a:ext cx="95226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/>
              <a:t>ITS POWERFUL TOOLS </a:t>
            </a:r>
          </a:p>
          <a:p>
            <a:pPr algn="ctr"/>
            <a:r>
              <a:rPr lang="en-US" sz="4200" b="1" dirty="0"/>
              <a:t>TO KNOW YOUR CUSTOMER!!</a:t>
            </a:r>
            <a:endParaRPr lang="en-ID" sz="42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A0C61B-7BEF-45D9-9B50-E220A7FAE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7058"/>
            <a:ext cx="12192000" cy="517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706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2AF310-C06C-48FA-9DAE-41BF06AC2178}"/>
              </a:ext>
            </a:extLst>
          </p:cNvPr>
          <p:cNvSpPr txBox="1"/>
          <p:nvPr/>
        </p:nvSpPr>
        <p:spPr>
          <a:xfrm>
            <a:off x="2130659" y="78614"/>
            <a:ext cx="78551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ANALISIS KOMPETITOR SELALU INGAT!!!</a:t>
            </a:r>
          </a:p>
          <a:p>
            <a:pPr algn="ctr"/>
            <a:r>
              <a:rPr lang="en-US" sz="3600" b="1" dirty="0"/>
              <a:t>FIVE FORCES OF PORTER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AF11B3-DD08-42A0-9634-7F58ADC462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15" y="1234651"/>
            <a:ext cx="10839315" cy="507995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3CEFA58F-B005-438D-8FC7-A7FB04441A11}"/>
              </a:ext>
            </a:extLst>
          </p:cNvPr>
          <p:cNvSpPr/>
          <p:nvPr/>
        </p:nvSpPr>
        <p:spPr>
          <a:xfrm>
            <a:off x="9258300" y="1462716"/>
            <a:ext cx="2838825" cy="12003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E0ECDA-7195-461F-85C3-6C44AE38BCE0}"/>
              </a:ext>
            </a:extLst>
          </p:cNvPr>
          <p:cNvSpPr txBox="1"/>
          <p:nvPr/>
        </p:nvSpPr>
        <p:spPr>
          <a:xfrm>
            <a:off x="9410700" y="1625600"/>
            <a:ext cx="25642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KARENA PESAING TIDAK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HANYA DALAM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SATU INDUSTRI SAJA!!</a:t>
            </a:r>
            <a:endParaRPr lang="en-ID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6664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FECFE5-0C3E-4573-913A-6535963BDA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0446" y="525439"/>
            <a:ext cx="9635590" cy="560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2887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9B2873-27CC-408F-B37B-3F2D8D70C4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081"/>
          <a:stretch/>
        </p:blipFill>
        <p:spPr>
          <a:xfrm>
            <a:off x="1198880" y="312481"/>
            <a:ext cx="9443720" cy="588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2599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6C20D3-77C3-4261-8484-33E82910215A}"/>
              </a:ext>
            </a:extLst>
          </p:cNvPr>
          <p:cNvSpPr txBox="1"/>
          <p:nvPr/>
        </p:nvSpPr>
        <p:spPr>
          <a:xfrm>
            <a:off x="1739900" y="241300"/>
            <a:ext cx="8597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Alat Bantu yang Bisa Anda </a:t>
            </a:r>
            <a:r>
              <a:rPr lang="en-US" sz="3600" b="1" dirty="0" err="1"/>
              <a:t>Gunakan</a:t>
            </a:r>
            <a:r>
              <a:rPr lang="en-US" sz="3600" b="1" dirty="0"/>
              <a:t> </a:t>
            </a:r>
            <a:r>
              <a:rPr lang="en-US" sz="3600" b="1" dirty="0" err="1"/>
              <a:t>Untuk</a:t>
            </a:r>
            <a:r>
              <a:rPr lang="en-US" sz="3600" b="1" dirty="0"/>
              <a:t> </a:t>
            </a:r>
            <a:r>
              <a:rPr lang="en-US" sz="3600" b="1" dirty="0" err="1"/>
              <a:t>Riset</a:t>
            </a:r>
            <a:r>
              <a:rPr lang="en-US" sz="3600" b="1" dirty="0"/>
              <a:t> Pasar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CD57F2-5332-4BE5-99D9-B3C29EFB9E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85" y="2281879"/>
            <a:ext cx="3720815" cy="25428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10E17B-3B0E-42C2-85F9-9F5EA143FF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9385" y="2281879"/>
            <a:ext cx="4000217" cy="244640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14D3D1D-22D2-448E-8DBE-6F008A66CC74}"/>
              </a:ext>
            </a:extLst>
          </p:cNvPr>
          <p:cNvSpPr/>
          <p:nvPr/>
        </p:nvSpPr>
        <p:spPr>
          <a:xfrm>
            <a:off x="688627" y="4824736"/>
            <a:ext cx="3118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>
                <a:hlinkClick r:id="rId6"/>
              </a:rPr>
              <a:t>https://docs.google.com/forms</a:t>
            </a:r>
            <a:endParaRPr lang="en-ID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71637E-5815-4643-BACF-0E87A7C82A20}"/>
              </a:ext>
            </a:extLst>
          </p:cNvPr>
          <p:cNvSpPr/>
          <p:nvPr/>
        </p:nvSpPr>
        <p:spPr>
          <a:xfrm>
            <a:off x="4369482" y="4824736"/>
            <a:ext cx="33387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>
                <a:hlinkClick r:id="rId7"/>
              </a:rPr>
              <a:t>https://www.surveymonkey.com/</a:t>
            </a:r>
            <a:endParaRPr lang="en-ID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081A645-3218-453E-8906-DFBC9C2D0D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588" y="2281879"/>
            <a:ext cx="3600538" cy="261461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758062F-17C1-4659-83A8-75F000CC8383}"/>
              </a:ext>
            </a:extLst>
          </p:cNvPr>
          <p:cNvSpPr/>
          <p:nvPr/>
        </p:nvSpPr>
        <p:spPr>
          <a:xfrm>
            <a:off x="9406421" y="4896491"/>
            <a:ext cx="1780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>
                <a:hlinkClick r:id="rId9"/>
              </a:rPr>
              <a:t>https://zoom.us/</a:t>
            </a:r>
            <a:endParaRPr lang="en-ID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FD0CB5-D497-48BC-8DBA-5747254288DC}"/>
              </a:ext>
            </a:extLst>
          </p:cNvPr>
          <p:cNvSpPr txBox="1"/>
          <p:nvPr/>
        </p:nvSpPr>
        <p:spPr>
          <a:xfrm>
            <a:off x="258950" y="5266280"/>
            <a:ext cx="3703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Survei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Online</a:t>
            </a:r>
            <a:endParaRPr lang="en-ID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5E1D7E-B575-477C-A4FE-83573E717FD6}"/>
              </a:ext>
            </a:extLst>
          </p:cNvPr>
          <p:cNvSpPr txBox="1"/>
          <p:nvPr/>
        </p:nvSpPr>
        <p:spPr>
          <a:xfrm>
            <a:off x="4107050" y="5266280"/>
            <a:ext cx="3703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Survei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Online</a:t>
            </a:r>
            <a:endParaRPr lang="en-ID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B55971-9A7D-4613-A04A-E655A155DF45}"/>
              </a:ext>
            </a:extLst>
          </p:cNvPr>
          <p:cNvSpPr txBox="1"/>
          <p:nvPr/>
        </p:nvSpPr>
        <p:spPr>
          <a:xfrm>
            <a:off x="8229601" y="5265823"/>
            <a:ext cx="37034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&amp; </a:t>
            </a:r>
          </a:p>
          <a:p>
            <a:pPr algn="ctr"/>
            <a:r>
              <a:rPr lang="en-US" dirty="0"/>
              <a:t>Forum Group Discussion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0411956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225" y="1953927"/>
            <a:ext cx="4350822" cy="435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pPr algn="ctr"/>
            <a:r>
              <a:rPr lang="en-US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END OF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9B11F-BFC8-4329-AD36-3E6903A667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10" b="8068"/>
          <a:stretch/>
        </p:blipFill>
        <p:spPr>
          <a:xfrm>
            <a:off x="0" y="0"/>
            <a:ext cx="3370997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892EC3-2EB8-40FA-BB15-291547BA51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6" b="8068"/>
          <a:stretch/>
        </p:blipFill>
        <p:spPr>
          <a:xfrm>
            <a:off x="8821005" y="0"/>
            <a:ext cx="33709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05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B53DB3-3A50-442A-AEDB-A7F852721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36" y="1147058"/>
            <a:ext cx="7610764" cy="51983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280EA7C-3ABC-4771-8B46-7708FE075536}"/>
              </a:ext>
            </a:extLst>
          </p:cNvPr>
          <p:cNvSpPr txBox="1"/>
          <p:nvPr/>
        </p:nvSpPr>
        <p:spPr>
          <a:xfrm>
            <a:off x="243951" y="1882946"/>
            <a:ext cx="42264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4800" b="1" dirty="0"/>
              <a:t>Mengapa Kita Harus Menentukan Target Pasar?</a:t>
            </a:r>
            <a:endParaRPr lang="en-ID" sz="4800" b="1" dirty="0"/>
          </a:p>
        </p:txBody>
      </p:sp>
    </p:spTree>
    <p:extLst>
      <p:ext uri="{BB962C8B-B14F-4D97-AF65-F5344CB8AC3E}">
        <p14:creationId xmlns:p14="http://schemas.microsoft.com/office/powerpoint/2010/main" val="1433407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430340-F974-4BAB-BE2D-4F47017959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419" y="1147058"/>
            <a:ext cx="7056582" cy="521679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3AB9D0E-20F2-439C-8F92-8299B29111B8}"/>
              </a:ext>
            </a:extLst>
          </p:cNvPr>
          <p:cNvSpPr/>
          <p:nvPr/>
        </p:nvSpPr>
        <p:spPr>
          <a:xfrm>
            <a:off x="184728" y="1600307"/>
            <a:ext cx="473825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4400" b="1" dirty="0"/>
              <a:t>Agar </a:t>
            </a:r>
            <a:r>
              <a:rPr lang="en-ID" sz="4400" b="1" dirty="0" err="1"/>
              <a:t>produk</a:t>
            </a:r>
            <a:r>
              <a:rPr lang="en-ID" sz="4400" b="1" dirty="0"/>
              <a:t> yang </a:t>
            </a:r>
            <a:r>
              <a:rPr lang="en-ID" sz="4400" b="1" dirty="0" err="1"/>
              <a:t>kita</a:t>
            </a:r>
            <a:r>
              <a:rPr lang="en-ID" sz="4400" b="1" dirty="0"/>
              <a:t> </a:t>
            </a:r>
            <a:r>
              <a:rPr lang="en-ID" sz="4400" b="1" dirty="0" err="1"/>
              <a:t>buat</a:t>
            </a:r>
            <a:r>
              <a:rPr lang="en-ID" sz="4400" b="1" dirty="0"/>
              <a:t> </a:t>
            </a:r>
            <a:r>
              <a:rPr lang="en-ID" sz="4400" b="1" dirty="0" err="1"/>
              <a:t>tepat</a:t>
            </a:r>
            <a:r>
              <a:rPr lang="en-ID" sz="4400" b="1" dirty="0"/>
              <a:t> </a:t>
            </a:r>
            <a:r>
              <a:rPr lang="en-ID" sz="4400" b="1" dirty="0" err="1"/>
              <a:t>sasaran</a:t>
            </a:r>
            <a:r>
              <a:rPr lang="en-ID" sz="4400" b="1" dirty="0"/>
              <a:t>, </a:t>
            </a:r>
            <a:r>
              <a:rPr lang="en-ID" sz="4400" b="1" dirty="0" err="1"/>
              <a:t>laku</a:t>
            </a:r>
            <a:r>
              <a:rPr lang="en-ID" sz="4400" b="1" dirty="0"/>
              <a:t> di </a:t>
            </a:r>
            <a:r>
              <a:rPr lang="en-ID" sz="4400" b="1" dirty="0" err="1"/>
              <a:t>pasaran</a:t>
            </a:r>
            <a:r>
              <a:rPr lang="en-ID" sz="4400" b="1" dirty="0"/>
              <a:t> dan </a:t>
            </a:r>
            <a:r>
              <a:rPr lang="en-ID" sz="4400" b="1" dirty="0" err="1"/>
              <a:t>tumbuh</a:t>
            </a:r>
            <a:r>
              <a:rPr lang="en-ID" sz="4400" b="1" dirty="0"/>
              <a:t> </a:t>
            </a:r>
            <a:r>
              <a:rPr lang="en-ID" sz="4400" b="1" dirty="0" err="1"/>
              <a:t>secara</a:t>
            </a:r>
            <a:r>
              <a:rPr lang="en-ID" sz="4400" b="1" dirty="0"/>
              <a:t> </a:t>
            </a:r>
            <a:r>
              <a:rPr lang="en-ID" sz="4400" b="1" dirty="0" err="1"/>
              <a:t>bisnis</a:t>
            </a:r>
            <a:endParaRPr lang="en-ID" sz="4400" b="1" dirty="0"/>
          </a:p>
        </p:txBody>
      </p:sp>
    </p:spTree>
    <p:extLst>
      <p:ext uri="{BB962C8B-B14F-4D97-AF65-F5344CB8AC3E}">
        <p14:creationId xmlns:p14="http://schemas.microsoft.com/office/powerpoint/2010/main" val="1547516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60E349-129A-40F5-B2AD-58B66B15E3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1" y="1638548"/>
            <a:ext cx="11533204" cy="45908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EF9364-57A5-416E-AAA1-E4CC53AF82EE}"/>
              </a:ext>
            </a:extLst>
          </p:cNvPr>
          <p:cNvSpPr txBox="1"/>
          <p:nvPr/>
        </p:nvSpPr>
        <p:spPr>
          <a:xfrm>
            <a:off x="1315574" y="96771"/>
            <a:ext cx="927510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Yang </a:t>
            </a:r>
            <a:r>
              <a:rPr lang="en-US" sz="2800" b="1" dirty="0" err="1"/>
              <a:t>Perlu</a:t>
            </a:r>
            <a:r>
              <a:rPr lang="en-US" sz="2800" b="1" dirty="0"/>
              <a:t> </a:t>
            </a:r>
            <a:r>
              <a:rPr lang="en-US" sz="2800" b="1" dirty="0" err="1"/>
              <a:t>Diperhatikan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Menentukan</a:t>
            </a:r>
            <a:r>
              <a:rPr lang="en-US" sz="2800" b="1" dirty="0"/>
              <a:t> Target Segment </a:t>
            </a:r>
          </a:p>
          <a:p>
            <a:pPr algn="ctr"/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Riset</a:t>
            </a:r>
            <a:r>
              <a:rPr lang="en-US" sz="2800" b="1" dirty="0"/>
              <a:t> </a:t>
            </a:r>
            <a:r>
              <a:rPr lang="en-US" sz="2800" b="1" dirty="0" err="1"/>
              <a:t>Pemasaran</a:t>
            </a:r>
            <a:r>
              <a:rPr lang="en-US" sz="2800" b="1" dirty="0"/>
              <a:t> </a:t>
            </a:r>
          </a:p>
          <a:p>
            <a:pPr algn="ctr"/>
            <a:r>
              <a:rPr lang="en-US" sz="2800" b="1" dirty="0"/>
              <a:t>S-T-P</a:t>
            </a:r>
            <a:endParaRPr lang="en-ID" sz="2800" b="1" dirty="0"/>
          </a:p>
        </p:txBody>
      </p:sp>
    </p:spTree>
    <p:extLst>
      <p:ext uri="{BB962C8B-B14F-4D97-AF65-F5344CB8AC3E}">
        <p14:creationId xmlns:p14="http://schemas.microsoft.com/office/powerpoint/2010/main" val="2394692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FC0C07-93D0-4856-A9DC-4FCB5B7BAA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508" y="1512516"/>
            <a:ext cx="11187692" cy="47982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7678F7-84A4-454E-ADFB-92B15850A074}"/>
              </a:ext>
            </a:extLst>
          </p:cNvPr>
          <p:cNvSpPr txBox="1"/>
          <p:nvPr/>
        </p:nvSpPr>
        <p:spPr>
          <a:xfrm>
            <a:off x="1013033" y="96771"/>
            <a:ext cx="9880204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/>
              <a:t>SELALU INGAT INI DALAM MEMBUAT MARKET RESEARCH</a:t>
            </a:r>
            <a:endParaRPr lang="en-ID" sz="3200" b="1" dirty="0"/>
          </a:p>
          <a:p>
            <a:pPr algn="ctr"/>
            <a:r>
              <a:rPr lang="en-ID" sz="6000" b="1" dirty="0"/>
              <a:t>STRATEGI STP!!!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132375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301DE6-BA2D-49FD-8EF7-563F07E1C2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7486" y="69136"/>
            <a:ext cx="7264514" cy="618490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63C6ECE-0516-4662-AAC6-B9722DA9D09A}"/>
              </a:ext>
            </a:extLst>
          </p:cNvPr>
          <p:cNvSpPr/>
          <p:nvPr/>
        </p:nvSpPr>
        <p:spPr>
          <a:xfrm>
            <a:off x="203201" y="1145950"/>
            <a:ext cx="444782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000" b="1" dirty="0" err="1"/>
              <a:t>Segmentasi</a:t>
            </a:r>
            <a:r>
              <a:rPr lang="en-ID" sz="2000" b="1" dirty="0"/>
              <a:t> Pasar (Segmenting)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pembagian</a:t>
            </a:r>
            <a:r>
              <a:rPr lang="en-ID" sz="2000" dirty="0"/>
              <a:t> </a:t>
            </a:r>
            <a:r>
              <a:rPr lang="en-ID" sz="2000" dirty="0" err="1"/>
              <a:t>sebuah</a:t>
            </a:r>
            <a:r>
              <a:rPr lang="en-ID" sz="2000" dirty="0"/>
              <a:t> pasar </a:t>
            </a:r>
            <a:r>
              <a:rPr lang="en-ID" sz="2000" dirty="0" err="1"/>
              <a:t>atau</a:t>
            </a:r>
            <a:r>
              <a:rPr lang="en-ID" sz="2000" dirty="0"/>
              <a:t> market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sejumlah</a:t>
            </a:r>
            <a:r>
              <a:rPr lang="en-ID" sz="2000" dirty="0"/>
              <a:t> </a:t>
            </a:r>
            <a:r>
              <a:rPr lang="en-ID" sz="2000" dirty="0" err="1"/>
              <a:t>kelompok</a:t>
            </a:r>
            <a:r>
              <a:rPr lang="en-ID" sz="2000" dirty="0"/>
              <a:t> </a:t>
            </a:r>
            <a:r>
              <a:rPr lang="en-ID" sz="2000" dirty="0" err="1"/>
              <a:t>konsumen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pembeli</a:t>
            </a:r>
            <a:r>
              <a:rPr lang="en-ID" sz="2000" dirty="0"/>
              <a:t> yang </a:t>
            </a:r>
            <a:r>
              <a:rPr lang="en-ID" sz="2000" dirty="0" err="1"/>
              <a:t>berbeda</a:t>
            </a:r>
            <a:r>
              <a:rPr lang="en-ID" sz="2000" dirty="0"/>
              <a:t>. </a:t>
            </a:r>
          </a:p>
          <a:p>
            <a:endParaRPr lang="en-ID" sz="2000" dirty="0"/>
          </a:p>
          <a:p>
            <a:r>
              <a:rPr lang="en-ID" sz="2000" dirty="0" err="1"/>
              <a:t>Tujuan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pegelompokan</a:t>
            </a:r>
            <a:r>
              <a:rPr lang="en-ID" sz="2000" dirty="0"/>
              <a:t> pasar </a:t>
            </a:r>
            <a:r>
              <a:rPr lang="en-ID" sz="2000" dirty="0" err="1"/>
              <a:t>tersebut</a:t>
            </a:r>
            <a:r>
              <a:rPr lang="en-ID" sz="2000" dirty="0"/>
              <a:t> </a:t>
            </a:r>
            <a:r>
              <a:rPr lang="en-ID" sz="2000" dirty="0" err="1"/>
              <a:t>yaitu</a:t>
            </a:r>
            <a:r>
              <a:rPr lang="en-ID" sz="2000" dirty="0"/>
              <a:t> agar pasar </a:t>
            </a:r>
            <a:r>
              <a:rPr lang="en-ID" sz="2000" dirty="0" err="1"/>
              <a:t>heterogen</a:t>
            </a:r>
            <a:r>
              <a:rPr lang="en-ID" sz="2000" dirty="0"/>
              <a:t> (</a:t>
            </a:r>
            <a:r>
              <a:rPr lang="en-ID" sz="2000" dirty="0" err="1"/>
              <a:t>berbeda-beda</a:t>
            </a:r>
            <a:r>
              <a:rPr lang="en-ID" sz="2000" dirty="0"/>
              <a:t>) </a:t>
            </a:r>
            <a:r>
              <a:rPr lang="en-ID" sz="2000" dirty="0" err="1"/>
              <a:t>dibagi</a:t>
            </a:r>
            <a:r>
              <a:rPr lang="en-ID" sz="2000" dirty="0"/>
              <a:t>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kelompok</a:t>
            </a:r>
            <a:r>
              <a:rPr lang="en-ID" sz="2000" dirty="0"/>
              <a:t> pasar </a:t>
            </a:r>
            <a:r>
              <a:rPr lang="en-ID" sz="2000" dirty="0" err="1"/>
              <a:t>homogen</a:t>
            </a:r>
            <a:r>
              <a:rPr lang="en-ID" sz="2000" dirty="0"/>
              <a:t> (yang </a:t>
            </a:r>
            <a:r>
              <a:rPr lang="en-ID" sz="2000" dirty="0" err="1"/>
              <a:t>sama</a:t>
            </a:r>
            <a:r>
              <a:rPr lang="en-ID" sz="2000" dirty="0"/>
              <a:t>). </a:t>
            </a:r>
          </a:p>
          <a:p>
            <a:endParaRPr lang="en-ID" sz="2000" dirty="0"/>
          </a:p>
          <a:p>
            <a:r>
              <a:rPr lang="en-ID" sz="2000" dirty="0"/>
              <a:t>Hal </a:t>
            </a:r>
            <a:r>
              <a:rPr lang="en-ID" sz="2000" dirty="0" err="1"/>
              <a:t>itu</a:t>
            </a:r>
            <a:r>
              <a:rPr lang="en-ID" sz="2000" dirty="0"/>
              <a:t> </a:t>
            </a:r>
            <a:r>
              <a:rPr lang="en-ID" sz="2000" dirty="0" err="1"/>
              <a:t>bertujuan</a:t>
            </a:r>
            <a:r>
              <a:rPr lang="en-ID" sz="2000" dirty="0"/>
              <a:t> agar </a:t>
            </a:r>
            <a:r>
              <a:rPr lang="en-ID" sz="2000" dirty="0" err="1"/>
              <a:t>tiap</a:t>
            </a:r>
            <a:r>
              <a:rPr lang="en-ID" sz="2000" dirty="0"/>
              <a:t> </a:t>
            </a:r>
            <a:r>
              <a:rPr lang="en-ID" sz="2000" dirty="0" err="1"/>
              <a:t>kelompok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ditargetkan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memasarkan</a:t>
            </a:r>
            <a:r>
              <a:rPr lang="en-ID" sz="2000" dirty="0"/>
              <a:t> </a:t>
            </a:r>
            <a:r>
              <a:rPr lang="en-ID" sz="2000" dirty="0" err="1"/>
              <a:t>sebuah</a:t>
            </a:r>
            <a:r>
              <a:rPr lang="en-ID" sz="2000" dirty="0"/>
              <a:t> </a:t>
            </a:r>
            <a:r>
              <a:rPr lang="en-ID" sz="2000" dirty="0" err="1"/>
              <a:t>produk</a:t>
            </a:r>
            <a:r>
              <a:rPr lang="en-ID" sz="2000" dirty="0"/>
              <a:t> yang </a:t>
            </a:r>
            <a:r>
              <a:rPr lang="en-ID" sz="2000" dirty="0" err="1"/>
              <a:t>sesuai</a:t>
            </a:r>
            <a:r>
              <a:rPr lang="en-ID" sz="2000" dirty="0"/>
              <a:t> </a:t>
            </a:r>
            <a:r>
              <a:rPr lang="en-ID" sz="2000" dirty="0" err="1"/>
              <a:t>kebutuhan</a:t>
            </a:r>
            <a:r>
              <a:rPr lang="en-ID" sz="2000" dirty="0"/>
              <a:t>, </a:t>
            </a:r>
            <a:r>
              <a:rPr lang="en-ID" sz="2000" dirty="0" err="1"/>
              <a:t>karakteristik</a:t>
            </a:r>
            <a:r>
              <a:rPr lang="en-ID" sz="2000" dirty="0"/>
              <a:t>, </a:t>
            </a:r>
            <a:r>
              <a:rPr lang="en-ID" sz="2000" dirty="0" err="1"/>
              <a:t>serta</a:t>
            </a:r>
            <a:r>
              <a:rPr lang="en-ID" sz="2000" dirty="0"/>
              <a:t> </a:t>
            </a:r>
            <a:r>
              <a:rPr lang="en-ID" sz="2000" dirty="0" err="1"/>
              <a:t>keinginan</a:t>
            </a:r>
            <a:r>
              <a:rPr lang="en-ID" sz="2000" dirty="0"/>
              <a:t> </a:t>
            </a:r>
            <a:r>
              <a:rPr lang="en-ID" sz="2000" dirty="0" err="1"/>
              <a:t>pembeli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konsumen</a:t>
            </a:r>
            <a:r>
              <a:rPr lang="en-ID" sz="2000" dirty="0"/>
              <a:t> yang </a:t>
            </a:r>
            <a:r>
              <a:rPr lang="en-ID" sz="2000" dirty="0" err="1"/>
              <a:t>terdapat</a:t>
            </a:r>
            <a:r>
              <a:rPr lang="en-ID" sz="2000" dirty="0"/>
              <a:t> pada pasar </a:t>
            </a:r>
            <a:r>
              <a:rPr lang="en-ID" sz="2000" dirty="0" err="1"/>
              <a:t>tersebut</a:t>
            </a:r>
            <a:r>
              <a:rPr lang="en-ID" sz="2000" dirty="0"/>
              <a:t>.</a:t>
            </a:r>
          </a:p>
        </p:txBody>
      </p:sp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64F1EA74-EE0E-4AE4-8EB4-D60A9B979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1095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6EACAF-9638-43DB-BEDC-F177C4197A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19BABF-F932-4512-9CD6-61698803365E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898DE6-3290-446D-A452-0452FA122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6961" y="880533"/>
            <a:ext cx="7170164" cy="5407377"/>
          </a:xfrm>
          <a:prstGeom prst="rect">
            <a:avLst/>
          </a:prstGeom>
        </p:spPr>
      </p:pic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B4C3E0BA-FF5E-4817-B3FD-3C0AC528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B537D1C-E82B-4441-9F94-7464AF1C6E1D}"/>
              </a:ext>
            </a:extLst>
          </p:cNvPr>
          <p:cNvSpPr/>
          <p:nvPr/>
        </p:nvSpPr>
        <p:spPr>
          <a:xfrm>
            <a:off x="440267" y="1499779"/>
            <a:ext cx="67846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/>
              <a:t>“</a:t>
            </a:r>
            <a:r>
              <a:rPr lang="en-ID" b="1" i="1" dirty="0"/>
              <a:t>Proses </a:t>
            </a:r>
            <a:r>
              <a:rPr lang="en-ID" b="1" i="1" dirty="0" err="1"/>
              <a:t>mengevaluasi</a:t>
            </a:r>
            <a:r>
              <a:rPr lang="en-ID" b="1" i="1" dirty="0"/>
              <a:t> dan </a:t>
            </a:r>
            <a:r>
              <a:rPr lang="en-ID" b="1" i="1" dirty="0" err="1"/>
              <a:t>memilih</a:t>
            </a:r>
            <a:r>
              <a:rPr lang="en-ID" b="1" i="1" dirty="0"/>
              <a:t> </a:t>
            </a:r>
            <a:r>
              <a:rPr lang="en-ID" b="1" i="1" dirty="0" err="1"/>
              <a:t>satu</a:t>
            </a:r>
            <a:r>
              <a:rPr lang="en-ID" b="1" i="1" dirty="0"/>
              <a:t> </a:t>
            </a:r>
            <a:r>
              <a:rPr lang="en-ID" b="1" i="1" dirty="0" err="1"/>
              <a:t>atau</a:t>
            </a:r>
            <a:r>
              <a:rPr lang="en-ID" b="1" i="1" dirty="0"/>
              <a:t> </a:t>
            </a:r>
            <a:r>
              <a:rPr lang="en-ID" b="1" i="1" dirty="0" err="1"/>
              <a:t>beberapa</a:t>
            </a:r>
            <a:r>
              <a:rPr lang="en-ID" b="1" i="1" dirty="0"/>
              <a:t> </a:t>
            </a:r>
            <a:r>
              <a:rPr lang="en-ID" b="1" i="1" dirty="0" err="1"/>
              <a:t>segmen</a:t>
            </a:r>
            <a:r>
              <a:rPr lang="en-ID" b="1" i="1" dirty="0"/>
              <a:t> pasar yang </a:t>
            </a:r>
            <a:r>
              <a:rPr lang="en-ID" b="1" i="1" dirty="0" err="1"/>
              <a:t>dinilai</a:t>
            </a:r>
            <a:r>
              <a:rPr lang="en-ID" b="1" i="1" dirty="0"/>
              <a:t> paling </a:t>
            </a:r>
            <a:r>
              <a:rPr lang="en-ID" b="1" i="1" dirty="0" err="1"/>
              <a:t>menarik</a:t>
            </a:r>
            <a:r>
              <a:rPr lang="en-ID" b="1" i="1" dirty="0"/>
              <a:t> </a:t>
            </a:r>
            <a:r>
              <a:rPr lang="en-ID" b="1" i="1" dirty="0" err="1"/>
              <a:t>untuk</a:t>
            </a:r>
            <a:r>
              <a:rPr lang="en-ID" b="1" i="1" dirty="0"/>
              <a:t> </a:t>
            </a:r>
            <a:r>
              <a:rPr lang="en-ID" b="1" i="1" dirty="0" err="1"/>
              <a:t>dilayani</a:t>
            </a:r>
            <a:r>
              <a:rPr lang="en-ID" b="1" i="1" dirty="0"/>
              <a:t> </a:t>
            </a:r>
            <a:r>
              <a:rPr lang="en-ID" b="1" i="1" dirty="0" err="1"/>
              <a:t>dengan</a:t>
            </a:r>
            <a:r>
              <a:rPr lang="en-ID" b="1" i="1" dirty="0"/>
              <a:t> program </a:t>
            </a:r>
            <a:r>
              <a:rPr lang="en-ID" b="1" i="1" dirty="0" err="1"/>
              <a:t>pemasaran</a:t>
            </a:r>
            <a:r>
              <a:rPr lang="en-ID" b="1" i="1" dirty="0"/>
              <a:t> </a:t>
            </a:r>
            <a:r>
              <a:rPr lang="en-ID" b="1" i="1" dirty="0" err="1"/>
              <a:t>spesifik</a:t>
            </a:r>
            <a:r>
              <a:rPr lang="en-ID" b="1" i="1" dirty="0"/>
              <a:t> </a:t>
            </a:r>
            <a:r>
              <a:rPr lang="en-ID" b="1" i="1" dirty="0" err="1"/>
              <a:t>perusahaan</a:t>
            </a:r>
            <a:r>
              <a:rPr lang="en-ID" b="1" i="1" dirty="0"/>
              <a:t>”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5E4488-FF71-4D70-A0B5-9CC764707036}"/>
              </a:ext>
            </a:extLst>
          </p:cNvPr>
          <p:cNvSpPr/>
          <p:nvPr/>
        </p:nvSpPr>
        <p:spPr>
          <a:xfrm>
            <a:off x="440267" y="2772898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dirty="0"/>
              <a:t>Targeting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persoalan</a:t>
            </a:r>
            <a:r>
              <a:rPr lang="en-ID" dirty="0"/>
              <a:t> </a:t>
            </a:r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memilih</a:t>
            </a:r>
            <a:r>
              <a:rPr lang="en-ID" dirty="0"/>
              <a:t>, </a:t>
            </a:r>
            <a:r>
              <a:rPr lang="en-ID" dirty="0" err="1"/>
              <a:t>menyeleksi</a:t>
            </a:r>
            <a:r>
              <a:rPr lang="en-ID" dirty="0"/>
              <a:t>, dan </a:t>
            </a:r>
            <a:r>
              <a:rPr lang="en-ID" dirty="0" err="1"/>
              <a:t>menjangkau</a:t>
            </a:r>
            <a:r>
              <a:rPr lang="en-ID" dirty="0"/>
              <a:t> pasar. </a:t>
            </a:r>
          </a:p>
          <a:p>
            <a:endParaRPr lang="en-ID" dirty="0"/>
          </a:p>
          <a:p>
            <a:r>
              <a:rPr lang="en-ID" dirty="0"/>
              <a:t>Targeting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menetapkan</a:t>
            </a:r>
            <a:r>
              <a:rPr lang="en-ID" dirty="0"/>
              <a:t> target pasar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tahap</a:t>
            </a:r>
            <a:r>
              <a:rPr lang="en-ID" dirty="0"/>
              <a:t> </a:t>
            </a:r>
            <a:r>
              <a:rPr lang="en-ID" dirty="0" err="1"/>
              <a:t>selanjutnya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analisis</a:t>
            </a:r>
            <a:r>
              <a:rPr lang="en-ID" dirty="0"/>
              <a:t> </a:t>
            </a:r>
            <a:r>
              <a:rPr lang="en-ID" dirty="0" err="1"/>
              <a:t>segmentasi</a:t>
            </a:r>
            <a:r>
              <a:rPr lang="en-ID" dirty="0"/>
              <a:t>. </a:t>
            </a:r>
          </a:p>
          <a:p>
            <a:endParaRPr lang="en-ID" dirty="0"/>
          </a:p>
          <a:p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targeting </a:t>
            </a:r>
            <a:r>
              <a:rPr lang="en-ID" dirty="0" err="1"/>
              <a:t>adalah</a:t>
            </a:r>
            <a:r>
              <a:rPr lang="en-ID" dirty="0"/>
              <a:t> target market (pasar </a:t>
            </a:r>
            <a:r>
              <a:rPr lang="en-ID" dirty="0" err="1"/>
              <a:t>sasaran</a:t>
            </a:r>
            <a:r>
              <a:rPr lang="en-ID" dirty="0"/>
              <a:t>),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segmen</a:t>
            </a:r>
            <a:r>
              <a:rPr lang="en-ID" dirty="0"/>
              <a:t> pasar yang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fokus</a:t>
            </a:r>
            <a:r>
              <a:rPr lang="en-ID" dirty="0"/>
              <a:t> </a:t>
            </a:r>
            <a:r>
              <a:rPr lang="en-ID" dirty="0" err="1"/>
              <a:t>kegiatan-kegiatan</a:t>
            </a:r>
            <a:r>
              <a:rPr lang="en-ID" dirty="0"/>
              <a:t> </a:t>
            </a:r>
            <a:r>
              <a:rPr lang="en-ID" dirty="0" err="1"/>
              <a:t>pemasaran</a:t>
            </a:r>
            <a:r>
              <a:rPr lang="en-ID" dirty="0"/>
              <a:t>. Proses targeting </a:t>
            </a:r>
            <a:r>
              <a:rPr lang="en-ID" dirty="0" err="1"/>
              <a:t>mencerminkan</a:t>
            </a:r>
            <a:r>
              <a:rPr lang="en-ID" dirty="0"/>
              <a:t> </a:t>
            </a:r>
            <a:r>
              <a:rPr lang="en-ID" dirty="0" err="1"/>
              <a:t>kenyataan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mengidentifikasi</a:t>
            </a:r>
            <a:r>
              <a:rPr lang="en-ID" dirty="0"/>
              <a:t> </a:t>
            </a:r>
            <a:r>
              <a:rPr lang="en-ID" dirty="0" err="1"/>
              <a:t>pelanggan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diakses</a:t>
            </a:r>
            <a:r>
              <a:rPr lang="en-ID" dirty="0"/>
              <a:t> dan </a:t>
            </a:r>
            <a:r>
              <a:rPr lang="en-ID" dirty="0" err="1"/>
              <a:t>dilayani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efektif</a:t>
            </a:r>
            <a:r>
              <a:rPr lang="en-ID" dirty="0"/>
              <a:t> dan </a:t>
            </a:r>
            <a:r>
              <a:rPr lang="en-ID" dirty="0" err="1"/>
              <a:t>efisien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5393753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2649</TotalTime>
  <Words>735</Words>
  <Application>Microsoft Office PowerPoint</Application>
  <PresentationFormat>Widescreen</PresentationFormat>
  <Paragraphs>103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Adobe Gothic Std B</vt:lpstr>
      <vt:lpstr>Arial</vt:lpstr>
      <vt:lpstr>Calibri</vt:lpstr>
      <vt:lpstr>Calibri Light</vt:lpstr>
      <vt:lpstr>Wingdings 2</vt:lpstr>
      <vt:lpstr>HDOfficeLightV0</vt:lpstr>
      <vt:lpstr>Retrospect</vt:lpstr>
      <vt:lpstr>Menentukan Target Segment Business Startup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SIKAP WISATAWAN DOMESTIK NUSANTARA TERHADAP BEBERAPA DESTINASI WISATA DI INDONESIA DENGAN MENGGUNAKAN IDEAL POINT MODEL</dc:title>
  <dc:creator>ARIZA</dc:creator>
  <cp:lastModifiedBy>ASUS</cp:lastModifiedBy>
  <cp:revision>193</cp:revision>
  <dcterms:created xsi:type="dcterms:W3CDTF">2015-04-19T11:45:31Z</dcterms:created>
  <dcterms:modified xsi:type="dcterms:W3CDTF">2020-06-01T06:38:43Z</dcterms:modified>
</cp:coreProperties>
</file>