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37"/>
  </p:notesMasterIdLst>
  <p:sldIdLst>
    <p:sldId id="256" r:id="rId3"/>
    <p:sldId id="29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5" r:id="rId21"/>
    <p:sldId id="310" r:id="rId22"/>
    <p:sldId id="312" r:id="rId23"/>
    <p:sldId id="316" r:id="rId24"/>
    <p:sldId id="317" r:id="rId25"/>
    <p:sldId id="313" r:id="rId26"/>
    <p:sldId id="314" r:id="rId27"/>
    <p:sldId id="311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2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>
        <p:scale>
          <a:sx n="80" d="100"/>
          <a:sy n="80" d="100"/>
        </p:scale>
        <p:origin x="6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hyperlink" Target="https://www.surveymonkey.com/" TargetMode="Externa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docs.google.com/forms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hyperlink" Target="https://zoom.u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832" y="2152041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ID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Menentukan</a:t>
            </a:r>
            <a:r>
              <a:rPr lang="en-ID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Target Segment Business </a:t>
            </a:r>
            <a:r>
              <a:rPr lang="en-ID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Startup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M. </a:t>
            </a:r>
            <a:r>
              <a:rPr lang="en-ID" b="1" dirty="0" err="1"/>
              <a:t>Ariza</a:t>
            </a:r>
            <a:r>
              <a:rPr lang="en-ID" b="1" dirty="0"/>
              <a:t> </a:t>
            </a:r>
            <a:r>
              <a:rPr lang="en-ID" b="1" dirty="0" err="1"/>
              <a:t>Eka</a:t>
            </a:r>
            <a:r>
              <a:rPr lang="en-ID" b="1" dirty="0"/>
              <a:t> </a:t>
            </a:r>
            <a:r>
              <a:rPr lang="en-ID" b="1" dirty="0" err="1"/>
              <a:t>Yusendra</a:t>
            </a:r>
            <a:endParaRPr lang="en-ID" b="1" dirty="0"/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75832" y="3798800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/>
              <a:t>Memahami</a:t>
            </a:r>
            <a:r>
              <a:rPr lang="en-US" sz="2400" b="1" dirty="0"/>
              <a:t> </a:t>
            </a:r>
            <a:r>
              <a:rPr lang="en-US" sz="2400" b="1" dirty="0" err="1"/>
              <a:t>Konsumen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Marketing Research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Dosen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arizaeka@darmajaya.ac.id</a:t>
            </a:r>
            <a:endParaRPr lang="en-US" dirty="0"/>
          </a:p>
          <a:p>
            <a:pPr algn="ctr"/>
            <a:r>
              <a:rPr lang="en-US" dirty="0"/>
              <a:t>IG: @Mister Yusen 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23525-8E56-4F00-A024-DFB03E341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53"/>
            <a:ext cx="12192000" cy="32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6FE21-6498-4177-AB47-3BFB76DA1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" y="69136"/>
            <a:ext cx="6344356" cy="6218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CDCEF0-7A81-44B5-8EEC-B0101320683F}"/>
              </a:ext>
            </a:extLst>
          </p:cNvPr>
          <p:cNvSpPr/>
          <p:nvPr/>
        </p:nvSpPr>
        <p:spPr>
          <a:xfrm>
            <a:off x="6641967" y="4918516"/>
            <a:ext cx="5064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b="1" i="1" dirty="0"/>
              <a:t>“Positioning </a:t>
            </a:r>
            <a:r>
              <a:rPr lang="en-ID" b="1" i="1" dirty="0" err="1"/>
              <a:t>bukanlah</a:t>
            </a:r>
            <a:r>
              <a:rPr lang="en-ID" b="1" i="1" dirty="0"/>
              <a:t> </a:t>
            </a:r>
            <a:r>
              <a:rPr lang="en-ID" b="1" i="1" dirty="0" err="1"/>
              <a:t>apa</a:t>
            </a:r>
            <a:r>
              <a:rPr lang="en-ID" b="1" i="1" dirty="0"/>
              <a:t> yang Anda </a:t>
            </a:r>
            <a:r>
              <a:rPr lang="en-ID" b="1" i="1" dirty="0" err="1"/>
              <a:t>lakukan</a:t>
            </a:r>
            <a:r>
              <a:rPr lang="en-ID" b="1" i="1" dirty="0"/>
              <a:t> </a:t>
            </a:r>
            <a:r>
              <a:rPr lang="en-ID" b="1" i="1" dirty="0" err="1"/>
              <a:t>terhadap</a:t>
            </a:r>
            <a:r>
              <a:rPr lang="en-ID" b="1" i="1" dirty="0"/>
              <a:t> </a:t>
            </a:r>
            <a:r>
              <a:rPr lang="en-ID" b="1" i="1" dirty="0" err="1"/>
              <a:t>produk</a:t>
            </a:r>
            <a:r>
              <a:rPr lang="en-ID" b="1" i="1" dirty="0"/>
              <a:t>, </a:t>
            </a:r>
            <a:r>
              <a:rPr lang="en-ID" b="1" i="1" dirty="0" err="1"/>
              <a:t>tapi</a:t>
            </a:r>
            <a:r>
              <a:rPr lang="en-ID" b="1" i="1" dirty="0"/>
              <a:t> </a:t>
            </a:r>
            <a:r>
              <a:rPr lang="en-ID" b="1" i="1" dirty="0" err="1"/>
              <a:t>apa</a:t>
            </a:r>
            <a:r>
              <a:rPr lang="en-ID" b="1" i="1" dirty="0"/>
              <a:t> yang Anda </a:t>
            </a:r>
            <a:r>
              <a:rPr lang="en-ID" b="1" i="1" dirty="0" err="1"/>
              <a:t>lakukan</a:t>
            </a:r>
            <a:r>
              <a:rPr lang="en-ID" b="1" i="1" dirty="0"/>
              <a:t> </a:t>
            </a:r>
            <a:r>
              <a:rPr lang="en-ID" b="1" i="1" dirty="0" err="1"/>
              <a:t>terhadap</a:t>
            </a:r>
            <a:r>
              <a:rPr lang="en-ID" b="1" i="1" dirty="0"/>
              <a:t> </a:t>
            </a:r>
            <a:r>
              <a:rPr lang="en-ID" b="1" i="1" dirty="0" err="1"/>
              <a:t>benak</a:t>
            </a:r>
            <a:r>
              <a:rPr lang="en-ID" b="1" i="1" dirty="0"/>
              <a:t> </a:t>
            </a:r>
            <a:r>
              <a:rPr lang="en-ID" b="1" i="1" dirty="0" err="1"/>
              <a:t>konsumen</a:t>
            </a:r>
            <a:r>
              <a:rPr lang="en-ID" b="1" i="1" dirty="0"/>
              <a:t>, </a:t>
            </a:r>
            <a:r>
              <a:rPr lang="en-ID" b="1" i="1" dirty="0" err="1"/>
              <a:t>yaitu</a:t>
            </a:r>
            <a:r>
              <a:rPr lang="en-ID" b="1" i="1" dirty="0"/>
              <a:t> </a:t>
            </a:r>
            <a:r>
              <a:rPr lang="en-ID" b="1" i="1" dirty="0" err="1"/>
              <a:t>memposisikan</a:t>
            </a:r>
            <a:r>
              <a:rPr lang="en-ID" b="1" i="1" dirty="0"/>
              <a:t> </a:t>
            </a:r>
            <a:r>
              <a:rPr lang="en-ID" b="1" i="1" dirty="0" err="1"/>
              <a:t>produk</a:t>
            </a:r>
            <a:r>
              <a:rPr lang="en-ID" b="1" i="1" dirty="0"/>
              <a:t> </a:t>
            </a:r>
            <a:r>
              <a:rPr lang="en-ID" b="1" i="1" dirty="0" err="1"/>
              <a:t>dalam</a:t>
            </a:r>
            <a:r>
              <a:rPr lang="en-ID" b="1" i="1" dirty="0"/>
              <a:t> </a:t>
            </a:r>
            <a:r>
              <a:rPr lang="en-ID" b="1" i="1" dirty="0" err="1"/>
              <a:t>benak</a:t>
            </a:r>
            <a:r>
              <a:rPr lang="en-ID" b="1" i="1" dirty="0"/>
              <a:t> </a:t>
            </a:r>
            <a:r>
              <a:rPr lang="en-ID" b="1" i="1" dirty="0" err="1"/>
              <a:t>konsumen</a:t>
            </a:r>
            <a:r>
              <a:rPr lang="en-ID" b="1" i="1" dirty="0"/>
              <a:t>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CFA15-7CDB-459A-8166-6D13DE5FA96B}"/>
              </a:ext>
            </a:extLst>
          </p:cNvPr>
          <p:cNvSpPr txBox="1"/>
          <p:nvPr/>
        </p:nvSpPr>
        <p:spPr>
          <a:xfrm>
            <a:off x="6641967" y="1010089"/>
            <a:ext cx="53129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Positioning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mendesain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merek</a:t>
            </a:r>
            <a:r>
              <a:rPr lang="en-US" dirty="0"/>
              <a:t>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menempati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yang </a:t>
            </a:r>
            <a:r>
              <a:rPr lang="en-US" dirty="0" err="1"/>
              <a:t>unik</a:t>
            </a:r>
            <a:r>
              <a:rPr lang="en-US" dirty="0"/>
              <a:t> di </a:t>
            </a:r>
            <a:r>
              <a:rPr lang="en-US" dirty="0" err="1"/>
              <a:t>benak</a:t>
            </a:r>
            <a:r>
              <a:rPr lang="en-US" dirty="0"/>
              <a:t> </a:t>
            </a:r>
            <a:r>
              <a:rPr lang="en-US" dirty="0" err="1"/>
              <a:t>konsumen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Hasil Dari Positioning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terciptanya</a:t>
            </a:r>
            <a:r>
              <a:rPr lang="en-US" dirty="0"/>
              <a:t> </a:t>
            </a:r>
            <a:r>
              <a:rPr lang="en-US" dirty="0" err="1"/>
              <a:t>proposisi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yang pas </a:t>
            </a:r>
            <a:r>
              <a:rPr lang="en-US" dirty="0" err="1"/>
              <a:t>dimata</a:t>
            </a:r>
            <a:r>
              <a:rPr lang="en-US" dirty="0"/>
              <a:t> </a:t>
            </a:r>
            <a:r>
              <a:rPr lang="en-US" dirty="0" err="1"/>
              <a:t>konsumen</a:t>
            </a:r>
            <a:r>
              <a:rPr lang="en-US" dirty="0"/>
              <a:t> dan </a:t>
            </a:r>
            <a:r>
              <a:rPr lang="en-US" dirty="0" err="1"/>
              <a:t>menjadi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alas an </a:t>
            </a:r>
            <a:r>
              <a:rPr lang="en-US" dirty="0" err="1"/>
              <a:t>konsumen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membeli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bersangkutan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INTINYA: Positioning (</a:t>
            </a:r>
            <a:r>
              <a:rPr lang="en-US" b="1" dirty="0" err="1"/>
              <a:t>Posisi</a:t>
            </a:r>
            <a:r>
              <a:rPr lang="en-US" b="1" dirty="0"/>
              <a:t> Pasar)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merancang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dan </a:t>
            </a:r>
            <a:r>
              <a:rPr lang="en-US" dirty="0" err="1"/>
              <a:t>bauran</a:t>
            </a:r>
            <a:r>
              <a:rPr lang="en-US" dirty="0"/>
              <a:t> </a:t>
            </a:r>
            <a:r>
              <a:rPr lang="en-US" dirty="0" err="1"/>
              <a:t>pemasaran</a:t>
            </a:r>
            <a:r>
              <a:rPr lang="en-US" dirty="0"/>
              <a:t> (marketing mix)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menciptakan</a:t>
            </a:r>
            <a:r>
              <a:rPr lang="en-US" dirty="0"/>
              <a:t> </a:t>
            </a:r>
            <a:r>
              <a:rPr lang="en-US" dirty="0" err="1"/>
              <a:t>kesan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</a:t>
            </a:r>
            <a:r>
              <a:rPr lang="en-US" dirty="0" err="1"/>
              <a:t>diingatan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benak</a:t>
            </a:r>
            <a:r>
              <a:rPr lang="en-US" dirty="0"/>
              <a:t> </a:t>
            </a:r>
            <a:r>
              <a:rPr lang="en-US" dirty="0" err="1"/>
              <a:t>konsumen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35235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668D-80AC-4514-8C17-321776111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17" y="1147057"/>
            <a:ext cx="6841183" cy="5163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10DC35-A15C-432F-B5E8-7397A36F64AC}"/>
              </a:ext>
            </a:extLst>
          </p:cNvPr>
          <p:cNvSpPr/>
          <p:nvPr/>
        </p:nvSpPr>
        <p:spPr>
          <a:xfrm>
            <a:off x="237066" y="2462368"/>
            <a:ext cx="47300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400" b="1" dirty="0" err="1"/>
              <a:t>Seberapa</a:t>
            </a:r>
            <a:r>
              <a:rPr lang="en-ID" sz="4400" b="1" dirty="0"/>
              <a:t> </a:t>
            </a:r>
            <a:r>
              <a:rPr lang="en-ID" sz="4400" b="1" dirty="0" err="1"/>
              <a:t>perlu</a:t>
            </a:r>
            <a:r>
              <a:rPr lang="en-ID" sz="4400" b="1" dirty="0"/>
              <a:t> dan </a:t>
            </a:r>
            <a:r>
              <a:rPr lang="en-ID" sz="4400" b="1" dirty="0" err="1"/>
              <a:t>penting</a:t>
            </a:r>
            <a:r>
              <a:rPr lang="en-ID" sz="4400" b="1" dirty="0"/>
              <a:t> </a:t>
            </a:r>
            <a:r>
              <a:rPr lang="en-ID" sz="4400" b="1" dirty="0" err="1"/>
              <a:t>riset</a:t>
            </a:r>
            <a:r>
              <a:rPr lang="en-ID" sz="4400" b="1" dirty="0"/>
              <a:t> </a:t>
            </a:r>
            <a:r>
              <a:rPr lang="en-ID" sz="4400" b="1" dirty="0" err="1"/>
              <a:t>untuk</a:t>
            </a:r>
            <a:r>
              <a:rPr lang="en-ID" sz="4400" b="1" dirty="0"/>
              <a:t> </a:t>
            </a:r>
            <a:r>
              <a:rPr lang="en-ID" sz="4400" b="1" dirty="0" err="1"/>
              <a:t>menentukan</a:t>
            </a:r>
            <a:r>
              <a:rPr lang="en-ID" sz="4400" b="1" dirty="0"/>
              <a:t> Target Pasar </a:t>
            </a:r>
            <a:r>
              <a:rPr lang="en-ID" sz="4400" b="1" dirty="0" err="1"/>
              <a:t>bisnis</a:t>
            </a:r>
            <a:r>
              <a:rPr lang="en-ID" sz="4400" b="1" dirty="0"/>
              <a:t> </a:t>
            </a:r>
            <a:r>
              <a:rPr lang="en-ID" sz="4400" b="1" dirty="0" err="1"/>
              <a:t>kita</a:t>
            </a:r>
            <a:r>
              <a:rPr lang="en-ID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43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D10FE-6FF7-47A7-9B0B-B49396AAB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01" y="970844"/>
            <a:ext cx="10207802" cy="52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99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D5BE3-5EE2-4B8B-8A0E-B3100A0F5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7058"/>
            <a:ext cx="12191999" cy="50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787CE-ACE8-4EE9-B429-F53527C57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7058"/>
            <a:ext cx="12192000" cy="5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89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F8A00-814E-4021-A1C6-0B45DD003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878"/>
            <a:ext cx="6096000" cy="5248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DDB604-9269-477F-8F90-3C8CF3BF2355}"/>
              </a:ext>
            </a:extLst>
          </p:cNvPr>
          <p:cNvSpPr/>
          <p:nvPr/>
        </p:nvSpPr>
        <p:spPr>
          <a:xfrm>
            <a:off x="6413500" y="1412881"/>
            <a:ext cx="546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200" b="1" dirty="0" err="1"/>
              <a:t>Bikin</a:t>
            </a:r>
            <a:r>
              <a:rPr lang="en-ID" sz="3200" b="1" dirty="0"/>
              <a:t> </a:t>
            </a:r>
            <a:r>
              <a:rPr lang="en-ID" sz="3200" b="1" dirty="0" err="1"/>
              <a:t>Hipotesa</a:t>
            </a:r>
            <a:r>
              <a:rPr lang="en-ID" sz="3200" b="1" dirty="0"/>
              <a:t>/</a:t>
            </a:r>
            <a:r>
              <a:rPr lang="en-ID" sz="3200" b="1" dirty="0" err="1"/>
              <a:t>Kerangka</a:t>
            </a:r>
            <a:r>
              <a:rPr lang="en-ID" sz="3200" b="1" dirty="0"/>
              <a:t> </a:t>
            </a:r>
            <a:r>
              <a:rPr lang="en-ID" sz="3200" b="1" dirty="0" err="1"/>
              <a:t>Berpikir</a:t>
            </a:r>
            <a:r>
              <a:rPr lang="en-ID" sz="3200" b="1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/>
              <a:t>Kita </a:t>
            </a:r>
            <a:r>
              <a:rPr lang="en-ID" sz="3200" dirty="0" err="1"/>
              <a:t>ingin</a:t>
            </a:r>
            <a:r>
              <a:rPr lang="en-ID" sz="3200" dirty="0"/>
              <a:t> </a:t>
            </a:r>
            <a:r>
              <a:rPr lang="en-ID" sz="3200" dirty="0" err="1"/>
              <a:t>menciptakan</a:t>
            </a:r>
            <a:r>
              <a:rPr lang="en-ID" sz="3200" dirty="0"/>
              <a:t> </a:t>
            </a:r>
            <a:r>
              <a:rPr lang="en-ID" sz="3200" dirty="0" err="1"/>
              <a:t>produk</a:t>
            </a:r>
            <a:r>
              <a:rPr lang="en-ID" sz="3200" dirty="0"/>
              <a:t> / ide </a:t>
            </a:r>
            <a:r>
              <a:rPr lang="en-ID" sz="3200" dirty="0" err="1"/>
              <a:t>bisnis</a:t>
            </a:r>
            <a:r>
              <a:rPr lang="en-ID" sz="3200" dirty="0"/>
              <a:t> </a:t>
            </a: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segmen</a:t>
            </a:r>
            <a:r>
              <a:rPr lang="en-ID" sz="3200" dirty="0"/>
              <a:t> </a:t>
            </a:r>
            <a:r>
              <a:rPr lang="en-ID" sz="3200" dirty="0" err="1"/>
              <a:t>apa</a:t>
            </a:r>
            <a:r>
              <a:rPr lang="en-ID" sz="32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/>
              <a:t>Problem pasar </a:t>
            </a:r>
            <a:r>
              <a:rPr lang="en-ID" sz="3200" dirty="0" err="1"/>
              <a:t>selama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</a:t>
            </a:r>
            <a:r>
              <a:rPr lang="en-ID" sz="3200" dirty="0" err="1"/>
              <a:t>apa</a:t>
            </a:r>
            <a:r>
              <a:rPr lang="en-ID" sz="32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 err="1"/>
              <a:t>Bagaimana</a:t>
            </a:r>
            <a:r>
              <a:rPr lang="en-ID" sz="3200" dirty="0"/>
              <a:t> </a:t>
            </a:r>
            <a:r>
              <a:rPr lang="en-ID" sz="3200" dirty="0" err="1"/>
              <a:t>kita</a:t>
            </a:r>
            <a:r>
              <a:rPr lang="en-ID" sz="3200" dirty="0"/>
              <a:t> </a:t>
            </a:r>
            <a:r>
              <a:rPr lang="en-ID" sz="3200" dirty="0" err="1"/>
              <a:t>memberikan</a:t>
            </a:r>
            <a:r>
              <a:rPr lang="en-ID" sz="3200" dirty="0"/>
              <a:t> </a:t>
            </a:r>
            <a:r>
              <a:rPr lang="en-ID" sz="3200" dirty="0" err="1"/>
              <a:t>solusinya</a:t>
            </a:r>
            <a:r>
              <a:rPr lang="en-ID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156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B131B7-F6BB-4FD9-AC59-DD7008538CC2}"/>
              </a:ext>
            </a:extLst>
          </p:cNvPr>
          <p:cNvSpPr/>
          <p:nvPr/>
        </p:nvSpPr>
        <p:spPr>
          <a:xfrm>
            <a:off x="6731000" y="1659285"/>
            <a:ext cx="5156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200" b="1" dirty="0" err="1"/>
              <a:t>Definisikan</a:t>
            </a:r>
            <a:r>
              <a:rPr lang="en-ID" sz="3200" b="1" dirty="0"/>
              <a:t> </a:t>
            </a:r>
            <a:r>
              <a:rPr lang="en-ID" sz="3200" b="1" dirty="0" err="1"/>
              <a:t>dulu</a:t>
            </a:r>
            <a:r>
              <a:rPr lang="en-ID" sz="3200" b="1" dirty="0"/>
              <a:t> target pasar yang </a:t>
            </a:r>
            <a:r>
              <a:rPr lang="en-ID" sz="3200" b="1" dirty="0" err="1"/>
              <a:t>ingin</a:t>
            </a:r>
            <a:r>
              <a:rPr lang="en-ID" sz="3200" b="1" dirty="0"/>
              <a:t> </a:t>
            </a:r>
            <a:r>
              <a:rPr lang="en-ID" sz="3200" b="1" dirty="0" err="1"/>
              <a:t>disasar</a:t>
            </a:r>
            <a:r>
              <a:rPr lang="en-ID" sz="3200" b="1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 err="1"/>
              <a:t>Umurnya</a:t>
            </a:r>
            <a:r>
              <a:rPr lang="en-ID" sz="3200" dirty="0"/>
              <a:t> </a:t>
            </a:r>
            <a:r>
              <a:rPr lang="en-ID" sz="3200" dirty="0" err="1"/>
              <a:t>berapa</a:t>
            </a:r>
            <a:r>
              <a:rPr lang="en-ID" sz="32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 err="1"/>
              <a:t>Ketertarikan</a:t>
            </a:r>
            <a:r>
              <a:rPr lang="en-ID" sz="3200" dirty="0"/>
              <a:t> </a:t>
            </a:r>
            <a:r>
              <a:rPr lang="en-ID" sz="3200" dirty="0" err="1"/>
              <a:t>dia</a:t>
            </a:r>
            <a:r>
              <a:rPr lang="en-ID" sz="3200" dirty="0"/>
              <a:t> </a:t>
            </a:r>
            <a:r>
              <a:rPr lang="en-ID" sz="3200" dirty="0" err="1"/>
              <a:t>apa</a:t>
            </a:r>
            <a:r>
              <a:rPr lang="en-ID" sz="32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 err="1"/>
              <a:t>Perilaku</a:t>
            </a:r>
            <a:r>
              <a:rPr lang="en-ID" sz="3200" dirty="0"/>
              <a:t> </a:t>
            </a:r>
            <a:r>
              <a:rPr lang="en-ID" sz="3200" dirty="0" err="1"/>
              <a:t>konsumennya</a:t>
            </a:r>
            <a:r>
              <a:rPr lang="en-ID" sz="3200" dirty="0"/>
              <a:t> </a:t>
            </a:r>
            <a:r>
              <a:rPr lang="en-ID" sz="3200" dirty="0" err="1"/>
              <a:t>bagaimana</a:t>
            </a:r>
            <a:r>
              <a:rPr lang="en-ID" sz="32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/>
              <a:t>Problem </a:t>
            </a:r>
            <a:r>
              <a:rPr lang="en-ID" sz="3200" dirty="0" err="1"/>
              <a:t>mereka</a:t>
            </a:r>
            <a:r>
              <a:rPr lang="en-ID" sz="3200" dirty="0"/>
              <a:t> </a:t>
            </a:r>
            <a:r>
              <a:rPr lang="en-ID" sz="3200" dirty="0" err="1"/>
              <a:t>apa</a:t>
            </a:r>
            <a:r>
              <a:rPr lang="en-ID" sz="32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3200" dirty="0" err="1"/>
              <a:t>dll</a:t>
            </a:r>
            <a:endParaRPr lang="en-ID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F0C8B-2342-49C3-8BA3-E11F0412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47058"/>
            <a:ext cx="6464300" cy="50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6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F86BC-1492-42B5-B28F-1EEC3CFE23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6"/>
          <a:stretch/>
        </p:blipFill>
        <p:spPr>
          <a:xfrm>
            <a:off x="4864101" y="1147058"/>
            <a:ext cx="7327900" cy="51013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D0EA80-4850-4EB4-9EF6-D03638A643CD}"/>
              </a:ext>
            </a:extLst>
          </p:cNvPr>
          <p:cNvSpPr/>
          <p:nvPr/>
        </p:nvSpPr>
        <p:spPr>
          <a:xfrm>
            <a:off x="266701" y="1147058"/>
            <a:ext cx="4330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/>
              <a:t>Segmentasi</a:t>
            </a:r>
            <a:r>
              <a:rPr lang="en-ID" sz="2400" b="1" dirty="0"/>
              <a:t> / </a:t>
            </a:r>
            <a:r>
              <a:rPr lang="en-ID" sz="2400" b="1" dirty="0" err="1"/>
              <a:t>Petakan</a:t>
            </a:r>
            <a:r>
              <a:rPr lang="en-ID" sz="2400" b="1" dirty="0"/>
              <a:t> pasar </a:t>
            </a:r>
            <a:r>
              <a:rPr lang="en-ID" sz="2400" b="1" dirty="0" err="1"/>
              <a:t>berdasarkan</a:t>
            </a:r>
            <a:r>
              <a:rPr lang="en-ID" sz="2400" b="1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/>
              <a:t>Kelas Sosial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 err="1"/>
              <a:t>Demografi</a:t>
            </a:r>
            <a:r>
              <a:rPr lang="en-ID" sz="2400" dirty="0"/>
              <a:t> (</a:t>
            </a:r>
            <a:r>
              <a:rPr lang="en-ID" sz="2400" dirty="0" err="1"/>
              <a:t>usia</a:t>
            </a:r>
            <a:r>
              <a:rPr lang="en-ID" sz="2400" dirty="0"/>
              <a:t>, </a:t>
            </a:r>
            <a:r>
              <a:rPr lang="en-ID" sz="2400" dirty="0" err="1"/>
              <a:t>pekerjaan</a:t>
            </a:r>
            <a:r>
              <a:rPr lang="en-ID" sz="2400" dirty="0"/>
              <a:t>, </a:t>
            </a:r>
            <a:r>
              <a:rPr lang="en-ID" sz="2400" dirty="0" err="1"/>
              <a:t>jenis</a:t>
            </a:r>
            <a:r>
              <a:rPr lang="en-ID" sz="2400" dirty="0"/>
              <a:t> </a:t>
            </a:r>
            <a:r>
              <a:rPr lang="en-ID" sz="2400" dirty="0" err="1"/>
              <a:t>kelamin</a:t>
            </a:r>
            <a:r>
              <a:rPr lang="en-ID" sz="2400" dirty="0"/>
              <a:t>, </a:t>
            </a:r>
            <a:r>
              <a:rPr lang="en-ID" sz="2400" dirty="0" err="1"/>
              <a:t>pendidikan</a:t>
            </a:r>
            <a:r>
              <a:rPr lang="en-ID" sz="2400" dirty="0"/>
              <a:t>, </a:t>
            </a:r>
            <a:r>
              <a:rPr lang="en-ID" sz="2400" dirty="0" err="1"/>
              <a:t>dll</a:t>
            </a:r>
            <a:r>
              <a:rPr lang="en-ID" sz="2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 err="1"/>
              <a:t>Pendapatan</a:t>
            </a:r>
            <a:endParaRPr lang="en-ID" sz="2400" dirty="0"/>
          </a:p>
          <a:p>
            <a:pPr marL="342900" indent="-342900">
              <a:buFont typeface="+mj-lt"/>
              <a:buAutoNum type="arabicPeriod"/>
            </a:pPr>
            <a:r>
              <a:rPr lang="en-ID" sz="2400" dirty="0"/>
              <a:t>Gaya </a:t>
            </a:r>
            <a:r>
              <a:rPr lang="en-ID" sz="2400" dirty="0" err="1"/>
              <a:t>Hidup</a:t>
            </a:r>
            <a:endParaRPr lang="en-ID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D17F9-1264-485E-8676-117A3220D4A9}"/>
              </a:ext>
            </a:extLst>
          </p:cNvPr>
          <p:cNvSpPr/>
          <p:nvPr/>
        </p:nvSpPr>
        <p:spPr>
          <a:xfrm>
            <a:off x="0" y="4166105"/>
            <a:ext cx="472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b="1" i="1" dirty="0" err="1"/>
              <a:t>Memilih</a:t>
            </a:r>
            <a:r>
              <a:rPr lang="en-ID" sz="2400" b="1" i="1" dirty="0"/>
              <a:t> </a:t>
            </a:r>
            <a:r>
              <a:rPr lang="en-ID" sz="2400" b="1" i="1" dirty="0" err="1"/>
              <a:t>Lebih</a:t>
            </a:r>
            <a:r>
              <a:rPr lang="en-ID" sz="2400" b="1" i="1" dirty="0"/>
              <a:t> </a:t>
            </a:r>
            <a:r>
              <a:rPr lang="en-ID" sz="2400" b="1" i="1" dirty="0" err="1"/>
              <a:t>dari</a:t>
            </a:r>
            <a:r>
              <a:rPr lang="en-ID" sz="2400" b="1" i="1" dirty="0"/>
              <a:t> </a:t>
            </a:r>
            <a:r>
              <a:rPr lang="en-ID" sz="2400" b="1" i="1" dirty="0" err="1"/>
              <a:t>satu</a:t>
            </a:r>
            <a:r>
              <a:rPr lang="en-ID" sz="2400" b="1" i="1" dirty="0"/>
              <a:t> </a:t>
            </a:r>
            <a:r>
              <a:rPr lang="en-ID" sz="2400" b="1" i="1" dirty="0" err="1"/>
              <a:t>untuk</a:t>
            </a:r>
            <a:r>
              <a:rPr lang="en-ID" sz="2400" b="1" i="1" dirty="0"/>
              <a:t> </a:t>
            </a:r>
            <a:r>
              <a:rPr lang="en-ID" sz="2400" b="1" i="1" dirty="0" err="1"/>
              <a:t>Segmentasi</a:t>
            </a:r>
            <a:r>
              <a:rPr lang="en-ID" sz="2400" b="1" i="1" dirty="0"/>
              <a:t> Pasar </a:t>
            </a:r>
            <a:r>
              <a:rPr lang="en-ID" sz="2400" b="1" i="1" dirty="0" err="1"/>
              <a:t>diperbolehkan</a:t>
            </a:r>
            <a:endParaRPr lang="en-ID" sz="2400" b="1" i="1" dirty="0"/>
          </a:p>
          <a:p>
            <a:endParaRPr lang="en-ID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400" b="1" i="1" dirty="0" err="1"/>
              <a:t>Petakan</a:t>
            </a:r>
            <a:r>
              <a:rPr lang="en-ID" sz="2400" b="1" i="1" dirty="0"/>
              <a:t> dan </a:t>
            </a:r>
            <a:r>
              <a:rPr lang="en-ID" sz="2400" b="1" i="1" dirty="0" err="1"/>
              <a:t>pilih</a:t>
            </a:r>
            <a:r>
              <a:rPr lang="en-ID" sz="2400" b="1" i="1" dirty="0"/>
              <a:t> yang mana yang </a:t>
            </a:r>
            <a:r>
              <a:rPr lang="en-ID" sz="2400" b="1" i="1" dirty="0" err="1"/>
              <a:t>akan</a:t>
            </a:r>
            <a:r>
              <a:rPr lang="en-ID" sz="2400" b="1" i="1" dirty="0"/>
              <a:t> </a:t>
            </a:r>
            <a:r>
              <a:rPr lang="en-ID" sz="2400" b="1" i="1" dirty="0" err="1"/>
              <a:t>kita</a:t>
            </a:r>
            <a:r>
              <a:rPr lang="en-ID" sz="2400" b="1" i="1" dirty="0"/>
              <a:t> </a:t>
            </a:r>
            <a:r>
              <a:rPr lang="en-ID" sz="2400" b="1" i="1" dirty="0" err="1"/>
              <a:t>fokuskan</a:t>
            </a:r>
            <a:endParaRPr lang="en-ID" sz="2400" b="1" i="1" dirty="0"/>
          </a:p>
        </p:txBody>
      </p:sp>
    </p:spTree>
    <p:extLst>
      <p:ext uri="{BB962C8B-B14F-4D97-AF65-F5344CB8AC3E}">
        <p14:creationId xmlns:p14="http://schemas.microsoft.com/office/powerpoint/2010/main" val="3988520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5F3C0-F515-4287-8D6F-5CF27749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9" y="1147058"/>
            <a:ext cx="11985886" cy="51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B3A35-AA13-406A-8727-7B9CE022C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42900"/>
            <a:ext cx="10007156" cy="58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5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7D749-C97F-41CF-93EA-A31E27805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58"/>
            <a:ext cx="12192000" cy="4089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3F037A-9CEC-47DE-B13D-8157E9219577}"/>
              </a:ext>
            </a:extLst>
          </p:cNvPr>
          <p:cNvSpPr txBox="1"/>
          <p:nvPr/>
        </p:nvSpPr>
        <p:spPr>
          <a:xfrm>
            <a:off x="191086" y="5246160"/>
            <a:ext cx="1180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RISET DALAM BISNIS IBARAT LAMPU KENDARAAN PADA MALAM HARI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231053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7D919-8E97-45F1-ADF1-05156B2E4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5" y="1147059"/>
            <a:ext cx="10902575" cy="492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4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44023-2AE2-4A64-A1B1-633B91AD3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0" y="1147058"/>
            <a:ext cx="12306300" cy="51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ECC85-92D8-4A0C-87BA-B62FC564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7058"/>
            <a:ext cx="12192000" cy="51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78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9076E-97B4-46F2-A8CF-29F6BF63E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47058"/>
            <a:ext cx="12097125" cy="52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6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9B91F-7B8C-49BD-B56F-6EA0EE1F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9" y="1244600"/>
            <a:ext cx="11985886" cy="49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1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7FE4E-F6F0-4A16-A25B-5583C8214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845036"/>
            <a:ext cx="9583420" cy="53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76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E6AC5-0AA2-4ED3-8E4A-D41F2453A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491" y="1050878"/>
            <a:ext cx="7937500" cy="5236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49CC4-A6CB-4970-80C9-851C1E655ABE}"/>
              </a:ext>
            </a:extLst>
          </p:cNvPr>
          <p:cNvSpPr txBox="1"/>
          <p:nvPr/>
        </p:nvSpPr>
        <p:spPr>
          <a:xfrm>
            <a:off x="2565361" y="284931"/>
            <a:ext cx="6985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MEMAHAMI PERILAKU KONSUMEN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1944838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7BDE1-F0FD-490C-98FE-F3189A93D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7058"/>
            <a:ext cx="12191999" cy="52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27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7739A-AD80-40B5-B2C2-D4701A696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47057"/>
            <a:ext cx="12192000" cy="51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9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681EB-FAAF-4E77-8CA7-423C6ECE7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311195"/>
            <a:ext cx="10167620" cy="4235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41556-AE28-4DD2-AB1D-D19EFF987264}"/>
              </a:ext>
            </a:extLst>
          </p:cNvPr>
          <p:cNvSpPr txBox="1"/>
          <p:nvPr/>
        </p:nvSpPr>
        <p:spPr>
          <a:xfrm>
            <a:off x="3185083" y="5673481"/>
            <a:ext cx="582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MENGANALISIS KOMPETITOR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221941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F037A-9CEC-47DE-B13D-8157E9219577}"/>
              </a:ext>
            </a:extLst>
          </p:cNvPr>
          <p:cNvSpPr txBox="1"/>
          <p:nvPr/>
        </p:nvSpPr>
        <p:spPr>
          <a:xfrm>
            <a:off x="1296896" y="-84400"/>
            <a:ext cx="9522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ITS POWERFUL TOOLS </a:t>
            </a:r>
          </a:p>
          <a:p>
            <a:pPr algn="ctr"/>
            <a:r>
              <a:rPr lang="en-US" sz="4200" b="1" dirty="0"/>
              <a:t>TO KNOW YOUR CUSTOMER!!</a:t>
            </a:r>
            <a:endParaRPr lang="en-ID" sz="4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0C61B-7BEF-45D9-9B50-E220A7FAE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058"/>
            <a:ext cx="12192000" cy="51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70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AF310-C06C-48FA-9DAE-41BF06AC2178}"/>
              </a:ext>
            </a:extLst>
          </p:cNvPr>
          <p:cNvSpPr txBox="1"/>
          <p:nvPr/>
        </p:nvSpPr>
        <p:spPr>
          <a:xfrm>
            <a:off x="2130659" y="78614"/>
            <a:ext cx="7855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ANALISIS KOMPETITOR SELALU INGAT!!!</a:t>
            </a:r>
          </a:p>
          <a:p>
            <a:pPr algn="ctr"/>
            <a:r>
              <a:rPr lang="en-US" sz="3600" b="1" dirty="0"/>
              <a:t>FIVE FORCES OF PORTER</a:t>
            </a:r>
            <a:endParaRPr lang="en-ID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F11B3-DD08-42A0-9634-7F58ADC46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5" y="1234651"/>
            <a:ext cx="10839315" cy="50799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CEFA58F-B005-438D-8FC7-A7FB04441A11}"/>
              </a:ext>
            </a:extLst>
          </p:cNvPr>
          <p:cNvSpPr/>
          <p:nvPr/>
        </p:nvSpPr>
        <p:spPr>
          <a:xfrm>
            <a:off x="9258300" y="1462716"/>
            <a:ext cx="2838825" cy="1200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0ECDA-7195-461F-85C3-6C44AE38BCE0}"/>
              </a:ext>
            </a:extLst>
          </p:cNvPr>
          <p:cNvSpPr txBox="1"/>
          <p:nvPr/>
        </p:nvSpPr>
        <p:spPr>
          <a:xfrm>
            <a:off x="9410700" y="1625600"/>
            <a:ext cx="2564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KARENA PESAING TIDAK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HANYA DALAM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SATU INDUSTRI SAJA!!</a:t>
            </a:r>
            <a:endParaRPr lang="en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6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ECFE5-0C3E-4573-913A-6535963BD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446" y="525439"/>
            <a:ext cx="9635590" cy="56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8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B2873-27CC-408F-B37B-3F2D8D70C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1"/>
          <a:stretch/>
        </p:blipFill>
        <p:spPr>
          <a:xfrm>
            <a:off x="1198880" y="312481"/>
            <a:ext cx="9443720" cy="58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9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C20D3-77C3-4261-8484-33E82910215A}"/>
              </a:ext>
            </a:extLst>
          </p:cNvPr>
          <p:cNvSpPr txBox="1"/>
          <p:nvPr/>
        </p:nvSpPr>
        <p:spPr>
          <a:xfrm>
            <a:off x="1739900" y="241300"/>
            <a:ext cx="859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Alat Bantu yang Bisa Anda </a:t>
            </a:r>
            <a:r>
              <a:rPr lang="en-US" sz="3600" b="1" dirty="0" err="1"/>
              <a:t>Gunakan</a:t>
            </a:r>
            <a:r>
              <a:rPr lang="en-US" sz="3600" b="1" dirty="0"/>
              <a:t> </a:t>
            </a:r>
            <a:r>
              <a:rPr lang="en-US" sz="3600" b="1" dirty="0" err="1"/>
              <a:t>Untuk</a:t>
            </a:r>
            <a:r>
              <a:rPr lang="en-US" sz="3600" b="1" dirty="0"/>
              <a:t> </a:t>
            </a:r>
            <a:r>
              <a:rPr lang="en-US" sz="3600" b="1" dirty="0" err="1"/>
              <a:t>Riset</a:t>
            </a:r>
            <a:r>
              <a:rPr lang="en-US" sz="3600" b="1" dirty="0"/>
              <a:t> Pasar</a:t>
            </a:r>
            <a:endParaRPr lang="en-ID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D57F2-5332-4BE5-99D9-B3C29EFB9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5" y="2281879"/>
            <a:ext cx="3720815" cy="2542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0E17B-3B0E-42C2-85F9-9F5EA143F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385" y="2281879"/>
            <a:ext cx="4000217" cy="24464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4D3D1D-22D2-448E-8DBE-6F008A66CC74}"/>
              </a:ext>
            </a:extLst>
          </p:cNvPr>
          <p:cNvSpPr/>
          <p:nvPr/>
        </p:nvSpPr>
        <p:spPr>
          <a:xfrm>
            <a:off x="688627" y="4824736"/>
            <a:ext cx="3118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hlinkClick r:id="rId6"/>
              </a:rPr>
              <a:t>https://docs.google.com/forms</a:t>
            </a:r>
            <a:endParaRPr lang="en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71637E-5815-4643-BACF-0E87A7C82A20}"/>
              </a:ext>
            </a:extLst>
          </p:cNvPr>
          <p:cNvSpPr/>
          <p:nvPr/>
        </p:nvSpPr>
        <p:spPr>
          <a:xfrm>
            <a:off x="4369482" y="4824736"/>
            <a:ext cx="333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hlinkClick r:id="rId7"/>
              </a:rPr>
              <a:t>https://www.surveymonkey.com/</a:t>
            </a:r>
            <a:endParaRPr lang="en-ID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1A645-3218-453E-8906-DFBC9C2D0D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88" y="2281879"/>
            <a:ext cx="3600538" cy="26146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58062F-17C1-4659-83A8-75F000CC8383}"/>
              </a:ext>
            </a:extLst>
          </p:cNvPr>
          <p:cNvSpPr/>
          <p:nvPr/>
        </p:nvSpPr>
        <p:spPr>
          <a:xfrm>
            <a:off x="9406421" y="4896491"/>
            <a:ext cx="1780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hlinkClick r:id="rId9"/>
              </a:rPr>
              <a:t>https://zoom.us/</a:t>
            </a:r>
            <a:endParaRPr lang="en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D0CB5-D497-48BC-8DBA-5747254288DC}"/>
              </a:ext>
            </a:extLst>
          </p:cNvPr>
          <p:cNvSpPr txBox="1"/>
          <p:nvPr/>
        </p:nvSpPr>
        <p:spPr>
          <a:xfrm>
            <a:off x="258950" y="5266280"/>
            <a:ext cx="370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Survei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Online</a:t>
            </a:r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E1D7E-B575-477C-A4FE-83573E717FD6}"/>
              </a:ext>
            </a:extLst>
          </p:cNvPr>
          <p:cNvSpPr txBox="1"/>
          <p:nvPr/>
        </p:nvSpPr>
        <p:spPr>
          <a:xfrm>
            <a:off x="4107050" y="5266280"/>
            <a:ext cx="370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Survei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Online</a:t>
            </a:r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B55971-9A7D-4613-A04A-E655A155DF45}"/>
              </a:ext>
            </a:extLst>
          </p:cNvPr>
          <p:cNvSpPr txBox="1"/>
          <p:nvPr/>
        </p:nvSpPr>
        <p:spPr>
          <a:xfrm>
            <a:off x="8229601" y="5265823"/>
            <a:ext cx="370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Wawancara</a:t>
            </a:r>
            <a:r>
              <a:rPr lang="en-US" dirty="0"/>
              <a:t> &amp; </a:t>
            </a:r>
          </a:p>
          <a:p>
            <a:pPr algn="ctr"/>
            <a:r>
              <a:rPr lang="en-US" dirty="0"/>
              <a:t>Forum Group Discussion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41195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53DB3-3A50-442A-AEDB-A7F852721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36" y="1147058"/>
            <a:ext cx="7610764" cy="5198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80EA7C-3ABC-4771-8B46-7708FE075536}"/>
              </a:ext>
            </a:extLst>
          </p:cNvPr>
          <p:cNvSpPr txBox="1"/>
          <p:nvPr/>
        </p:nvSpPr>
        <p:spPr>
          <a:xfrm>
            <a:off x="243951" y="1882946"/>
            <a:ext cx="4226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b="1" dirty="0"/>
              <a:t>Mengapa Kita Harus Menentukan Target Pasar?</a:t>
            </a:r>
            <a:endParaRPr lang="en-ID" sz="4800" b="1" dirty="0"/>
          </a:p>
        </p:txBody>
      </p:sp>
    </p:spTree>
    <p:extLst>
      <p:ext uri="{BB962C8B-B14F-4D97-AF65-F5344CB8AC3E}">
        <p14:creationId xmlns:p14="http://schemas.microsoft.com/office/powerpoint/2010/main" val="143340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30340-F974-4BAB-BE2D-4F4701795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19" y="1147058"/>
            <a:ext cx="7056582" cy="5216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AB9D0E-20F2-439C-8F92-8299B29111B8}"/>
              </a:ext>
            </a:extLst>
          </p:cNvPr>
          <p:cNvSpPr/>
          <p:nvPr/>
        </p:nvSpPr>
        <p:spPr>
          <a:xfrm>
            <a:off x="184728" y="1600307"/>
            <a:ext cx="47382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400" b="1" dirty="0"/>
              <a:t>Agar </a:t>
            </a:r>
            <a:r>
              <a:rPr lang="en-ID" sz="4400" b="1" dirty="0" err="1"/>
              <a:t>produk</a:t>
            </a:r>
            <a:r>
              <a:rPr lang="en-ID" sz="4400" b="1" dirty="0"/>
              <a:t> yang </a:t>
            </a:r>
            <a:r>
              <a:rPr lang="en-ID" sz="4400" b="1" dirty="0" err="1"/>
              <a:t>kita</a:t>
            </a:r>
            <a:r>
              <a:rPr lang="en-ID" sz="4400" b="1" dirty="0"/>
              <a:t> </a:t>
            </a:r>
            <a:r>
              <a:rPr lang="en-ID" sz="4400" b="1" dirty="0" err="1"/>
              <a:t>buat</a:t>
            </a:r>
            <a:r>
              <a:rPr lang="en-ID" sz="4400" b="1" dirty="0"/>
              <a:t> </a:t>
            </a:r>
            <a:r>
              <a:rPr lang="en-ID" sz="4400" b="1" dirty="0" err="1"/>
              <a:t>tepat</a:t>
            </a:r>
            <a:r>
              <a:rPr lang="en-ID" sz="4400" b="1" dirty="0"/>
              <a:t> </a:t>
            </a:r>
            <a:r>
              <a:rPr lang="en-ID" sz="4400" b="1" dirty="0" err="1"/>
              <a:t>sasaran</a:t>
            </a:r>
            <a:r>
              <a:rPr lang="en-ID" sz="4400" b="1" dirty="0"/>
              <a:t>, </a:t>
            </a:r>
            <a:r>
              <a:rPr lang="en-ID" sz="4400" b="1" dirty="0" err="1"/>
              <a:t>laku</a:t>
            </a:r>
            <a:r>
              <a:rPr lang="en-ID" sz="4400" b="1" dirty="0"/>
              <a:t> di </a:t>
            </a:r>
            <a:r>
              <a:rPr lang="en-ID" sz="4400" b="1" dirty="0" err="1"/>
              <a:t>pasaran</a:t>
            </a:r>
            <a:r>
              <a:rPr lang="en-ID" sz="4400" b="1" dirty="0"/>
              <a:t> dan </a:t>
            </a:r>
            <a:r>
              <a:rPr lang="en-ID" sz="4400" b="1" dirty="0" err="1"/>
              <a:t>tumbuh</a:t>
            </a:r>
            <a:r>
              <a:rPr lang="en-ID" sz="4400" b="1" dirty="0"/>
              <a:t> </a:t>
            </a:r>
            <a:r>
              <a:rPr lang="en-ID" sz="4400" b="1" dirty="0" err="1"/>
              <a:t>secara</a:t>
            </a:r>
            <a:r>
              <a:rPr lang="en-ID" sz="4400" b="1" dirty="0"/>
              <a:t> </a:t>
            </a:r>
            <a:r>
              <a:rPr lang="en-ID" sz="4400" b="1" dirty="0" err="1"/>
              <a:t>bisnis</a:t>
            </a:r>
            <a:endParaRPr lang="en-ID" sz="4400" b="1" dirty="0"/>
          </a:p>
        </p:txBody>
      </p:sp>
    </p:spTree>
    <p:extLst>
      <p:ext uri="{BB962C8B-B14F-4D97-AF65-F5344CB8AC3E}">
        <p14:creationId xmlns:p14="http://schemas.microsoft.com/office/powerpoint/2010/main" val="154751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0E349-129A-40F5-B2AD-58B66B15E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1" y="1638548"/>
            <a:ext cx="11533204" cy="4590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F9364-57A5-416E-AAA1-E4CC53AF82EE}"/>
              </a:ext>
            </a:extLst>
          </p:cNvPr>
          <p:cNvSpPr txBox="1"/>
          <p:nvPr/>
        </p:nvSpPr>
        <p:spPr>
          <a:xfrm>
            <a:off x="1315574" y="96771"/>
            <a:ext cx="9275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Yang </a:t>
            </a:r>
            <a:r>
              <a:rPr lang="en-US" sz="2800" b="1" dirty="0" err="1"/>
              <a:t>Perlu</a:t>
            </a:r>
            <a:r>
              <a:rPr lang="en-US" sz="2800" b="1" dirty="0"/>
              <a:t> </a:t>
            </a:r>
            <a:r>
              <a:rPr lang="en-US" sz="2800" b="1" dirty="0" err="1"/>
              <a:t>Diperhatikan</a:t>
            </a:r>
            <a:r>
              <a:rPr lang="en-US" sz="2800" b="1" dirty="0"/>
              <a:t> </a:t>
            </a:r>
            <a:r>
              <a:rPr lang="en-US" sz="2800" b="1" dirty="0" err="1"/>
              <a:t>Dalam</a:t>
            </a:r>
            <a:r>
              <a:rPr lang="en-US" sz="2800" b="1" dirty="0"/>
              <a:t> </a:t>
            </a:r>
            <a:r>
              <a:rPr lang="en-US" sz="2800" b="1" dirty="0" err="1"/>
              <a:t>Menentukan</a:t>
            </a:r>
            <a:r>
              <a:rPr lang="en-US" sz="2800" b="1" dirty="0"/>
              <a:t> Target Segment </a:t>
            </a:r>
          </a:p>
          <a:p>
            <a:pPr algn="ctr"/>
            <a:r>
              <a:rPr lang="en-US" sz="2800" b="1" dirty="0" err="1"/>
              <a:t>Dalam</a:t>
            </a:r>
            <a:r>
              <a:rPr lang="en-US" sz="2800" b="1" dirty="0"/>
              <a:t> </a:t>
            </a:r>
            <a:r>
              <a:rPr lang="en-US" sz="2800" b="1" dirty="0" err="1"/>
              <a:t>Riset</a:t>
            </a:r>
            <a:r>
              <a:rPr lang="en-US" sz="2800" b="1" dirty="0"/>
              <a:t> </a:t>
            </a:r>
            <a:r>
              <a:rPr lang="en-US" sz="2800" b="1" dirty="0" err="1"/>
              <a:t>Pemasaran</a:t>
            </a:r>
            <a:r>
              <a:rPr lang="en-US" sz="2800" b="1" dirty="0"/>
              <a:t> </a:t>
            </a:r>
          </a:p>
          <a:p>
            <a:pPr algn="ctr"/>
            <a:r>
              <a:rPr lang="en-US" sz="2800" b="1" dirty="0"/>
              <a:t>S-T-P</a:t>
            </a:r>
            <a:endParaRPr lang="en-ID" sz="2800" b="1" dirty="0"/>
          </a:p>
        </p:txBody>
      </p:sp>
    </p:spTree>
    <p:extLst>
      <p:ext uri="{BB962C8B-B14F-4D97-AF65-F5344CB8AC3E}">
        <p14:creationId xmlns:p14="http://schemas.microsoft.com/office/powerpoint/2010/main" val="2394692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C0C07-93D0-4856-A9DC-4FCB5B7BA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08" y="1512516"/>
            <a:ext cx="11187692" cy="4798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7678F7-84A4-454E-ADFB-92B15850A074}"/>
              </a:ext>
            </a:extLst>
          </p:cNvPr>
          <p:cNvSpPr txBox="1"/>
          <p:nvPr/>
        </p:nvSpPr>
        <p:spPr>
          <a:xfrm>
            <a:off x="1013033" y="96771"/>
            <a:ext cx="98802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SELALU INGAT INI DALAM MEMBUAT MARKET RESEARCH</a:t>
            </a:r>
            <a:endParaRPr lang="en-ID" sz="3200" b="1" dirty="0"/>
          </a:p>
          <a:p>
            <a:pPr algn="ctr"/>
            <a:r>
              <a:rPr lang="en-ID" sz="6000" b="1" dirty="0"/>
              <a:t>STRATEGI STP!!!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13237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01DE6-BA2D-49FD-8EF7-563F07E1C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486" y="69136"/>
            <a:ext cx="7264514" cy="61849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3C6ECE-0516-4662-AAC6-B9722DA9D09A}"/>
              </a:ext>
            </a:extLst>
          </p:cNvPr>
          <p:cNvSpPr/>
          <p:nvPr/>
        </p:nvSpPr>
        <p:spPr>
          <a:xfrm>
            <a:off x="203201" y="1145950"/>
            <a:ext cx="44478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000" b="1" dirty="0" err="1"/>
              <a:t>Segmentasi</a:t>
            </a:r>
            <a:r>
              <a:rPr lang="en-ID" sz="2000" b="1" dirty="0"/>
              <a:t> Pasar (Segmenting) </a:t>
            </a:r>
            <a:r>
              <a:rPr lang="en-ID" sz="2000" dirty="0" err="1"/>
              <a:t>adalah</a:t>
            </a:r>
            <a:r>
              <a:rPr lang="en-ID" sz="2000" dirty="0"/>
              <a:t> </a:t>
            </a:r>
            <a:r>
              <a:rPr lang="en-ID" sz="2000" dirty="0" err="1"/>
              <a:t>pembagian</a:t>
            </a:r>
            <a:r>
              <a:rPr lang="en-ID" sz="2000" dirty="0"/>
              <a:t> </a:t>
            </a:r>
            <a:r>
              <a:rPr lang="en-ID" sz="2000" dirty="0" err="1"/>
              <a:t>sebuah</a:t>
            </a:r>
            <a:r>
              <a:rPr lang="en-ID" sz="2000" dirty="0"/>
              <a:t> pasar </a:t>
            </a:r>
            <a:r>
              <a:rPr lang="en-ID" sz="2000" dirty="0" err="1"/>
              <a:t>atau</a:t>
            </a:r>
            <a:r>
              <a:rPr lang="en-ID" sz="2000" dirty="0"/>
              <a:t> market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sejumlah</a:t>
            </a:r>
            <a:r>
              <a:rPr lang="en-ID" sz="2000" dirty="0"/>
              <a:t> </a:t>
            </a:r>
            <a:r>
              <a:rPr lang="en-ID" sz="2000" dirty="0" err="1"/>
              <a:t>kelompok</a:t>
            </a:r>
            <a:r>
              <a:rPr lang="en-ID" sz="2000" dirty="0"/>
              <a:t> </a:t>
            </a:r>
            <a:r>
              <a:rPr lang="en-ID" sz="2000" dirty="0" err="1"/>
              <a:t>konsumen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pembeli</a:t>
            </a:r>
            <a:r>
              <a:rPr lang="en-ID" sz="2000" dirty="0"/>
              <a:t> yang </a:t>
            </a:r>
            <a:r>
              <a:rPr lang="en-ID" sz="2000" dirty="0" err="1"/>
              <a:t>berbeda</a:t>
            </a:r>
            <a:r>
              <a:rPr lang="en-ID" sz="2000" dirty="0"/>
              <a:t>. </a:t>
            </a:r>
          </a:p>
          <a:p>
            <a:endParaRPr lang="en-ID" sz="2000" dirty="0"/>
          </a:p>
          <a:p>
            <a:r>
              <a:rPr lang="en-ID" sz="2000" dirty="0" err="1"/>
              <a:t>Tujuan</a:t>
            </a:r>
            <a:r>
              <a:rPr lang="en-ID" sz="2000" dirty="0"/>
              <a:t> </a:t>
            </a:r>
            <a:r>
              <a:rPr lang="en-ID" sz="2000" dirty="0" err="1"/>
              <a:t>dari</a:t>
            </a:r>
            <a:r>
              <a:rPr lang="en-ID" sz="2000" dirty="0"/>
              <a:t> </a:t>
            </a:r>
            <a:r>
              <a:rPr lang="en-ID" sz="2000" dirty="0" err="1"/>
              <a:t>pegelompokan</a:t>
            </a:r>
            <a:r>
              <a:rPr lang="en-ID" sz="2000" dirty="0"/>
              <a:t> pasar </a:t>
            </a:r>
            <a:r>
              <a:rPr lang="en-ID" sz="2000" dirty="0" err="1"/>
              <a:t>tersebut</a:t>
            </a:r>
            <a:r>
              <a:rPr lang="en-ID" sz="2000" dirty="0"/>
              <a:t> </a:t>
            </a:r>
            <a:r>
              <a:rPr lang="en-ID" sz="2000" dirty="0" err="1"/>
              <a:t>yaitu</a:t>
            </a:r>
            <a:r>
              <a:rPr lang="en-ID" sz="2000" dirty="0"/>
              <a:t> agar pasar </a:t>
            </a:r>
            <a:r>
              <a:rPr lang="en-ID" sz="2000" dirty="0" err="1"/>
              <a:t>heterogen</a:t>
            </a:r>
            <a:r>
              <a:rPr lang="en-ID" sz="2000" dirty="0"/>
              <a:t> (</a:t>
            </a:r>
            <a:r>
              <a:rPr lang="en-ID" sz="2000" dirty="0" err="1"/>
              <a:t>berbeda-beda</a:t>
            </a:r>
            <a:r>
              <a:rPr lang="en-ID" sz="2000" dirty="0"/>
              <a:t>) </a:t>
            </a:r>
            <a:r>
              <a:rPr lang="en-ID" sz="2000" dirty="0" err="1"/>
              <a:t>dibagi</a:t>
            </a:r>
            <a:r>
              <a:rPr lang="en-ID" sz="2000" dirty="0"/>
              <a:t>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kelompok</a:t>
            </a:r>
            <a:r>
              <a:rPr lang="en-ID" sz="2000" dirty="0"/>
              <a:t> pasar </a:t>
            </a:r>
            <a:r>
              <a:rPr lang="en-ID" sz="2000" dirty="0" err="1"/>
              <a:t>homogen</a:t>
            </a:r>
            <a:r>
              <a:rPr lang="en-ID" sz="2000" dirty="0"/>
              <a:t> (yang </a:t>
            </a:r>
            <a:r>
              <a:rPr lang="en-ID" sz="2000" dirty="0" err="1"/>
              <a:t>sama</a:t>
            </a:r>
            <a:r>
              <a:rPr lang="en-ID" sz="2000" dirty="0"/>
              <a:t>). </a:t>
            </a:r>
          </a:p>
          <a:p>
            <a:endParaRPr lang="en-ID" sz="2000" dirty="0"/>
          </a:p>
          <a:p>
            <a:r>
              <a:rPr lang="en-ID" sz="2000" dirty="0"/>
              <a:t>Hal </a:t>
            </a:r>
            <a:r>
              <a:rPr lang="en-ID" sz="2000" dirty="0" err="1"/>
              <a:t>itu</a:t>
            </a:r>
            <a:r>
              <a:rPr lang="en-ID" sz="2000" dirty="0"/>
              <a:t> </a:t>
            </a:r>
            <a:r>
              <a:rPr lang="en-ID" sz="2000" dirty="0" err="1"/>
              <a:t>bertujuan</a:t>
            </a:r>
            <a:r>
              <a:rPr lang="en-ID" sz="2000" dirty="0"/>
              <a:t> agar </a:t>
            </a:r>
            <a:r>
              <a:rPr lang="en-ID" sz="2000" dirty="0" err="1"/>
              <a:t>tiap</a:t>
            </a:r>
            <a:r>
              <a:rPr lang="en-ID" sz="2000" dirty="0"/>
              <a:t> </a:t>
            </a:r>
            <a:r>
              <a:rPr lang="en-ID" sz="2000" dirty="0" err="1"/>
              <a:t>kelompok</a:t>
            </a:r>
            <a:r>
              <a:rPr lang="en-ID" sz="2000" dirty="0"/>
              <a:t>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ditargetkan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memasarkan</a:t>
            </a:r>
            <a:r>
              <a:rPr lang="en-ID" sz="2000" dirty="0"/>
              <a:t> </a:t>
            </a:r>
            <a:r>
              <a:rPr lang="en-ID" sz="2000" dirty="0" err="1"/>
              <a:t>sebuah</a:t>
            </a:r>
            <a:r>
              <a:rPr lang="en-ID" sz="2000" dirty="0"/>
              <a:t> </a:t>
            </a:r>
            <a:r>
              <a:rPr lang="en-ID" sz="2000" dirty="0" err="1"/>
              <a:t>produk</a:t>
            </a:r>
            <a:r>
              <a:rPr lang="en-ID" sz="2000" dirty="0"/>
              <a:t> yang </a:t>
            </a:r>
            <a:r>
              <a:rPr lang="en-ID" sz="2000" dirty="0" err="1"/>
              <a:t>sesuai</a:t>
            </a:r>
            <a:r>
              <a:rPr lang="en-ID" sz="2000" dirty="0"/>
              <a:t> </a:t>
            </a:r>
            <a:r>
              <a:rPr lang="en-ID" sz="2000" dirty="0" err="1"/>
              <a:t>kebutuhan</a:t>
            </a:r>
            <a:r>
              <a:rPr lang="en-ID" sz="2000" dirty="0"/>
              <a:t>, </a:t>
            </a:r>
            <a:r>
              <a:rPr lang="en-ID" sz="2000" dirty="0" err="1"/>
              <a:t>karakteristik</a:t>
            </a:r>
            <a:r>
              <a:rPr lang="en-ID" sz="2000" dirty="0"/>
              <a:t>, </a:t>
            </a:r>
            <a:r>
              <a:rPr lang="en-ID" sz="2000" dirty="0" err="1"/>
              <a:t>serta</a:t>
            </a:r>
            <a:r>
              <a:rPr lang="en-ID" sz="2000" dirty="0"/>
              <a:t> </a:t>
            </a:r>
            <a:r>
              <a:rPr lang="en-ID" sz="2000" dirty="0" err="1"/>
              <a:t>keinginan</a:t>
            </a:r>
            <a:r>
              <a:rPr lang="en-ID" sz="2000" dirty="0"/>
              <a:t> </a:t>
            </a:r>
            <a:r>
              <a:rPr lang="en-ID" sz="2000" dirty="0" err="1"/>
              <a:t>pembeli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konsumen</a:t>
            </a:r>
            <a:r>
              <a:rPr lang="en-ID" sz="2000" dirty="0"/>
              <a:t> yang </a:t>
            </a:r>
            <a:r>
              <a:rPr lang="en-ID" sz="2000" dirty="0" err="1"/>
              <a:t>terdapat</a:t>
            </a:r>
            <a:r>
              <a:rPr lang="en-ID" sz="2000" dirty="0"/>
              <a:t> pada pasar </a:t>
            </a:r>
            <a:r>
              <a:rPr lang="en-ID" sz="2000" dirty="0" err="1"/>
              <a:t>tersebut</a:t>
            </a:r>
            <a:r>
              <a:rPr lang="en-ID" sz="2000" dirty="0"/>
              <a:t>.</a:t>
            </a:r>
          </a:p>
        </p:txBody>
      </p:sp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64F1EA74-EE0E-4AE4-8EB4-D60A9B979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095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ACAF-9638-43DB-BEDC-F177C419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9BABF-F932-4512-9CD6-61698803365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898DE6-3290-446D-A452-0452FA122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61" y="880533"/>
            <a:ext cx="7170164" cy="5407377"/>
          </a:xfrm>
          <a:prstGeom prst="rect">
            <a:avLst/>
          </a:prstGeom>
        </p:spPr>
      </p:pic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B4C3E0BA-FF5E-4817-B3FD-3C0AC52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537D1C-E82B-4441-9F94-7464AF1C6E1D}"/>
              </a:ext>
            </a:extLst>
          </p:cNvPr>
          <p:cNvSpPr/>
          <p:nvPr/>
        </p:nvSpPr>
        <p:spPr>
          <a:xfrm>
            <a:off x="440267" y="1499779"/>
            <a:ext cx="6784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dirty="0"/>
              <a:t>“</a:t>
            </a:r>
            <a:r>
              <a:rPr lang="en-ID" b="1" i="1" dirty="0"/>
              <a:t>Proses </a:t>
            </a:r>
            <a:r>
              <a:rPr lang="en-ID" b="1" i="1" dirty="0" err="1"/>
              <a:t>mengevaluasi</a:t>
            </a:r>
            <a:r>
              <a:rPr lang="en-ID" b="1" i="1" dirty="0"/>
              <a:t> dan </a:t>
            </a:r>
            <a:r>
              <a:rPr lang="en-ID" b="1" i="1" dirty="0" err="1"/>
              <a:t>memilih</a:t>
            </a:r>
            <a:r>
              <a:rPr lang="en-ID" b="1" i="1" dirty="0"/>
              <a:t> </a:t>
            </a:r>
            <a:r>
              <a:rPr lang="en-ID" b="1" i="1" dirty="0" err="1"/>
              <a:t>satu</a:t>
            </a:r>
            <a:r>
              <a:rPr lang="en-ID" b="1" i="1" dirty="0"/>
              <a:t> </a:t>
            </a:r>
            <a:r>
              <a:rPr lang="en-ID" b="1" i="1" dirty="0" err="1"/>
              <a:t>atau</a:t>
            </a:r>
            <a:r>
              <a:rPr lang="en-ID" b="1" i="1" dirty="0"/>
              <a:t> </a:t>
            </a:r>
            <a:r>
              <a:rPr lang="en-ID" b="1" i="1" dirty="0" err="1"/>
              <a:t>beberapa</a:t>
            </a:r>
            <a:r>
              <a:rPr lang="en-ID" b="1" i="1" dirty="0"/>
              <a:t> </a:t>
            </a:r>
            <a:r>
              <a:rPr lang="en-ID" b="1" i="1" dirty="0" err="1"/>
              <a:t>segmen</a:t>
            </a:r>
            <a:r>
              <a:rPr lang="en-ID" b="1" i="1" dirty="0"/>
              <a:t> pasar yang </a:t>
            </a:r>
            <a:r>
              <a:rPr lang="en-ID" b="1" i="1" dirty="0" err="1"/>
              <a:t>dinilai</a:t>
            </a:r>
            <a:r>
              <a:rPr lang="en-ID" b="1" i="1" dirty="0"/>
              <a:t> paling </a:t>
            </a:r>
            <a:r>
              <a:rPr lang="en-ID" b="1" i="1" dirty="0" err="1"/>
              <a:t>menarik</a:t>
            </a:r>
            <a:r>
              <a:rPr lang="en-ID" b="1" i="1" dirty="0"/>
              <a:t> </a:t>
            </a:r>
            <a:r>
              <a:rPr lang="en-ID" b="1" i="1" dirty="0" err="1"/>
              <a:t>untuk</a:t>
            </a:r>
            <a:r>
              <a:rPr lang="en-ID" b="1" i="1" dirty="0"/>
              <a:t> </a:t>
            </a:r>
            <a:r>
              <a:rPr lang="en-ID" b="1" i="1" dirty="0" err="1"/>
              <a:t>dilayani</a:t>
            </a:r>
            <a:r>
              <a:rPr lang="en-ID" b="1" i="1" dirty="0"/>
              <a:t> </a:t>
            </a:r>
            <a:r>
              <a:rPr lang="en-ID" b="1" i="1" dirty="0" err="1"/>
              <a:t>dengan</a:t>
            </a:r>
            <a:r>
              <a:rPr lang="en-ID" b="1" i="1" dirty="0"/>
              <a:t> program </a:t>
            </a:r>
            <a:r>
              <a:rPr lang="en-ID" b="1" i="1" dirty="0" err="1"/>
              <a:t>pemasaran</a:t>
            </a:r>
            <a:r>
              <a:rPr lang="en-ID" b="1" i="1" dirty="0"/>
              <a:t> </a:t>
            </a:r>
            <a:r>
              <a:rPr lang="en-ID" b="1" i="1" dirty="0" err="1"/>
              <a:t>spesifik</a:t>
            </a:r>
            <a:r>
              <a:rPr lang="en-ID" b="1" i="1" dirty="0"/>
              <a:t> </a:t>
            </a:r>
            <a:r>
              <a:rPr lang="en-ID" b="1" i="1" dirty="0" err="1"/>
              <a:t>perusahaan</a:t>
            </a:r>
            <a:r>
              <a:rPr lang="en-ID" b="1" i="1" dirty="0"/>
              <a:t>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E4488-FF71-4D70-A0B5-9CC764707036}"/>
              </a:ext>
            </a:extLst>
          </p:cNvPr>
          <p:cNvSpPr/>
          <p:nvPr/>
        </p:nvSpPr>
        <p:spPr>
          <a:xfrm>
            <a:off x="440267" y="277289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dirty="0"/>
              <a:t>Targeting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persoalan</a:t>
            </a:r>
            <a:r>
              <a:rPr lang="en-ID" dirty="0"/>
              <a:t> </a:t>
            </a:r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memilih</a:t>
            </a:r>
            <a:r>
              <a:rPr lang="en-ID" dirty="0"/>
              <a:t>, </a:t>
            </a:r>
            <a:r>
              <a:rPr lang="en-ID" dirty="0" err="1"/>
              <a:t>menyeleksi</a:t>
            </a:r>
            <a:r>
              <a:rPr lang="en-ID" dirty="0"/>
              <a:t>, dan </a:t>
            </a:r>
            <a:r>
              <a:rPr lang="en-ID" dirty="0" err="1"/>
              <a:t>menjangkau</a:t>
            </a:r>
            <a:r>
              <a:rPr lang="en-ID" dirty="0"/>
              <a:t> pasar. </a:t>
            </a:r>
          </a:p>
          <a:p>
            <a:endParaRPr lang="en-ID" dirty="0"/>
          </a:p>
          <a:p>
            <a:r>
              <a:rPr lang="en-ID" dirty="0"/>
              <a:t>Targeting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menetapkan</a:t>
            </a:r>
            <a:r>
              <a:rPr lang="en-ID" dirty="0"/>
              <a:t> target pasar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tahap</a:t>
            </a:r>
            <a:r>
              <a:rPr lang="en-ID" dirty="0"/>
              <a:t> </a:t>
            </a:r>
            <a:r>
              <a:rPr lang="en-ID" dirty="0" err="1"/>
              <a:t>selanjutnya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</a:t>
            </a:r>
            <a:r>
              <a:rPr lang="en-ID" dirty="0" err="1"/>
              <a:t>segmentasi</a:t>
            </a:r>
            <a:r>
              <a:rPr lang="en-ID" dirty="0"/>
              <a:t>. </a:t>
            </a:r>
          </a:p>
          <a:p>
            <a:endParaRPr lang="en-ID" dirty="0"/>
          </a:p>
          <a:p>
            <a:r>
              <a:rPr lang="en-ID" dirty="0" err="1"/>
              <a:t>Produk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targeting </a:t>
            </a:r>
            <a:r>
              <a:rPr lang="en-ID" dirty="0" err="1"/>
              <a:t>adalah</a:t>
            </a:r>
            <a:r>
              <a:rPr lang="en-ID" dirty="0"/>
              <a:t> target market (pasar </a:t>
            </a:r>
            <a:r>
              <a:rPr lang="en-ID" dirty="0" err="1"/>
              <a:t>sasaran</a:t>
            </a:r>
            <a:r>
              <a:rPr lang="en-ID" dirty="0"/>
              <a:t>),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segmen</a:t>
            </a:r>
            <a:r>
              <a:rPr lang="en-ID" dirty="0"/>
              <a:t> pasar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fokus</a:t>
            </a:r>
            <a:r>
              <a:rPr lang="en-ID" dirty="0"/>
              <a:t> </a:t>
            </a:r>
            <a:r>
              <a:rPr lang="en-ID" dirty="0" err="1"/>
              <a:t>kegiatan-kegiatan</a:t>
            </a:r>
            <a:r>
              <a:rPr lang="en-ID" dirty="0"/>
              <a:t> </a:t>
            </a:r>
            <a:r>
              <a:rPr lang="en-ID" dirty="0" err="1"/>
              <a:t>pemasaran</a:t>
            </a:r>
            <a:r>
              <a:rPr lang="en-ID" dirty="0"/>
              <a:t>. Proses targeting </a:t>
            </a:r>
            <a:r>
              <a:rPr lang="en-ID" dirty="0" err="1"/>
              <a:t>mencerminkan</a:t>
            </a:r>
            <a:r>
              <a:rPr lang="en-ID" dirty="0"/>
              <a:t> </a:t>
            </a:r>
            <a:r>
              <a:rPr lang="en-ID" dirty="0" err="1"/>
              <a:t>kenyataan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perusahaan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mengidentifikasi</a:t>
            </a:r>
            <a:r>
              <a:rPr lang="en-ID" dirty="0"/>
              <a:t> </a:t>
            </a:r>
            <a:r>
              <a:rPr lang="en-ID" dirty="0" err="1"/>
              <a:t>pelanggan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diakses</a:t>
            </a:r>
            <a:r>
              <a:rPr lang="en-ID" dirty="0"/>
              <a:t> dan </a:t>
            </a:r>
            <a:r>
              <a:rPr lang="en-ID" dirty="0" err="1"/>
              <a:t>dilayani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efektif</a:t>
            </a:r>
            <a:r>
              <a:rPr lang="en-ID" dirty="0"/>
              <a:t> dan </a:t>
            </a:r>
            <a:r>
              <a:rPr lang="en-ID" dirty="0" err="1"/>
              <a:t>efisien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39375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2649</TotalTime>
  <Words>735</Words>
  <Application>Microsoft Office PowerPoint</Application>
  <PresentationFormat>Widescreen</PresentationFormat>
  <Paragraphs>103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Adobe Gothic Std B</vt:lpstr>
      <vt:lpstr>Arial</vt:lpstr>
      <vt:lpstr>Calibri</vt:lpstr>
      <vt:lpstr>Calibri Light</vt:lpstr>
      <vt:lpstr>Wingdings 2</vt:lpstr>
      <vt:lpstr>HDOfficeLightV0</vt:lpstr>
      <vt:lpstr>Retrospect</vt:lpstr>
      <vt:lpstr>Menentukan Target Segment Business Startup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ASUS</cp:lastModifiedBy>
  <cp:revision>193</cp:revision>
  <dcterms:created xsi:type="dcterms:W3CDTF">2015-04-19T11:45:31Z</dcterms:created>
  <dcterms:modified xsi:type="dcterms:W3CDTF">2020-06-01T06:38:43Z</dcterms:modified>
</cp:coreProperties>
</file>