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handoutMasterIdLst>
    <p:handoutMasterId r:id="rId14"/>
  </p:handoutMasterIdLst>
  <p:sldIdLst>
    <p:sldId id="256" r:id="rId2"/>
    <p:sldId id="299" r:id="rId3"/>
    <p:sldId id="302" r:id="rId4"/>
    <p:sldId id="301" r:id="rId5"/>
    <p:sldId id="304" r:id="rId6"/>
    <p:sldId id="307" r:id="rId7"/>
    <p:sldId id="305" r:id="rId8"/>
    <p:sldId id="310" r:id="rId9"/>
    <p:sldId id="308" r:id="rId10"/>
    <p:sldId id="309" r:id="rId11"/>
    <p:sldId id="300" r:id="rId12"/>
  </p:sldIdLst>
  <p:sldSz cx="9144000" cy="6858000" type="screen4x3"/>
  <p:notesSz cx="7045325" cy="9345613"/>
  <p:custDataLst>
    <p:tags r:id="rId1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172" autoAdjust="0"/>
    <p:restoredTop sz="94580" autoAdjust="0"/>
  </p:normalViewPr>
  <p:slideViewPr>
    <p:cSldViewPr>
      <p:cViewPr varScale="1">
        <p:scale>
          <a:sx n="70" d="100"/>
          <a:sy n="70" d="100"/>
        </p:scale>
        <p:origin x="1362" y="6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notesMaster" Target="notesMasters/notesMaster1.xml" /><Relationship Id="rId18" Type="http://schemas.openxmlformats.org/officeDocument/2006/relationships/viewProps" Target="viewProps.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presProps" Target="presProps.xml" /><Relationship Id="rId2" Type="http://schemas.openxmlformats.org/officeDocument/2006/relationships/slide" Target="slides/slide1.xml" /><Relationship Id="rId16" Type="http://schemas.openxmlformats.org/officeDocument/2006/relationships/commentAuthors" Target="commentAuthors.xml" /><Relationship Id="rId20" Type="http://schemas.openxmlformats.org/officeDocument/2006/relationships/tableStyles" Target="tableStyle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tags" Target="tags/tag1.xml" /><Relationship Id="rId10" Type="http://schemas.openxmlformats.org/officeDocument/2006/relationships/slide" Target="slides/slide9.xml" /><Relationship Id="rId19" Type="http://schemas.openxmlformats.org/officeDocument/2006/relationships/theme" Target="theme/theme1.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handoutMaster" Target="handoutMasters/handoutMaster1.xml" /></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extLst>
      <p:ext uri="{C676402C-5697-4E1C-873F-D02D1690AC5C}">
        <p15:threadingInfo xmlns:p15="http://schemas.microsoft.com/office/powerpoint/2012/main" timeZoneBias="-42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a:extLst>
              <a:ext uri="{FF2B5EF4-FFF2-40B4-BE49-F238E27FC236}">
                <a16:creationId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image" Target="../media/image1.jpeg" /><Relationship Id="rId5" Type="http://schemas.openxmlformats.org/officeDocument/2006/relationships/theme" Target="../theme/theme1.xml" /><Relationship Id="rId4" Type="http://schemas.openxmlformats.org/officeDocument/2006/relationships/slideLayout" Target="../slideLayouts/slideLayout4.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 /><Relationship Id="rId2" Type="http://schemas.openxmlformats.org/officeDocument/2006/relationships/slideLayout" Target="../slideLayouts/slideLayout1.xml" /><Relationship Id="rId1" Type="http://schemas.openxmlformats.org/officeDocument/2006/relationships/tags" Target="../tags/tag2.xml" /><Relationship Id="rId6" Type="http://schemas.openxmlformats.org/officeDocument/2006/relationships/comments" Target="../comments/comment1.xml" /><Relationship Id="rId5" Type="http://schemas.openxmlformats.org/officeDocument/2006/relationships/image" Target="../media/image3.png" /><Relationship Id="rId4" Type="http://schemas.openxmlformats.org/officeDocument/2006/relationships/image" Target="../media/image2.jpeg"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174178"/>
            <a:ext cx="9144000" cy="1877437"/>
          </a:xfrm>
          <a:prstGeom prst="rect">
            <a:avLst/>
          </a:prstGeom>
          <a:noFill/>
        </p:spPr>
        <p:txBody>
          <a:bodyPr wrap="square" lIns="91440" tIns="45720" rIns="91440" bIns="45720">
            <a:spAutoFit/>
          </a:bodyPr>
          <a:lstStyle/>
          <a:p>
            <a:pPr algn="ctr"/>
            <a:r>
              <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HAKIKAT DAN PERLINDUNGAN HUKUM KETENAGAKERJAAN</a:t>
            </a: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3</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5">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359026"/>
            <a:ext cx="8229600" cy="1143000"/>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Kesimpulan</a:t>
            </a:r>
          </a:p>
        </p:txBody>
      </p:sp>
      <p:sp>
        <p:nvSpPr>
          <p:cNvPr id="4" name="Content Placeholder 2"/>
          <p:cNvSpPr txBox="1">
            <a:spLocks/>
          </p:cNvSpPr>
          <p:nvPr/>
        </p:nvSpPr>
        <p:spPr>
          <a:xfrm>
            <a:off x="611423" y="1321314"/>
            <a:ext cx="7921154" cy="4525963"/>
          </a:xfrm>
          <a:prstGeom prst="rect">
            <a:avLst/>
          </a:prstGeom>
        </p:spPr>
        <p:txBody>
          <a:bodyPr vert="horz" lIns="91440" tIns="45720" rIns="91440" bIns="45720" rtlCol="0">
            <a:normAutofit fontScale="85000"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id-ID" dirty="0">
                <a:solidFill>
                  <a:schemeClr val="tx1"/>
                </a:solidFill>
                <a:latin typeface="Cambria" panose="02040503050406030204" pitchFamily="18" charset="0"/>
                <a:cs typeface="Arial" panose="020B0604020202020204" pitchFamily="34" charset="0"/>
              </a:rPr>
              <a:t>Hakikat dari ketenagakerjaan adalah menciptakan keadilan dalam hubungan kerja, Dalam hubungan ini, pekerja memberikan tenaganya untuk melakukan pekerjaan, sementara pemberi kerja bertanggung jawab untuk memberikan upah dan hak-hak lain yang diatur oleh hukum. </a:t>
            </a:r>
          </a:p>
          <a:p>
            <a:pPr algn="l"/>
            <a:r>
              <a:rPr lang="id-ID" dirty="0">
                <a:solidFill>
                  <a:schemeClr val="tx1"/>
                </a:solidFill>
                <a:latin typeface="Cambria" panose="02040503050406030204" pitchFamily="18" charset="0"/>
                <a:cs typeface="Arial" panose="020B0604020202020204" pitchFamily="34" charset="0"/>
              </a:rPr>
              <a:t>Perlindungan hukum ketenagakerjaan bertujuan untuk melindungi hak-hak pekerja tersebut dari potensi eksploitasi atau </a:t>
            </a:r>
            <a:r>
              <a:rPr lang="id-ID" dirty="0" err="1">
                <a:solidFill>
                  <a:schemeClr val="tx1"/>
                </a:solidFill>
                <a:latin typeface="Cambria" panose="02040503050406030204" pitchFamily="18" charset="0"/>
                <a:cs typeface="Arial" panose="020B0604020202020204" pitchFamily="34" charset="0"/>
              </a:rPr>
              <a:t>ketidakadilan</a:t>
            </a:r>
            <a:r>
              <a:rPr lang="id-ID" dirty="0">
                <a:solidFill>
                  <a:schemeClr val="tx1"/>
                </a:solidFill>
                <a:latin typeface="Cambria" panose="02040503050406030204" pitchFamily="18" charset="0"/>
                <a:cs typeface="Arial" panose="020B0604020202020204" pitchFamily="34" charset="0"/>
              </a:rPr>
              <a:t> dalam lingkungan kerja. Perlindungan ini memastikan bahwa pekerja diperlakukan secara manusiawi dan adil dalam hubungan kerja, serta memberikan jalan bagi pekerja untuk memperjuangkan haknya melalui mekanisme hukum jika terjadi pelanggaran.</a:t>
            </a:r>
          </a:p>
        </p:txBody>
      </p:sp>
    </p:spTree>
    <p:extLst>
      <p:ext uri="{BB962C8B-B14F-4D97-AF65-F5344CB8AC3E}">
        <p14:creationId xmlns:p14="http://schemas.microsoft.com/office/powerpoint/2010/main" val="2485731545"/>
      </p:ext>
    </p:extLst>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7200" y="1166018"/>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a:t>	</a:t>
            </a:r>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sz="4000" b="1"/>
              <a:t>END</a:t>
            </a:r>
            <a:r>
              <a:rPr lang="id-ID" sz="4000" b="1"/>
              <a:t> </a:t>
            </a:r>
            <a:r>
              <a:rPr lang="id-ID" sz="4000" b="1">
                <a:sym typeface="Wingdings" panose="05000000000000000000" pitchFamily="2" charset="2"/>
              </a:rPr>
              <a:t></a:t>
            </a:r>
            <a:endParaRPr lang="en-US" sz="4000" b="1" dirty="0"/>
          </a:p>
        </p:txBody>
      </p:sp>
    </p:spTree>
    <p:extLst>
      <p:ext uri="{BB962C8B-B14F-4D97-AF65-F5344CB8AC3E}">
        <p14:creationId xmlns:p14="http://schemas.microsoft.com/office/powerpoint/2010/main" val="383296963"/>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Hakikat Hukum Ketenagakerjaan</a:t>
            </a:r>
          </a:p>
        </p:txBody>
      </p:sp>
      <p:sp>
        <p:nvSpPr>
          <p:cNvPr id="4" name="Content Placeholder 2"/>
          <p:cNvSpPr txBox="1">
            <a:spLocks/>
          </p:cNvSpPr>
          <p:nvPr/>
        </p:nvSpPr>
        <p:spPr>
          <a:xfrm>
            <a:off x="765646" y="1600200"/>
            <a:ext cx="7921154"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id-ID" dirty="0">
                <a:solidFill>
                  <a:schemeClr val="tx1"/>
                </a:solidFill>
                <a:latin typeface="Cambria" panose="02040503050406030204" pitchFamily="18" charset="0"/>
                <a:cs typeface="Arial" panose="020B0604020202020204" pitchFamily="34" charset="0"/>
              </a:rPr>
              <a:t>Hakikat hukum ketenagakerjaan adalah hukum yang mengatur hubungan hukum antara pekerja dan pemberi kerja, serta melindungi hukum bagi pihak-pihak yang terlibat. </a:t>
            </a:r>
          </a:p>
          <a:p>
            <a:pPr algn="l"/>
            <a:endParaRPr lang="id-ID" dirty="0">
              <a:solidFill>
                <a:schemeClr val="tx1"/>
              </a:solidFill>
              <a:latin typeface="Cambria" panose="02040503050406030204" pitchFamily="18" charset="0"/>
              <a:cs typeface="Arial" panose="020B0604020202020204" pitchFamily="34" charset="0"/>
            </a:endParaRPr>
          </a:p>
          <a:p>
            <a:pPr algn="l"/>
            <a:r>
              <a:rPr lang="id-ID" dirty="0">
                <a:solidFill>
                  <a:schemeClr val="tx1"/>
                </a:solidFill>
                <a:latin typeface="Cambria" panose="02040503050406030204" pitchFamily="18" charset="0"/>
                <a:cs typeface="Arial" panose="020B0604020202020204" pitchFamily="34" charset="0"/>
              </a:rPr>
              <a:t>Hakikat Hukum Ketenagakerjaan berdasarkan pada ketentuan Pasal 27 UUD 1945, yaitu setiap warga negara memiliki kedudukan yang sama dalam hukum dan pemerintahan.   </a:t>
            </a:r>
          </a:p>
        </p:txBody>
      </p:sp>
    </p:spTree>
    <p:extLst>
      <p:ext uri="{BB962C8B-B14F-4D97-AF65-F5344CB8AC3E}">
        <p14:creationId xmlns:p14="http://schemas.microsoft.com/office/powerpoint/2010/main" val="2691362876"/>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Hakikat Hukum Ketenagakerjaan</a:t>
            </a:r>
          </a:p>
        </p:txBody>
      </p:sp>
      <p:sp>
        <p:nvSpPr>
          <p:cNvPr id="4" name="Content Placeholder 2"/>
          <p:cNvSpPr txBox="1">
            <a:spLocks/>
          </p:cNvSpPr>
          <p:nvPr/>
        </p:nvSpPr>
        <p:spPr>
          <a:xfrm>
            <a:off x="765646" y="1600200"/>
            <a:ext cx="7921154"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id-ID" dirty="0">
                <a:solidFill>
                  <a:schemeClr val="tx1"/>
                </a:solidFill>
                <a:latin typeface="Cambria" panose="02040503050406030204" pitchFamily="18" charset="0"/>
                <a:cs typeface="Arial" panose="020B0604020202020204" pitchFamily="34" charset="0"/>
              </a:rPr>
              <a:t>Ketentuan ini dijabarkan lebih lanjut dalam Pasal 5 dan Pasal 6 UU No. 13 Tahun 2003. Pasal 5, yaitu setiap tenaga kerja memiliki kesempatan yang sama tanpa diskriminasi untuk memperoleh pekerjaan. Pasal 6, yaitu setiap pekerja/buruh berhak memperoleh perlakuan yang sama tanpa diskriminasi dari pengusaha.</a:t>
            </a:r>
          </a:p>
        </p:txBody>
      </p:sp>
    </p:spTree>
    <p:extLst>
      <p:ext uri="{BB962C8B-B14F-4D97-AF65-F5344CB8AC3E}">
        <p14:creationId xmlns:p14="http://schemas.microsoft.com/office/powerpoint/2010/main" val="1119018980"/>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57200" y="841875"/>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id-ID" dirty="0">
                <a:solidFill>
                  <a:schemeClr val="tx1"/>
                </a:solidFill>
                <a:latin typeface="Cambria" panose="02040503050406030204" pitchFamily="18" charset="0"/>
                <a:cs typeface="Arial" panose="020B0604020202020204" pitchFamily="34" charset="0"/>
              </a:rPr>
              <a:t>Hukum ketenagakerjaan memiliki beberapa tujuan :</a:t>
            </a:r>
          </a:p>
          <a:p>
            <a:pPr marL="914400" lvl="1" indent="-457200" algn="l">
              <a:buFont typeface="Arial" pitchFamily="34" charset="0"/>
              <a:buChar char="•"/>
            </a:pPr>
            <a:r>
              <a:rPr lang="id-ID" sz="2600" dirty="0">
                <a:solidFill>
                  <a:schemeClr val="tx1"/>
                </a:solidFill>
                <a:latin typeface="Cambria" panose="02040503050406030204" pitchFamily="18" charset="0"/>
                <a:cs typeface="Arial" panose="020B0604020202020204" pitchFamily="34" charset="0"/>
              </a:rPr>
              <a:t>Menjaga ketertiban hubungan kerja antara pekerja dan pengusaha</a:t>
            </a:r>
          </a:p>
          <a:p>
            <a:pPr marL="914400" lvl="1" indent="-457200" algn="l">
              <a:buFont typeface="Arial" pitchFamily="34" charset="0"/>
              <a:buChar char="•"/>
            </a:pPr>
            <a:r>
              <a:rPr lang="id-ID" sz="2600" dirty="0">
                <a:solidFill>
                  <a:schemeClr val="tx1"/>
                </a:solidFill>
                <a:latin typeface="Cambria" panose="02040503050406030204" pitchFamily="18" charset="0"/>
                <a:cs typeface="Arial" panose="020B0604020202020204" pitchFamily="34" charset="0"/>
              </a:rPr>
              <a:t>Melaksanakan keadilan sosial dalam bidang ketenagakerjaan</a:t>
            </a:r>
          </a:p>
          <a:p>
            <a:pPr algn="l"/>
            <a:endParaRPr lang="id-ID" sz="2600" dirty="0">
              <a:solidFill>
                <a:schemeClr val="tx1"/>
              </a:solidFill>
              <a:latin typeface="Cambria" panose="02040503050406030204" pitchFamily="18" charset="0"/>
              <a:cs typeface="Arial" panose="020B0604020202020204" pitchFamily="34" charset="0"/>
            </a:endParaRPr>
          </a:p>
          <a:p>
            <a:pPr marL="342900" indent="-342900" algn="l">
              <a:buFont typeface="Arial" pitchFamily="34" charset="0"/>
              <a:buChar char="•"/>
            </a:pPr>
            <a:endParaRPr lang="id-ID" sz="2400" dirty="0">
              <a:solidFill>
                <a:schemeClr val="tx1"/>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21253716-8EBC-E7DD-4F98-026E8C7E6883}"/>
              </a:ext>
            </a:extLst>
          </p:cNvPr>
          <p:cNvSpPr txBox="1">
            <a:spLocks/>
          </p:cNvSpPr>
          <p:nvPr/>
        </p:nvSpPr>
        <p:spPr>
          <a:xfrm>
            <a:off x="457200" y="3112755"/>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id-ID" dirty="0">
                <a:solidFill>
                  <a:schemeClr val="tx1"/>
                </a:solidFill>
                <a:latin typeface="Cambria" panose="02040503050406030204" pitchFamily="18" charset="0"/>
                <a:cs typeface="Arial" panose="020B0604020202020204" pitchFamily="34" charset="0"/>
              </a:rPr>
              <a:t>Hukum ketenagakerjaan memiliki beberapa sifat :</a:t>
            </a:r>
          </a:p>
          <a:p>
            <a:pPr marL="914400" lvl="1" indent="-457200" algn="l">
              <a:buFont typeface="Arial" pitchFamily="34" charset="0"/>
              <a:buChar char="•"/>
            </a:pPr>
            <a:r>
              <a:rPr lang="id-ID" sz="2600" dirty="0">
                <a:solidFill>
                  <a:schemeClr val="tx1"/>
                </a:solidFill>
                <a:latin typeface="Cambria" panose="02040503050406030204" pitchFamily="18" charset="0"/>
                <a:cs typeface="Arial" panose="020B0604020202020204" pitchFamily="34" charset="0"/>
              </a:rPr>
              <a:t>Mengatur : aturan yang tidak menimbulkan sanksi jika tidak dilaksanakan, seperti ketentuan perjanjian kerja </a:t>
            </a:r>
          </a:p>
          <a:p>
            <a:pPr marL="914400" lvl="1" indent="-457200" algn="l">
              <a:buFont typeface="Arial" pitchFamily="34" charset="0"/>
              <a:buChar char="•"/>
            </a:pPr>
            <a:r>
              <a:rPr lang="id-ID" sz="2600" dirty="0">
                <a:solidFill>
                  <a:schemeClr val="tx1"/>
                </a:solidFill>
                <a:latin typeface="Cambria" panose="02040503050406030204" pitchFamily="18" charset="0"/>
                <a:cs typeface="Arial" panose="020B0604020202020204" pitchFamily="34" charset="0"/>
              </a:rPr>
              <a:t>Memaksa : memberikan sanksi atas pelanggaran dan campur tangan pemerintah seperti perizinan dan penyelesaian sengketa.</a:t>
            </a:r>
          </a:p>
        </p:txBody>
      </p:sp>
    </p:spTree>
    <p:extLst>
      <p:ext uri="{BB962C8B-B14F-4D97-AF65-F5344CB8AC3E}">
        <p14:creationId xmlns:p14="http://schemas.microsoft.com/office/powerpoint/2010/main" val="4187567083"/>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777059"/>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dirty="0"/>
              <a:t>Jenis-jenis Perlindungan Tenaga Kerja</a:t>
            </a:r>
          </a:p>
        </p:txBody>
      </p:sp>
      <p:sp>
        <p:nvSpPr>
          <p:cNvPr id="4" name="Content Placeholder 2"/>
          <p:cNvSpPr txBox="1">
            <a:spLocks/>
          </p:cNvSpPr>
          <p:nvPr/>
        </p:nvSpPr>
        <p:spPr>
          <a:xfrm>
            <a:off x="457200" y="2034570"/>
            <a:ext cx="8229600" cy="423611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 typeface="Arial" panose="020B0604020202020204" pitchFamily="34" charset="0"/>
              <a:buChar char="•"/>
            </a:pPr>
            <a:r>
              <a:rPr lang="id-ID" sz="2600" dirty="0">
                <a:solidFill>
                  <a:schemeClr val="tx1"/>
                </a:solidFill>
                <a:latin typeface="Cambria" panose="02040503050406030204" pitchFamily="18" charset="0"/>
                <a:cs typeface="Arial" panose="020B0604020202020204" pitchFamily="34" charset="0"/>
              </a:rPr>
              <a:t>Perlindungan Ekonomis</a:t>
            </a:r>
            <a:endParaRPr lang="id-ID" dirty="0">
              <a:solidFill>
                <a:schemeClr val="tx1"/>
              </a:solidFill>
              <a:latin typeface="Cambria" panose="02040503050406030204" pitchFamily="18" charset="0"/>
              <a:cs typeface="Arial" panose="020B0604020202020204" pitchFamily="34" charset="0"/>
            </a:endParaRPr>
          </a:p>
          <a:p>
            <a:pPr lvl="1" algn="l"/>
            <a:r>
              <a:rPr lang="id-ID" sz="2600" dirty="0">
                <a:solidFill>
                  <a:schemeClr val="tx1"/>
                </a:solidFill>
                <a:latin typeface="Cambria" panose="02040503050406030204" pitchFamily="18" charset="0"/>
                <a:cs typeface="Arial" panose="020B0604020202020204" pitchFamily="34" charset="0"/>
              </a:rPr>
              <a:t>Perlindungan yang berkaitan dengan usaha untuk memberikan penghasilan yang cukup untuk memenuhi keperluan sehari-hari bagi dirinya (tenaga kerja) beserta keluarganya, termasuk jika ia tidak mampu lagi bekerja karena sesuatu hal di luar kehendaknya.</a:t>
            </a:r>
          </a:p>
          <a:p>
            <a:pPr marL="342900" indent="-342900" algn="l">
              <a:buFont typeface="Arial" pitchFamily="34" charset="0"/>
              <a:buChar char="•"/>
            </a:pPr>
            <a:endParaRPr lang="id-ID"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01394502"/>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57200" y="724412"/>
            <a:ext cx="8229600" cy="423611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 typeface="Arial" panose="020B0604020202020204" pitchFamily="34" charset="0"/>
              <a:buChar char="•"/>
            </a:pPr>
            <a:r>
              <a:rPr lang="id-ID" sz="2600" dirty="0">
                <a:solidFill>
                  <a:schemeClr val="tx1"/>
                </a:solidFill>
                <a:latin typeface="Cambria" panose="02040503050406030204" pitchFamily="18" charset="0"/>
                <a:cs typeface="Arial" panose="020B0604020202020204" pitchFamily="34" charset="0"/>
              </a:rPr>
              <a:t>Perlindungan Sosial</a:t>
            </a:r>
            <a:endParaRPr lang="id-ID" dirty="0">
              <a:solidFill>
                <a:schemeClr val="tx1"/>
              </a:solidFill>
              <a:latin typeface="Cambria" panose="02040503050406030204" pitchFamily="18" charset="0"/>
              <a:cs typeface="Arial" panose="020B0604020202020204" pitchFamily="34" charset="0"/>
            </a:endParaRPr>
          </a:p>
          <a:p>
            <a:pPr lvl="1" algn="l"/>
            <a:r>
              <a:rPr lang="id-ID" sz="2600" dirty="0">
                <a:solidFill>
                  <a:schemeClr val="tx1"/>
                </a:solidFill>
                <a:latin typeface="Cambria" panose="02040503050406030204" pitchFamily="18" charset="0"/>
                <a:cs typeface="Arial" panose="020B0604020202020204" pitchFamily="34" charset="0"/>
              </a:rPr>
              <a:t>Perlindungan agar tenaga kerja dapat melakukan kegiatan kemasyarakatan. Tujuan dari perlindungan ini adalah untuk memungkinkan dirinya dapat mengembangkan kehidupan sebagai manusia pada umumnya dan sebagai anggota masyarakat dan keluarga pada khususnya.</a:t>
            </a:r>
          </a:p>
          <a:p>
            <a:pPr marL="342900" indent="-342900" algn="l">
              <a:buFont typeface="Arial" pitchFamily="34" charset="0"/>
              <a:buChar char="•"/>
            </a:pPr>
            <a:endParaRPr lang="id-ID" sz="2400" dirty="0">
              <a:solidFill>
                <a:schemeClr val="tx1"/>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5AF08E22-8536-0C56-6BAB-FB53F0D0CC4C}"/>
              </a:ext>
            </a:extLst>
          </p:cNvPr>
          <p:cNvSpPr txBox="1">
            <a:spLocks/>
          </p:cNvSpPr>
          <p:nvPr/>
        </p:nvSpPr>
        <p:spPr>
          <a:xfrm>
            <a:off x="457200" y="4015529"/>
            <a:ext cx="8229600" cy="423611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 typeface="Arial" panose="020B0604020202020204" pitchFamily="34" charset="0"/>
              <a:buChar char="•"/>
            </a:pPr>
            <a:r>
              <a:rPr lang="id-ID" sz="2600" dirty="0">
                <a:solidFill>
                  <a:schemeClr val="tx1"/>
                </a:solidFill>
                <a:latin typeface="Cambria" panose="02040503050406030204" pitchFamily="18" charset="0"/>
                <a:cs typeface="Arial" panose="020B0604020202020204" pitchFamily="34" charset="0"/>
              </a:rPr>
              <a:t>Perlindungan Teknis</a:t>
            </a:r>
          </a:p>
          <a:p>
            <a:pPr lvl="1" algn="l"/>
            <a:r>
              <a:rPr lang="id-ID" sz="2600" dirty="0">
                <a:solidFill>
                  <a:schemeClr val="tx1"/>
                </a:solidFill>
                <a:latin typeface="Cambria" panose="02040503050406030204" pitchFamily="18" charset="0"/>
                <a:cs typeface="Arial" panose="020B0604020202020204" pitchFamily="34" charset="0"/>
              </a:rPr>
              <a:t>Perlindungan untuk menjaga kaum buruh dari bahaya kecelakaan yang ditimbulkan oleh alat kerja atau bahan yang digunakan oleh perusahaan.</a:t>
            </a:r>
            <a:endParaRPr lang="id-ID"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76018067"/>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Prinsip Perlindungan Tenaga Kerja</a:t>
            </a:r>
          </a:p>
        </p:txBody>
      </p:sp>
      <p:sp>
        <p:nvSpPr>
          <p:cNvPr id="4" name="Content Placeholder 2"/>
          <p:cNvSpPr txBox="1">
            <a:spLocks/>
          </p:cNvSpPr>
          <p:nvPr/>
        </p:nvSpPr>
        <p:spPr>
          <a:xfrm>
            <a:off x="765646" y="1600200"/>
            <a:ext cx="7921154"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id-ID" dirty="0">
                <a:solidFill>
                  <a:schemeClr val="tx1"/>
                </a:solidFill>
                <a:latin typeface="Cambria" panose="02040503050406030204" pitchFamily="18" charset="0"/>
                <a:cs typeface="Arial" panose="020B0604020202020204" pitchFamily="34" charset="0"/>
              </a:rPr>
              <a:t>Tujuan keadilan sosial dalam hukum ketenagakerjaan dapat diwujudkan melalui perlindungan kepada pekerja terhadap kekuasaan yang tidak terbatas dari pihak majikan atau pengusaha, melalui sarana hukum yang ada. Untuk itu, terdapat prinsip-prinsip dan perlindungan bagi tenaga kerja yang hendaknya diwujudkan dalam rangka mencapai tujuan keadilan sosial tersebut.</a:t>
            </a:r>
          </a:p>
          <a:p>
            <a:pPr algn="l"/>
            <a:endParaRPr lang="id-ID"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781501464"/>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611423" y="1166018"/>
            <a:ext cx="7921154" cy="2836741"/>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id-ID" sz="3200" dirty="0">
                <a:solidFill>
                  <a:schemeClr val="tx1"/>
                </a:solidFill>
                <a:latin typeface="Cambria" panose="02040503050406030204" pitchFamily="18" charset="0"/>
                <a:cs typeface="Arial" panose="020B0604020202020204" pitchFamily="34" charset="0"/>
              </a:rPr>
              <a:t>Ketentuan perlindungan tenaga kerja mendapat perhatian khusus dalam hukum ketenagakerjaan. Saat ini, dasar hukum perlindungan tenaga kerja diatur dalam UU Ketenagakerjaan dan UU Cipta kerja.</a:t>
            </a:r>
          </a:p>
        </p:txBody>
      </p:sp>
    </p:spTree>
    <p:extLst>
      <p:ext uri="{BB962C8B-B14F-4D97-AF65-F5344CB8AC3E}">
        <p14:creationId xmlns:p14="http://schemas.microsoft.com/office/powerpoint/2010/main" val="3121804574"/>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457200"/>
            <a:ext cx="8229600" cy="1143000"/>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Dasar Hukum</a:t>
            </a:r>
          </a:p>
        </p:txBody>
      </p:sp>
      <p:sp>
        <p:nvSpPr>
          <p:cNvPr id="4" name="Content Placeholder 2"/>
          <p:cNvSpPr txBox="1">
            <a:spLocks/>
          </p:cNvSpPr>
          <p:nvPr/>
        </p:nvSpPr>
        <p:spPr>
          <a:xfrm>
            <a:off x="765646" y="1600200"/>
            <a:ext cx="7921154"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id-ID" dirty="0">
                <a:solidFill>
                  <a:schemeClr val="tx1"/>
                </a:solidFill>
                <a:latin typeface="Cambria" panose="02040503050406030204" pitchFamily="18" charset="0"/>
                <a:cs typeface="Arial" panose="020B0604020202020204" pitchFamily="34" charset="0"/>
              </a:rPr>
              <a:t>Perlindungan Ketenagakerjaan diatur dalam Undang-Undang Nomor 13 tahun 2003 tentang Ketenagakerjaan, dan Peraturan Pemerintah Pengganti Undang-Undang Nomor 2 Tahun 2022 tentang Cipta Kerja yang telah ditetapkan menjadi undang-undang dengan Undang-Undang Nomor 4 Tahun 2023.</a:t>
            </a:r>
          </a:p>
        </p:txBody>
      </p:sp>
    </p:spTree>
    <p:extLst>
      <p:ext uri="{BB962C8B-B14F-4D97-AF65-F5344CB8AC3E}">
        <p14:creationId xmlns:p14="http://schemas.microsoft.com/office/powerpoint/2010/main" val="779116212"/>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2938</TotalTime>
  <Words>95</Words>
  <Application>Microsoft Office PowerPoint</Application>
  <PresentationFormat>Tampilan Layar (4:3)</PresentationFormat>
  <Paragraphs>20</Paragraphs>
  <Slides>11</Slides>
  <Notes>1</Notes>
  <HiddenSlides>0</HiddenSlides>
  <MMClips>0</MMClips>
  <ScaleCrop>false</ScaleCrop>
  <HeadingPairs>
    <vt:vector size="4" baseType="variant">
      <vt:variant>
        <vt:lpstr>Tema</vt:lpstr>
      </vt:variant>
      <vt:variant>
        <vt:i4>1</vt:i4>
      </vt:variant>
      <vt:variant>
        <vt:lpstr>Judul Slide</vt:lpstr>
      </vt:variant>
      <vt:variant>
        <vt:i4>11</vt:i4>
      </vt:variant>
    </vt:vector>
  </HeadingPairs>
  <TitlesOfParts>
    <vt:vector size="12" baseType="lpstr">
      <vt:lpstr>Office Theme</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Pengguna Tamu</cp:lastModifiedBy>
  <cp:revision>448</cp:revision>
  <cp:lastPrinted>2017-08-29T02:54:51Z</cp:lastPrinted>
  <dcterms:created xsi:type="dcterms:W3CDTF">2010-04-18T12:06:30Z</dcterms:created>
  <dcterms:modified xsi:type="dcterms:W3CDTF">2024-10-10T04:24:50Z</dcterms:modified>
</cp:coreProperties>
</file>