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notesMasterIdLst>
    <p:notesMasterId r:id="rId16"/>
  </p:notesMasterIdLst>
  <p:handoutMasterIdLst>
    <p:handoutMasterId r:id="rId17"/>
  </p:handoutMasterIdLst>
  <p:sldIdLst>
    <p:sldId id="257" r:id="rId2"/>
    <p:sldId id="262" r:id="rId3"/>
    <p:sldId id="263" r:id="rId4"/>
    <p:sldId id="264" r:id="rId5"/>
    <p:sldId id="265" r:id="rId6"/>
    <p:sldId id="268" r:id="rId7"/>
    <p:sldId id="266" r:id="rId8"/>
    <p:sldId id="269" r:id="rId9"/>
    <p:sldId id="267" r:id="rId10"/>
    <p:sldId id="270" r:id="rId11"/>
    <p:sldId id="272" r:id="rId12"/>
    <p:sldId id="271" r:id="rId13"/>
    <p:sldId id="273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5471" autoAdjust="0"/>
  </p:normalViewPr>
  <p:slideViewPr>
    <p:cSldViewPr snapToGrid="0">
      <p:cViewPr varScale="1">
        <p:scale>
          <a:sx n="41" d="100"/>
          <a:sy n="41" d="100"/>
        </p:scale>
        <p:origin x="98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734EDD-F46D-4F9F-8215-6C753C753124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4" name="Tampungan Ka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Tempat Penampung Nomor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13.08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6:44.68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6:46.77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6:48.92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6:51.43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7:00.155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7:03.68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0.827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2.42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3.89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5.186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14.91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6.312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7.53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48.702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646 51,'-11'0,"-26"0,-18 0,-10 0,-5 0,-3 0,1 0,2-11,0-4,3 2,11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1.968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2.296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2.812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66 1,'-11'0,"-14"0,-4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3.765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498 684,'-11'-11,"-27"-37,-39-32,-6-25,-12-17,10 1,20 11,21 24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6.515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8.53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9.140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18.29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9.484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59.812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216 0,'0'11,"0"15,-11 14,-15 11,-25 20,-15 18,5-4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4:00.953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4:01.281"/>
    </inkml:context>
    <inkml:brush xml:id="br0">
      <inkml:brushProperty name="width" value="0.3" units="cm"/>
      <inkml:brushProperty name="height" value="0.6" units="cm"/>
      <inkml:brushProperty name="color" value="#FF85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5:10.972"/>
    </inkml:context>
    <inkml:brush xml:id="br0">
      <inkml:brushProperty name="width" value="0.05" units="cm"/>
      <inkml:brushProperty name="height" value="0.3" units="cm"/>
      <inkml:brushProperty name="color" value="#5B2D90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5:12.988"/>
    </inkml:context>
    <inkml:brush xml:id="br0">
      <inkml:brushProperty name="width" value="0.05" units="cm"/>
      <inkml:brushProperty name="height" value="0.3" units="cm"/>
      <inkml:brushProperty name="color" value="#5B2D90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5:24.551"/>
    </inkml:context>
    <inkml:brush xml:id="br0">
      <inkml:brushProperty name="width" value="0.05" units="cm"/>
      <inkml:brushProperty name="height" value="0.3" units="cm"/>
      <inkml:brushProperty name="color" value="#5B2D90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7:27.422"/>
    </inkml:context>
    <inkml:brush xml:id="br0">
      <inkml:brushProperty name="width" value="0.05" units="cm"/>
      <inkml:brushProperty name="height" value="0.05" units="cm"/>
      <inkml:brushProperty name="color" value="#FF0066"/>
      <inkml:brushProperty name="ignorePressure" value="1"/>
    </inkml:brush>
  </inkml:definitions>
  <inkml:trace contextRef="#ctx0" brushRef="#br0">1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7:42.330"/>
    </inkml:context>
    <inkml:brush xml:id="br0">
      <inkml:brushProperty name="width" value="0.05" units="cm"/>
      <inkml:brushProperty name="height" value="0.05" units="cm"/>
      <inkml:brushProperty name="color" value="#FF0066"/>
      <inkml:brushProperty name="ignorePressure" value="1"/>
    </inkml:brush>
  </inkml:definitions>
  <inkml:trace contextRef="#ctx0" brushRef="#br0">0 0,'0'0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7:56.222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22.33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8:01.034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8:04.238"/>
    </inkml:context>
    <inkml:brush xml:id="br0">
      <inkml:brushProperty name="width" value="0.3" units="cm"/>
      <inkml:brushProperty name="height" value="0.6" units="cm"/>
      <inkml:brushProperty name="color" value="#00B44B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10.322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12.619"/>
    </inkml:context>
    <inkml:brush xml:id="br0">
      <inkml:brushProperty name="width" value="0.035" units="cm"/>
      <inkml:brushProperty name="height" value="0.03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30.214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33.292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42.68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47.590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54.528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2:59.403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25.71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00.762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08.669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3:26.27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1:53.4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4175,'0'-1,"0"-1,0 0,1 0,-1 0,1 0,-1 0,1 1,0-1,0 0,0 0,0 1,0-1,0 1,0-1,0 1,1-1,-1 1,1 0,-1-1,1 1,-1 0,1 0,0 0,-1 1,1-1,0 0,0 1,3-2,32-13,1 2,0 1,1 2,65-8,163-1,-190 16,334 6,-378 1,0 2,0 1,0 1,-1 2,0 1,44 23,24 0,-80-29,0 0,-1 2,1 1,-1 0,-1 1,25 17,-4-2,1-1,0-1,2-3,86 28,23 11,-122-45,-4-1,1-1,1-1,31 7,-51-15,1-1,0 0,-1 0,1-1,0 1,0-2,0 1,-1-1,1-1,0 1,-1-1,1-1,-1 1,0-1,1 0,6-5,102-76,-81 57,0 1,2 2,40-20,26-3,1 4,162-42,-196 68,1 4,1 2,-1 4,145 3,394 19,-434-13,-143 1,-1 1,-1 2,1 1,-1 1,41 18,-36-13,1-2,0-1,51 7,-22-7,-51-7,-1 0,1-1,0 0,0-1,0-1,1 0,-1-1,0-1,-1-1,1 0,18-6,16-13,-2-2,51-36,-43 27,1 2,2 2,64-22,26-2,230-48,-288 83,2 5,0 4,179 5,-205 11,121 29,-94-16,238 71,-217-48,-71-25,0-2,1-2,49 8,39 1,147 46,-242-60,67 8,-68-12,68 17,-46-6,0-2,1-3,106 6,-139-15,1 2,-1 0,0 2,37 14,98 47,-154-65,7 5,327 156,-303-146,0-1,1-2,1-1,0-3,69 10,22-6,141-1,-167-11,164 26,-178-15,139 2,-204-17,0-1,0-1,0-2,-1 0,0-2,0-1,-1-1,0-1,-1-1,0-1,-1-1,-1 0,37-34,-37 28,-2-1,0-1,-2-1,0 0,19-38,-15 26,-12 19,-2 0,0-1,0 0,6-32,14-35,-21 70,2-8,2 0,0 1,1 0,2 1,20-28,-30 45,0 0,0 0,1 0,-1 0,0 1,1-1,0 1,0 0,-1 0,1 1,7-3,-9 3,0 1,0 0,0-1,0 1,1 0,-1 0,0 0,0 0,0 1,0-1,0 1,0-1,0 1,0 0,0-1,0 1,0 0,0 0,-1 1,1-1,0 0,-1 0,1 1,-1-1,3 3,-1 1,1-1,-1 1,-1 0,1 0,0 0,-1 1,0-1,-1 0,1 1,-1-1,0 1,0 0,0-1,-1 1,-1 9,-1 0,0 1,-1-1,-1 1,-9 22,-17 45,10-23,-2 0,-3-2,-58 98,10-52,-4-3,-5-3,-105 96,91-109,-144 99,211-164,-1-3,0 0,-1-2,-1-1,-1-2,0-1,-55 11,18-10,0-4,-125 0,-220-15,402 6,-1 0,1-1,-1-1,1 0,0-1,0 0,1-1,-1-1,1 0,-17-11,-6-8,-63-57,18 13,-41-27,5-5,-124-137,-104-136,286 309,-132-160,168 194,1-2,2 0,1-1,1 0,-19-62,-27-84,39 121,3-2,3 0,2-1,-8-71,13-14,5 0,24-241,-7 300,4 0,3 1,4 1,4 1,63-137,14-5,37-75,211-317,-304 551,4 2,2 3,3 2,2 2,3 3,74-53,-68 63,2 2,1 4,2 2,88-31,-132 57,1 1,1 2,0 1,0 1,1 2,-1 0,1 3,0 0,0 2,0 1,0 2,57 12,-65-8,-1 1,-1 1,1 1,-2 1,1 0,18 16,107 93,-23-16,-18-28,-45-35,-2 3,-2 1,-2 4,48 56,-63-54,50 90,-3-4,211 383,-286-494,-1-1,11 46,10 26,-17-56,13 55,-18-56,27 67,0-8,-4 1,32 183,-54-232,2 18,-4 1,-3 0,-2 0,-10 94,1-116,-2 1,-2-1,-3-1,-31 80,12-20,25-75,-2-1,-15 35,14-38,1 2,2-1,1 1,1 0,1 0,1 49,2-42,-2-1,-1 1,-2-1,-10 36,-25 82,30-106,-1 0,-3-1,-2-1,-36 73,37-88,2 1,1 0,2 1,-13 65,-1-1,-48 217,22-84,34-153,4 0,-6 130,19 158,3-189,0-149,0-1,2 1,1-1,1 0,2-1,0 0,19 36,5 17,-28-62,1-1,1 0,0 0,1-1,0 0,1 0,1-1,0 0,1 0,0-1,15 11,59 51,-67-56,1-1,1 0,0-2,1 0,1-1,24 11,-4-9,0-1,1-3,1-1,0-3,58 5,-7-8,136-10,-202 2,0-1,0-2,0 0,-1-2,0-2,35-16,154-92,-116 58,95-58,-174 103,0-2,-1-1,0-1,-2 0,0-2,-2 0,0-1,-1 0,-1-2,-2 0,0 0,10-28,4-23,-3-1,28-151,-48 208,0-1,-1-1,-1 1,-1 0,-1 0,-1-1,-1 1,0 0,-2 0,-6-22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1:55.0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1:56.1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1:56.4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27.52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32.08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9:33.385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5-31T02:56:42.966"/>
    </inkml:context>
    <inkml:brush xml:id="br0">
      <inkml:brushProperty name="width" value="0.3" units="cm"/>
      <inkml:brushProperty name="height" value="0.6" units="cm"/>
      <inkml:brushProperty name="color" value="#FF25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mpat Penampung Hea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Tampungan Tanggal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15AEBC-B0C0-414A-A51A-E62B0A96F6AE}" type="datetime1">
              <a:rPr lang="id-ID" smtClean="0"/>
              <a:t>31/05/2025</a:t>
            </a:fld>
            <a:endParaRPr lang="en-US"/>
          </a:p>
        </p:txBody>
      </p:sp>
      <p:sp>
        <p:nvSpPr>
          <p:cNvPr id="4" name="Tampungan Gambar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Tempat Penampung Catata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d-id"/>
              <a:t>Klik untuk mengedit gaya teks Master</a:t>
            </a:r>
            <a:endParaRPr lang="en-US"/>
          </a:p>
          <a:p>
            <a:pPr lvl="1" rtl="0"/>
            <a:r>
              <a:rPr lang="id-id"/>
              <a:t>Tingkat kedua</a:t>
            </a:r>
          </a:p>
          <a:p>
            <a:pPr lvl="2" rtl="0"/>
            <a:r>
              <a:rPr lang="id-id"/>
              <a:t>Tingkat ketiga</a:t>
            </a:r>
          </a:p>
          <a:p>
            <a:pPr lvl="3" rtl="0"/>
            <a:r>
              <a:rPr lang="id-id"/>
              <a:t>Tingkat keempat</a:t>
            </a:r>
          </a:p>
          <a:p>
            <a:pPr lvl="4" rtl="0"/>
            <a:r>
              <a:rPr lang="id-id"/>
              <a:t>Tingkat kelima</a:t>
            </a:r>
            <a:endParaRPr lang="en-US"/>
          </a:p>
        </p:txBody>
      </p:sp>
      <p:sp>
        <p:nvSpPr>
          <p:cNvPr id="6" name="Tempat Penampung Foo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Tempat Penampung Nomor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69160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47608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8679578"/>
      </p:ext>
    </p:extLst>
  </p:cSld>
  <p:clrMapOvr>
    <a:masterClrMapping/>
  </p:clrMapOvr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1344"/>
      </p:ext>
    </p:extLst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52330128"/>
      </p:ext>
    </p:extLst>
  </p:cSld>
  <p:clrMapOvr>
    <a:masterClrMapping/>
  </p:clrMapOvr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23032"/>
      </p:ext>
    </p:extLst>
  </p:cSld>
  <p:clrMapOvr>
    <a:masterClrMapping/>
  </p:clrMapOvr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91015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0996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39460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2952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3008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987849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96277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481135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6149"/>
      </p:ext>
    </p:extLst>
  </p:cSld>
  <p:clrMapOvr>
    <a:masterClrMapping/>
  </p:clrMapOvr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82174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06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.xml"/><Relationship Id="rId3" Type="http://schemas.openxmlformats.org/officeDocument/2006/relationships/image" Target="../media/image20.png"/><Relationship Id="rId7" Type="http://schemas.openxmlformats.org/officeDocument/2006/relationships/customXml" Target="../ink/ink13.xml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2.xml"/><Relationship Id="rId5" Type="http://schemas.openxmlformats.org/officeDocument/2006/relationships/customXml" Target="../ink/ink11.xml"/><Relationship Id="rId4" Type="http://schemas.openxmlformats.org/officeDocument/2006/relationships/customXml" Target="../ink/ink10.xml"/><Relationship Id="rId9" Type="http://schemas.openxmlformats.org/officeDocument/2006/relationships/customXml" Target="../ink/ink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1.xml"/><Relationship Id="rId13" Type="http://schemas.openxmlformats.org/officeDocument/2006/relationships/customXml" Target="../ink/ink25.xml"/><Relationship Id="rId18" Type="http://schemas.openxmlformats.org/officeDocument/2006/relationships/customXml" Target="../ink/ink28.xml"/><Relationship Id="rId3" Type="http://schemas.openxmlformats.org/officeDocument/2006/relationships/image" Target="../media/image8.png"/><Relationship Id="rId21" Type="http://schemas.openxmlformats.org/officeDocument/2006/relationships/customXml" Target="../ink/ink31.xml"/><Relationship Id="rId7" Type="http://schemas.openxmlformats.org/officeDocument/2006/relationships/customXml" Target="../ink/ink20.xml"/><Relationship Id="rId12" Type="http://schemas.openxmlformats.org/officeDocument/2006/relationships/customXml" Target="../ink/ink24.xml"/><Relationship Id="rId17" Type="http://schemas.openxmlformats.org/officeDocument/2006/relationships/customXml" Target="../ink/ink27.xml"/><Relationship Id="rId2" Type="http://schemas.openxmlformats.org/officeDocument/2006/relationships/customXml" Target="../ink/ink16.xml"/><Relationship Id="rId16" Type="http://schemas.openxmlformats.org/officeDocument/2006/relationships/image" Target="../media/image11.png"/><Relationship Id="rId20" Type="http://schemas.openxmlformats.org/officeDocument/2006/relationships/customXml" Target="../ink/ink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.xml"/><Relationship Id="rId11" Type="http://schemas.openxmlformats.org/officeDocument/2006/relationships/customXml" Target="../ink/ink23.xml"/><Relationship Id="rId24" Type="http://schemas.openxmlformats.org/officeDocument/2006/relationships/customXml" Target="../ink/ink33.xml"/><Relationship Id="rId5" Type="http://schemas.openxmlformats.org/officeDocument/2006/relationships/customXml" Target="../ink/ink18.xml"/><Relationship Id="rId15" Type="http://schemas.openxmlformats.org/officeDocument/2006/relationships/customXml" Target="../ink/ink26.xml"/><Relationship Id="rId23" Type="http://schemas.openxmlformats.org/officeDocument/2006/relationships/customXml" Target="../ink/ink32.xml"/><Relationship Id="rId10" Type="http://schemas.openxmlformats.org/officeDocument/2006/relationships/image" Target="../media/image9.png"/><Relationship Id="rId19" Type="http://schemas.openxmlformats.org/officeDocument/2006/relationships/customXml" Target="../ink/ink29.xml"/><Relationship Id="rId4" Type="http://schemas.openxmlformats.org/officeDocument/2006/relationships/customXml" Target="../ink/ink17.xml"/><Relationship Id="rId9" Type="http://schemas.openxmlformats.org/officeDocument/2006/relationships/customXml" Target="../ink/ink22.xml"/><Relationship Id="rId14" Type="http://schemas.openxmlformats.org/officeDocument/2006/relationships/image" Target="../media/image10.png"/><Relationship Id="rId2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7.xml"/><Relationship Id="rId13" Type="http://schemas.openxmlformats.org/officeDocument/2006/relationships/customXml" Target="../ink/ink40.xml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7.png"/><Relationship Id="rId2" Type="http://schemas.openxmlformats.org/officeDocument/2006/relationships/customXml" Target="../ink/ink3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6.xml"/><Relationship Id="rId11" Type="http://schemas.openxmlformats.org/officeDocument/2006/relationships/customXml" Target="../ink/ink39.xml"/><Relationship Id="rId5" Type="http://schemas.openxmlformats.org/officeDocument/2006/relationships/image" Target="../media/image4.png"/><Relationship Id="rId10" Type="http://schemas.openxmlformats.org/officeDocument/2006/relationships/customXml" Target="../ink/ink38.xml"/><Relationship Id="rId4" Type="http://schemas.openxmlformats.org/officeDocument/2006/relationships/customXml" Target="../ink/ink35.xml"/><Relationship Id="rId9" Type="http://schemas.openxmlformats.org/officeDocument/2006/relationships/image" Target="../media/image6.png"/><Relationship Id="rId14" Type="http://schemas.openxmlformats.org/officeDocument/2006/relationships/customXml" Target="../ink/ink4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6.xml"/><Relationship Id="rId13" Type="http://schemas.openxmlformats.org/officeDocument/2006/relationships/customXml" Target="../ink/ink51.xml"/><Relationship Id="rId3" Type="http://schemas.openxmlformats.org/officeDocument/2006/relationships/image" Target="../media/image13.png"/><Relationship Id="rId7" Type="http://schemas.openxmlformats.org/officeDocument/2006/relationships/customXml" Target="../ink/ink45.xml"/><Relationship Id="rId12" Type="http://schemas.openxmlformats.org/officeDocument/2006/relationships/customXml" Target="../ink/ink50.xml"/><Relationship Id="rId2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customXml" Target="../ink/ink49.xml"/><Relationship Id="rId5" Type="http://schemas.openxmlformats.org/officeDocument/2006/relationships/customXml" Target="../ink/ink44.xml"/><Relationship Id="rId15" Type="http://schemas.openxmlformats.org/officeDocument/2006/relationships/image" Target="../media/image14.png"/><Relationship Id="rId10" Type="http://schemas.openxmlformats.org/officeDocument/2006/relationships/customXml" Target="../ink/ink48.xml"/><Relationship Id="rId4" Type="http://schemas.openxmlformats.org/officeDocument/2006/relationships/customXml" Target="../ink/ink43.xml"/><Relationship Id="rId9" Type="http://schemas.openxmlformats.org/officeDocument/2006/relationships/customXml" Target="../ink/ink47.xml"/><Relationship Id="rId14" Type="http://schemas.openxmlformats.org/officeDocument/2006/relationships/customXml" Target="../ink/ink5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customXml" Target="../ink/ink56.xml"/><Relationship Id="rId2" Type="http://schemas.openxmlformats.org/officeDocument/2006/relationships/customXml" Target="../ink/ink5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5.xml"/><Relationship Id="rId5" Type="http://schemas.openxmlformats.org/officeDocument/2006/relationships/image" Target="../media/image14.png"/><Relationship Id="rId4" Type="http://schemas.openxmlformats.org/officeDocument/2006/relationships/customXml" Target="../ink/ink5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2.png"/><Relationship Id="rId7" Type="http://schemas.openxmlformats.org/officeDocument/2006/relationships/customXml" Target="../ink/ink5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customXml" Target="../ink/ink3.xml"/><Relationship Id="rId10" Type="http://schemas.openxmlformats.org/officeDocument/2006/relationships/customXml" Target="../ink/ink8.xml"/><Relationship Id="rId4" Type="http://schemas.openxmlformats.org/officeDocument/2006/relationships/customXml" Target="../ink/ink2.xml"/><Relationship Id="rId9" Type="http://schemas.openxmlformats.org/officeDocument/2006/relationships/customXml" Target="../ink/ink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ambar 5" descr="Tampilan dekat logo&#10;&#10;Deskripsi dibuat secara otomatis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1383132" y="187579"/>
            <a:ext cx="12191979" cy="6857990"/>
          </a:xfrm>
          <a:prstGeom prst="rect">
            <a:avLst/>
          </a:prstGeom>
        </p:spPr>
      </p:pic>
      <p:sp>
        <p:nvSpPr>
          <p:cNvPr id="2" name="Judul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2800" y="2355458"/>
            <a:ext cx="9519138" cy="1630907"/>
          </a:xfrm>
        </p:spPr>
        <p:txBody>
          <a:bodyPr rtlCol="0">
            <a:normAutofit/>
          </a:bodyPr>
          <a:lstStyle/>
          <a:p>
            <a:pPr rtl="0"/>
            <a:r>
              <a:rPr lang="id-id" sz="4400" b="1" dirty="0">
                <a:solidFill>
                  <a:schemeClr val="bg1"/>
                </a:solidFill>
              </a:rPr>
              <a:t>STRATEGI DAN PENILAIAN KINERJA </a:t>
            </a: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Autofit/>
          </a:bodyPr>
          <a:lstStyle/>
          <a:p>
            <a:pPr rtl="0">
              <a:spcAft>
                <a:spcPts val="600"/>
              </a:spcAft>
            </a:pPr>
            <a:r>
              <a:rPr lang="id-ID" sz="3600" b="1" dirty="0">
                <a:solidFill>
                  <a:schemeClr val="bg1"/>
                </a:solidFill>
              </a:rPr>
              <a:t>Mieke Rahayu</a:t>
            </a:r>
            <a:endParaRPr lang="id-id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C9D5E-DBF3-7B76-A748-B0B4E8416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Syarat perusahaan berkinerja tinggi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3CBEF-36CC-826C-6001-66BF1AE20A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12985"/>
            <a:ext cx="10084451" cy="5545015"/>
          </a:xfrm>
        </p:spPr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1. Shared Information and Open Communication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2.  Compelling Vision 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3.  Ongoing Leraning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4   .Relentles Focus on Customer Results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5.   Energizing System and Structures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6.   Shared Power an High Involvement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7E493-82F9-81D8-3B7C-A999EEC30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208208D-5987-6AC1-B1DB-9BF826139A80}"/>
                  </a:ext>
                </a:extLst>
              </p14:cNvPr>
              <p14:cNvContentPartPr/>
              <p14:nvPr/>
            </p14:nvContentPartPr>
            <p14:xfrm>
              <a:off x="10058031" y="407919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208208D-5987-6AC1-B1DB-9BF826139A8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4031" y="39711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3413A96-334C-3FF8-371E-20FFEC5F9B4F}"/>
                  </a:ext>
                </a:extLst>
              </p14:cNvPr>
              <p14:cNvContentPartPr/>
              <p14:nvPr/>
            </p14:nvContentPartPr>
            <p14:xfrm>
              <a:off x="10034991" y="445395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3413A96-334C-3FF8-371E-20FFEC5F9B4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980991" y="434595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47111D4-AFFF-897A-D558-AE4EB893C682}"/>
                  </a:ext>
                </a:extLst>
              </p14:cNvPr>
              <p14:cNvContentPartPr/>
              <p14:nvPr/>
            </p14:nvContentPartPr>
            <p14:xfrm>
              <a:off x="9987831" y="487659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47111D4-AFFF-897A-D558-AE4EB893C6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934191" y="476895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25C508B-41DC-16A8-2612-07BEA11ECF0C}"/>
                  </a:ext>
                </a:extLst>
              </p14:cNvPr>
              <p14:cNvContentPartPr/>
              <p14:nvPr/>
            </p14:nvContentPartPr>
            <p14:xfrm>
              <a:off x="10315791" y="447771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25C508B-41DC-16A8-2612-07BEA11ECF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61791" y="437007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9128282-9FFA-415A-DB3B-55A1A7016F31}"/>
                  </a:ext>
                </a:extLst>
              </p14:cNvPr>
              <p14:cNvContentPartPr/>
              <p14:nvPr/>
            </p14:nvContentPartPr>
            <p14:xfrm>
              <a:off x="10597671" y="4524877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9128282-9FFA-415A-DB3B-55A1A7016F3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43671" y="441687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C240FCD-BE8C-FBE0-1C6C-242B23E6BA57}"/>
                  </a:ext>
                </a:extLst>
              </p14:cNvPr>
              <p14:cNvContentPartPr/>
              <p14:nvPr/>
            </p14:nvContentPartPr>
            <p14:xfrm>
              <a:off x="514791" y="983917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C240FCD-BE8C-FBE0-1C6C-242B23E6BA5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1151" y="8759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8E82E9B-C1B2-62EA-66BB-D14772413644}"/>
                  </a:ext>
                </a:extLst>
              </p14:cNvPr>
              <p14:cNvContentPartPr/>
              <p14:nvPr/>
            </p14:nvContentPartPr>
            <p14:xfrm>
              <a:off x="8744751" y="1030717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8E82E9B-C1B2-62EA-66BB-D1477241364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90751" y="92271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1794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7568-45FA-EF3C-7789-F8A8393D1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SISTEM PEKERJAAN BERKINERJA TINGGI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B16AD-4B2B-DE08-699B-203762BA5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6769"/>
            <a:ext cx="8596668" cy="4634593"/>
          </a:xfrm>
        </p:spPr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Adalah pendekatan yang berdampak : </a:t>
            </a:r>
          </a:p>
          <a:p>
            <a:pPr marL="0" indent="0">
              <a:buNone/>
            </a:pP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Produktivitas </a:t>
            </a:r>
          </a:p>
          <a:p>
            <a:pPr marL="514350" indent="-514350">
              <a:buAutoNum type="arabicPeriod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Kualitas </a:t>
            </a:r>
          </a:p>
          <a:p>
            <a:pPr marL="514350" indent="-514350">
              <a:buAutoNum type="arabicPeriod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Tingkat Pelayanan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D74DC-680F-C846-2715-BA52A8BD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E05D488-1DB2-EB24-824A-9FDDB5C90CC6}"/>
                  </a:ext>
                </a:extLst>
              </p14:cNvPr>
              <p14:cNvContentPartPr/>
              <p14:nvPr/>
            </p14:nvContentPartPr>
            <p14:xfrm>
              <a:off x="5930991" y="536835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E05D488-1DB2-EB24-824A-9FDDB5C90C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77351" y="5260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BEB4851-C463-BF27-8903-78A2B857CF41}"/>
                  </a:ext>
                </a:extLst>
              </p14:cNvPr>
              <p14:cNvContentPartPr/>
              <p14:nvPr/>
            </p14:nvContentPartPr>
            <p14:xfrm>
              <a:off x="6282711" y="487659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BEB4851-C463-BF27-8903-78A2B857CF4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29071" y="476895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67D1161-A2AB-3656-9938-379D67689C93}"/>
                  </a:ext>
                </a:extLst>
              </p14:cNvPr>
              <p14:cNvContentPartPr/>
              <p14:nvPr/>
            </p14:nvContentPartPr>
            <p14:xfrm>
              <a:off x="6751791" y="475887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67D1161-A2AB-3656-9938-379D67689C9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97791" y="465087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DBCEC6C-8982-5C02-C171-EF98E80FA24E}"/>
                  </a:ext>
                </a:extLst>
              </p14:cNvPr>
              <p14:cNvContentPartPr/>
              <p14:nvPr/>
            </p14:nvContentPartPr>
            <p14:xfrm>
              <a:off x="7009551" y="494679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DBCEC6C-8982-5C02-C171-EF98E80FA24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5551" y="48387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A307623-5EA2-4BAF-1066-DE566AEA1D59}"/>
                  </a:ext>
                </a:extLst>
              </p14:cNvPr>
              <p14:cNvContentPartPr/>
              <p14:nvPr/>
            </p14:nvContentPartPr>
            <p14:xfrm>
              <a:off x="7127271" y="5274397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A307623-5EA2-4BAF-1066-DE566AEA1D5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3631" y="516675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F37DF320-1FED-D77A-EA0D-8F6428F22C7C}"/>
                  </a:ext>
                </a:extLst>
              </p14:cNvPr>
              <p14:cNvContentPartPr/>
              <p14:nvPr/>
            </p14:nvContentPartPr>
            <p14:xfrm>
              <a:off x="7009551" y="5931037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F37DF320-1FED-D77A-EA0D-8F6428F22C7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5551" y="58233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A5C3EF0-20DB-F207-30FE-3F13EA4357D4}"/>
                  </a:ext>
                </a:extLst>
              </p14:cNvPr>
              <p14:cNvContentPartPr/>
              <p14:nvPr/>
            </p14:nvContentPartPr>
            <p14:xfrm>
              <a:off x="6449391" y="6006997"/>
              <a:ext cx="232560" cy="18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A5C3EF0-20DB-F207-30FE-3F13EA4357D4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395391" y="5898997"/>
                <a:ext cx="34020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7C3E430-DEDF-1651-C238-A173A5B2FD3B}"/>
                  </a:ext>
                </a:extLst>
              </p14:cNvPr>
              <p14:cNvContentPartPr/>
              <p14:nvPr/>
            </p14:nvContentPartPr>
            <p14:xfrm>
              <a:off x="6329871" y="6001957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7C3E430-DEDF-1651-C238-A173A5B2FD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75871" y="58943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DF6AABB5-7C45-AA61-AE94-3E7C95B9169E}"/>
                  </a:ext>
                </a:extLst>
              </p14:cNvPr>
              <p14:cNvContentPartPr/>
              <p14:nvPr/>
            </p14:nvContentPartPr>
            <p14:xfrm>
              <a:off x="6329871" y="6001957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DF6AABB5-7C45-AA61-AE94-3E7C95B9169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75871" y="58943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88E77789-7869-1AD5-0FF1-763587BF0174}"/>
                  </a:ext>
                </a:extLst>
              </p14:cNvPr>
              <p14:cNvContentPartPr/>
              <p14:nvPr/>
            </p14:nvContentPartPr>
            <p14:xfrm>
              <a:off x="6306111" y="6001957"/>
              <a:ext cx="237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88E77789-7869-1AD5-0FF1-763587BF017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252471" y="5894317"/>
                <a:ext cx="1314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745EC950-20A4-CD0C-9F55-57956DA7F2AD}"/>
                  </a:ext>
                </a:extLst>
              </p14:cNvPr>
              <p14:cNvContentPartPr/>
              <p14:nvPr/>
            </p14:nvContentPartPr>
            <p14:xfrm>
              <a:off x="6080751" y="5731957"/>
              <a:ext cx="179640" cy="2462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745EC950-20A4-CD0C-9F55-57956DA7F2A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026751" y="5624317"/>
                <a:ext cx="287280" cy="46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B35F801-83AB-EBEB-71E9-4D31AB6BDEEA}"/>
                  </a:ext>
                </a:extLst>
              </p14:cNvPr>
              <p14:cNvContentPartPr/>
              <p14:nvPr/>
            </p14:nvContentPartPr>
            <p14:xfrm>
              <a:off x="5930991" y="5485357"/>
              <a:ext cx="360" cy="3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B35F801-83AB-EBEB-71E9-4D31AB6BDEE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77351" y="5377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A6496D8A-4D39-824A-5FE2-081DCF9AC4BF}"/>
                  </a:ext>
                </a:extLst>
              </p14:cNvPr>
              <p14:cNvContentPartPr/>
              <p14:nvPr/>
            </p14:nvContentPartPr>
            <p14:xfrm>
              <a:off x="6212871" y="4993597"/>
              <a:ext cx="360" cy="3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A6496D8A-4D39-824A-5FE2-081DCF9AC4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8871" y="48855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9DE6E37-524C-9292-98FB-24E7C0EEE2C2}"/>
                  </a:ext>
                </a:extLst>
              </p14:cNvPr>
              <p14:cNvContentPartPr/>
              <p14:nvPr/>
            </p14:nvContentPartPr>
            <p14:xfrm>
              <a:off x="6212871" y="4993597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9DE6E37-524C-9292-98FB-24E7C0EEE2C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8871" y="48855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F74B4B1-FBE2-C5EE-39BF-D6C4F2B8721C}"/>
                  </a:ext>
                </a:extLst>
              </p14:cNvPr>
              <p14:cNvContentPartPr/>
              <p14:nvPr/>
            </p14:nvContentPartPr>
            <p14:xfrm>
              <a:off x="6212871" y="4993597"/>
              <a:ext cx="360" cy="36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F74B4B1-FBE2-C5EE-39BF-D6C4F2B8721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158871" y="48855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C58AE24-B699-9B36-479F-9411C7E0CA4A}"/>
                  </a:ext>
                </a:extLst>
              </p14:cNvPr>
              <p14:cNvContentPartPr/>
              <p14:nvPr/>
            </p14:nvContentPartPr>
            <p14:xfrm>
              <a:off x="6135111" y="4993597"/>
              <a:ext cx="78120" cy="13428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C58AE24-B699-9B36-479F-9411C7E0CA4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6081471" y="4885597"/>
                <a:ext cx="185760" cy="34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2411DE82-D9E5-579E-BBC9-AAE501986EDD}"/>
                  </a:ext>
                </a:extLst>
              </p14:cNvPr>
              <p14:cNvContentPartPr/>
              <p14:nvPr/>
            </p14:nvContentPartPr>
            <p14:xfrm>
              <a:off x="5837031" y="5485357"/>
              <a:ext cx="360" cy="36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2411DE82-D9E5-579E-BBC9-AAE501986E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83391" y="5377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494A1DAF-81B1-AD86-C25C-A89DB41C1F91}"/>
                  </a:ext>
                </a:extLst>
              </p14:cNvPr>
              <p14:cNvContentPartPr/>
              <p14:nvPr/>
            </p14:nvContentPartPr>
            <p14:xfrm>
              <a:off x="5837031" y="5485357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494A1DAF-81B1-AD86-C25C-A89DB41C1F9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83391" y="537771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72493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C0C50-92F8-312E-EDF7-937726153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KARYAWAN BERKINERJA TINGGI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80956-08DA-44D4-1E00-0432608EE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430215"/>
            <a:ext cx="10178235" cy="4611147"/>
          </a:xfrm>
        </p:spPr>
        <p:txBody>
          <a:bodyPr>
            <a:normAutofit/>
          </a:bodyPr>
          <a:lstStyle/>
          <a:p>
            <a:r>
              <a:rPr lang="id-ID" sz="3200" dirty="0"/>
              <a:t>1. Harus memiliki Tugas yang Bernilai</a:t>
            </a:r>
          </a:p>
          <a:p>
            <a:endParaRPr lang="id-ID" sz="3200" dirty="0"/>
          </a:p>
          <a:p>
            <a:r>
              <a:rPr lang="id-ID" sz="3200" dirty="0"/>
              <a:t>2. Memiliki Kendali untuk mewujudkan tujuannnya</a:t>
            </a:r>
          </a:p>
          <a:p>
            <a:endParaRPr lang="id-ID" sz="3200" dirty="0"/>
          </a:p>
          <a:p>
            <a:r>
              <a:rPr lang="id-ID" sz="3200" dirty="0"/>
              <a:t>3. Harus saling mendukung ( memberikan energi) </a:t>
            </a:r>
          </a:p>
          <a:p>
            <a:pPr marL="0" indent="0">
              <a:buNone/>
            </a:pPr>
            <a:endParaRPr lang="id-ID" sz="3200" dirty="0"/>
          </a:p>
          <a:p>
            <a:pPr marL="0" indent="0">
              <a:buNone/>
            </a:pPr>
            <a:r>
              <a:rPr lang="id-ID" sz="3200" dirty="0"/>
              <a:t>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2754B6-B0F2-3932-2F8E-F5601A382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42B94D78-6890-5507-46F6-F1D10F740A7E}"/>
                  </a:ext>
                </a:extLst>
              </p14:cNvPr>
              <p14:cNvContentPartPr/>
              <p14:nvPr/>
            </p14:nvContentPartPr>
            <p14:xfrm>
              <a:off x="4125951" y="532155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42B94D78-6890-5507-46F6-F1D10F740A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16951" y="5267557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1BA3A75-D56E-F4C7-9B71-274481EC5BE6}"/>
                  </a:ext>
                </a:extLst>
              </p14:cNvPr>
              <p14:cNvContentPartPr/>
              <p14:nvPr/>
            </p14:nvContentPartPr>
            <p14:xfrm>
              <a:off x="5509071" y="572007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1BA3A75-D56E-F4C7-9B71-274481EC5B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00431" y="5666437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BE9D09D-92A8-3802-8E19-1ACEE67A31FC}"/>
                  </a:ext>
                </a:extLst>
              </p14:cNvPr>
              <p14:cNvContentPartPr/>
              <p14:nvPr/>
            </p14:nvContentPartPr>
            <p14:xfrm>
              <a:off x="5228271" y="527439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BE9D09D-92A8-3802-8E19-1ACEE67A31F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19631" y="5220757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4C5C540-621F-D7F8-54C7-4E6E6798E779}"/>
                  </a:ext>
                </a:extLst>
              </p14:cNvPr>
              <p14:cNvContentPartPr/>
              <p14:nvPr/>
            </p14:nvContentPartPr>
            <p14:xfrm>
              <a:off x="5930991" y="557931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4C5C540-621F-D7F8-54C7-4E6E6798E77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22351" y="557067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B97B3502-A7CD-13EC-E4BB-3AE98F9A739A}"/>
                  </a:ext>
                </a:extLst>
              </p14:cNvPr>
              <p14:cNvContentPartPr/>
              <p14:nvPr/>
            </p14:nvContentPartPr>
            <p14:xfrm>
              <a:off x="561951" y="960877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B97B3502-A7CD-13EC-E4BB-3AE98F9A739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2951" y="951877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7BD6B98-A6D2-37DD-D53C-D00CC6F407CC}"/>
                  </a:ext>
                </a:extLst>
              </p14:cNvPr>
              <p14:cNvContentPartPr/>
              <p14:nvPr/>
            </p14:nvContentPartPr>
            <p14:xfrm>
              <a:off x="6587631" y="5251357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7BD6B98-A6D2-37DD-D53C-D00CC6F407C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533991" y="5143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1E44F27-7F30-87F4-E05E-000DA6CE7267}"/>
                  </a:ext>
                </a:extLst>
              </p14:cNvPr>
              <p14:cNvContentPartPr/>
              <p14:nvPr/>
            </p14:nvContentPartPr>
            <p14:xfrm>
              <a:off x="561951" y="983917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1E44F27-7F30-87F4-E05E-000DA6CE726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7951" y="8759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69E32A5-1FC0-04BA-9843-CF5CF15F39C4}"/>
                  </a:ext>
                </a:extLst>
              </p14:cNvPr>
              <p14:cNvContentPartPr/>
              <p14:nvPr/>
            </p14:nvContentPartPr>
            <p14:xfrm>
              <a:off x="561951" y="1288477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69E32A5-1FC0-04BA-9843-CF5CF15F39C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07951" y="118083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06536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BA9AF-0510-B8D7-97E4-EB377F5CD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/>
                </a:solidFill>
              </a:rPr>
              <a:t>PRAKTIK MSDM (MENDUKUNG HPWS)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D3B17-3495-16AD-CC33-CCA653D81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83323"/>
            <a:ext cx="8596668" cy="46580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1.Staffing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2.Rancangan kerja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3.Pelatihan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4.Kompensasi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5.Manajemen Kinerja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6DF4AF-32E9-AC72-71D9-668919EB6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D410315-D19A-B722-0C4E-5284E2979A57}"/>
                  </a:ext>
                </a:extLst>
              </p14:cNvPr>
              <p14:cNvContentPartPr/>
              <p14:nvPr/>
            </p14:nvContentPartPr>
            <p14:xfrm>
              <a:off x="7267311" y="496983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D410315-D19A-B722-0C4E-5284E2979A5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261191" y="4963717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5EC5FD2-EC88-0A2B-4E4A-361AFD63E882}"/>
                  </a:ext>
                </a:extLst>
              </p14:cNvPr>
              <p14:cNvContentPartPr/>
              <p14:nvPr/>
            </p14:nvContentPartPr>
            <p14:xfrm>
              <a:off x="7502031" y="471171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5EC5FD2-EC88-0A2B-4E4A-361AFD63E8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95911" y="4705597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EA4EE91-E689-A9A5-911B-9337AA5F1DE1}"/>
                  </a:ext>
                </a:extLst>
              </p14:cNvPr>
              <p14:cNvContentPartPr/>
              <p14:nvPr/>
            </p14:nvContentPartPr>
            <p14:xfrm>
              <a:off x="5861151" y="281271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EA4EE91-E689-A9A5-911B-9337AA5F1DE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07151" y="270507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6571E02-1593-A1B4-B68D-EEF038B495FF}"/>
                  </a:ext>
                </a:extLst>
              </p14:cNvPr>
              <p14:cNvContentPartPr/>
              <p14:nvPr/>
            </p14:nvContentPartPr>
            <p14:xfrm>
              <a:off x="7267311" y="290667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6571E02-1593-A1B4-B68D-EEF038B495F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13671" y="279903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BDADF75-D42B-78DA-EC05-DC7D90116524}"/>
                  </a:ext>
                </a:extLst>
              </p14:cNvPr>
              <p14:cNvContentPartPr/>
              <p14:nvPr/>
            </p14:nvContentPartPr>
            <p14:xfrm>
              <a:off x="7948071" y="5110597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BDADF75-D42B-78DA-EC05-DC7D9011652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94071" y="50025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0A15BE18-CE03-B109-CE25-20E0A547BAF1}"/>
                  </a:ext>
                </a:extLst>
              </p14:cNvPr>
              <p14:cNvContentPartPr/>
              <p14:nvPr/>
            </p14:nvContentPartPr>
            <p14:xfrm>
              <a:off x="6423831" y="3962197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0A15BE18-CE03-B109-CE25-20E0A547BAF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69831" y="38541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A7B6CEC-65FD-6FCF-66FB-E854252F0346}"/>
                  </a:ext>
                </a:extLst>
              </p14:cNvPr>
              <p14:cNvContentPartPr/>
              <p14:nvPr/>
            </p14:nvContentPartPr>
            <p14:xfrm>
              <a:off x="1195551" y="5063437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A7B6CEC-65FD-6FCF-66FB-E854252F034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1551" y="49557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4DAB7C9-118B-A03F-75E1-B0DD2599B616}"/>
                  </a:ext>
                </a:extLst>
              </p14:cNvPr>
              <p14:cNvContentPartPr/>
              <p14:nvPr/>
            </p14:nvContentPartPr>
            <p14:xfrm>
              <a:off x="1476351" y="5134357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4DAB7C9-118B-A03F-75E1-B0DD2599B61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22351" y="5026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8452D18-7B6D-9539-CD34-DF97B4EAF907}"/>
                  </a:ext>
                </a:extLst>
              </p14:cNvPr>
              <p14:cNvContentPartPr/>
              <p14:nvPr/>
            </p14:nvContentPartPr>
            <p14:xfrm>
              <a:off x="1265391" y="5650237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8452D18-7B6D-9539-CD34-DF97B4EAF90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11751" y="554223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2965F24-8845-670C-373B-50C71179885A}"/>
                  </a:ext>
                </a:extLst>
              </p14:cNvPr>
              <p14:cNvContentPartPr/>
              <p14:nvPr/>
            </p14:nvContentPartPr>
            <p14:xfrm>
              <a:off x="-610569" y="2413837"/>
              <a:ext cx="360" cy="3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2965F24-8845-670C-373B-50C71179885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664209" y="23061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328F6413-23EE-01CA-DDFA-00E6492F3D8D}"/>
                  </a:ext>
                </a:extLst>
              </p14:cNvPr>
              <p14:cNvContentPartPr/>
              <p14:nvPr/>
            </p14:nvContentPartPr>
            <p14:xfrm>
              <a:off x="-727569" y="2484757"/>
              <a:ext cx="360" cy="3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28F6413-23EE-01CA-DDFA-00E6492F3D8D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781209" y="237711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4595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EB66B-9186-D8ED-A5DD-03AC73243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‘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BD741-7EC8-982B-745B-4988B1686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8463"/>
            <a:ext cx="8596668" cy="4282900"/>
          </a:xfrm>
        </p:spPr>
        <p:txBody>
          <a:bodyPr>
            <a:normAutofit/>
          </a:bodyPr>
          <a:lstStyle/>
          <a:p>
            <a:endParaRPr lang="id-ID" sz="4000" dirty="0"/>
          </a:p>
          <a:p>
            <a:endParaRPr lang="id-ID" sz="4000" dirty="0"/>
          </a:p>
          <a:p>
            <a:r>
              <a:rPr lang="id-ID" sz="4000" b="1" i="1" dirty="0">
                <a:solidFill>
                  <a:schemeClr val="tx2"/>
                </a:solidFill>
              </a:rPr>
              <a:t>Terimakasih.....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7D8B0-BC19-32BE-FB2A-A621C0D84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8FDAEA-6B75-4304-9831-F5B8374AF63C}" type="datetime1">
              <a:rPr lang="id-ID" smtClean="0"/>
              <a:t>31/05/2025</a:t>
            </a:fld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A2BCB2E-C405-C6FB-7D44-065DCF76B767}"/>
                  </a:ext>
                </a:extLst>
              </p14:cNvPr>
              <p14:cNvContentPartPr/>
              <p14:nvPr/>
            </p14:nvContentPartPr>
            <p14:xfrm>
              <a:off x="1242351" y="2154277"/>
              <a:ext cx="4761360" cy="25372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A2BCB2E-C405-C6FB-7D44-065DCF76B76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88711" y="2046277"/>
                <a:ext cx="4869000" cy="275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4FD89BF-4585-0FA3-3A06-F1F2A1C56DBB}"/>
                  </a:ext>
                </a:extLst>
              </p14:cNvPr>
              <p14:cNvContentPartPr/>
              <p14:nvPr/>
            </p14:nvContentPartPr>
            <p14:xfrm>
              <a:off x="4172751" y="454791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4FD89BF-4585-0FA3-3A06-F1F2A1C56D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19111" y="44399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5123278-032F-9EFE-3FD2-A907A3279F9C}"/>
                  </a:ext>
                </a:extLst>
              </p14:cNvPr>
              <p14:cNvContentPartPr/>
              <p14:nvPr/>
            </p14:nvContentPartPr>
            <p14:xfrm>
              <a:off x="4172751" y="454791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5123278-032F-9EFE-3FD2-A907A3279F9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19111" y="44399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22CFB2A-9D70-DED2-2353-E67E6EB70B04}"/>
                  </a:ext>
                </a:extLst>
              </p14:cNvPr>
              <p14:cNvContentPartPr/>
              <p14:nvPr/>
            </p14:nvContentPartPr>
            <p14:xfrm>
              <a:off x="4172751" y="454791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22CFB2A-9D70-DED2-2353-E67E6EB70B0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119111" y="443991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6547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123F-6D99-F9B6-EE8E-F75DDB0EA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             DEFINISI KINERJA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92971-20E2-F43D-15B3-F769DE8C0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17785"/>
            <a:ext cx="10058400" cy="4597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Tingkat keberhasilan pegawai dalam menyelesaikan pekerjaan.</a:t>
            </a:r>
          </a:p>
          <a:p>
            <a:pPr marL="0" indent="0">
              <a:buNone/>
            </a:pP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Merupakan perwujudan dari bakat atau kemampuan itu sendiri dalam karya nyata.</a:t>
            </a:r>
          </a:p>
          <a:p>
            <a:pPr marL="0" indent="0">
              <a:buNone/>
            </a:pP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Apa yang dilakukan atau tidak dilakukan oleh pegawai dalam mengemban pekerjaannya 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1C808-5782-03BA-F8D1-90878468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72B4443-0955-18F6-08F2-5F0C5A2DE71C}"/>
                  </a:ext>
                </a:extLst>
              </p14:cNvPr>
              <p14:cNvContentPartPr/>
              <p14:nvPr/>
            </p14:nvContentPartPr>
            <p14:xfrm>
              <a:off x="2437911" y="960877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72B4443-0955-18F6-08F2-5F0C5A2DE71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3911" y="85287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E55D224-6CFF-71E8-2E2E-FD8C99FA4598}"/>
                  </a:ext>
                </a:extLst>
              </p14:cNvPr>
              <p14:cNvContentPartPr/>
              <p14:nvPr/>
            </p14:nvContentPartPr>
            <p14:xfrm>
              <a:off x="2249991" y="983917"/>
              <a:ext cx="360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E55D224-6CFF-71E8-2E2E-FD8C99FA45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95991" y="8759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560D96E-55E5-A1D1-37AD-A3990A8AC45B}"/>
                  </a:ext>
                </a:extLst>
              </p14:cNvPr>
              <p14:cNvContentPartPr/>
              <p14:nvPr/>
            </p14:nvContentPartPr>
            <p14:xfrm>
              <a:off x="2062791" y="702757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560D96E-55E5-A1D1-37AD-A3990A8AC45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9151" y="5951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0F4B2B8-FC9F-AFF9-D822-B2DE84AC8D99}"/>
                  </a:ext>
                </a:extLst>
              </p14:cNvPr>
              <p14:cNvContentPartPr/>
              <p14:nvPr/>
            </p14:nvContentPartPr>
            <p14:xfrm>
              <a:off x="2015991" y="1030717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0F4B2B8-FC9F-AFF9-D822-B2DE84AC8D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2351" y="922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C65DCD3-F953-82BC-FE9A-BA541E8E702F}"/>
                  </a:ext>
                </a:extLst>
              </p14:cNvPr>
              <p14:cNvContentPartPr/>
              <p14:nvPr/>
            </p14:nvContentPartPr>
            <p14:xfrm>
              <a:off x="6353631" y="1030717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C65DCD3-F953-82BC-FE9A-BA541E8E702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9991" y="9227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4BF3330-A5C2-EA85-F911-7B2F68123E6D}"/>
                  </a:ext>
                </a:extLst>
              </p14:cNvPr>
              <p14:cNvContentPartPr/>
              <p14:nvPr/>
            </p14:nvContentPartPr>
            <p14:xfrm>
              <a:off x="6446871" y="678997"/>
              <a:ext cx="360" cy="3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4BF3330-A5C2-EA85-F911-7B2F68123E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92871" y="5709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2F29DAB-CEB1-05EE-A9C8-ECED754DDFA2}"/>
                  </a:ext>
                </a:extLst>
              </p14:cNvPr>
              <p14:cNvContentPartPr/>
              <p14:nvPr/>
            </p14:nvContentPartPr>
            <p14:xfrm>
              <a:off x="6587631" y="1054477"/>
              <a:ext cx="360" cy="3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2F29DAB-CEB1-05EE-A9C8-ECED754DDFA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33991" y="94683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99F5D3C-1028-ABCD-7202-D83F3E522D08}"/>
                  </a:ext>
                </a:extLst>
              </p14:cNvPr>
              <p14:cNvContentPartPr/>
              <p14:nvPr/>
            </p14:nvContentPartPr>
            <p14:xfrm>
              <a:off x="6939351" y="1124677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99F5D3C-1028-ABCD-7202-D83F3E522D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85711" y="101667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42051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4C4B3-40AE-771B-20BB-BB4A35D3F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240389" cy="1320800"/>
          </a:xfrm>
        </p:spPr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FAKTOR YANG MEMPENGARUHI   KINERJA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68BB2-D622-985E-3A83-66F396B4D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014194"/>
            <a:ext cx="10058400" cy="4020846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Ability </a:t>
            </a:r>
          </a:p>
          <a:p>
            <a:pPr marL="514350" indent="-514350">
              <a:buAutoNum type="arabicPeriod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Motivation </a:t>
            </a:r>
          </a:p>
          <a:p>
            <a:pPr marL="0" indent="0">
              <a:buNone/>
            </a:pPr>
            <a:r>
              <a:rPr lang="id-ID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Performance = Ability +Motivation</a:t>
            </a:r>
          </a:p>
          <a:p>
            <a:pPr marL="0" indent="0">
              <a:buNone/>
            </a:pPr>
            <a:r>
              <a:rPr lang="id-ID" sz="3200" b="1" dirty="0">
                <a:latin typeface="Arial" panose="020B0604020202020204" pitchFamily="34" charset="0"/>
                <a:cs typeface="Arial" panose="020B0604020202020204" pitchFamily="34" charset="0"/>
              </a:rPr>
              <a:t>Motivation                  = Attitude + Situation </a:t>
            </a:r>
          </a:p>
          <a:p>
            <a:pPr marL="0" indent="0">
              <a:buNone/>
            </a:pPr>
            <a:r>
              <a:rPr lang="id-ID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Ability                         = Knowledge + Skill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9A68F-DB99-AE32-42D4-57B63D5D4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45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03C7D-74BA-31BE-98AE-EF114312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        PENGUKURAN KINERJA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B1019-79A5-51C6-A9DA-D018BDEEC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1. Kuantitas Pekerjaan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Quantity of work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2   Kualitas pekerjaan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Quality of work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3.  Kemandirian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Dependability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4.   Intisiatif(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Initiative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5    Adaptabilitas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Adaptability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6.   Kerjasama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Coorporation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4D254-BD6C-9CBE-639F-628E04A0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6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A7623-E48B-421A-4ABC-D650F201A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TUJUAN PENILAIAN KINERJA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05E3E-B062-8843-8CC5-9939162D5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06769"/>
            <a:ext cx="10363200" cy="46345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3200" dirty="0"/>
              <a:t>1.Peningkatan Kinerja(</a:t>
            </a:r>
            <a:r>
              <a:rPr lang="id-ID" sz="3200" i="1" dirty="0"/>
              <a:t>Performance Improvement </a:t>
            </a:r>
            <a:r>
              <a:rPr lang="id-ID" sz="3200" dirty="0"/>
              <a:t>)</a:t>
            </a:r>
          </a:p>
          <a:p>
            <a:pPr marL="0" indent="0">
              <a:buNone/>
            </a:pPr>
            <a:r>
              <a:rPr lang="id-ID" sz="3200" dirty="0"/>
              <a:t>2. Penyesuaian Kompensasi (</a:t>
            </a:r>
            <a:r>
              <a:rPr lang="id-ID" sz="3200" i="1" dirty="0"/>
              <a:t>Compensation   </a:t>
            </a:r>
          </a:p>
          <a:p>
            <a:pPr marL="0" indent="0">
              <a:buNone/>
            </a:pPr>
            <a:r>
              <a:rPr lang="id-ID" sz="3200" dirty="0"/>
              <a:t>     </a:t>
            </a:r>
            <a:r>
              <a:rPr lang="id-ID" sz="3200" i="1" dirty="0"/>
              <a:t>Adjustment</a:t>
            </a:r>
            <a:r>
              <a:rPr lang="id-ID" sz="3200" dirty="0"/>
              <a:t>)</a:t>
            </a:r>
          </a:p>
          <a:p>
            <a:pPr marL="0" indent="0">
              <a:buNone/>
            </a:pPr>
            <a:r>
              <a:rPr lang="id-ID" sz="3200" dirty="0"/>
              <a:t>3. Keputusan Penempatan (</a:t>
            </a:r>
            <a:r>
              <a:rPr lang="id-ID" sz="3200" i="1" dirty="0"/>
              <a:t>Placement Decision</a:t>
            </a:r>
            <a:r>
              <a:rPr lang="id-ID" sz="3200" dirty="0"/>
              <a:t>)</a:t>
            </a:r>
          </a:p>
          <a:p>
            <a:pPr marL="0" indent="0">
              <a:buNone/>
            </a:pPr>
            <a:r>
              <a:rPr lang="id-ID" sz="3200" dirty="0"/>
              <a:t>4. Kebutuhan Pengembangan dan Pelatihan (</a:t>
            </a:r>
            <a:r>
              <a:rPr lang="id-ID" sz="3200" i="1" dirty="0"/>
              <a:t>Training </a:t>
            </a:r>
          </a:p>
          <a:p>
            <a:pPr marL="0" indent="0">
              <a:buNone/>
            </a:pPr>
            <a:r>
              <a:rPr lang="id-ID" sz="3200" i="1" dirty="0"/>
              <a:t>    and Development Needs)</a:t>
            </a:r>
          </a:p>
          <a:p>
            <a:pPr marL="0" indent="0">
              <a:buNone/>
            </a:pPr>
            <a:r>
              <a:rPr lang="id-ID" sz="3200" dirty="0"/>
              <a:t>5. Perencanaan dan pengembangan Karir(</a:t>
            </a:r>
            <a:r>
              <a:rPr lang="id-ID" sz="3200" i="1" dirty="0"/>
              <a:t>Career </a:t>
            </a:r>
          </a:p>
          <a:p>
            <a:pPr marL="0" indent="0">
              <a:buNone/>
            </a:pPr>
            <a:r>
              <a:rPr lang="id-ID" sz="3200" i="1" dirty="0"/>
              <a:t>    Planning and Development)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3FF33-8056-C8D4-8DD5-3D54B5A7E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35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867D-F5A9-B02F-76FD-87797851F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0A523-B699-B91F-BBFF-62B01E787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53662"/>
            <a:ext cx="9685866" cy="54043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6.Prosedur Perekrutan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ProcessDeficiencies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7. Kesalahan Desain pekerjaan dan Ketidak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akuratan Informasi(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Informational Innaccuracies</a:t>
            </a:r>
          </a:p>
          <a:p>
            <a:pPr marL="0" indent="0">
              <a:buNone/>
            </a:pP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      and Job –Design Errors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8  Kesempatan yang sama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Equal Employment </a:t>
            </a:r>
          </a:p>
          <a:p>
            <a:pPr marL="0" indent="0">
              <a:buNone/>
            </a:pP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      Opportunity)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9. Tantangan Eksternal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External Chalenges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10. Umpan Balik (</a:t>
            </a:r>
            <a:r>
              <a:rPr lang="id-ID" sz="3200" i="1" dirty="0">
                <a:latin typeface="Arial" panose="020B0604020202020204" pitchFamily="34" charset="0"/>
                <a:cs typeface="Arial" panose="020B0604020202020204" pitchFamily="34" charset="0"/>
              </a:rPr>
              <a:t>Feed-Back)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617B4-72CB-A092-5837-02DDBE29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5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9C8E3-5DEC-1502-1F4E-814D9B1A2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BIAS DALAM PENILAIAN KINERJA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844B4-D082-3EFC-ADC5-6977957C5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8463"/>
            <a:ext cx="8596668" cy="4648024"/>
          </a:xfrm>
        </p:spPr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1. Hallo Effect ( Like  and Dislike)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2. Leniency and Severity Effect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3.Severity Effect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4.Central Tendency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5. Assimilation and Differential Effect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6. First Impression Error</a:t>
            </a:r>
          </a:p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7 .  Recency Effect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5D1F5-C150-4584-9D5B-2D74409E1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36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C43A-47F2-A1BC-7848-F5E50F28D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/>
                </a:solidFill>
              </a:rPr>
              <a:t>STRATEGI KINERJA TINGGI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0AE93-D02D-849C-7A63-85175B969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24001"/>
            <a:ext cx="10483036" cy="45173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 . Karyawan : mengelola perilaku dan hasil kerja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2.  Manajemen Kinerja : Tim-kerja untuk menunjukkan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arah yang dikehendaki seseorang.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3.   Menciptakan Scores.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6D6BF-4A4A-A49A-1357-5128EE869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073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5A18E-6FE9-CDB3-1ECF-265515CCC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/>
                </a:solidFill>
              </a:rPr>
              <a:t>ORGANISASI BERKINERJA TINGGI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0C611-6E6B-1D66-CD29-68AB0AF32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36431"/>
            <a:ext cx="9498297" cy="5070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1.Menjadi Penyedia pilihan,dengan layanan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dan komitmen untuk mendapatkan keuntungan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2.Menjadi Pilihan Karyawan,dengan pekerja yang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handal, diberdayakan , diberi kesempatan untuk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meningkatkan skill dan pengetahuan.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3. Menjadi pilihan Investasi,dibutuhkan pengakuan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kemampuan dan kinerja perusahaan sekarang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dan yang akan datang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6BA65-0471-ECA1-377E-E38BE662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C645233-C8A6-418B-8EC4-65E8CA36647F}" type="datetime1">
              <a:rPr lang="id-ID" smtClean="0"/>
              <a:t>31/05/2025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5720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463</Words>
  <Application>Microsoft Office PowerPoint</Application>
  <PresentationFormat>Widescreen</PresentationFormat>
  <Paragraphs>105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Facet</vt:lpstr>
      <vt:lpstr>STRATEGI DAN PENILAIAN KINERJA </vt:lpstr>
      <vt:lpstr>             DEFINISI KINERJA</vt:lpstr>
      <vt:lpstr>FAKTOR YANG MEMPENGARUHI   KINERJA</vt:lpstr>
      <vt:lpstr>        PENGUKURAN KINERJA</vt:lpstr>
      <vt:lpstr>TUJUAN PENILAIAN KINERJA</vt:lpstr>
      <vt:lpstr>.</vt:lpstr>
      <vt:lpstr>BIAS DALAM PENILAIAN KINERJA</vt:lpstr>
      <vt:lpstr>STRATEGI KINERJA TINGGI</vt:lpstr>
      <vt:lpstr>ORGANISASI BERKINERJA TINGGI</vt:lpstr>
      <vt:lpstr>Syarat perusahaan berkinerja tinggi</vt:lpstr>
      <vt:lpstr>SISTEM PEKERJAAN BERKINERJA TINGGI</vt:lpstr>
      <vt:lpstr>KARYAWAN BERKINERJA TINGGI</vt:lpstr>
      <vt:lpstr>PRAKTIK MSDM (MENDUKUNG HPWS)</vt:lpstr>
      <vt:lpstr>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5</cp:revision>
  <dcterms:created xsi:type="dcterms:W3CDTF">2025-05-31T00:35:32Z</dcterms:created>
  <dcterms:modified xsi:type="dcterms:W3CDTF">2025-05-31T03:16:26Z</dcterms:modified>
</cp:coreProperties>
</file>