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73" r:id="rId2"/>
    <p:sldId id="322" r:id="rId3"/>
    <p:sldId id="457" r:id="rId4"/>
    <p:sldId id="458" r:id="rId5"/>
    <p:sldId id="459" r:id="rId6"/>
    <p:sldId id="460" r:id="rId7"/>
    <p:sldId id="461" r:id="rId8"/>
    <p:sldId id="45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71" r:id="rId17"/>
    <p:sldId id="472" r:id="rId18"/>
    <p:sldId id="470" r:id="rId19"/>
    <p:sldId id="388" r:id="rId20"/>
  </p:sldIdLst>
  <p:sldSz cx="9906000" cy="6858000" type="A4"/>
  <p:notesSz cx="6815138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9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isa Febriana" initials="AF" lastIdx="1" clrIdx="0">
    <p:extLst>
      <p:ext uri="{19B8F6BF-5375-455C-9EA6-DF929625EA0E}">
        <p15:presenceInfo xmlns:p15="http://schemas.microsoft.com/office/powerpoint/2012/main" xmlns="" userId="Annisa Febri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1203" autoAdjust="0"/>
  </p:normalViewPr>
  <p:slideViewPr>
    <p:cSldViewPr>
      <p:cViewPr varScale="1">
        <p:scale>
          <a:sx n="60" d="100"/>
          <a:sy n="60" d="100"/>
        </p:scale>
        <p:origin x="-414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10" y="-102"/>
      </p:cViewPr>
      <p:guideLst>
        <p:guide orient="horz" pos="3129"/>
        <p:guide pos="214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0C622-AE02-479E-837E-71D7152B600A}" type="doc">
      <dgm:prSet loTypeId="urn:microsoft.com/office/officeart/2005/8/layout/cycle2" loCatId="cycle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AEDAD884-8105-4788-A7C5-75F62AC13C7D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Analisis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transaksi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bisnis</a:t>
          </a:r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3807D053-C09F-4FB6-B92B-DC41D2FC256F}" type="parTrans" cxnId="{430E819E-08AB-46D2-B089-0F0585279B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2687BE3-12D5-4708-BEBF-BB547D212043}" type="sibTrans" cxnId="{430E819E-08AB-46D2-B089-0F0585279B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316A99-6B47-4521-ABE8-19934BC2186E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Jurnal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transaksi</a:t>
          </a:r>
          <a:endParaRPr lang="en-US" dirty="0">
            <a:solidFill>
              <a:schemeClr val="tx1"/>
            </a:solidFill>
          </a:endParaRPr>
        </a:p>
      </dgm:t>
    </dgm:pt>
    <dgm:pt modelId="{8E84478C-4F12-42D7-A1B3-E4877197145C}" type="parTrans" cxnId="{1D88F1DA-9C12-4C4B-94DF-0ACC063AEAF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B0A3936-72DE-4303-A2CD-3C6C8C0B5A84}" type="sibTrans" cxnId="{1D88F1DA-9C12-4C4B-94DF-0ACC063AEAF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5477EF6-E5C6-4754-9A8F-0D133C20FECA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Posting </a:t>
          </a:r>
          <a:r>
            <a:rPr lang="en-US" dirty="0" err="1" smtClean="0">
              <a:solidFill>
                <a:schemeClr val="tx1"/>
              </a:solidFill>
            </a:rPr>
            <a:t>buku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besar</a:t>
          </a:r>
          <a:endParaRPr lang="en-US" dirty="0">
            <a:solidFill>
              <a:schemeClr val="tx1"/>
            </a:solidFill>
          </a:endParaRPr>
        </a:p>
      </dgm:t>
    </dgm:pt>
    <dgm:pt modelId="{0567204C-BFE1-493C-A9F0-7B1532288B61}" type="parTrans" cxnId="{70753DDE-BF97-44E8-A9EB-7D481517C1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8A945F5-CFCB-4A92-89F6-A62AB8862DBC}" type="sibTrans" cxnId="{70753DDE-BF97-44E8-A9EB-7D481517C1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A5366B4-2B48-4961-B9DB-F1EFF6F9754B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Neraca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Saldo</a:t>
          </a:r>
          <a:endParaRPr lang="en-US" dirty="0">
            <a:solidFill>
              <a:schemeClr val="tx1"/>
            </a:solidFill>
          </a:endParaRPr>
        </a:p>
      </dgm:t>
    </dgm:pt>
    <dgm:pt modelId="{0A2A725E-0162-4951-9E88-80CAA48F2859}" type="parTrans" cxnId="{6FA90FD6-F3F8-4C4D-AE92-7FE72C1C7B5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08E79E-8BC9-4638-B6A0-604B2235679D}" type="sibTrans" cxnId="{6FA90FD6-F3F8-4C4D-AE92-7FE72C1C7B5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399BAA-9C40-4CDB-81AA-CE1B466B7BE0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Jurnal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Penyesuaian</a:t>
          </a:r>
          <a:endParaRPr lang="en-US" b="1" dirty="0">
            <a:solidFill>
              <a:schemeClr val="tx1"/>
            </a:solidFill>
          </a:endParaRPr>
        </a:p>
      </dgm:t>
    </dgm:pt>
    <dgm:pt modelId="{CD4EFCA4-D9F9-47DD-9AFC-02F39F314B8A}" type="parTrans" cxnId="{925861D0-5362-438E-9BDB-E9D8AF3E25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6A1796A-2F3F-4561-B956-160E02B4E95A}" type="sibTrans" cxnId="{925861D0-5362-438E-9BDB-E9D8AF3E25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A8E2ABA-6D28-4F5C-AB6A-184EC07E8EF7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Laporan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Keuangan</a:t>
          </a:r>
          <a:endParaRPr lang="en-US" dirty="0">
            <a:solidFill>
              <a:schemeClr val="tx1"/>
            </a:solidFill>
          </a:endParaRPr>
        </a:p>
      </dgm:t>
    </dgm:pt>
    <dgm:pt modelId="{B18500F9-9509-4687-9F50-A8D47BA9C5DD}" type="parTrans" cxnId="{BBAF6938-9A92-4639-BC67-EE1CF34E69E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82DAFA7-B7A2-4A82-B0A1-4D19EF5083A9}" type="sibTrans" cxnId="{BBAF6938-9A92-4639-BC67-EE1CF34E69E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4AF80F0-1A06-4989-B52B-E4BD04083342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Jurnal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Penutup</a:t>
          </a:r>
          <a:endParaRPr lang="en-US" dirty="0">
            <a:solidFill>
              <a:schemeClr val="tx1"/>
            </a:solidFill>
          </a:endParaRPr>
        </a:p>
      </dgm:t>
    </dgm:pt>
    <dgm:pt modelId="{58996AD2-865B-4262-BEEF-EDE484648543}" type="parTrans" cxnId="{B95642AB-A72C-45FF-AD56-9684C1F9A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823E9F8-78D2-4F55-9ED8-EA3159ABE6C0}" type="sibTrans" cxnId="{B95642AB-A72C-45FF-AD56-9684C1F9A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6E895AD-F03A-410C-B966-ED96B8857E16}" type="pres">
      <dgm:prSet presAssocID="{2F30C622-AE02-479E-837E-71D7152B600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0C35224-EC50-4E60-835E-627F67A0E9DF}" type="pres">
      <dgm:prSet presAssocID="{AEDAD884-8105-4788-A7C5-75F62AC13C7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F7BA88-92BE-4089-B2A2-E40CB3645831}" type="pres">
      <dgm:prSet presAssocID="{32687BE3-12D5-4708-BEBF-BB547D212043}" presName="sibTrans" presStyleLbl="sibTrans2D1" presStyleIdx="0" presStyleCnt="7"/>
      <dgm:spPr/>
      <dgm:t>
        <a:bodyPr/>
        <a:lstStyle/>
        <a:p>
          <a:endParaRPr lang="en-US"/>
        </a:p>
      </dgm:t>
    </dgm:pt>
    <dgm:pt modelId="{78E0A49B-95C0-4255-BC73-4341DD3CB840}" type="pres">
      <dgm:prSet presAssocID="{32687BE3-12D5-4708-BEBF-BB547D212043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F96D1BF0-B6E6-4EC9-B9DD-A64E5DBB1E68}" type="pres">
      <dgm:prSet presAssocID="{09316A99-6B47-4521-ABE8-19934BC2186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A2E62-B86B-4320-B74F-D5B477727BF5}" type="pres">
      <dgm:prSet presAssocID="{0B0A3936-72DE-4303-A2CD-3C6C8C0B5A84}" presName="sibTrans" presStyleLbl="sibTrans2D1" presStyleIdx="1" presStyleCnt="7"/>
      <dgm:spPr/>
      <dgm:t>
        <a:bodyPr/>
        <a:lstStyle/>
        <a:p>
          <a:endParaRPr lang="en-US"/>
        </a:p>
      </dgm:t>
    </dgm:pt>
    <dgm:pt modelId="{3600A1BA-EA66-4E69-9033-6DB3D3300E22}" type="pres">
      <dgm:prSet presAssocID="{0B0A3936-72DE-4303-A2CD-3C6C8C0B5A84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047B1FD2-E46B-4A89-A8B7-7D4600A87B2D}" type="pres">
      <dgm:prSet presAssocID="{85477EF6-E5C6-4754-9A8F-0D133C20FEC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9EE19-44A4-4677-8BEC-DA21233F37DF}" type="pres">
      <dgm:prSet presAssocID="{B8A945F5-CFCB-4A92-89F6-A62AB8862DBC}" presName="sibTrans" presStyleLbl="sibTrans2D1" presStyleIdx="2" presStyleCnt="7"/>
      <dgm:spPr/>
      <dgm:t>
        <a:bodyPr/>
        <a:lstStyle/>
        <a:p>
          <a:endParaRPr lang="en-US"/>
        </a:p>
      </dgm:t>
    </dgm:pt>
    <dgm:pt modelId="{7AB883B4-18CB-4970-91F3-9C0CE5ADF147}" type="pres">
      <dgm:prSet presAssocID="{B8A945F5-CFCB-4A92-89F6-A62AB8862DB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37A74D1F-A2F4-46A3-99CE-213F3D0A934E}" type="pres">
      <dgm:prSet presAssocID="{8A5366B4-2B48-4961-B9DB-F1EFF6F9754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99727-66BF-4406-B10F-BB13D08A16A7}" type="pres">
      <dgm:prSet presAssocID="{4008E79E-8BC9-4638-B6A0-604B2235679D}" presName="sibTrans" presStyleLbl="sibTrans2D1" presStyleIdx="3" presStyleCnt="7"/>
      <dgm:spPr/>
      <dgm:t>
        <a:bodyPr/>
        <a:lstStyle/>
        <a:p>
          <a:endParaRPr lang="en-US"/>
        </a:p>
      </dgm:t>
    </dgm:pt>
    <dgm:pt modelId="{51D6170C-2A42-4438-94CC-68C0F106280A}" type="pres">
      <dgm:prSet presAssocID="{4008E79E-8BC9-4638-B6A0-604B2235679D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42568D9F-E2C2-405B-91C9-EB38D9A08A6C}" type="pres">
      <dgm:prSet presAssocID="{DD399BAA-9C40-4CDB-81AA-CE1B466B7BE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A15A7C-E650-44DD-B7BE-4E42064C1023}" type="pres">
      <dgm:prSet presAssocID="{76A1796A-2F3F-4561-B956-160E02B4E95A}" presName="sibTrans" presStyleLbl="sibTrans2D1" presStyleIdx="4" presStyleCnt="7"/>
      <dgm:spPr/>
      <dgm:t>
        <a:bodyPr/>
        <a:lstStyle/>
        <a:p>
          <a:endParaRPr lang="en-US"/>
        </a:p>
      </dgm:t>
    </dgm:pt>
    <dgm:pt modelId="{91918156-6D6D-46D4-BD52-E7FD8E56F957}" type="pres">
      <dgm:prSet presAssocID="{76A1796A-2F3F-4561-B956-160E02B4E95A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E1C789B4-161E-4FE3-841F-B21C21CBFE44}" type="pres">
      <dgm:prSet presAssocID="{AA8E2ABA-6D28-4F5C-AB6A-184EC07E8EF7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0BEDF8-CEC4-4BFF-AD39-AABFDEA0546B}" type="pres">
      <dgm:prSet presAssocID="{682DAFA7-B7A2-4A82-B0A1-4D19EF5083A9}" presName="sibTrans" presStyleLbl="sibTrans2D1" presStyleIdx="5" presStyleCnt="7"/>
      <dgm:spPr/>
      <dgm:t>
        <a:bodyPr/>
        <a:lstStyle/>
        <a:p>
          <a:endParaRPr lang="en-US"/>
        </a:p>
      </dgm:t>
    </dgm:pt>
    <dgm:pt modelId="{419341CC-F6EB-44B7-89E0-3E436E26C184}" type="pres">
      <dgm:prSet presAssocID="{682DAFA7-B7A2-4A82-B0A1-4D19EF5083A9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294589BC-B6E2-4FCF-9B96-DA4132819866}" type="pres">
      <dgm:prSet presAssocID="{94AF80F0-1A06-4989-B52B-E4BD0408334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8BF1D-5783-47EC-B8A5-D0837041F4C7}" type="pres">
      <dgm:prSet presAssocID="{C823E9F8-78D2-4F55-9ED8-EA3159ABE6C0}" presName="sibTrans" presStyleLbl="sibTrans2D1" presStyleIdx="6" presStyleCnt="7"/>
      <dgm:spPr/>
      <dgm:t>
        <a:bodyPr/>
        <a:lstStyle/>
        <a:p>
          <a:endParaRPr lang="en-US"/>
        </a:p>
      </dgm:t>
    </dgm:pt>
    <dgm:pt modelId="{EC4CA82A-89BB-43D4-9DD4-94E9194EE2FA}" type="pres">
      <dgm:prSet presAssocID="{C823E9F8-78D2-4F55-9ED8-EA3159ABE6C0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89C943C4-0703-469E-AE0A-E4F92AABEB3E}" type="presOf" srcId="{76A1796A-2F3F-4561-B956-160E02B4E95A}" destId="{91918156-6D6D-46D4-BD52-E7FD8E56F957}" srcOrd="1" destOrd="0" presId="urn:microsoft.com/office/officeart/2005/8/layout/cycle2"/>
    <dgm:cxn modelId="{43A25C6A-E273-4952-B775-2475D37B6E0B}" type="presOf" srcId="{B8A945F5-CFCB-4A92-89F6-A62AB8862DBC}" destId="{7AB883B4-18CB-4970-91F3-9C0CE5ADF147}" srcOrd="1" destOrd="0" presId="urn:microsoft.com/office/officeart/2005/8/layout/cycle2"/>
    <dgm:cxn modelId="{7BDDDC0C-C59A-452B-8A2B-E7A788BA78B6}" type="presOf" srcId="{85477EF6-E5C6-4754-9A8F-0D133C20FECA}" destId="{047B1FD2-E46B-4A89-A8B7-7D4600A87B2D}" srcOrd="0" destOrd="0" presId="urn:microsoft.com/office/officeart/2005/8/layout/cycle2"/>
    <dgm:cxn modelId="{B95642AB-A72C-45FF-AD56-9684C1F9AC2D}" srcId="{2F30C622-AE02-479E-837E-71D7152B600A}" destId="{94AF80F0-1A06-4989-B52B-E4BD04083342}" srcOrd="6" destOrd="0" parTransId="{58996AD2-865B-4262-BEEF-EDE484648543}" sibTransId="{C823E9F8-78D2-4F55-9ED8-EA3159ABE6C0}"/>
    <dgm:cxn modelId="{430E819E-08AB-46D2-B089-0F0585279BD1}" srcId="{2F30C622-AE02-479E-837E-71D7152B600A}" destId="{AEDAD884-8105-4788-A7C5-75F62AC13C7D}" srcOrd="0" destOrd="0" parTransId="{3807D053-C09F-4FB6-B92B-DC41D2FC256F}" sibTransId="{32687BE3-12D5-4708-BEBF-BB547D212043}"/>
    <dgm:cxn modelId="{D4B90C3B-22BE-4EB2-9434-881D51553ADD}" type="presOf" srcId="{0B0A3936-72DE-4303-A2CD-3C6C8C0B5A84}" destId="{4F7A2E62-B86B-4320-B74F-D5B477727BF5}" srcOrd="0" destOrd="0" presId="urn:microsoft.com/office/officeart/2005/8/layout/cycle2"/>
    <dgm:cxn modelId="{70753DDE-BF97-44E8-A9EB-7D481517C14E}" srcId="{2F30C622-AE02-479E-837E-71D7152B600A}" destId="{85477EF6-E5C6-4754-9A8F-0D133C20FECA}" srcOrd="2" destOrd="0" parTransId="{0567204C-BFE1-493C-A9F0-7B1532288B61}" sibTransId="{B8A945F5-CFCB-4A92-89F6-A62AB8862DBC}"/>
    <dgm:cxn modelId="{B5A15340-EB60-4A29-8255-8735AA8E1FB8}" type="presOf" srcId="{8A5366B4-2B48-4961-B9DB-F1EFF6F9754B}" destId="{37A74D1F-A2F4-46A3-99CE-213F3D0A934E}" srcOrd="0" destOrd="0" presId="urn:microsoft.com/office/officeart/2005/8/layout/cycle2"/>
    <dgm:cxn modelId="{CC06D03C-2119-4F27-AA7D-47D860CA4CCF}" type="presOf" srcId="{C823E9F8-78D2-4F55-9ED8-EA3159ABE6C0}" destId="{EC4CA82A-89BB-43D4-9DD4-94E9194EE2FA}" srcOrd="1" destOrd="0" presId="urn:microsoft.com/office/officeart/2005/8/layout/cycle2"/>
    <dgm:cxn modelId="{6FA90FD6-F3F8-4C4D-AE92-7FE72C1C7B57}" srcId="{2F30C622-AE02-479E-837E-71D7152B600A}" destId="{8A5366B4-2B48-4961-B9DB-F1EFF6F9754B}" srcOrd="3" destOrd="0" parTransId="{0A2A725E-0162-4951-9E88-80CAA48F2859}" sibTransId="{4008E79E-8BC9-4638-B6A0-604B2235679D}"/>
    <dgm:cxn modelId="{5555778A-BF3C-420B-BB4E-3D4367761F03}" type="presOf" srcId="{4008E79E-8BC9-4638-B6A0-604B2235679D}" destId="{49399727-66BF-4406-B10F-BB13D08A16A7}" srcOrd="0" destOrd="0" presId="urn:microsoft.com/office/officeart/2005/8/layout/cycle2"/>
    <dgm:cxn modelId="{13390B3C-F3D2-4B61-9227-D786B2338A6B}" type="presOf" srcId="{B8A945F5-CFCB-4A92-89F6-A62AB8862DBC}" destId="{8C59EE19-44A4-4677-8BEC-DA21233F37DF}" srcOrd="0" destOrd="0" presId="urn:microsoft.com/office/officeart/2005/8/layout/cycle2"/>
    <dgm:cxn modelId="{102E7ADF-922E-4049-BD1F-B1A19D03C1D2}" type="presOf" srcId="{2F30C622-AE02-479E-837E-71D7152B600A}" destId="{26E895AD-F03A-410C-B966-ED96B8857E16}" srcOrd="0" destOrd="0" presId="urn:microsoft.com/office/officeart/2005/8/layout/cycle2"/>
    <dgm:cxn modelId="{D6826E71-07E1-4C64-9406-D619EB5EDAA8}" type="presOf" srcId="{C823E9F8-78D2-4F55-9ED8-EA3159ABE6C0}" destId="{FC68BF1D-5783-47EC-B8A5-D0837041F4C7}" srcOrd="0" destOrd="0" presId="urn:microsoft.com/office/officeart/2005/8/layout/cycle2"/>
    <dgm:cxn modelId="{1D88F1DA-9C12-4C4B-94DF-0ACC063AEAF2}" srcId="{2F30C622-AE02-479E-837E-71D7152B600A}" destId="{09316A99-6B47-4521-ABE8-19934BC2186E}" srcOrd="1" destOrd="0" parTransId="{8E84478C-4F12-42D7-A1B3-E4877197145C}" sibTransId="{0B0A3936-72DE-4303-A2CD-3C6C8C0B5A84}"/>
    <dgm:cxn modelId="{925861D0-5362-438E-9BDB-E9D8AF3E25F0}" srcId="{2F30C622-AE02-479E-837E-71D7152B600A}" destId="{DD399BAA-9C40-4CDB-81AA-CE1B466B7BE0}" srcOrd="4" destOrd="0" parTransId="{CD4EFCA4-D9F9-47DD-9AFC-02F39F314B8A}" sibTransId="{76A1796A-2F3F-4561-B956-160E02B4E95A}"/>
    <dgm:cxn modelId="{1D69F04A-1DD8-4872-9387-125E458D40D9}" type="presOf" srcId="{94AF80F0-1A06-4989-B52B-E4BD04083342}" destId="{294589BC-B6E2-4FCF-9B96-DA4132819866}" srcOrd="0" destOrd="0" presId="urn:microsoft.com/office/officeart/2005/8/layout/cycle2"/>
    <dgm:cxn modelId="{3DC4D90B-61C6-4C97-B2A7-684D1EAEB406}" type="presOf" srcId="{32687BE3-12D5-4708-BEBF-BB547D212043}" destId="{E1F7BA88-92BE-4089-B2A2-E40CB3645831}" srcOrd="0" destOrd="0" presId="urn:microsoft.com/office/officeart/2005/8/layout/cycle2"/>
    <dgm:cxn modelId="{2912ACF2-E81A-4AC9-9E54-C167E4C5B977}" type="presOf" srcId="{0B0A3936-72DE-4303-A2CD-3C6C8C0B5A84}" destId="{3600A1BA-EA66-4E69-9033-6DB3D3300E22}" srcOrd="1" destOrd="0" presId="urn:microsoft.com/office/officeart/2005/8/layout/cycle2"/>
    <dgm:cxn modelId="{4AF236E5-FA10-40DF-91A9-AE899E9B6533}" type="presOf" srcId="{682DAFA7-B7A2-4A82-B0A1-4D19EF5083A9}" destId="{419341CC-F6EB-44B7-89E0-3E436E26C184}" srcOrd="1" destOrd="0" presId="urn:microsoft.com/office/officeart/2005/8/layout/cycle2"/>
    <dgm:cxn modelId="{7B9DEFCC-B69C-46A1-B81A-D9D7B95AC578}" type="presOf" srcId="{AEDAD884-8105-4788-A7C5-75F62AC13C7D}" destId="{10C35224-EC50-4E60-835E-627F67A0E9DF}" srcOrd="0" destOrd="0" presId="urn:microsoft.com/office/officeart/2005/8/layout/cycle2"/>
    <dgm:cxn modelId="{898FA2BF-F9DD-4E03-A1ED-87B2ABC75E6E}" type="presOf" srcId="{76A1796A-2F3F-4561-B956-160E02B4E95A}" destId="{18A15A7C-E650-44DD-B7BE-4E42064C1023}" srcOrd="0" destOrd="0" presId="urn:microsoft.com/office/officeart/2005/8/layout/cycle2"/>
    <dgm:cxn modelId="{BBAF6938-9A92-4639-BC67-EE1CF34E69EB}" srcId="{2F30C622-AE02-479E-837E-71D7152B600A}" destId="{AA8E2ABA-6D28-4F5C-AB6A-184EC07E8EF7}" srcOrd="5" destOrd="0" parTransId="{B18500F9-9509-4687-9F50-A8D47BA9C5DD}" sibTransId="{682DAFA7-B7A2-4A82-B0A1-4D19EF5083A9}"/>
    <dgm:cxn modelId="{C4454C7C-3ABF-4AEB-AFDE-FC0274503F1B}" type="presOf" srcId="{4008E79E-8BC9-4638-B6A0-604B2235679D}" destId="{51D6170C-2A42-4438-94CC-68C0F106280A}" srcOrd="1" destOrd="0" presId="urn:microsoft.com/office/officeart/2005/8/layout/cycle2"/>
    <dgm:cxn modelId="{8F45931C-2D09-4576-BC21-1E87A8787F57}" type="presOf" srcId="{09316A99-6B47-4521-ABE8-19934BC2186E}" destId="{F96D1BF0-B6E6-4EC9-B9DD-A64E5DBB1E68}" srcOrd="0" destOrd="0" presId="urn:microsoft.com/office/officeart/2005/8/layout/cycle2"/>
    <dgm:cxn modelId="{C29D6B0C-4FB7-43E4-86DD-312EE8C631B1}" type="presOf" srcId="{32687BE3-12D5-4708-BEBF-BB547D212043}" destId="{78E0A49B-95C0-4255-BC73-4341DD3CB840}" srcOrd="1" destOrd="0" presId="urn:microsoft.com/office/officeart/2005/8/layout/cycle2"/>
    <dgm:cxn modelId="{CF1B781A-9735-461B-B106-7DC838591467}" type="presOf" srcId="{682DAFA7-B7A2-4A82-B0A1-4D19EF5083A9}" destId="{E60BEDF8-CEC4-4BFF-AD39-AABFDEA0546B}" srcOrd="0" destOrd="0" presId="urn:microsoft.com/office/officeart/2005/8/layout/cycle2"/>
    <dgm:cxn modelId="{5853E93F-D303-45D5-9E44-F32620FF5DCD}" type="presOf" srcId="{DD399BAA-9C40-4CDB-81AA-CE1B466B7BE0}" destId="{42568D9F-E2C2-405B-91C9-EB38D9A08A6C}" srcOrd="0" destOrd="0" presId="urn:microsoft.com/office/officeart/2005/8/layout/cycle2"/>
    <dgm:cxn modelId="{BC70DDBD-DD56-4E83-8672-E61C107572BB}" type="presOf" srcId="{AA8E2ABA-6D28-4F5C-AB6A-184EC07E8EF7}" destId="{E1C789B4-161E-4FE3-841F-B21C21CBFE44}" srcOrd="0" destOrd="0" presId="urn:microsoft.com/office/officeart/2005/8/layout/cycle2"/>
    <dgm:cxn modelId="{1668E042-5C62-4889-AA9E-4E0A20314177}" type="presParOf" srcId="{26E895AD-F03A-410C-B966-ED96B8857E16}" destId="{10C35224-EC50-4E60-835E-627F67A0E9DF}" srcOrd="0" destOrd="0" presId="urn:microsoft.com/office/officeart/2005/8/layout/cycle2"/>
    <dgm:cxn modelId="{AA1B8774-2ECA-41CA-AD1B-581FDC0EC1C9}" type="presParOf" srcId="{26E895AD-F03A-410C-B966-ED96B8857E16}" destId="{E1F7BA88-92BE-4089-B2A2-E40CB3645831}" srcOrd="1" destOrd="0" presId="urn:microsoft.com/office/officeart/2005/8/layout/cycle2"/>
    <dgm:cxn modelId="{CEF00BAC-0CDF-4AFF-98D0-00F5114837FD}" type="presParOf" srcId="{E1F7BA88-92BE-4089-B2A2-E40CB3645831}" destId="{78E0A49B-95C0-4255-BC73-4341DD3CB840}" srcOrd="0" destOrd="0" presId="urn:microsoft.com/office/officeart/2005/8/layout/cycle2"/>
    <dgm:cxn modelId="{9924241E-2E2D-43CF-8803-421D1D9DD07E}" type="presParOf" srcId="{26E895AD-F03A-410C-B966-ED96B8857E16}" destId="{F96D1BF0-B6E6-4EC9-B9DD-A64E5DBB1E68}" srcOrd="2" destOrd="0" presId="urn:microsoft.com/office/officeart/2005/8/layout/cycle2"/>
    <dgm:cxn modelId="{D806E0DD-8963-40CA-9987-A283FED93C69}" type="presParOf" srcId="{26E895AD-F03A-410C-B966-ED96B8857E16}" destId="{4F7A2E62-B86B-4320-B74F-D5B477727BF5}" srcOrd="3" destOrd="0" presId="urn:microsoft.com/office/officeart/2005/8/layout/cycle2"/>
    <dgm:cxn modelId="{B6A46906-68AE-424B-AEBE-13CDAC51D98E}" type="presParOf" srcId="{4F7A2E62-B86B-4320-B74F-D5B477727BF5}" destId="{3600A1BA-EA66-4E69-9033-6DB3D3300E22}" srcOrd="0" destOrd="0" presId="urn:microsoft.com/office/officeart/2005/8/layout/cycle2"/>
    <dgm:cxn modelId="{BE7D3A1C-DE0A-4FDD-A3C3-84DB7D737E8C}" type="presParOf" srcId="{26E895AD-F03A-410C-B966-ED96B8857E16}" destId="{047B1FD2-E46B-4A89-A8B7-7D4600A87B2D}" srcOrd="4" destOrd="0" presId="urn:microsoft.com/office/officeart/2005/8/layout/cycle2"/>
    <dgm:cxn modelId="{6374B34B-8BE7-453B-9960-964BADCE1679}" type="presParOf" srcId="{26E895AD-F03A-410C-B966-ED96B8857E16}" destId="{8C59EE19-44A4-4677-8BEC-DA21233F37DF}" srcOrd="5" destOrd="0" presId="urn:microsoft.com/office/officeart/2005/8/layout/cycle2"/>
    <dgm:cxn modelId="{D11D4CB6-41DC-4E58-843E-ED5F96F705F8}" type="presParOf" srcId="{8C59EE19-44A4-4677-8BEC-DA21233F37DF}" destId="{7AB883B4-18CB-4970-91F3-9C0CE5ADF147}" srcOrd="0" destOrd="0" presId="urn:microsoft.com/office/officeart/2005/8/layout/cycle2"/>
    <dgm:cxn modelId="{CA37A54A-78DB-434A-8D0F-377096A52AC0}" type="presParOf" srcId="{26E895AD-F03A-410C-B966-ED96B8857E16}" destId="{37A74D1F-A2F4-46A3-99CE-213F3D0A934E}" srcOrd="6" destOrd="0" presId="urn:microsoft.com/office/officeart/2005/8/layout/cycle2"/>
    <dgm:cxn modelId="{D8084333-3357-499B-9C49-C77DFF8B15FE}" type="presParOf" srcId="{26E895AD-F03A-410C-B966-ED96B8857E16}" destId="{49399727-66BF-4406-B10F-BB13D08A16A7}" srcOrd="7" destOrd="0" presId="urn:microsoft.com/office/officeart/2005/8/layout/cycle2"/>
    <dgm:cxn modelId="{DB4D0F0B-DF8D-4FC2-AA7E-1F76390AA99B}" type="presParOf" srcId="{49399727-66BF-4406-B10F-BB13D08A16A7}" destId="{51D6170C-2A42-4438-94CC-68C0F106280A}" srcOrd="0" destOrd="0" presId="urn:microsoft.com/office/officeart/2005/8/layout/cycle2"/>
    <dgm:cxn modelId="{9BB21E64-AA6D-4695-9D17-70C4764E7BD7}" type="presParOf" srcId="{26E895AD-F03A-410C-B966-ED96B8857E16}" destId="{42568D9F-E2C2-405B-91C9-EB38D9A08A6C}" srcOrd="8" destOrd="0" presId="urn:microsoft.com/office/officeart/2005/8/layout/cycle2"/>
    <dgm:cxn modelId="{4956952A-51D7-49DD-B116-D277A7F9E6F4}" type="presParOf" srcId="{26E895AD-F03A-410C-B966-ED96B8857E16}" destId="{18A15A7C-E650-44DD-B7BE-4E42064C1023}" srcOrd="9" destOrd="0" presId="urn:microsoft.com/office/officeart/2005/8/layout/cycle2"/>
    <dgm:cxn modelId="{B79EB421-680E-4A90-9869-B8A82451058B}" type="presParOf" srcId="{18A15A7C-E650-44DD-B7BE-4E42064C1023}" destId="{91918156-6D6D-46D4-BD52-E7FD8E56F957}" srcOrd="0" destOrd="0" presId="urn:microsoft.com/office/officeart/2005/8/layout/cycle2"/>
    <dgm:cxn modelId="{35D9644F-B4B3-4EF2-A3FC-C34F4A36B722}" type="presParOf" srcId="{26E895AD-F03A-410C-B966-ED96B8857E16}" destId="{E1C789B4-161E-4FE3-841F-B21C21CBFE44}" srcOrd="10" destOrd="0" presId="urn:microsoft.com/office/officeart/2005/8/layout/cycle2"/>
    <dgm:cxn modelId="{14505AB6-9CBC-4305-93CE-54F914682784}" type="presParOf" srcId="{26E895AD-F03A-410C-B966-ED96B8857E16}" destId="{E60BEDF8-CEC4-4BFF-AD39-AABFDEA0546B}" srcOrd="11" destOrd="0" presId="urn:microsoft.com/office/officeart/2005/8/layout/cycle2"/>
    <dgm:cxn modelId="{9332452F-C149-46A1-B8C1-E55887D2C21D}" type="presParOf" srcId="{E60BEDF8-CEC4-4BFF-AD39-AABFDEA0546B}" destId="{419341CC-F6EB-44B7-89E0-3E436E26C184}" srcOrd="0" destOrd="0" presId="urn:microsoft.com/office/officeart/2005/8/layout/cycle2"/>
    <dgm:cxn modelId="{20876162-CA3C-485E-A364-EAAE533050C0}" type="presParOf" srcId="{26E895AD-F03A-410C-B966-ED96B8857E16}" destId="{294589BC-B6E2-4FCF-9B96-DA4132819866}" srcOrd="12" destOrd="0" presId="urn:microsoft.com/office/officeart/2005/8/layout/cycle2"/>
    <dgm:cxn modelId="{183156F0-B657-42A7-9757-B4EF5F8F7411}" type="presParOf" srcId="{26E895AD-F03A-410C-B966-ED96B8857E16}" destId="{FC68BF1D-5783-47EC-B8A5-D0837041F4C7}" srcOrd="13" destOrd="0" presId="urn:microsoft.com/office/officeart/2005/8/layout/cycle2"/>
    <dgm:cxn modelId="{66A16119-3BDD-401D-9E07-2616FB483B11}" type="presParOf" srcId="{FC68BF1D-5783-47EC-B8A5-D0837041F4C7}" destId="{EC4CA82A-89BB-43D4-9DD4-94E9194EE2F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184D5D-B98F-4D6C-9983-42729C00A4A8}" type="doc">
      <dgm:prSet loTypeId="urn:microsoft.com/office/officeart/2005/8/layout/hierarchy3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E6D2488-A350-4F18-87A5-4CBEF0D0F96D}">
      <dgm:prSet phldrT="[Text]"/>
      <dgm:spPr/>
      <dgm:t>
        <a:bodyPr/>
        <a:lstStyle/>
        <a:p>
          <a:r>
            <a:rPr lang="en-US" dirty="0" smtClean="0"/>
            <a:t>Basis </a:t>
          </a:r>
          <a:r>
            <a:rPr lang="en-US" dirty="0" err="1" smtClean="0"/>
            <a:t>Kas</a:t>
          </a:r>
          <a:endParaRPr lang="en-US" dirty="0"/>
        </a:p>
      </dgm:t>
    </dgm:pt>
    <dgm:pt modelId="{14EA08F3-C545-4F47-8647-0A3783506F6B}" type="parTrans" cxnId="{E3A1707B-AD98-4B98-AB8D-39049EDC7AEF}">
      <dgm:prSet/>
      <dgm:spPr/>
      <dgm:t>
        <a:bodyPr/>
        <a:lstStyle/>
        <a:p>
          <a:endParaRPr lang="en-US"/>
        </a:p>
      </dgm:t>
    </dgm:pt>
    <dgm:pt modelId="{799E6F10-A66D-4714-9BE7-610AD9F5B21D}" type="sibTrans" cxnId="{E3A1707B-AD98-4B98-AB8D-39049EDC7AEF}">
      <dgm:prSet/>
      <dgm:spPr/>
      <dgm:t>
        <a:bodyPr/>
        <a:lstStyle/>
        <a:p>
          <a:endParaRPr lang="en-US"/>
        </a:p>
      </dgm:t>
    </dgm:pt>
    <dgm:pt modelId="{C8B983DB-AD22-46CF-B804-436A2098422A}">
      <dgm:prSet phldrT="[Text]"/>
      <dgm:spPr/>
      <dgm:t>
        <a:bodyPr/>
        <a:lstStyle/>
        <a:p>
          <a:r>
            <a:rPr lang="sv-SE" dirty="0" smtClean="0"/>
            <a:t>Pendapatan dan beban dilaporkan dalam Laporan Laba Rugi di periode dimana </a:t>
          </a:r>
          <a:r>
            <a:rPr lang="sv-SE" b="1" i="1" dirty="0" smtClean="0"/>
            <a:t>kas telah diterima atau dikeluarkan</a:t>
          </a:r>
          <a:r>
            <a:rPr lang="en-US" b="1" i="1" dirty="0" smtClean="0"/>
            <a:t> </a:t>
          </a:r>
          <a:endParaRPr lang="en-US" dirty="0"/>
        </a:p>
      </dgm:t>
    </dgm:pt>
    <dgm:pt modelId="{882E9D52-6A97-407D-9B88-CF19C3018A11}" type="parTrans" cxnId="{708B9DA0-2966-45BC-8AD0-66431E35414E}">
      <dgm:prSet/>
      <dgm:spPr/>
      <dgm:t>
        <a:bodyPr/>
        <a:lstStyle/>
        <a:p>
          <a:endParaRPr lang="en-US"/>
        </a:p>
      </dgm:t>
    </dgm:pt>
    <dgm:pt modelId="{B6C2FCC7-7342-43A0-9A1F-E63EBB940080}" type="sibTrans" cxnId="{708B9DA0-2966-45BC-8AD0-66431E35414E}">
      <dgm:prSet/>
      <dgm:spPr/>
      <dgm:t>
        <a:bodyPr/>
        <a:lstStyle/>
        <a:p>
          <a:endParaRPr lang="en-US"/>
        </a:p>
      </dgm:t>
    </dgm:pt>
    <dgm:pt modelId="{1362528F-5B69-4427-91F2-D7CF13DD4556}">
      <dgm:prSet phldrT="[Text]"/>
      <dgm:spPr/>
      <dgm:t>
        <a:bodyPr/>
        <a:lstStyle/>
        <a:p>
          <a:r>
            <a:rPr lang="en-US" dirty="0" smtClean="0"/>
            <a:t>Basis </a:t>
          </a:r>
          <a:r>
            <a:rPr lang="en-US" dirty="0" err="1" smtClean="0"/>
            <a:t>Akrual</a:t>
          </a:r>
          <a:endParaRPr lang="en-US" dirty="0"/>
        </a:p>
      </dgm:t>
    </dgm:pt>
    <dgm:pt modelId="{76CBE2B1-CD1B-4C3E-B682-F5C97CF6CD61}" type="parTrans" cxnId="{F57106D2-B8DC-4751-8EA8-EC3AD7FA46B2}">
      <dgm:prSet/>
      <dgm:spPr/>
      <dgm:t>
        <a:bodyPr/>
        <a:lstStyle/>
        <a:p>
          <a:endParaRPr lang="en-US"/>
        </a:p>
      </dgm:t>
    </dgm:pt>
    <dgm:pt modelId="{48A17FE9-CF1E-442E-BA06-5EE1D218C15E}" type="sibTrans" cxnId="{F57106D2-B8DC-4751-8EA8-EC3AD7FA46B2}">
      <dgm:prSet/>
      <dgm:spPr/>
      <dgm:t>
        <a:bodyPr/>
        <a:lstStyle/>
        <a:p>
          <a:endParaRPr lang="en-US"/>
        </a:p>
      </dgm:t>
    </dgm:pt>
    <dgm:pt modelId="{0D17E846-D619-4FE8-A64D-88C6492C4B9A}">
      <dgm:prSet phldrT="[Text]"/>
      <dgm:spPr/>
      <dgm:t>
        <a:bodyPr/>
        <a:lstStyle/>
        <a:p>
          <a:r>
            <a:rPr lang="sv-SE" dirty="0" smtClean="0"/>
            <a:t>Pendapatan dan Beban dilaporkan dalam Laporan Laba Rugi di periode dimana </a:t>
          </a:r>
          <a:r>
            <a:rPr lang="sv-SE" b="1" i="1" dirty="0" smtClean="0"/>
            <a:t>pendapatan dan beban</a:t>
          </a:r>
          <a:r>
            <a:rPr lang="sv-SE" dirty="0" smtClean="0"/>
            <a:t> tersebut terjadi. </a:t>
          </a:r>
          <a:endParaRPr lang="en-US" dirty="0"/>
        </a:p>
      </dgm:t>
    </dgm:pt>
    <dgm:pt modelId="{B5758EAC-1C25-4E63-BAE1-4D3F5C37F029}" type="parTrans" cxnId="{F0CC3553-7A31-4B2F-A3F9-0153FB91F32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A50CF21F-6E20-4C86-9C4C-92987A749A91}" type="sibTrans" cxnId="{F0CC3553-7A31-4B2F-A3F9-0153FB91F328}">
      <dgm:prSet/>
      <dgm:spPr/>
      <dgm:t>
        <a:bodyPr/>
        <a:lstStyle/>
        <a:p>
          <a:endParaRPr lang="en-US"/>
        </a:p>
      </dgm:t>
    </dgm:pt>
    <dgm:pt modelId="{5A7F7476-E600-4C0B-83A1-240BEB071343}" type="pres">
      <dgm:prSet presAssocID="{3A184D5D-B98F-4D6C-9983-42729C00A4A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26AC450-5DEF-4F7A-A8B6-6F2B36B811B2}" type="pres">
      <dgm:prSet presAssocID="{5E6D2488-A350-4F18-87A5-4CBEF0D0F96D}" presName="root" presStyleCnt="0"/>
      <dgm:spPr/>
      <dgm:t>
        <a:bodyPr/>
        <a:lstStyle/>
        <a:p>
          <a:endParaRPr lang="en-US"/>
        </a:p>
      </dgm:t>
    </dgm:pt>
    <dgm:pt modelId="{3362BF64-D1C2-4E35-99B2-BDF0277E87A2}" type="pres">
      <dgm:prSet presAssocID="{5E6D2488-A350-4F18-87A5-4CBEF0D0F96D}" presName="rootComposite" presStyleCnt="0"/>
      <dgm:spPr/>
      <dgm:t>
        <a:bodyPr/>
        <a:lstStyle/>
        <a:p>
          <a:endParaRPr lang="en-US"/>
        </a:p>
      </dgm:t>
    </dgm:pt>
    <dgm:pt modelId="{D6FA2901-4213-4BB3-9A0D-463C9B3A080F}" type="pres">
      <dgm:prSet presAssocID="{5E6D2488-A350-4F18-87A5-4CBEF0D0F96D}" presName="rootText" presStyleLbl="node1" presStyleIdx="0" presStyleCnt="2" custScaleX="92005" custLinFactNeighborX="-14808" custLinFactNeighborY="9943"/>
      <dgm:spPr/>
      <dgm:t>
        <a:bodyPr/>
        <a:lstStyle/>
        <a:p>
          <a:endParaRPr lang="en-US"/>
        </a:p>
      </dgm:t>
    </dgm:pt>
    <dgm:pt modelId="{7349C1BE-DDC6-4180-B094-871B1916311F}" type="pres">
      <dgm:prSet presAssocID="{5E6D2488-A350-4F18-87A5-4CBEF0D0F96D}" presName="rootConnector" presStyleLbl="node1" presStyleIdx="0" presStyleCnt="2"/>
      <dgm:spPr/>
      <dgm:t>
        <a:bodyPr/>
        <a:lstStyle/>
        <a:p>
          <a:endParaRPr lang="en-US"/>
        </a:p>
      </dgm:t>
    </dgm:pt>
    <dgm:pt modelId="{E141B119-8326-4318-B87A-427B9F67FA0E}" type="pres">
      <dgm:prSet presAssocID="{5E6D2488-A350-4F18-87A5-4CBEF0D0F96D}" presName="childShape" presStyleCnt="0"/>
      <dgm:spPr/>
      <dgm:t>
        <a:bodyPr/>
        <a:lstStyle/>
        <a:p>
          <a:endParaRPr lang="en-US"/>
        </a:p>
      </dgm:t>
    </dgm:pt>
    <dgm:pt modelId="{8D9E1AB9-D626-4573-BDB3-362EC526F055}" type="pres">
      <dgm:prSet presAssocID="{882E9D52-6A97-407D-9B88-CF19C3018A11}" presName="Name13" presStyleLbl="parChTrans1D2" presStyleIdx="0" presStyleCnt="2"/>
      <dgm:spPr/>
      <dgm:t>
        <a:bodyPr/>
        <a:lstStyle/>
        <a:p>
          <a:endParaRPr lang="en-US"/>
        </a:p>
      </dgm:t>
    </dgm:pt>
    <dgm:pt modelId="{03B0780F-B2BF-482A-AC6D-BAACB07EB447}" type="pres">
      <dgm:prSet presAssocID="{C8B983DB-AD22-46CF-B804-436A2098422A}" presName="childText" presStyleLbl="bgAcc1" presStyleIdx="0" presStyleCnt="2" custScaleX="162158" custLinFactNeighborX="-6240" custLinFactNeighborY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CE0B89-7908-4233-89B4-CE5534CDCF85}" type="pres">
      <dgm:prSet presAssocID="{1362528F-5B69-4427-91F2-D7CF13DD4556}" presName="root" presStyleCnt="0"/>
      <dgm:spPr/>
      <dgm:t>
        <a:bodyPr/>
        <a:lstStyle/>
        <a:p>
          <a:endParaRPr lang="en-US"/>
        </a:p>
      </dgm:t>
    </dgm:pt>
    <dgm:pt modelId="{D9651034-08A1-439B-B43F-27488308BD48}" type="pres">
      <dgm:prSet presAssocID="{1362528F-5B69-4427-91F2-D7CF13DD4556}" presName="rootComposite" presStyleCnt="0"/>
      <dgm:spPr/>
      <dgm:t>
        <a:bodyPr/>
        <a:lstStyle/>
        <a:p>
          <a:endParaRPr lang="en-US"/>
        </a:p>
      </dgm:t>
    </dgm:pt>
    <dgm:pt modelId="{41DD8EEC-E374-454C-998E-5EDCEE7A5FB5}" type="pres">
      <dgm:prSet presAssocID="{1362528F-5B69-4427-91F2-D7CF13DD4556}" presName="rootText" presStyleLbl="node1" presStyleIdx="1" presStyleCnt="2" custLinFactNeighborX="-9992" custLinFactNeighborY="4940"/>
      <dgm:spPr/>
      <dgm:t>
        <a:bodyPr/>
        <a:lstStyle/>
        <a:p>
          <a:endParaRPr lang="en-US"/>
        </a:p>
      </dgm:t>
    </dgm:pt>
    <dgm:pt modelId="{339DB858-90EE-470C-BEC0-102A284025B3}" type="pres">
      <dgm:prSet presAssocID="{1362528F-5B69-4427-91F2-D7CF13DD4556}" presName="rootConnector" presStyleLbl="node1" presStyleIdx="1" presStyleCnt="2"/>
      <dgm:spPr/>
      <dgm:t>
        <a:bodyPr/>
        <a:lstStyle/>
        <a:p>
          <a:endParaRPr lang="en-US"/>
        </a:p>
      </dgm:t>
    </dgm:pt>
    <dgm:pt modelId="{F28E4BCD-416E-4F45-8479-01058F7EAA98}" type="pres">
      <dgm:prSet presAssocID="{1362528F-5B69-4427-91F2-D7CF13DD4556}" presName="childShape" presStyleCnt="0"/>
      <dgm:spPr/>
      <dgm:t>
        <a:bodyPr/>
        <a:lstStyle/>
        <a:p>
          <a:endParaRPr lang="en-US"/>
        </a:p>
      </dgm:t>
    </dgm:pt>
    <dgm:pt modelId="{79EA56F3-760F-40A9-8183-083B8B6BC607}" type="pres">
      <dgm:prSet presAssocID="{B5758EAC-1C25-4E63-BAE1-4D3F5C37F029}" presName="Name13" presStyleLbl="parChTrans1D2" presStyleIdx="1" presStyleCnt="2"/>
      <dgm:spPr/>
      <dgm:t>
        <a:bodyPr/>
        <a:lstStyle/>
        <a:p>
          <a:endParaRPr lang="en-US"/>
        </a:p>
      </dgm:t>
    </dgm:pt>
    <dgm:pt modelId="{EE46268A-ACCB-46BE-8DFB-266F98B50098}" type="pres">
      <dgm:prSet presAssocID="{0D17E846-D619-4FE8-A64D-88C6492C4B9A}" presName="childText" presStyleLbl="bgAcc1" presStyleIdx="1" presStyleCnt="2" custScaleX="143503" custLinFactNeighborX="-6222" custLinFactNeighborY="-49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B5647C-80C6-4C44-AE51-C372079B02B3}" type="presOf" srcId="{B5758EAC-1C25-4E63-BAE1-4D3F5C37F029}" destId="{79EA56F3-760F-40A9-8183-083B8B6BC607}" srcOrd="0" destOrd="0" presId="urn:microsoft.com/office/officeart/2005/8/layout/hierarchy3"/>
    <dgm:cxn modelId="{F0CC3553-7A31-4B2F-A3F9-0153FB91F328}" srcId="{1362528F-5B69-4427-91F2-D7CF13DD4556}" destId="{0D17E846-D619-4FE8-A64D-88C6492C4B9A}" srcOrd="0" destOrd="0" parTransId="{B5758EAC-1C25-4E63-BAE1-4D3F5C37F029}" sibTransId="{A50CF21F-6E20-4C86-9C4C-92987A749A91}"/>
    <dgm:cxn modelId="{C03CAB09-160B-4C27-84FD-4199A1736EC0}" type="presOf" srcId="{5E6D2488-A350-4F18-87A5-4CBEF0D0F96D}" destId="{7349C1BE-DDC6-4180-B094-871B1916311F}" srcOrd="1" destOrd="0" presId="urn:microsoft.com/office/officeart/2005/8/layout/hierarchy3"/>
    <dgm:cxn modelId="{B487A1E5-B4AA-414D-A08C-94EE53DDD3B1}" type="presOf" srcId="{3A184D5D-B98F-4D6C-9983-42729C00A4A8}" destId="{5A7F7476-E600-4C0B-83A1-240BEB071343}" srcOrd="0" destOrd="0" presId="urn:microsoft.com/office/officeart/2005/8/layout/hierarchy3"/>
    <dgm:cxn modelId="{80B617CC-AA79-4177-B3B2-DEEF97A89457}" type="presOf" srcId="{5E6D2488-A350-4F18-87A5-4CBEF0D0F96D}" destId="{D6FA2901-4213-4BB3-9A0D-463C9B3A080F}" srcOrd="0" destOrd="0" presId="urn:microsoft.com/office/officeart/2005/8/layout/hierarchy3"/>
    <dgm:cxn modelId="{E3A1707B-AD98-4B98-AB8D-39049EDC7AEF}" srcId="{3A184D5D-B98F-4D6C-9983-42729C00A4A8}" destId="{5E6D2488-A350-4F18-87A5-4CBEF0D0F96D}" srcOrd="0" destOrd="0" parTransId="{14EA08F3-C545-4F47-8647-0A3783506F6B}" sibTransId="{799E6F10-A66D-4714-9BE7-610AD9F5B21D}"/>
    <dgm:cxn modelId="{CFB1C7E7-5CF8-45A0-A896-3D18A6B913A7}" type="presOf" srcId="{1362528F-5B69-4427-91F2-D7CF13DD4556}" destId="{41DD8EEC-E374-454C-998E-5EDCEE7A5FB5}" srcOrd="0" destOrd="0" presId="urn:microsoft.com/office/officeart/2005/8/layout/hierarchy3"/>
    <dgm:cxn modelId="{1EDB33B3-DF88-4D57-9DFB-533AC5D592D1}" type="presOf" srcId="{C8B983DB-AD22-46CF-B804-436A2098422A}" destId="{03B0780F-B2BF-482A-AC6D-BAACB07EB447}" srcOrd="0" destOrd="0" presId="urn:microsoft.com/office/officeart/2005/8/layout/hierarchy3"/>
    <dgm:cxn modelId="{F57106D2-B8DC-4751-8EA8-EC3AD7FA46B2}" srcId="{3A184D5D-B98F-4D6C-9983-42729C00A4A8}" destId="{1362528F-5B69-4427-91F2-D7CF13DD4556}" srcOrd="1" destOrd="0" parTransId="{76CBE2B1-CD1B-4C3E-B682-F5C97CF6CD61}" sibTransId="{48A17FE9-CF1E-442E-BA06-5EE1D218C15E}"/>
    <dgm:cxn modelId="{A8659569-E2BF-40FF-A17C-B04ECF6BBA45}" type="presOf" srcId="{1362528F-5B69-4427-91F2-D7CF13DD4556}" destId="{339DB858-90EE-470C-BEC0-102A284025B3}" srcOrd="1" destOrd="0" presId="urn:microsoft.com/office/officeart/2005/8/layout/hierarchy3"/>
    <dgm:cxn modelId="{7D609AB5-03C0-4ACB-9F08-998F0BCAE82E}" type="presOf" srcId="{0D17E846-D619-4FE8-A64D-88C6492C4B9A}" destId="{EE46268A-ACCB-46BE-8DFB-266F98B50098}" srcOrd="0" destOrd="0" presId="urn:microsoft.com/office/officeart/2005/8/layout/hierarchy3"/>
    <dgm:cxn modelId="{708B9DA0-2966-45BC-8AD0-66431E35414E}" srcId="{5E6D2488-A350-4F18-87A5-4CBEF0D0F96D}" destId="{C8B983DB-AD22-46CF-B804-436A2098422A}" srcOrd="0" destOrd="0" parTransId="{882E9D52-6A97-407D-9B88-CF19C3018A11}" sibTransId="{B6C2FCC7-7342-43A0-9A1F-E63EBB940080}"/>
    <dgm:cxn modelId="{24174E48-FAF1-469B-87C6-50D34A23FD0A}" type="presOf" srcId="{882E9D52-6A97-407D-9B88-CF19C3018A11}" destId="{8D9E1AB9-D626-4573-BDB3-362EC526F055}" srcOrd="0" destOrd="0" presId="urn:microsoft.com/office/officeart/2005/8/layout/hierarchy3"/>
    <dgm:cxn modelId="{276E6B92-CC68-448D-B1D2-63D6C9075F57}" type="presParOf" srcId="{5A7F7476-E600-4C0B-83A1-240BEB071343}" destId="{C26AC450-5DEF-4F7A-A8B6-6F2B36B811B2}" srcOrd="0" destOrd="0" presId="urn:microsoft.com/office/officeart/2005/8/layout/hierarchy3"/>
    <dgm:cxn modelId="{23AD977E-A6C8-4FDD-93CA-0B50E98874B5}" type="presParOf" srcId="{C26AC450-5DEF-4F7A-A8B6-6F2B36B811B2}" destId="{3362BF64-D1C2-4E35-99B2-BDF0277E87A2}" srcOrd="0" destOrd="0" presId="urn:microsoft.com/office/officeart/2005/8/layout/hierarchy3"/>
    <dgm:cxn modelId="{7DFB7545-A3BD-45E8-8AB2-4A979678E6B3}" type="presParOf" srcId="{3362BF64-D1C2-4E35-99B2-BDF0277E87A2}" destId="{D6FA2901-4213-4BB3-9A0D-463C9B3A080F}" srcOrd="0" destOrd="0" presId="urn:microsoft.com/office/officeart/2005/8/layout/hierarchy3"/>
    <dgm:cxn modelId="{99126702-48F8-4DB4-8685-E3F9436A06C0}" type="presParOf" srcId="{3362BF64-D1C2-4E35-99B2-BDF0277E87A2}" destId="{7349C1BE-DDC6-4180-B094-871B1916311F}" srcOrd="1" destOrd="0" presId="urn:microsoft.com/office/officeart/2005/8/layout/hierarchy3"/>
    <dgm:cxn modelId="{92B30738-0DE8-43BF-998A-58F4CBC45C32}" type="presParOf" srcId="{C26AC450-5DEF-4F7A-A8B6-6F2B36B811B2}" destId="{E141B119-8326-4318-B87A-427B9F67FA0E}" srcOrd="1" destOrd="0" presId="urn:microsoft.com/office/officeart/2005/8/layout/hierarchy3"/>
    <dgm:cxn modelId="{7A08128C-C8CB-47C3-AF9A-975AC3936375}" type="presParOf" srcId="{E141B119-8326-4318-B87A-427B9F67FA0E}" destId="{8D9E1AB9-D626-4573-BDB3-362EC526F055}" srcOrd="0" destOrd="0" presId="urn:microsoft.com/office/officeart/2005/8/layout/hierarchy3"/>
    <dgm:cxn modelId="{1ECF0867-1743-4A11-9657-F44C1FF61D52}" type="presParOf" srcId="{E141B119-8326-4318-B87A-427B9F67FA0E}" destId="{03B0780F-B2BF-482A-AC6D-BAACB07EB447}" srcOrd="1" destOrd="0" presId="urn:microsoft.com/office/officeart/2005/8/layout/hierarchy3"/>
    <dgm:cxn modelId="{8421EF9C-3798-4A63-ACA3-AC07B517874F}" type="presParOf" srcId="{5A7F7476-E600-4C0B-83A1-240BEB071343}" destId="{6FCE0B89-7908-4233-89B4-CE5534CDCF85}" srcOrd="1" destOrd="0" presId="urn:microsoft.com/office/officeart/2005/8/layout/hierarchy3"/>
    <dgm:cxn modelId="{9709ADDE-79D4-4141-8B71-FCAB8B5E456A}" type="presParOf" srcId="{6FCE0B89-7908-4233-89B4-CE5534CDCF85}" destId="{D9651034-08A1-439B-B43F-27488308BD48}" srcOrd="0" destOrd="0" presId="urn:microsoft.com/office/officeart/2005/8/layout/hierarchy3"/>
    <dgm:cxn modelId="{D8B2E123-67C4-42E4-9B43-9B704D6D3F92}" type="presParOf" srcId="{D9651034-08A1-439B-B43F-27488308BD48}" destId="{41DD8EEC-E374-454C-998E-5EDCEE7A5FB5}" srcOrd="0" destOrd="0" presId="urn:microsoft.com/office/officeart/2005/8/layout/hierarchy3"/>
    <dgm:cxn modelId="{E009FB33-B19B-4758-8BD6-6422D7B48266}" type="presParOf" srcId="{D9651034-08A1-439B-B43F-27488308BD48}" destId="{339DB858-90EE-470C-BEC0-102A284025B3}" srcOrd="1" destOrd="0" presId="urn:microsoft.com/office/officeart/2005/8/layout/hierarchy3"/>
    <dgm:cxn modelId="{26B61BEB-3139-4867-AC03-4666107EAA6A}" type="presParOf" srcId="{6FCE0B89-7908-4233-89B4-CE5534CDCF85}" destId="{F28E4BCD-416E-4F45-8479-01058F7EAA98}" srcOrd="1" destOrd="0" presId="urn:microsoft.com/office/officeart/2005/8/layout/hierarchy3"/>
    <dgm:cxn modelId="{3200AC95-D199-43FF-ADDD-4C78BD3EF302}" type="presParOf" srcId="{F28E4BCD-416E-4F45-8479-01058F7EAA98}" destId="{79EA56F3-760F-40A9-8183-083B8B6BC607}" srcOrd="0" destOrd="0" presId="urn:microsoft.com/office/officeart/2005/8/layout/hierarchy3"/>
    <dgm:cxn modelId="{B2B26092-B525-42CC-A273-E294449158F4}" type="presParOf" srcId="{F28E4BCD-416E-4F45-8479-01058F7EAA98}" destId="{EE46268A-ACCB-46BE-8DFB-266F98B50098}" srcOrd="1" destOrd="0" presId="urn:microsoft.com/office/officeart/2005/8/layout/hierarchy3"/>
  </dgm:cxnLst>
  <dgm:bg/>
  <dgm:whole>
    <a:ln w="38100"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7206DE-096E-4933-BFE1-A4FC4C2D825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9BD156D-4168-423D-9B04-C2AA6382659E}">
      <dgm:prSet phldrT="[Text]"/>
      <dgm:spPr/>
      <dgm:t>
        <a:bodyPr/>
        <a:lstStyle/>
        <a:p>
          <a:r>
            <a:rPr lang="sv-SE" b="1" dirty="0" smtClean="0"/>
            <a:t>Beban dibayar dimuka</a:t>
          </a:r>
          <a:endParaRPr lang="en-US" dirty="0"/>
        </a:p>
      </dgm:t>
    </dgm:pt>
    <dgm:pt modelId="{84E4DEDD-5998-4C50-8736-E24BE922ADAC}" type="parTrans" cxnId="{521BE73F-59F2-4B98-A0C1-26B1EEC6E504}">
      <dgm:prSet/>
      <dgm:spPr/>
      <dgm:t>
        <a:bodyPr/>
        <a:lstStyle/>
        <a:p>
          <a:endParaRPr lang="en-US"/>
        </a:p>
      </dgm:t>
    </dgm:pt>
    <dgm:pt modelId="{0D1A1128-A875-406E-A346-62FC98CD0DB0}" type="sibTrans" cxnId="{521BE73F-59F2-4B98-A0C1-26B1EEC6E504}">
      <dgm:prSet/>
      <dgm:spPr/>
      <dgm:t>
        <a:bodyPr/>
        <a:lstStyle/>
        <a:p>
          <a:endParaRPr lang="en-US"/>
        </a:p>
      </dgm:t>
    </dgm:pt>
    <dgm:pt modelId="{2751ADE6-D1CD-441C-A010-6848F225BA6C}">
      <dgm:prSet phldrT="[Text]"/>
      <dgm:spPr/>
      <dgm:t>
        <a:bodyPr/>
        <a:lstStyle/>
        <a:p>
          <a:pPr algn="just"/>
          <a:r>
            <a:rPr lang="en-US" dirty="0" err="1" smtClean="0"/>
            <a:t>pos-pos</a:t>
          </a:r>
          <a:r>
            <a:rPr lang="en-US" dirty="0" smtClean="0"/>
            <a:t> yang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dicatat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Aset</a:t>
          </a:r>
          <a:r>
            <a:rPr lang="en-US" dirty="0" smtClean="0"/>
            <a:t> </a:t>
          </a:r>
          <a:r>
            <a:rPr lang="en-US" dirty="0" err="1" smtClean="0"/>
            <a:t>terlebih</a:t>
          </a:r>
          <a:r>
            <a:rPr lang="en-US" dirty="0" smtClean="0"/>
            <a:t> </a:t>
          </a:r>
          <a:r>
            <a:rPr lang="en-US" dirty="0" err="1" smtClean="0"/>
            <a:t>dahulu</a:t>
          </a:r>
          <a:r>
            <a:rPr lang="en-US" dirty="0" smtClean="0"/>
            <a:t> </a:t>
          </a:r>
          <a:r>
            <a:rPr lang="en-US" dirty="0" err="1" smtClean="0"/>
            <a:t>tetapi</a:t>
          </a:r>
          <a:r>
            <a:rPr lang="en-US" dirty="0" smtClean="0"/>
            <a:t> </a:t>
          </a:r>
          <a:r>
            <a:rPr lang="en-US" dirty="0" err="1" smtClean="0"/>
            <a:t>diharapkan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beban</a:t>
          </a:r>
          <a:r>
            <a:rPr lang="en-US" dirty="0" smtClean="0"/>
            <a:t> </a:t>
          </a:r>
          <a:r>
            <a:rPr lang="fi-FI" dirty="0" smtClean="0"/>
            <a:t>selama siklus operasi normal perusahaan</a:t>
          </a:r>
          <a:endParaRPr lang="en-US" dirty="0"/>
        </a:p>
      </dgm:t>
    </dgm:pt>
    <dgm:pt modelId="{D90F1588-482E-4340-9113-0FCBE8DF7D3A}" type="parTrans" cxnId="{61A061B8-F00B-4373-84A7-B01930CE914B}">
      <dgm:prSet/>
      <dgm:spPr/>
      <dgm:t>
        <a:bodyPr/>
        <a:lstStyle/>
        <a:p>
          <a:endParaRPr lang="en-US"/>
        </a:p>
      </dgm:t>
    </dgm:pt>
    <dgm:pt modelId="{90BECC25-B705-4B18-8FAD-2B92DBDC94B1}" type="sibTrans" cxnId="{61A061B8-F00B-4373-84A7-B01930CE914B}">
      <dgm:prSet/>
      <dgm:spPr/>
      <dgm:t>
        <a:bodyPr/>
        <a:lstStyle/>
        <a:p>
          <a:endParaRPr lang="en-US"/>
        </a:p>
      </dgm:t>
    </dgm:pt>
    <dgm:pt modelId="{DA31EE38-3D26-4F59-9C5F-4E8658403B21}">
      <dgm:prSet phldrT="[Text]"/>
      <dgm:spPr/>
      <dgm:t>
        <a:bodyPr/>
        <a:lstStyle/>
        <a:p>
          <a:pPr algn="l"/>
          <a:r>
            <a:rPr lang="en-US" b="1" u="sng" dirty="0" err="1" smtClean="0"/>
            <a:t>Contoh</a:t>
          </a:r>
          <a:r>
            <a:rPr lang="en-US" b="1" u="sng" dirty="0" smtClean="0"/>
            <a:t> </a:t>
          </a:r>
          <a:r>
            <a:rPr lang="en-US" dirty="0" err="1" smtClean="0"/>
            <a:t>Perlengkapan</a:t>
          </a:r>
          <a:r>
            <a:rPr lang="en-US" dirty="0" smtClean="0"/>
            <a:t> </a:t>
          </a:r>
          <a:r>
            <a:rPr lang="en-US" dirty="0" err="1" smtClean="0"/>
            <a:t>kantor</a:t>
          </a:r>
          <a:r>
            <a:rPr lang="en-US" dirty="0" smtClean="0"/>
            <a:t>, </a:t>
          </a:r>
          <a:r>
            <a:rPr lang="en-US" dirty="0" err="1" smtClean="0"/>
            <a:t>Beban</a:t>
          </a:r>
          <a:r>
            <a:rPr lang="en-US" dirty="0" smtClean="0"/>
            <a:t> </a:t>
          </a:r>
          <a:r>
            <a:rPr lang="en-US" dirty="0" err="1" smtClean="0"/>
            <a:t>Dibayar</a:t>
          </a:r>
          <a:r>
            <a:rPr lang="en-US" dirty="0" smtClean="0"/>
            <a:t> </a:t>
          </a:r>
          <a:r>
            <a:rPr lang="en-US" dirty="0" err="1" smtClean="0"/>
            <a:t>dimuka</a:t>
          </a:r>
          <a:r>
            <a:rPr lang="en-US" dirty="0" smtClean="0"/>
            <a:t>, </a:t>
          </a:r>
          <a:r>
            <a:rPr lang="en-US" dirty="0" err="1" smtClean="0"/>
            <a:t>Asuransi</a:t>
          </a:r>
          <a:r>
            <a:rPr lang="en-US" dirty="0" smtClean="0"/>
            <a:t> </a:t>
          </a:r>
          <a:r>
            <a:rPr lang="en-US" dirty="0" err="1" smtClean="0"/>
            <a:t>dibayar</a:t>
          </a:r>
          <a:r>
            <a:rPr lang="en-US" dirty="0" smtClean="0"/>
            <a:t> </a:t>
          </a:r>
          <a:r>
            <a:rPr lang="en-US" dirty="0" err="1" smtClean="0"/>
            <a:t>dimuka</a:t>
          </a:r>
          <a:r>
            <a:rPr lang="en-US" dirty="0" smtClean="0"/>
            <a:t>, </a:t>
          </a:r>
          <a:endParaRPr lang="en-US" dirty="0"/>
        </a:p>
      </dgm:t>
    </dgm:pt>
    <dgm:pt modelId="{50D4DFE8-1FB5-41BF-ACC2-09D4AB2F3258}" type="parTrans" cxnId="{43A72D5E-A3FE-406E-8AF8-AB8D61F49DE9}">
      <dgm:prSet/>
      <dgm:spPr/>
      <dgm:t>
        <a:bodyPr/>
        <a:lstStyle/>
        <a:p>
          <a:endParaRPr lang="en-US"/>
        </a:p>
      </dgm:t>
    </dgm:pt>
    <dgm:pt modelId="{FF727280-DFEC-4198-946E-992E7E853763}" type="sibTrans" cxnId="{43A72D5E-A3FE-406E-8AF8-AB8D61F49DE9}">
      <dgm:prSet/>
      <dgm:spPr/>
      <dgm:t>
        <a:bodyPr/>
        <a:lstStyle/>
        <a:p>
          <a:endParaRPr lang="en-US"/>
        </a:p>
      </dgm:t>
    </dgm:pt>
    <dgm:pt modelId="{7732C4BA-9127-4491-9DFC-83D9855ADCC4}">
      <dgm:prSet phldrT="[Text]"/>
      <dgm:spPr/>
      <dgm:t>
        <a:bodyPr/>
        <a:lstStyle/>
        <a:p>
          <a:r>
            <a:rPr lang="sv-SE" b="1" dirty="0" smtClean="0"/>
            <a:t>Pendapatan diterima dimuka</a:t>
          </a:r>
          <a:endParaRPr lang="en-US" dirty="0"/>
        </a:p>
      </dgm:t>
    </dgm:pt>
    <dgm:pt modelId="{1CD524A9-B0ED-45D7-B991-57F8E58C5364}" type="parTrans" cxnId="{EA8ADE21-B6C1-434E-ACAB-2D9D0D5165D1}">
      <dgm:prSet/>
      <dgm:spPr/>
      <dgm:t>
        <a:bodyPr/>
        <a:lstStyle/>
        <a:p>
          <a:endParaRPr lang="en-US"/>
        </a:p>
      </dgm:t>
    </dgm:pt>
    <dgm:pt modelId="{626432C3-D6CF-4214-A8BD-92502BA6B0C5}" type="sibTrans" cxnId="{EA8ADE21-B6C1-434E-ACAB-2D9D0D5165D1}">
      <dgm:prSet/>
      <dgm:spPr/>
      <dgm:t>
        <a:bodyPr/>
        <a:lstStyle/>
        <a:p>
          <a:endParaRPr lang="en-US"/>
        </a:p>
      </dgm:t>
    </dgm:pt>
    <dgm:pt modelId="{B34D4CCC-BD06-4223-9DED-11D32D3A0230}">
      <dgm:prSet phldrT="[Text]"/>
      <dgm:spPr/>
      <dgm:t>
        <a:bodyPr/>
        <a:lstStyle/>
        <a:p>
          <a:pPr algn="just"/>
          <a:r>
            <a:rPr lang="en-US" dirty="0" err="1" smtClean="0"/>
            <a:t>pos-pos</a:t>
          </a:r>
          <a:r>
            <a:rPr lang="en-US" dirty="0" smtClean="0"/>
            <a:t> yang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dicatat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Liabilitas</a:t>
          </a:r>
          <a:r>
            <a:rPr lang="en-US" dirty="0" smtClean="0"/>
            <a:t> </a:t>
          </a:r>
          <a:r>
            <a:rPr lang="en-US" dirty="0" err="1" smtClean="0"/>
            <a:t>tetapi</a:t>
          </a:r>
          <a:r>
            <a:rPr lang="en-US" dirty="0" smtClean="0"/>
            <a:t> </a:t>
          </a:r>
          <a:r>
            <a:rPr lang="en-US" dirty="0" err="1" smtClean="0"/>
            <a:t>diharapkan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pendapatan</a:t>
          </a:r>
          <a:r>
            <a:rPr lang="en-US" dirty="0" smtClean="0"/>
            <a:t> </a:t>
          </a:r>
          <a:r>
            <a:rPr lang="en-US" dirty="0" err="1" smtClean="0"/>
            <a:t>selama</a:t>
          </a:r>
          <a:r>
            <a:rPr lang="en-US" dirty="0" smtClean="0"/>
            <a:t> </a:t>
          </a:r>
          <a:r>
            <a:rPr lang="en-US" dirty="0" err="1" smtClean="0"/>
            <a:t>siklus</a:t>
          </a:r>
          <a:r>
            <a:rPr lang="en-US" dirty="0" smtClean="0"/>
            <a:t> </a:t>
          </a:r>
          <a:r>
            <a:rPr lang="en-US" dirty="0" err="1" smtClean="0"/>
            <a:t>operasi</a:t>
          </a:r>
          <a:r>
            <a:rPr lang="en-US" dirty="0" smtClean="0"/>
            <a:t> normal </a:t>
          </a:r>
          <a:r>
            <a:rPr lang="en-US" dirty="0" err="1" smtClean="0"/>
            <a:t>perusahaan</a:t>
          </a:r>
          <a:endParaRPr lang="en-US" dirty="0"/>
        </a:p>
      </dgm:t>
    </dgm:pt>
    <dgm:pt modelId="{0A25E006-5F76-41D3-8FEF-99BC44F8B907}" type="parTrans" cxnId="{A183AD44-691A-4491-9A3A-A4FF42067318}">
      <dgm:prSet/>
      <dgm:spPr/>
      <dgm:t>
        <a:bodyPr/>
        <a:lstStyle/>
        <a:p>
          <a:endParaRPr lang="en-US"/>
        </a:p>
      </dgm:t>
    </dgm:pt>
    <dgm:pt modelId="{01505ADD-58FB-4C98-8387-D19F6179B8FE}" type="sibTrans" cxnId="{A183AD44-691A-4491-9A3A-A4FF42067318}">
      <dgm:prSet/>
      <dgm:spPr/>
      <dgm:t>
        <a:bodyPr/>
        <a:lstStyle/>
        <a:p>
          <a:endParaRPr lang="en-US"/>
        </a:p>
      </dgm:t>
    </dgm:pt>
    <dgm:pt modelId="{86694DE1-31B0-4335-8051-6AA2EDB44A4C}">
      <dgm:prSet phldrT="[Text]"/>
      <dgm:spPr/>
      <dgm:t>
        <a:bodyPr/>
        <a:lstStyle/>
        <a:p>
          <a:pPr algn="l"/>
          <a:r>
            <a:rPr lang="en-US" b="1" u="sng" dirty="0" err="1" smtClean="0"/>
            <a:t>Contoh</a:t>
          </a:r>
          <a:endParaRPr lang="en-US" b="1" u="sng" dirty="0"/>
        </a:p>
      </dgm:t>
    </dgm:pt>
    <dgm:pt modelId="{9615380C-9A4D-46A7-B180-3734CEF05C31}" type="parTrans" cxnId="{0E71D7C2-9FD4-483E-A956-2C3B29A1DBC5}">
      <dgm:prSet/>
      <dgm:spPr/>
      <dgm:t>
        <a:bodyPr/>
        <a:lstStyle/>
        <a:p>
          <a:endParaRPr lang="en-US"/>
        </a:p>
      </dgm:t>
    </dgm:pt>
    <dgm:pt modelId="{DEA53562-E0B1-47E0-B469-EC89583A211E}" type="sibTrans" cxnId="{0E71D7C2-9FD4-483E-A956-2C3B29A1DBC5}">
      <dgm:prSet/>
      <dgm:spPr/>
      <dgm:t>
        <a:bodyPr/>
        <a:lstStyle/>
        <a:p>
          <a:endParaRPr lang="en-US"/>
        </a:p>
      </dgm:t>
    </dgm:pt>
    <dgm:pt modelId="{512328E2-AA0B-4906-A35C-8873739F4E92}">
      <dgm:prSet phldrT="[Text]"/>
      <dgm:spPr/>
      <dgm:t>
        <a:bodyPr/>
        <a:lstStyle/>
        <a:p>
          <a:r>
            <a:rPr lang="sv-SE" b="1" dirty="0" smtClean="0"/>
            <a:t>Beban yang masih harus dibayar</a:t>
          </a:r>
          <a:endParaRPr lang="en-US" dirty="0"/>
        </a:p>
      </dgm:t>
    </dgm:pt>
    <dgm:pt modelId="{885D70A3-1BDA-4F4E-916F-ECCCAF6E7510}" type="parTrans" cxnId="{F442072E-AFF7-468F-B89B-A7DFBD181B65}">
      <dgm:prSet/>
      <dgm:spPr/>
      <dgm:t>
        <a:bodyPr/>
        <a:lstStyle/>
        <a:p>
          <a:endParaRPr lang="en-US"/>
        </a:p>
      </dgm:t>
    </dgm:pt>
    <dgm:pt modelId="{C2B35B66-E836-40F5-9763-BAC65A7F1272}" type="sibTrans" cxnId="{F442072E-AFF7-468F-B89B-A7DFBD181B65}">
      <dgm:prSet/>
      <dgm:spPr/>
      <dgm:t>
        <a:bodyPr/>
        <a:lstStyle/>
        <a:p>
          <a:endParaRPr lang="en-US"/>
        </a:p>
      </dgm:t>
    </dgm:pt>
    <dgm:pt modelId="{A9F85AAF-84B9-46D4-AF90-C1CF72D3D32D}">
      <dgm:prSet phldrT="[Text]"/>
      <dgm:spPr/>
      <dgm:t>
        <a:bodyPr/>
        <a:lstStyle/>
        <a:p>
          <a:pPr algn="just"/>
          <a:r>
            <a:rPr lang="en-US" dirty="0" err="1" smtClean="0"/>
            <a:t>Beban</a:t>
          </a:r>
          <a:r>
            <a:rPr lang="en-US" dirty="0" smtClean="0"/>
            <a:t>- </a:t>
          </a:r>
          <a:r>
            <a:rPr lang="en-US" dirty="0" err="1" smtClean="0"/>
            <a:t>beban</a:t>
          </a:r>
          <a:r>
            <a:rPr lang="en-US" dirty="0" smtClean="0"/>
            <a:t> 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terjadi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manfaatnya</a:t>
          </a:r>
          <a:r>
            <a:rPr lang="en-US" dirty="0" smtClean="0"/>
            <a:t>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diterima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perusahaan</a:t>
          </a:r>
          <a:r>
            <a:rPr lang="en-US" dirty="0" smtClean="0"/>
            <a:t> </a:t>
          </a:r>
          <a:r>
            <a:rPr lang="en-US" dirty="0" err="1" smtClean="0"/>
            <a:t>tetapi</a:t>
          </a:r>
          <a:r>
            <a:rPr lang="en-US" dirty="0" smtClean="0"/>
            <a:t> </a:t>
          </a:r>
          <a:r>
            <a:rPr lang="nl-NL" dirty="0" smtClean="0"/>
            <a:t>belum dibayar dan dicatat oleh perusahaan</a:t>
          </a:r>
          <a:endParaRPr lang="en-US" dirty="0"/>
        </a:p>
      </dgm:t>
    </dgm:pt>
    <dgm:pt modelId="{E0F14B5F-5F4F-47C1-BC72-2A7A9C74A13A}" type="parTrans" cxnId="{293A1CC7-8604-443C-97A4-85A07EC93AAF}">
      <dgm:prSet/>
      <dgm:spPr/>
      <dgm:t>
        <a:bodyPr/>
        <a:lstStyle/>
        <a:p>
          <a:endParaRPr lang="en-US"/>
        </a:p>
      </dgm:t>
    </dgm:pt>
    <dgm:pt modelId="{022474A5-BA3A-4D6E-83F4-C0B052E97422}" type="sibTrans" cxnId="{293A1CC7-8604-443C-97A4-85A07EC93AAF}">
      <dgm:prSet/>
      <dgm:spPr/>
      <dgm:t>
        <a:bodyPr/>
        <a:lstStyle/>
        <a:p>
          <a:endParaRPr lang="en-US"/>
        </a:p>
      </dgm:t>
    </dgm:pt>
    <dgm:pt modelId="{CC5B9C52-D0C5-4323-8E09-6E9FE294CA8F}">
      <dgm:prSet phldrT="[Text]"/>
      <dgm:spPr/>
      <dgm:t>
        <a:bodyPr/>
        <a:lstStyle/>
        <a:p>
          <a:pPr algn="l"/>
          <a:r>
            <a:rPr lang="en-US" b="1" dirty="0" err="1" smtClean="0"/>
            <a:t>Contoh</a:t>
          </a:r>
          <a:endParaRPr lang="en-US" b="1" dirty="0"/>
        </a:p>
      </dgm:t>
    </dgm:pt>
    <dgm:pt modelId="{AA7CBB18-07DD-4011-8540-89AEA3E99577}" type="parTrans" cxnId="{3E38B5DC-F8A8-4FE8-9888-5FDCBC573C29}">
      <dgm:prSet/>
      <dgm:spPr/>
      <dgm:t>
        <a:bodyPr/>
        <a:lstStyle/>
        <a:p>
          <a:endParaRPr lang="en-US"/>
        </a:p>
      </dgm:t>
    </dgm:pt>
    <dgm:pt modelId="{1482B1AA-F1AC-4114-8C36-3BE188D2961D}" type="sibTrans" cxnId="{3E38B5DC-F8A8-4FE8-9888-5FDCBC573C29}">
      <dgm:prSet/>
      <dgm:spPr/>
      <dgm:t>
        <a:bodyPr/>
        <a:lstStyle/>
        <a:p>
          <a:endParaRPr lang="en-US"/>
        </a:p>
      </dgm:t>
    </dgm:pt>
    <dgm:pt modelId="{20BA7590-FAFB-436F-997A-12A436873135}">
      <dgm:prSet phldrT="[Text]"/>
      <dgm:spPr/>
      <dgm:t>
        <a:bodyPr/>
        <a:lstStyle/>
        <a:p>
          <a:pPr algn="l"/>
          <a:r>
            <a:rPr lang="en-US" dirty="0" err="1" smtClean="0"/>
            <a:t>Pendapatan</a:t>
          </a:r>
          <a:r>
            <a:rPr lang="en-US" dirty="0" smtClean="0"/>
            <a:t> </a:t>
          </a:r>
          <a:r>
            <a:rPr lang="en-US" dirty="0" err="1" smtClean="0"/>
            <a:t>jasa</a:t>
          </a:r>
          <a:r>
            <a:rPr lang="en-US" dirty="0" smtClean="0"/>
            <a:t> yang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ditagih</a:t>
          </a:r>
          <a:endParaRPr lang="en-US" dirty="0"/>
        </a:p>
      </dgm:t>
    </dgm:pt>
    <dgm:pt modelId="{74E90825-ED93-4FFF-BB2F-833E154749E4}" type="parTrans" cxnId="{25758B6F-A207-4FCA-9256-8566C625DECB}">
      <dgm:prSet/>
      <dgm:spPr/>
      <dgm:t>
        <a:bodyPr/>
        <a:lstStyle/>
        <a:p>
          <a:endParaRPr lang="en-US"/>
        </a:p>
      </dgm:t>
    </dgm:pt>
    <dgm:pt modelId="{C0E92FF0-EC71-4054-8F2C-1B28743C9CB0}" type="sibTrans" cxnId="{25758B6F-A207-4FCA-9256-8566C625DECB}">
      <dgm:prSet/>
      <dgm:spPr/>
      <dgm:t>
        <a:bodyPr/>
        <a:lstStyle/>
        <a:p>
          <a:endParaRPr lang="en-US"/>
        </a:p>
      </dgm:t>
    </dgm:pt>
    <dgm:pt modelId="{92E80B0A-9A20-4128-8D30-2730A09371D4}">
      <dgm:prSet phldrT="[Text]"/>
      <dgm:spPr/>
      <dgm:t>
        <a:bodyPr/>
        <a:lstStyle/>
        <a:p>
          <a:r>
            <a:rPr lang="sv-SE" b="1" dirty="0" smtClean="0"/>
            <a:t>Pendapatan yang masih harus diterima</a:t>
          </a:r>
          <a:endParaRPr lang="en-US" dirty="0"/>
        </a:p>
      </dgm:t>
    </dgm:pt>
    <dgm:pt modelId="{D80F163C-7ED9-4EA2-8ECF-26DBC9196E7A}" type="parTrans" cxnId="{7DD89BCE-7192-484C-9DF7-B32EE697E058}">
      <dgm:prSet/>
      <dgm:spPr/>
      <dgm:t>
        <a:bodyPr/>
        <a:lstStyle/>
        <a:p>
          <a:endParaRPr lang="en-US"/>
        </a:p>
      </dgm:t>
    </dgm:pt>
    <dgm:pt modelId="{72963AF2-5E9E-466B-A642-280F849DA692}" type="sibTrans" cxnId="{7DD89BCE-7192-484C-9DF7-B32EE697E058}">
      <dgm:prSet/>
      <dgm:spPr/>
      <dgm:t>
        <a:bodyPr/>
        <a:lstStyle/>
        <a:p>
          <a:endParaRPr lang="en-US"/>
        </a:p>
      </dgm:t>
    </dgm:pt>
    <dgm:pt modelId="{0E2A0ED8-16FD-4F76-B2F0-0F87696102DA}">
      <dgm:prSet phldrT="[Text]"/>
      <dgm:spPr/>
      <dgm:t>
        <a:bodyPr/>
        <a:lstStyle/>
        <a:p>
          <a:pPr algn="just"/>
          <a:r>
            <a:rPr lang="en-US" dirty="0" err="1" smtClean="0"/>
            <a:t>pendapatan</a:t>
          </a:r>
          <a:r>
            <a:rPr lang="en-US" dirty="0" smtClean="0"/>
            <a:t> 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hak</a:t>
          </a:r>
          <a:r>
            <a:rPr lang="en-US" dirty="0" smtClean="0"/>
            <a:t> </a:t>
          </a:r>
          <a:r>
            <a:rPr lang="en-US" dirty="0" err="1" smtClean="0"/>
            <a:t>perusahaan</a:t>
          </a:r>
          <a:r>
            <a:rPr lang="en-US" dirty="0" smtClean="0"/>
            <a:t> </a:t>
          </a:r>
          <a:r>
            <a:rPr lang="en-US" dirty="0" err="1" smtClean="0"/>
            <a:t>tetapi</a:t>
          </a:r>
          <a:r>
            <a:rPr lang="en-US" dirty="0" smtClean="0"/>
            <a:t>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dicatat</a:t>
          </a:r>
          <a:r>
            <a:rPr lang="en-US" dirty="0" smtClean="0"/>
            <a:t> </a:t>
          </a:r>
          <a:r>
            <a:rPr lang="en-US" dirty="0" err="1" smtClean="0"/>
            <a:t>karena</a:t>
          </a:r>
          <a:r>
            <a:rPr lang="en-US" dirty="0" smtClean="0"/>
            <a:t> </a:t>
          </a:r>
          <a:r>
            <a:rPr lang="en-US" dirty="0" err="1" smtClean="0"/>
            <a:t>sampai</a:t>
          </a:r>
          <a:r>
            <a:rPr lang="en-US" dirty="0" smtClean="0"/>
            <a:t> </a:t>
          </a:r>
          <a:r>
            <a:rPr lang="en-US" dirty="0" err="1" smtClean="0"/>
            <a:t>akhir</a:t>
          </a:r>
          <a:r>
            <a:rPr lang="en-US" dirty="0" smtClean="0"/>
            <a:t> </a:t>
          </a:r>
          <a:r>
            <a:rPr lang="en-US" dirty="0" err="1" smtClean="0"/>
            <a:t>bulan</a:t>
          </a:r>
          <a:r>
            <a:rPr lang="en-US" dirty="0" smtClean="0"/>
            <a:t> </a:t>
          </a:r>
          <a:r>
            <a:rPr lang="en-US" dirty="0" err="1" smtClean="0"/>
            <a:t>perusahaan</a:t>
          </a:r>
          <a:r>
            <a:rPr lang="en-US" dirty="0" smtClean="0"/>
            <a:t>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mengirimkan</a:t>
          </a:r>
          <a:r>
            <a:rPr lang="en-US" dirty="0" smtClean="0"/>
            <a:t> </a:t>
          </a:r>
          <a:r>
            <a:rPr lang="en-US" dirty="0" err="1" smtClean="0"/>
            <a:t>faktur</a:t>
          </a:r>
          <a:r>
            <a:rPr lang="en-US" dirty="0" smtClean="0"/>
            <a:t> (invoice)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pelanggan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pelanggan</a:t>
          </a:r>
          <a:r>
            <a:rPr lang="en-US" dirty="0" smtClean="0"/>
            <a:t>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melunasi</a:t>
          </a:r>
          <a:r>
            <a:rPr lang="en-US" dirty="0" smtClean="0"/>
            <a:t> </a:t>
          </a:r>
          <a:r>
            <a:rPr lang="en-US" dirty="0" err="1" smtClean="0"/>
            <a:t>tagihannya</a:t>
          </a:r>
          <a:r>
            <a:rPr lang="en-US" dirty="0" smtClean="0"/>
            <a:t/>
          </a:r>
          <a:br>
            <a:rPr lang="en-US" dirty="0" smtClean="0"/>
          </a:br>
          <a:endParaRPr lang="en-US" dirty="0"/>
        </a:p>
      </dgm:t>
    </dgm:pt>
    <dgm:pt modelId="{90620DD9-2C06-48C3-BF6E-5EB1978D7840}" type="parTrans" cxnId="{4270B6C9-B177-48C5-88FD-20537DEE09C6}">
      <dgm:prSet/>
      <dgm:spPr/>
      <dgm:t>
        <a:bodyPr/>
        <a:lstStyle/>
        <a:p>
          <a:endParaRPr lang="en-US"/>
        </a:p>
      </dgm:t>
    </dgm:pt>
    <dgm:pt modelId="{B9EDDEB1-D314-4DB8-B6E7-1D55D1DF699A}" type="sibTrans" cxnId="{4270B6C9-B177-48C5-88FD-20537DEE09C6}">
      <dgm:prSet/>
      <dgm:spPr/>
      <dgm:t>
        <a:bodyPr/>
        <a:lstStyle/>
        <a:p>
          <a:endParaRPr lang="en-US"/>
        </a:p>
      </dgm:t>
    </dgm:pt>
    <dgm:pt modelId="{807C1F65-E8B3-4BE5-BE1C-09ECE14C9133}">
      <dgm:prSet phldrT="[Text]"/>
      <dgm:spPr/>
      <dgm:t>
        <a:bodyPr/>
        <a:lstStyle/>
        <a:p>
          <a:pPr algn="just"/>
          <a:endParaRPr lang="en-US" dirty="0"/>
        </a:p>
      </dgm:t>
    </dgm:pt>
    <dgm:pt modelId="{88F9CBFC-5F1E-4007-98B4-24B920134187}" type="parTrans" cxnId="{499D5BB0-BDAC-47A9-A17C-A840F320F6EC}">
      <dgm:prSet/>
      <dgm:spPr/>
      <dgm:t>
        <a:bodyPr/>
        <a:lstStyle/>
        <a:p>
          <a:endParaRPr lang="en-US"/>
        </a:p>
      </dgm:t>
    </dgm:pt>
    <dgm:pt modelId="{E431EADE-CD2B-407B-B43C-D9D413123283}" type="sibTrans" cxnId="{499D5BB0-BDAC-47A9-A17C-A840F320F6EC}">
      <dgm:prSet/>
      <dgm:spPr/>
      <dgm:t>
        <a:bodyPr/>
        <a:lstStyle/>
        <a:p>
          <a:endParaRPr lang="en-US"/>
        </a:p>
      </dgm:t>
    </dgm:pt>
    <dgm:pt modelId="{F33A0AA3-D055-4CF3-B21B-990835462E42}">
      <dgm:prSet phldrT="[Text]"/>
      <dgm:spPr/>
      <dgm:t>
        <a:bodyPr/>
        <a:lstStyle/>
        <a:p>
          <a:pPr algn="just"/>
          <a:endParaRPr lang="en-US" dirty="0"/>
        </a:p>
      </dgm:t>
    </dgm:pt>
    <dgm:pt modelId="{96C34F57-9E23-4CBF-AA97-A46A3A1B5483}" type="parTrans" cxnId="{5C4F2364-62D7-4D16-A35D-D8B1568960A7}">
      <dgm:prSet/>
      <dgm:spPr/>
      <dgm:t>
        <a:bodyPr/>
        <a:lstStyle/>
        <a:p>
          <a:endParaRPr lang="en-US"/>
        </a:p>
      </dgm:t>
    </dgm:pt>
    <dgm:pt modelId="{7C76912A-E738-407A-B15C-32C81CC48D95}" type="sibTrans" cxnId="{5C4F2364-62D7-4D16-A35D-D8B1568960A7}">
      <dgm:prSet/>
      <dgm:spPr/>
      <dgm:t>
        <a:bodyPr/>
        <a:lstStyle/>
        <a:p>
          <a:endParaRPr lang="en-US"/>
        </a:p>
      </dgm:t>
    </dgm:pt>
    <dgm:pt modelId="{EEFE114D-A84D-4778-8A2B-EA11ECBF6857}">
      <dgm:prSet phldrT="[Text]"/>
      <dgm:spPr/>
      <dgm:t>
        <a:bodyPr/>
        <a:lstStyle/>
        <a:p>
          <a:pPr algn="l"/>
          <a:r>
            <a:rPr lang="it-IT" b="0" u="none" dirty="0" smtClean="0"/>
            <a:t>Pendapatan Jasa Diterima di Muka</a:t>
          </a:r>
          <a:endParaRPr lang="en-US" b="1" u="sng" dirty="0"/>
        </a:p>
      </dgm:t>
    </dgm:pt>
    <dgm:pt modelId="{3AD5C937-0402-4D33-854B-6A985E6FA894}" type="parTrans" cxnId="{0DC71F18-7B89-4C76-8C9E-735DBD0A3765}">
      <dgm:prSet/>
      <dgm:spPr/>
      <dgm:t>
        <a:bodyPr/>
        <a:lstStyle/>
        <a:p>
          <a:endParaRPr lang="en-US"/>
        </a:p>
      </dgm:t>
    </dgm:pt>
    <dgm:pt modelId="{BBCD2333-6E33-4BCE-A5B1-FCA8471A0235}" type="sibTrans" cxnId="{0DC71F18-7B89-4C76-8C9E-735DBD0A3765}">
      <dgm:prSet/>
      <dgm:spPr/>
      <dgm:t>
        <a:bodyPr/>
        <a:lstStyle/>
        <a:p>
          <a:endParaRPr lang="en-US"/>
        </a:p>
      </dgm:t>
    </dgm:pt>
    <dgm:pt modelId="{4B3CD4ED-9295-4006-B675-907F6792C2C5}">
      <dgm:prSet phldrT="[Text]"/>
      <dgm:spPr/>
      <dgm:t>
        <a:bodyPr/>
        <a:lstStyle/>
        <a:p>
          <a:pPr algn="l"/>
          <a:endParaRPr lang="en-US" dirty="0"/>
        </a:p>
      </dgm:t>
    </dgm:pt>
    <dgm:pt modelId="{11240C57-F8F0-4DCC-A136-6BD565415976}" type="parTrans" cxnId="{583B3A96-11FD-497F-8757-AE2C5EE884CB}">
      <dgm:prSet/>
      <dgm:spPr/>
      <dgm:t>
        <a:bodyPr/>
        <a:lstStyle/>
        <a:p>
          <a:endParaRPr lang="en-US"/>
        </a:p>
      </dgm:t>
    </dgm:pt>
    <dgm:pt modelId="{ECD3A638-D6E0-4F5A-96FF-65184FB6B154}" type="sibTrans" cxnId="{583B3A96-11FD-497F-8757-AE2C5EE884CB}">
      <dgm:prSet/>
      <dgm:spPr/>
      <dgm:t>
        <a:bodyPr/>
        <a:lstStyle/>
        <a:p>
          <a:endParaRPr lang="en-US"/>
        </a:p>
      </dgm:t>
    </dgm:pt>
    <dgm:pt modelId="{EC77BC72-A0EA-4FC2-9242-BD1D77237F4B}">
      <dgm:prSet phldrT="[Text]"/>
      <dgm:spPr/>
      <dgm:t>
        <a:bodyPr/>
        <a:lstStyle/>
        <a:p>
          <a:pPr algn="just"/>
          <a:endParaRPr lang="en-US" dirty="0"/>
        </a:p>
      </dgm:t>
    </dgm:pt>
    <dgm:pt modelId="{172C3F5E-3AE2-4CD5-8219-F101B95C3CE7}" type="parTrans" cxnId="{4B957974-0D65-4345-8E29-8635C78B1995}">
      <dgm:prSet/>
      <dgm:spPr/>
      <dgm:t>
        <a:bodyPr/>
        <a:lstStyle/>
        <a:p>
          <a:endParaRPr lang="en-US"/>
        </a:p>
      </dgm:t>
    </dgm:pt>
    <dgm:pt modelId="{A6523EC4-0C28-491E-8966-EFCAA09AD4DF}" type="sibTrans" cxnId="{4B957974-0D65-4345-8E29-8635C78B1995}">
      <dgm:prSet/>
      <dgm:spPr/>
      <dgm:t>
        <a:bodyPr/>
        <a:lstStyle/>
        <a:p>
          <a:endParaRPr lang="en-US"/>
        </a:p>
      </dgm:t>
    </dgm:pt>
    <dgm:pt modelId="{CB5BA016-A01B-41E6-ADB8-2BE1067E2258}">
      <dgm:prSet phldrT="[Text]"/>
      <dgm:spPr/>
      <dgm:t>
        <a:bodyPr/>
        <a:lstStyle/>
        <a:p>
          <a:pPr algn="l"/>
          <a:r>
            <a:rPr lang="en-US" b="0" dirty="0" err="1" smtClean="0"/>
            <a:t>Beban</a:t>
          </a:r>
          <a:r>
            <a:rPr lang="en-US" b="0" dirty="0" smtClean="0"/>
            <a:t> </a:t>
          </a:r>
          <a:r>
            <a:rPr lang="en-US" b="0" dirty="0" err="1" smtClean="0"/>
            <a:t>telepon</a:t>
          </a:r>
          <a:r>
            <a:rPr lang="en-US" b="0" dirty="0" smtClean="0"/>
            <a:t> </a:t>
          </a:r>
          <a:r>
            <a:rPr lang="en-US" b="0" dirty="0" err="1" smtClean="0"/>
            <a:t>dan</a:t>
          </a:r>
          <a:r>
            <a:rPr lang="en-US" b="0" dirty="0" smtClean="0"/>
            <a:t> </a:t>
          </a:r>
          <a:r>
            <a:rPr lang="en-US" b="0" dirty="0" err="1" smtClean="0"/>
            <a:t>listrik</a:t>
          </a:r>
          <a:endParaRPr lang="en-US" b="0" dirty="0"/>
        </a:p>
      </dgm:t>
    </dgm:pt>
    <dgm:pt modelId="{C8A740C5-EC1D-4F10-B236-A8CD5B4226B9}" type="parTrans" cxnId="{9B2C195D-B29B-449F-847F-D1730B821FCD}">
      <dgm:prSet/>
      <dgm:spPr/>
      <dgm:t>
        <a:bodyPr/>
        <a:lstStyle/>
        <a:p>
          <a:endParaRPr lang="en-US"/>
        </a:p>
      </dgm:t>
    </dgm:pt>
    <dgm:pt modelId="{B186085B-5F9F-4F14-8A3A-E5D59F821FE4}" type="sibTrans" cxnId="{9B2C195D-B29B-449F-847F-D1730B821FCD}">
      <dgm:prSet/>
      <dgm:spPr/>
      <dgm:t>
        <a:bodyPr/>
        <a:lstStyle/>
        <a:p>
          <a:endParaRPr lang="en-US"/>
        </a:p>
      </dgm:t>
    </dgm:pt>
    <dgm:pt modelId="{74854EEB-6C36-4972-BCFA-8EF65BF97633}">
      <dgm:prSet phldrT="[Text]"/>
      <dgm:spPr/>
      <dgm:t>
        <a:bodyPr/>
        <a:lstStyle/>
        <a:p>
          <a:pPr algn="just"/>
          <a:r>
            <a:rPr lang="en-US" b="1" dirty="0" err="1" smtClean="0"/>
            <a:t>Contoh</a:t>
          </a:r>
          <a:endParaRPr lang="en-US" b="1" dirty="0"/>
        </a:p>
      </dgm:t>
    </dgm:pt>
    <dgm:pt modelId="{99E6C9FF-29CD-4006-B9CB-535B3A9F8421}" type="parTrans" cxnId="{07AD5B67-3E09-4667-9C2B-782FB11FA187}">
      <dgm:prSet/>
      <dgm:spPr/>
      <dgm:t>
        <a:bodyPr/>
        <a:lstStyle/>
        <a:p>
          <a:endParaRPr lang="en-US"/>
        </a:p>
      </dgm:t>
    </dgm:pt>
    <dgm:pt modelId="{8A0CDD7C-DA8B-41F8-A59C-A809FAF4708D}" type="sibTrans" cxnId="{07AD5B67-3E09-4667-9C2B-782FB11FA187}">
      <dgm:prSet/>
      <dgm:spPr/>
      <dgm:t>
        <a:bodyPr/>
        <a:lstStyle/>
        <a:p>
          <a:endParaRPr lang="en-US"/>
        </a:p>
      </dgm:t>
    </dgm:pt>
    <dgm:pt modelId="{FA17A5F8-B80B-4ECF-A6C2-52F56309B829}" type="pres">
      <dgm:prSet presAssocID="{487206DE-096E-4933-BFE1-A4FC4C2D825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101032-C867-449F-A828-1DCA87D06ED8}" type="pres">
      <dgm:prSet presAssocID="{29BD156D-4168-423D-9B04-C2AA6382659E}" presName="composite" presStyleCnt="0"/>
      <dgm:spPr/>
    </dgm:pt>
    <dgm:pt modelId="{7F18F552-B4C6-43CF-8A1E-A0A4E9060BF4}" type="pres">
      <dgm:prSet presAssocID="{29BD156D-4168-423D-9B04-C2AA6382659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219A0C-CA60-45BA-9369-6291EE0045D0}" type="pres">
      <dgm:prSet presAssocID="{29BD156D-4168-423D-9B04-C2AA6382659E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358D7-3CB7-4347-8252-2EB11F65F230}" type="pres">
      <dgm:prSet presAssocID="{0D1A1128-A875-406E-A346-62FC98CD0DB0}" presName="space" presStyleCnt="0"/>
      <dgm:spPr/>
    </dgm:pt>
    <dgm:pt modelId="{926B2BFE-A150-43FA-BB93-1EE08D63B762}" type="pres">
      <dgm:prSet presAssocID="{7732C4BA-9127-4491-9DFC-83D9855ADCC4}" presName="composite" presStyleCnt="0"/>
      <dgm:spPr/>
    </dgm:pt>
    <dgm:pt modelId="{F3ED5F6B-BF3A-44B4-B6AB-76A5659745B8}" type="pres">
      <dgm:prSet presAssocID="{7732C4BA-9127-4491-9DFC-83D9855ADCC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CCC5D-D034-43F6-9898-9FA5CDF9E4C6}" type="pres">
      <dgm:prSet presAssocID="{7732C4BA-9127-4491-9DFC-83D9855ADCC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49B291-24BF-4CF1-9FFE-C5FC4F63E66D}" type="pres">
      <dgm:prSet presAssocID="{626432C3-D6CF-4214-A8BD-92502BA6B0C5}" presName="space" presStyleCnt="0"/>
      <dgm:spPr/>
    </dgm:pt>
    <dgm:pt modelId="{37EEB6C6-4F03-4D0B-AF16-25A9EFD25349}" type="pres">
      <dgm:prSet presAssocID="{512328E2-AA0B-4906-A35C-8873739F4E92}" presName="composite" presStyleCnt="0"/>
      <dgm:spPr/>
    </dgm:pt>
    <dgm:pt modelId="{D8E83562-D4FF-40C1-BB32-116974FA6B4B}" type="pres">
      <dgm:prSet presAssocID="{512328E2-AA0B-4906-A35C-8873739F4E92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9DC2C-5330-47AA-B699-6A57171BCFFF}" type="pres">
      <dgm:prSet presAssocID="{512328E2-AA0B-4906-A35C-8873739F4E92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431353-C461-4444-BA50-7C3F59EEA2E8}" type="pres">
      <dgm:prSet presAssocID="{C2B35B66-E836-40F5-9763-BAC65A7F1272}" presName="space" presStyleCnt="0"/>
      <dgm:spPr/>
    </dgm:pt>
    <dgm:pt modelId="{0AB3ACD9-9DA1-4525-98B2-A8EF13F57F04}" type="pres">
      <dgm:prSet presAssocID="{92E80B0A-9A20-4128-8D30-2730A09371D4}" presName="composite" presStyleCnt="0"/>
      <dgm:spPr/>
    </dgm:pt>
    <dgm:pt modelId="{B1D31AF5-2DD1-423F-BF2C-DB8E7499D44B}" type="pres">
      <dgm:prSet presAssocID="{92E80B0A-9A20-4128-8D30-2730A09371D4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F69B5-416C-455A-968E-EE73DFBB2774}" type="pres">
      <dgm:prSet presAssocID="{92E80B0A-9A20-4128-8D30-2730A09371D4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0C22F8-C365-48E0-B251-B7CA992C216D}" type="presOf" srcId="{74854EEB-6C36-4972-BCFA-8EF65BF97633}" destId="{FA8F69B5-416C-455A-968E-EE73DFBB2774}" srcOrd="0" destOrd="1" presId="urn:microsoft.com/office/officeart/2005/8/layout/hList1"/>
    <dgm:cxn modelId="{521BE73F-59F2-4B98-A0C1-26B1EEC6E504}" srcId="{487206DE-096E-4933-BFE1-A4FC4C2D8252}" destId="{29BD156D-4168-423D-9B04-C2AA6382659E}" srcOrd="0" destOrd="0" parTransId="{84E4DEDD-5998-4C50-8736-E24BE922ADAC}" sibTransId="{0D1A1128-A875-406E-A346-62FC98CD0DB0}"/>
    <dgm:cxn modelId="{F494E513-8307-4BEE-8FE7-8334C0E606D4}" type="presOf" srcId="{CB5BA016-A01B-41E6-ADB8-2BE1067E2258}" destId="{AB89DC2C-5330-47AA-B699-6A57171BCFFF}" srcOrd="0" destOrd="3" presId="urn:microsoft.com/office/officeart/2005/8/layout/hList1"/>
    <dgm:cxn modelId="{25758B6F-A207-4FCA-9256-8566C625DECB}" srcId="{92E80B0A-9A20-4128-8D30-2730A09371D4}" destId="{20BA7590-FAFB-436F-997A-12A436873135}" srcOrd="2" destOrd="0" parTransId="{74E90825-ED93-4FFF-BB2F-833E154749E4}" sibTransId="{C0E92FF0-EC71-4054-8F2C-1B28743C9CB0}"/>
    <dgm:cxn modelId="{B7A33735-BA46-4297-AA17-21E1B58FD978}" type="presOf" srcId="{86694DE1-31B0-4335-8051-6AA2EDB44A4C}" destId="{393CCC5D-D034-43F6-9898-9FA5CDF9E4C6}" srcOrd="0" destOrd="2" presId="urn:microsoft.com/office/officeart/2005/8/layout/hList1"/>
    <dgm:cxn modelId="{6D967BE7-7531-4E53-B003-04A573D6BF9F}" type="presOf" srcId="{F33A0AA3-D055-4CF3-B21B-990835462E42}" destId="{393CCC5D-D034-43F6-9898-9FA5CDF9E4C6}" srcOrd="0" destOrd="1" presId="urn:microsoft.com/office/officeart/2005/8/layout/hList1"/>
    <dgm:cxn modelId="{EA8ADE21-B6C1-434E-ACAB-2D9D0D5165D1}" srcId="{487206DE-096E-4933-BFE1-A4FC4C2D8252}" destId="{7732C4BA-9127-4491-9DFC-83D9855ADCC4}" srcOrd="1" destOrd="0" parTransId="{1CD524A9-B0ED-45D7-B991-57F8E58C5364}" sibTransId="{626432C3-D6CF-4214-A8BD-92502BA6B0C5}"/>
    <dgm:cxn modelId="{0226427B-B9B6-4D18-A130-0777B64BE039}" type="presOf" srcId="{807C1F65-E8B3-4BE5-BE1C-09ECE14C9133}" destId="{79219A0C-CA60-45BA-9369-6291EE0045D0}" srcOrd="0" destOrd="1" presId="urn:microsoft.com/office/officeart/2005/8/layout/hList1"/>
    <dgm:cxn modelId="{61A061B8-F00B-4373-84A7-B01930CE914B}" srcId="{29BD156D-4168-423D-9B04-C2AA6382659E}" destId="{2751ADE6-D1CD-441C-A010-6848F225BA6C}" srcOrd="0" destOrd="0" parTransId="{D90F1588-482E-4340-9113-0FCBE8DF7D3A}" sibTransId="{90BECC25-B705-4B18-8FAD-2B92DBDC94B1}"/>
    <dgm:cxn modelId="{9B2C195D-B29B-449F-847F-D1730B821FCD}" srcId="{512328E2-AA0B-4906-A35C-8873739F4E92}" destId="{CB5BA016-A01B-41E6-ADB8-2BE1067E2258}" srcOrd="3" destOrd="0" parTransId="{C8A740C5-EC1D-4F10-B236-A8CD5B4226B9}" sibTransId="{B186085B-5F9F-4F14-8A3A-E5D59F821FE4}"/>
    <dgm:cxn modelId="{F442072E-AFF7-468F-B89B-A7DFBD181B65}" srcId="{487206DE-096E-4933-BFE1-A4FC4C2D8252}" destId="{512328E2-AA0B-4906-A35C-8873739F4E92}" srcOrd="2" destOrd="0" parTransId="{885D70A3-1BDA-4F4E-916F-ECCCAF6E7510}" sibTransId="{C2B35B66-E836-40F5-9763-BAC65A7F1272}"/>
    <dgm:cxn modelId="{CC37B6A3-77E9-42F4-A5E3-B7414ECAB3AC}" type="presOf" srcId="{2751ADE6-D1CD-441C-A010-6848F225BA6C}" destId="{79219A0C-CA60-45BA-9369-6291EE0045D0}" srcOrd="0" destOrd="0" presId="urn:microsoft.com/office/officeart/2005/8/layout/hList1"/>
    <dgm:cxn modelId="{F26B7318-0A31-436F-9016-DF9DA9110519}" type="presOf" srcId="{512328E2-AA0B-4906-A35C-8873739F4E92}" destId="{D8E83562-D4FF-40C1-BB32-116974FA6B4B}" srcOrd="0" destOrd="0" presId="urn:microsoft.com/office/officeart/2005/8/layout/hList1"/>
    <dgm:cxn modelId="{72DF416E-A98C-43B6-A43B-7F61B43FEE46}" type="presOf" srcId="{20BA7590-FAFB-436F-997A-12A436873135}" destId="{FA8F69B5-416C-455A-968E-EE73DFBB2774}" srcOrd="0" destOrd="2" presId="urn:microsoft.com/office/officeart/2005/8/layout/hList1"/>
    <dgm:cxn modelId="{583B3A96-11FD-497F-8757-AE2C5EE884CB}" srcId="{512328E2-AA0B-4906-A35C-8873739F4E92}" destId="{4B3CD4ED-9295-4006-B675-907F6792C2C5}" srcOrd="4" destOrd="0" parTransId="{11240C57-F8F0-4DCC-A136-6BD565415976}" sibTransId="{ECD3A638-D6E0-4F5A-96FF-65184FB6B154}"/>
    <dgm:cxn modelId="{293A1CC7-8604-443C-97A4-85A07EC93AAF}" srcId="{512328E2-AA0B-4906-A35C-8873739F4E92}" destId="{A9F85AAF-84B9-46D4-AF90-C1CF72D3D32D}" srcOrd="0" destOrd="0" parTransId="{E0F14B5F-5F4F-47C1-BC72-2A7A9C74A13A}" sibTransId="{022474A5-BA3A-4D6E-83F4-C0B052E97422}"/>
    <dgm:cxn modelId="{DFC26DAD-54FE-4B3A-A512-F23531A9936C}" type="presOf" srcId="{B34D4CCC-BD06-4223-9DED-11D32D3A0230}" destId="{393CCC5D-D034-43F6-9898-9FA5CDF9E4C6}" srcOrd="0" destOrd="0" presId="urn:microsoft.com/office/officeart/2005/8/layout/hList1"/>
    <dgm:cxn modelId="{A183AD44-691A-4491-9A3A-A4FF42067318}" srcId="{7732C4BA-9127-4491-9DFC-83D9855ADCC4}" destId="{B34D4CCC-BD06-4223-9DED-11D32D3A0230}" srcOrd="0" destOrd="0" parTransId="{0A25E006-5F76-41D3-8FEF-99BC44F8B907}" sibTransId="{01505ADD-58FB-4C98-8387-D19F6179B8FE}"/>
    <dgm:cxn modelId="{3E38B5DC-F8A8-4FE8-9888-5FDCBC573C29}" srcId="{512328E2-AA0B-4906-A35C-8873739F4E92}" destId="{CC5B9C52-D0C5-4323-8E09-6E9FE294CA8F}" srcOrd="2" destOrd="0" parTransId="{AA7CBB18-07DD-4011-8540-89AEA3E99577}" sibTransId="{1482B1AA-F1AC-4114-8C36-3BE188D2961D}"/>
    <dgm:cxn modelId="{8F9A6604-A455-4942-A043-6C77BB7B08DD}" type="presOf" srcId="{29BD156D-4168-423D-9B04-C2AA6382659E}" destId="{7F18F552-B4C6-43CF-8A1E-A0A4E9060BF4}" srcOrd="0" destOrd="0" presId="urn:microsoft.com/office/officeart/2005/8/layout/hList1"/>
    <dgm:cxn modelId="{499D5BB0-BDAC-47A9-A17C-A840F320F6EC}" srcId="{29BD156D-4168-423D-9B04-C2AA6382659E}" destId="{807C1F65-E8B3-4BE5-BE1C-09ECE14C9133}" srcOrd="1" destOrd="0" parTransId="{88F9CBFC-5F1E-4007-98B4-24B920134187}" sibTransId="{E431EADE-CD2B-407B-B43C-D9D413123283}"/>
    <dgm:cxn modelId="{4270B6C9-B177-48C5-88FD-20537DEE09C6}" srcId="{92E80B0A-9A20-4128-8D30-2730A09371D4}" destId="{0E2A0ED8-16FD-4F76-B2F0-0F87696102DA}" srcOrd="0" destOrd="0" parTransId="{90620DD9-2C06-48C3-BF6E-5EB1978D7840}" sibTransId="{B9EDDEB1-D314-4DB8-B6E7-1D55D1DF699A}"/>
    <dgm:cxn modelId="{94CA4099-623E-4EF1-85CF-6B28B28D5217}" type="presOf" srcId="{A9F85AAF-84B9-46D4-AF90-C1CF72D3D32D}" destId="{AB89DC2C-5330-47AA-B699-6A57171BCFFF}" srcOrd="0" destOrd="0" presId="urn:microsoft.com/office/officeart/2005/8/layout/hList1"/>
    <dgm:cxn modelId="{0E71D7C2-9FD4-483E-A956-2C3B29A1DBC5}" srcId="{7732C4BA-9127-4491-9DFC-83D9855ADCC4}" destId="{86694DE1-31B0-4335-8051-6AA2EDB44A4C}" srcOrd="2" destOrd="0" parTransId="{9615380C-9A4D-46A7-B180-3734CEF05C31}" sibTransId="{DEA53562-E0B1-47E0-B469-EC89583A211E}"/>
    <dgm:cxn modelId="{7DD89BCE-7192-484C-9DF7-B32EE697E058}" srcId="{487206DE-096E-4933-BFE1-A4FC4C2D8252}" destId="{92E80B0A-9A20-4128-8D30-2730A09371D4}" srcOrd="3" destOrd="0" parTransId="{D80F163C-7ED9-4EA2-8ECF-26DBC9196E7A}" sibTransId="{72963AF2-5E9E-466B-A642-280F849DA692}"/>
    <dgm:cxn modelId="{07AD5B67-3E09-4667-9C2B-782FB11FA187}" srcId="{92E80B0A-9A20-4128-8D30-2730A09371D4}" destId="{74854EEB-6C36-4972-BCFA-8EF65BF97633}" srcOrd="1" destOrd="0" parTransId="{99E6C9FF-29CD-4006-B9CB-535B3A9F8421}" sibTransId="{8A0CDD7C-DA8B-41F8-A59C-A809FAF4708D}"/>
    <dgm:cxn modelId="{450CF54C-FC34-4DF4-8D85-B544E8C1C047}" type="presOf" srcId="{92E80B0A-9A20-4128-8D30-2730A09371D4}" destId="{B1D31AF5-2DD1-423F-BF2C-DB8E7499D44B}" srcOrd="0" destOrd="0" presId="urn:microsoft.com/office/officeart/2005/8/layout/hList1"/>
    <dgm:cxn modelId="{4B957974-0D65-4345-8E29-8635C78B1995}" srcId="{512328E2-AA0B-4906-A35C-8873739F4E92}" destId="{EC77BC72-A0EA-4FC2-9242-BD1D77237F4B}" srcOrd="1" destOrd="0" parTransId="{172C3F5E-3AE2-4CD5-8219-F101B95C3CE7}" sibTransId="{A6523EC4-0C28-491E-8966-EFCAA09AD4DF}"/>
    <dgm:cxn modelId="{97428E94-773A-4702-90D8-B97E5DE8C66B}" type="presOf" srcId="{0E2A0ED8-16FD-4F76-B2F0-0F87696102DA}" destId="{FA8F69B5-416C-455A-968E-EE73DFBB2774}" srcOrd="0" destOrd="0" presId="urn:microsoft.com/office/officeart/2005/8/layout/hList1"/>
    <dgm:cxn modelId="{3BB99537-ACFD-420E-8AE8-38541EB0CF0A}" type="presOf" srcId="{CC5B9C52-D0C5-4323-8E09-6E9FE294CA8F}" destId="{AB89DC2C-5330-47AA-B699-6A57171BCFFF}" srcOrd="0" destOrd="2" presId="urn:microsoft.com/office/officeart/2005/8/layout/hList1"/>
    <dgm:cxn modelId="{5C4F2364-62D7-4D16-A35D-D8B1568960A7}" srcId="{7732C4BA-9127-4491-9DFC-83D9855ADCC4}" destId="{F33A0AA3-D055-4CF3-B21B-990835462E42}" srcOrd="1" destOrd="0" parTransId="{96C34F57-9E23-4CBF-AA97-A46A3A1B5483}" sibTransId="{7C76912A-E738-407A-B15C-32C81CC48D95}"/>
    <dgm:cxn modelId="{F1ACE83C-73CC-4391-BA45-E5BE2A10B03D}" type="presOf" srcId="{4B3CD4ED-9295-4006-B675-907F6792C2C5}" destId="{AB89DC2C-5330-47AA-B699-6A57171BCFFF}" srcOrd="0" destOrd="4" presId="urn:microsoft.com/office/officeart/2005/8/layout/hList1"/>
    <dgm:cxn modelId="{1BE81B29-F9CA-420A-A3B5-D30EF0BBA344}" type="presOf" srcId="{EC77BC72-A0EA-4FC2-9242-BD1D77237F4B}" destId="{AB89DC2C-5330-47AA-B699-6A57171BCFFF}" srcOrd="0" destOrd="1" presId="urn:microsoft.com/office/officeart/2005/8/layout/hList1"/>
    <dgm:cxn modelId="{0DC71F18-7B89-4C76-8C9E-735DBD0A3765}" srcId="{7732C4BA-9127-4491-9DFC-83D9855ADCC4}" destId="{EEFE114D-A84D-4778-8A2B-EA11ECBF6857}" srcOrd="3" destOrd="0" parTransId="{3AD5C937-0402-4D33-854B-6A985E6FA894}" sibTransId="{BBCD2333-6E33-4BCE-A5B1-FCA8471A0235}"/>
    <dgm:cxn modelId="{43A72D5E-A3FE-406E-8AF8-AB8D61F49DE9}" srcId="{29BD156D-4168-423D-9B04-C2AA6382659E}" destId="{DA31EE38-3D26-4F59-9C5F-4E8658403B21}" srcOrd="2" destOrd="0" parTransId="{50D4DFE8-1FB5-41BF-ACC2-09D4AB2F3258}" sibTransId="{FF727280-DFEC-4198-946E-992E7E853763}"/>
    <dgm:cxn modelId="{7816E70B-F787-4BDB-9628-9B4DA03E2082}" type="presOf" srcId="{487206DE-096E-4933-BFE1-A4FC4C2D8252}" destId="{FA17A5F8-B80B-4ECF-A6C2-52F56309B829}" srcOrd="0" destOrd="0" presId="urn:microsoft.com/office/officeart/2005/8/layout/hList1"/>
    <dgm:cxn modelId="{A956D72B-7E41-4802-9860-3228FA769236}" type="presOf" srcId="{DA31EE38-3D26-4F59-9C5F-4E8658403B21}" destId="{79219A0C-CA60-45BA-9369-6291EE0045D0}" srcOrd="0" destOrd="2" presId="urn:microsoft.com/office/officeart/2005/8/layout/hList1"/>
    <dgm:cxn modelId="{CC92EF79-72BE-4EF0-9F21-451A270CC9D6}" type="presOf" srcId="{7732C4BA-9127-4491-9DFC-83D9855ADCC4}" destId="{F3ED5F6B-BF3A-44B4-B6AB-76A5659745B8}" srcOrd="0" destOrd="0" presId="urn:microsoft.com/office/officeart/2005/8/layout/hList1"/>
    <dgm:cxn modelId="{593C6B7D-EFC1-4775-813A-19CB4829C760}" type="presOf" srcId="{EEFE114D-A84D-4778-8A2B-EA11ECBF6857}" destId="{393CCC5D-D034-43F6-9898-9FA5CDF9E4C6}" srcOrd="0" destOrd="3" presId="urn:microsoft.com/office/officeart/2005/8/layout/hList1"/>
    <dgm:cxn modelId="{51EB3C41-FE4A-4B54-A293-0AA5B5F7AB41}" type="presParOf" srcId="{FA17A5F8-B80B-4ECF-A6C2-52F56309B829}" destId="{F6101032-C867-449F-A828-1DCA87D06ED8}" srcOrd="0" destOrd="0" presId="urn:microsoft.com/office/officeart/2005/8/layout/hList1"/>
    <dgm:cxn modelId="{AC8DB330-5F6E-4963-A7F7-F376FF0DD302}" type="presParOf" srcId="{F6101032-C867-449F-A828-1DCA87D06ED8}" destId="{7F18F552-B4C6-43CF-8A1E-A0A4E9060BF4}" srcOrd="0" destOrd="0" presId="urn:microsoft.com/office/officeart/2005/8/layout/hList1"/>
    <dgm:cxn modelId="{53B81B5E-530B-4FB8-8D32-CC84DED8425A}" type="presParOf" srcId="{F6101032-C867-449F-A828-1DCA87D06ED8}" destId="{79219A0C-CA60-45BA-9369-6291EE0045D0}" srcOrd="1" destOrd="0" presId="urn:microsoft.com/office/officeart/2005/8/layout/hList1"/>
    <dgm:cxn modelId="{99874DFD-FC2D-4577-80BD-AB24DEAEE1D3}" type="presParOf" srcId="{FA17A5F8-B80B-4ECF-A6C2-52F56309B829}" destId="{1AF358D7-3CB7-4347-8252-2EB11F65F230}" srcOrd="1" destOrd="0" presId="urn:microsoft.com/office/officeart/2005/8/layout/hList1"/>
    <dgm:cxn modelId="{E703200C-8876-45E5-BF9F-1A54287B3D94}" type="presParOf" srcId="{FA17A5F8-B80B-4ECF-A6C2-52F56309B829}" destId="{926B2BFE-A150-43FA-BB93-1EE08D63B762}" srcOrd="2" destOrd="0" presId="urn:microsoft.com/office/officeart/2005/8/layout/hList1"/>
    <dgm:cxn modelId="{9611AFBE-8EE2-43ED-A662-5DD185BA715F}" type="presParOf" srcId="{926B2BFE-A150-43FA-BB93-1EE08D63B762}" destId="{F3ED5F6B-BF3A-44B4-B6AB-76A5659745B8}" srcOrd="0" destOrd="0" presId="urn:microsoft.com/office/officeart/2005/8/layout/hList1"/>
    <dgm:cxn modelId="{EC8A82CC-24E7-49FB-AE37-5C18539DD80C}" type="presParOf" srcId="{926B2BFE-A150-43FA-BB93-1EE08D63B762}" destId="{393CCC5D-D034-43F6-9898-9FA5CDF9E4C6}" srcOrd="1" destOrd="0" presId="urn:microsoft.com/office/officeart/2005/8/layout/hList1"/>
    <dgm:cxn modelId="{9FA01E17-8246-4B9A-B929-932766CB64C9}" type="presParOf" srcId="{FA17A5F8-B80B-4ECF-A6C2-52F56309B829}" destId="{B949B291-24BF-4CF1-9FFE-C5FC4F63E66D}" srcOrd="3" destOrd="0" presId="urn:microsoft.com/office/officeart/2005/8/layout/hList1"/>
    <dgm:cxn modelId="{E42B195B-C885-43D1-A4E4-D3E9472722E6}" type="presParOf" srcId="{FA17A5F8-B80B-4ECF-A6C2-52F56309B829}" destId="{37EEB6C6-4F03-4D0B-AF16-25A9EFD25349}" srcOrd="4" destOrd="0" presId="urn:microsoft.com/office/officeart/2005/8/layout/hList1"/>
    <dgm:cxn modelId="{2F5A42E4-A6FF-4A77-870E-489730C32316}" type="presParOf" srcId="{37EEB6C6-4F03-4D0B-AF16-25A9EFD25349}" destId="{D8E83562-D4FF-40C1-BB32-116974FA6B4B}" srcOrd="0" destOrd="0" presId="urn:microsoft.com/office/officeart/2005/8/layout/hList1"/>
    <dgm:cxn modelId="{E685D2FB-E8D8-4AA9-BBC3-CBAAA7B3F6DD}" type="presParOf" srcId="{37EEB6C6-4F03-4D0B-AF16-25A9EFD25349}" destId="{AB89DC2C-5330-47AA-B699-6A57171BCFFF}" srcOrd="1" destOrd="0" presId="urn:microsoft.com/office/officeart/2005/8/layout/hList1"/>
    <dgm:cxn modelId="{A0248E21-FAF6-40C4-A3E8-73FBD7003F42}" type="presParOf" srcId="{FA17A5F8-B80B-4ECF-A6C2-52F56309B829}" destId="{75431353-C461-4444-BA50-7C3F59EEA2E8}" srcOrd="5" destOrd="0" presId="urn:microsoft.com/office/officeart/2005/8/layout/hList1"/>
    <dgm:cxn modelId="{9C2C3769-31EC-4D25-A7DC-D0DF257948D3}" type="presParOf" srcId="{FA17A5F8-B80B-4ECF-A6C2-52F56309B829}" destId="{0AB3ACD9-9DA1-4525-98B2-A8EF13F57F04}" srcOrd="6" destOrd="0" presId="urn:microsoft.com/office/officeart/2005/8/layout/hList1"/>
    <dgm:cxn modelId="{3D3C3340-A521-417C-8EDC-B98059A59D5D}" type="presParOf" srcId="{0AB3ACD9-9DA1-4525-98B2-A8EF13F57F04}" destId="{B1D31AF5-2DD1-423F-BF2C-DB8E7499D44B}" srcOrd="0" destOrd="0" presId="urn:microsoft.com/office/officeart/2005/8/layout/hList1"/>
    <dgm:cxn modelId="{A5FBDD9E-399F-4F10-A967-5703F298F3B1}" type="presParOf" srcId="{0AB3ACD9-9DA1-4525-98B2-A8EF13F57F04}" destId="{FA8F69B5-416C-455A-968E-EE73DFBB277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837A84-47CE-4E51-9172-6560BD73E152}" type="doc">
      <dgm:prSet loTypeId="urn:microsoft.com/office/officeart/2005/8/layout/equation1" loCatId="relationship" qsTypeId="urn:microsoft.com/office/officeart/2005/8/quickstyle/simple1" qsCatId="simple" csTypeId="urn:microsoft.com/office/officeart/2005/8/colors/colorful1#4" csCatId="colorful" phldr="1"/>
      <dgm:spPr/>
    </dgm:pt>
    <dgm:pt modelId="{BD711953-3E4E-48DF-BA5D-55E20376359B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Saldo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perlengkapan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awal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periode</a:t>
          </a:r>
          <a:endParaRPr lang="en-US" dirty="0">
            <a:solidFill>
              <a:schemeClr val="tx1"/>
            </a:solidFill>
          </a:endParaRPr>
        </a:p>
      </dgm:t>
    </dgm:pt>
    <dgm:pt modelId="{9835AF2E-8688-40C9-BA3A-321E0926CCD5}" type="parTrans" cxnId="{A7FBC278-27F3-4FCF-B71A-8FB31A948F1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B41C09-3074-4133-B6BF-09291A2AAF03}" type="sibTrans" cxnId="{A7FBC278-27F3-4FCF-B71A-8FB31A948F1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55B27B6-AF6A-45C0-93D3-626957F41F67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Pembelian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perlengkapan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selama</a:t>
          </a:r>
          <a:r>
            <a:rPr lang="en-US" dirty="0" smtClean="0">
              <a:solidFill>
                <a:schemeClr val="tx1"/>
              </a:solidFill>
            </a:rPr>
            <a:t> 1 </a:t>
          </a:r>
          <a:r>
            <a:rPr lang="en-US" dirty="0" err="1" smtClean="0">
              <a:solidFill>
                <a:schemeClr val="tx1"/>
              </a:solidFill>
            </a:rPr>
            <a:t>periode</a:t>
          </a:r>
          <a:endParaRPr lang="en-US" dirty="0">
            <a:solidFill>
              <a:schemeClr val="tx1"/>
            </a:solidFill>
          </a:endParaRPr>
        </a:p>
      </dgm:t>
    </dgm:pt>
    <dgm:pt modelId="{44B6119B-0154-4E23-A355-3910E1A7280C}" type="parTrans" cxnId="{68DCE433-5EB9-4DA8-81B8-204F93C4BE4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C5900BC-4A47-4A37-8E72-861311709A05}" type="sibTrans" cxnId="{68DCE433-5EB9-4DA8-81B8-204F93C4BE4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B9D8FA2-6137-4B30-83D0-58CFF70A760E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Saldo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akhir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perlengkapan</a:t>
          </a:r>
          <a:endParaRPr lang="en-US" dirty="0">
            <a:solidFill>
              <a:schemeClr val="tx1"/>
            </a:solidFill>
          </a:endParaRPr>
        </a:p>
      </dgm:t>
    </dgm:pt>
    <dgm:pt modelId="{BE280534-E42C-4668-AE71-9BE8B64341BF}" type="parTrans" cxnId="{85E7E2DA-41E4-4868-9B97-09DA15B2F79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F8482A1-8FC9-4BF3-BEA6-07CFB40DD880}" type="sibTrans" cxnId="{85E7E2DA-41E4-4868-9B97-09DA15B2F79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A6D32D7-F11B-4773-BF1A-8C1761CD51A6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Nilai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perlengkapan</a:t>
          </a:r>
          <a:r>
            <a:rPr lang="en-US" dirty="0" smtClean="0">
              <a:solidFill>
                <a:schemeClr val="tx1"/>
              </a:solidFill>
            </a:rPr>
            <a:t> yang </a:t>
          </a:r>
          <a:r>
            <a:rPr lang="en-US" dirty="0" err="1" smtClean="0">
              <a:solidFill>
                <a:schemeClr val="tx1"/>
              </a:solidFill>
            </a:rPr>
            <a:t>terpakai</a:t>
          </a:r>
          <a:endParaRPr lang="en-US" dirty="0">
            <a:solidFill>
              <a:schemeClr val="tx1"/>
            </a:solidFill>
          </a:endParaRPr>
        </a:p>
      </dgm:t>
    </dgm:pt>
    <dgm:pt modelId="{0AB85C5F-28DB-42FA-82C2-5C2D6DBF40A8}" type="parTrans" cxnId="{D5EC6329-765B-41F6-A6BD-F6938353D5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3F18140-A211-4FAE-97C7-0CEB98EB8DED}" type="sibTrans" cxnId="{D5EC6329-765B-41F6-A6BD-F6938353D5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B3A8EF9-0FA1-4A2B-BBFD-B77A5E29399F}" type="pres">
      <dgm:prSet presAssocID="{64837A84-47CE-4E51-9172-6560BD73E152}" presName="linearFlow" presStyleCnt="0">
        <dgm:presLayoutVars>
          <dgm:dir/>
          <dgm:resizeHandles val="exact"/>
        </dgm:presLayoutVars>
      </dgm:prSet>
      <dgm:spPr/>
    </dgm:pt>
    <dgm:pt modelId="{CECE33EE-C551-4070-AD4C-209CB99437D3}" type="pres">
      <dgm:prSet presAssocID="{5A6D32D7-F11B-4773-BF1A-8C1761CD51A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E8194-BA7B-4BF2-83AC-28055977BEF4}" type="pres">
      <dgm:prSet presAssocID="{03F18140-A211-4FAE-97C7-0CEB98EB8DED}" presName="spacerL" presStyleCnt="0"/>
      <dgm:spPr/>
    </dgm:pt>
    <dgm:pt modelId="{694651B5-D855-4123-B3BD-9A2B364C6D30}" type="pres">
      <dgm:prSet presAssocID="{03F18140-A211-4FAE-97C7-0CEB98EB8DED}" presName="sibTrans" presStyleLbl="sibTrans2D1" presStyleIdx="0" presStyleCnt="3"/>
      <dgm:spPr>
        <a:prstGeom prst="mathEqual">
          <a:avLst/>
        </a:prstGeom>
      </dgm:spPr>
      <dgm:t>
        <a:bodyPr/>
        <a:lstStyle/>
        <a:p>
          <a:endParaRPr lang="en-US"/>
        </a:p>
      </dgm:t>
    </dgm:pt>
    <dgm:pt modelId="{EC6860BF-3332-42B3-B9FC-DEF9413C6C42}" type="pres">
      <dgm:prSet presAssocID="{03F18140-A211-4FAE-97C7-0CEB98EB8DED}" presName="spacerR" presStyleCnt="0"/>
      <dgm:spPr/>
    </dgm:pt>
    <dgm:pt modelId="{B1AA4AB5-3C12-4A09-863F-FF7EE360B4FD}" type="pres">
      <dgm:prSet presAssocID="{BD711953-3E4E-48DF-BA5D-55E20376359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18BD2-9C6E-4A02-BDF4-BBA8573E4A3C}" type="pres">
      <dgm:prSet presAssocID="{82B41C09-3074-4133-B6BF-09291A2AAF03}" presName="spacerL" presStyleCnt="0"/>
      <dgm:spPr/>
    </dgm:pt>
    <dgm:pt modelId="{F9EEEAEF-E1DA-443B-8668-9FE5BA254DC4}" type="pres">
      <dgm:prSet presAssocID="{82B41C09-3074-4133-B6BF-09291A2AAF03}" presName="sibTrans" presStyleLbl="sibTrans2D1" presStyleIdx="1" presStyleCnt="3"/>
      <dgm:spPr>
        <a:prstGeom prst="mathPlus">
          <a:avLst/>
        </a:prstGeom>
      </dgm:spPr>
      <dgm:t>
        <a:bodyPr/>
        <a:lstStyle/>
        <a:p>
          <a:endParaRPr lang="en-US"/>
        </a:p>
      </dgm:t>
    </dgm:pt>
    <dgm:pt modelId="{6C4505C6-8665-4F65-A37B-99F9FD2996F7}" type="pres">
      <dgm:prSet presAssocID="{82B41C09-3074-4133-B6BF-09291A2AAF03}" presName="spacerR" presStyleCnt="0"/>
      <dgm:spPr/>
    </dgm:pt>
    <dgm:pt modelId="{05D1FE3A-4D2D-4ED9-B664-6BEF7F9D30AA}" type="pres">
      <dgm:prSet presAssocID="{B55B27B6-AF6A-45C0-93D3-626957F41F6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42CC8C-0800-430D-BE36-9CF61FC2AE3F}" type="pres">
      <dgm:prSet presAssocID="{2C5900BC-4A47-4A37-8E72-861311709A05}" presName="spacerL" presStyleCnt="0"/>
      <dgm:spPr/>
    </dgm:pt>
    <dgm:pt modelId="{D2B454ED-F7CB-4444-B6C2-C77C440971E7}" type="pres">
      <dgm:prSet presAssocID="{2C5900BC-4A47-4A37-8E72-861311709A05}" presName="sibTrans" presStyleLbl="sibTrans2D1" presStyleIdx="2" presStyleCnt="3"/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AC7CB61A-6AF7-47B0-8888-C7A7E6ADFBDF}" type="pres">
      <dgm:prSet presAssocID="{2C5900BC-4A47-4A37-8E72-861311709A05}" presName="spacerR" presStyleCnt="0"/>
      <dgm:spPr/>
    </dgm:pt>
    <dgm:pt modelId="{29FEF67F-A0DF-417E-880A-61B9B0C668F8}" type="pres">
      <dgm:prSet presAssocID="{3B9D8FA2-6137-4B30-83D0-58CFF70A760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7D5907-68A4-49F7-A09F-AAD31B523BFA}" type="presOf" srcId="{03F18140-A211-4FAE-97C7-0CEB98EB8DED}" destId="{694651B5-D855-4123-B3BD-9A2B364C6D30}" srcOrd="0" destOrd="0" presId="urn:microsoft.com/office/officeart/2005/8/layout/equation1"/>
    <dgm:cxn modelId="{D5EC6329-765B-41F6-A6BD-F6938353D5C8}" srcId="{64837A84-47CE-4E51-9172-6560BD73E152}" destId="{5A6D32D7-F11B-4773-BF1A-8C1761CD51A6}" srcOrd="0" destOrd="0" parTransId="{0AB85C5F-28DB-42FA-82C2-5C2D6DBF40A8}" sibTransId="{03F18140-A211-4FAE-97C7-0CEB98EB8DED}"/>
    <dgm:cxn modelId="{AB8B11F8-46E1-47BD-8533-FE01B5531B46}" type="presOf" srcId="{2C5900BC-4A47-4A37-8E72-861311709A05}" destId="{D2B454ED-F7CB-4444-B6C2-C77C440971E7}" srcOrd="0" destOrd="0" presId="urn:microsoft.com/office/officeart/2005/8/layout/equation1"/>
    <dgm:cxn modelId="{68DCE433-5EB9-4DA8-81B8-204F93C4BE4C}" srcId="{64837A84-47CE-4E51-9172-6560BD73E152}" destId="{B55B27B6-AF6A-45C0-93D3-626957F41F67}" srcOrd="2" destOrd="0" parTransId="{44B6119B-0154-4E23-A355-3910E1A7280C}" sibTransId="{2C5900BC-4A47-4A37-8E72-861311709A05}"/>
    <dgm:cxn modelId="{A34B1EC6-A0F1-4E13-842A-5437CDEC0C95}" type="presOf" srcId="{3B9D8FA2-6137-4B30-83D0-58CFF70A760E}" destId="{29FEF67F-A0DF-417E-880A-61B9B0C668F8}" srcOrd="0" destOrd="0" presId="urn:microsoft.com/office/officeart/2005/8/layout/equation1"/>
    <dgm:cxn modelId="{C7535420-0C33-479B-AF61-D908C650C4B8}" type="presOf" srcId="{B55B27B6-AF6A-45C0-93D3-626957F41F67}" destId="{05D1FE3A-4D2D-4ED9-B664-6BEF7F9D30AA}" srcOrd="0" destOrd="0" presId="urn:microsoft.com/office/officeart/2005/8/layout/equation1"/>
    <dgm:cxn modelId="{19F6CADA-F1A4-486C-B2B6-9FE970E02C97}" type="presOf" srcId="{5A6D32D7-F11B-4773-BF1A-8C1761CD51A6}" destId="{CECE33EE-C551-4070-AD4C-209CB99437D3}" srcOrd="0" destOrd="0" presId="urn:microsoft.com/office/officeart/2005/8/layout/equation1"/>
    <dgm:cxn modelId="{85E7E2DA-41E4-4868-9B97-09DA15B2F79C}" srcId="{64837A84-47CE-4E51-9172-6560BD73E152}" destId="{3B9D8FA2-6137-4B30-83D0-58CFF70A760E}" srcOrd="3" destOrd="0" parTransId="{BE280534-E42C-4668-AE71-9BE8B64341BF}" sibTransId="{3F8482A1-8FC9-4BF3-BEA6-07CFB40DD880}"/>
    <dgm:cxn modelId="{5822901A-8D4B-4370-8819-5E9E9E2F8B95}" type="presOf" srcId="{82B41C09-3074-4133-B6BF-09291A2AAF03}" destId="{F9EEEAEF-E1DA-443B-8668-9FE5BA254DC4}" srcOrd="0" destOrd="0" presId="urn:microsoft.com/office/officeart/2005/8/layout/equation1"/>
    <dgm:cxn modelId="{E519CBC2-E6F4-485A-90CA-5C24CF7C410E}" type="presOf" srcId="{64837A84-47CE-4E51-9172-6560BD73E152}" destId="{8B3A8EF9-0FA1-4A2B-BBFD-B77A5E29399F}" srcOrd="0" destOrd="0" presId="urn:microsoft.com/office/officeart/2005/8/layout/equation1"/>
    <dgm:cxn modelId="{A7FBC278-27F3-4FCF-B71A-8FB31A948F12}" srcId="{64837A84-47CE-4E51-9172-6560BD73E152}" destId="{BD711953-3E4E-48DF-BA5D-55E20376359B}" srcOrd="1" destOrd="0" parTransId="{9835AF2E-8688-40C9-BA3A-321E0926CCD5}" sibTransId="{82B41C09-3074-4133-B6BF-09291A2AAF03}"/>
    <dgm:cxn modelId="{81179B1E-6BEE-46D0-8B08-0DC3F9B169BA}" type="presOf" srcId="{BD711953-3E4E-48DF-BA5D-55E20376359B}" destId="{B1AA4AB5-3C12-4A09-863F-FF7EE360B4FD}" srcOrd="0" destOrd="0" presId="urn:microsoft.com/office/officeart/2005/8/layout/equation1"/>
    <dgm:cxn modelId="{8879F6F3-4F28-444B-B114-D449C13C2576}" type="presParOf" srcId="{8B3A8EF9-0FA1-4A2B-BBFD-B77A5E29399F}" destId="{CECE33EE-C551-4070-AD4C-209CB99437D3}" srcOrd="0" destOrd="0" presId="urn:microsoft.com/office/officeart/2005/8/layout/equation1"/>
    <dgm:cxn modelId="{09017F2E-1CFD-4F89-9BA9-E28D5956AA2C}" type="presParOf" srcId="{8B3A8EF9-0FA1-4A2B-BBFD-B77A5E29399F}" destId="{683E8194-BA7B-4BF2-83AC-28055977BEF4}" srcOrd="1" destOrd="0" presId="urn:microsoft.com/office/officeart/2005/8/layout/equation1"/>
    <dgm:cxn modelId="{C74CD596-D078-4DCD-AC4C-AE3E4E6C6B48}" type="presParOf" srcId="{8B3A8EF9-0FA1-4A2B-BBFD-B77A5E29399F}" destId="{694651B5-D855-4123-B3BD-9A2B364C6D30}" srcOrd="2" destOrd="0" presId="urn:microsoft.com/office/officeart/2005/8/layout/equation1"/>
    <dgm:cxn modelId="{2BF5EB79-7533-4BF1-BFF4-B34F2376B93A}" type="presParOf" srcId="{8B3A8EF9-0FA1-4A2B-BBFD-B77A5E29399F}" destId="{EC6860BF-3332-42B3-B9FC-DEF9413C6C42}" srcOrd="3" destOrd="0" presId="urn:microsoft.com/office/officeart/2005/8/layout/equation1"/>
    <dgm:cxn modelId="{9CBDF24B-E5BE-49CB-929B-BA13894FAF94}" type="presParOf" srcId="{8B3A8EF9-0FA1-4A2B-BBFD-B77A5E29399F}" destId="{B1AA4AB5-3C12-4A09-863F-FF7EE360B4FD}" srcOrd="4" destOrd="0" presId="urn:microsoft.com/office/officeart/2005/8/layout/equation1"/>
    <dgm:cxn modelId="{D4FE9262-68FF-43C1-84E4-2D55896FB44D}" type="presParOf" srcId="{8B3A8EF9-0FA1-4A2B-BBFD-B77A5E29399F}" destId="{F6218BD2-9C6E-4A02-BDF4-BBA8573E4A3C}" srcOrd="5" destOrd="0" presId="urn:microsoft.com/office/officeart/2005/8/layout/equation1"/>
    <dgm:cxn modelId="{1CF8893A-F769-4AD3-B958-19A18D653C46}" type="presParOf" srcId="{8B3A8EF9-0FA1-4A2B-BBFD-B77A5E29399F}" destId="{F9EEEAEF-E1DA-443B-8668-9FE5BA254DC4}" srcOrd="6" destOrd="0" presId="urn:microsoft.com/office/officeart/2005/8/layout/equation1"/>
    <dgm:cxn modelId="{CAA50F38-BBB4-42F8-8C2D-8AC7E673051D}" type="presParOf" srcId="{8B3A8EF9-0FA1-4A2B-BBFD-B77A5E29399F}" destId="{6C4505C6-8665-4F65-A37B-99F9FD2996F7}" srcOrd="7" destOrd="0" presId="urn:microsoft.com/office/officeart/2005/8/layout/equation1"/>
    <dgm:cxn modelId="{82C9C893-124D-4910-A481-20D29FC07B70}" type="presParOf" srcId="{8B3A8EF9-0FA1-4A2B-BBFD-B77A5E29399F}" destId="{05D1FE3A-4D2D-4ED9-B664-6BEF7F9D30AA}" srcOrd="8" destOrd="0" presId="urn:microsoft.com/office/officeart/2005/8/layout/equation1"/>
    <dgm:cxn modelId="{3D770F6B-B5BA-4200-AA09-178D0813936C}" type="presParOf" srcId="{8B3A8EF9-0FA1-4A2B-BBFD-B77A5E29399F}" destId="{AF42CC8C-0800-430D-BE36-9CF61FC2AE3F}" srcOrd="9" destOrd="0" presId="urn:microsoft.com/office/officeart/2005/8/layout/equation1"/>
    <dgm:cxn modelId="{B4227633-352B-427C-9363-18FFECC1782F}" type="presParOf" srcId="{8B3A8EF9-0FA1-4A2B-BBFD-B77A5E29399F}" destId="{D2B454ED-F7CB-4444-B6C2-C77C440971E7}" srcOrd="10" destOrd="0" presId="urn:microsoft.com/office/officeart/2005/8/layout/equation1"/>
    <dgm:cxn modelId="{2DD01317-0526-479A-BE0A-0ABE73089A05}" type="presParOf" srcId="{8B3A8EF9-0FA1-4A2B-BBFD-B77A5E29399F}" destId="{AC7CB61A-6AF7-47B0-8888-C7A7E6ADFBDF}" srcOrd="11" destOrd="0" presId="urn:microsoft.com/office/officeart/2005/8/layout/equation1"/>
    <dgm:cxn modelId="{72B70C0E-1026-4D06-8A8F-B7D570760F02}" type="presParOf" srcId="{8B3A8EF9-0FA1-4A2B-BBFD-B77A5E29399F}" destId="{29FEF67F-A0DF-417E-880A-61B9B0C668F8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C35224-EC50-4E60-835E-627F67A0E9DF}">
      <dsp:nvSpPr>
        <dsp:cNvPr id="0" name=""/>
        <dsp:cNvSpPr/>
      </dsp:nvSpPr>
      <dsp:spPr>
        <a:xfrm>
          <a:off x="3821831" y="754"/>
          <a:ext cx="1195536" cy="119553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Analisis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transaksi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bisnis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3821831" y="754"/>
        <a:ext cx="1195536" cy="1195536"/>
      </dsp:txXfrm>
    </dsp:sp>
    <dsp:sp modelId="{E1F7BA88-92BE-4089-B2A2-E40CB3645831}">
      <dsp:nvSpPr>
        <dsp:cNvPr id="0" name=""/>
        <dsp:cNvSpPr/>
      </dsp:nvSpPr>
      <dsp:spPr>
        <a:xfrm rot="1542857">
          <a:off x="5061545" y="782634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542857">
        <a:off x="5061545" y="782634"/>
        <a:ext cx="318594" cy="403493"/>
      </dsp:txXfrm>
    </dsp:sp>
    <dsp:sp modelId="{F96D1BF0-B6E6-4EC9-B9DD-A64E5DBB1E68}">
      <dsp:nvSpPr>
        <dsp:cNvPr id="0" name=""/>
        <dsp:cNvSpPr/>
      </dsp:nvSpPr>
      <dsp:spPr>
        <a:xfrm>
          <a:off x="5440564" y="780295"/>
          <a:ext cx="1195536" cy="11955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Jurnal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transaksi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5440564" y="780295"/>
        <a:ext cx="1195536" cy="1195536"/>
      </dsp:txXfrm>
    </dsp:sp>
    <dsp:sp modelId="{4F7A2E62-B86B-4320-B74F-D5B477727BF5}">
      <dsp:nvSpPr>
        <dsp:cNvPr id="0" name=""/>
        <dsp:cNvSpPr/>
      </dsp:nvSpPr>
      <dsp:spPr>
        <a:xfrm rot="4628571">
          <a:off x="6076925" y="2043332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4628571">
        <a:off x="6076925" y="2043332"/>
        <a:ext cx="318594" cy="403493"/>
      </dsp:txXfrm>
    </dsp:sp>
    <dsp:sp modelId="{047B1FD2-E46B-4A89-A8B7-7D4600A87B2D}">
      <dsp:nvSpPr>
        <dsp:cNvPr id="0" name=""/>
        <dsp:cNvSpPr/>
      </dsp:nvSpPr>
      <dsp:spPr>
        <a:xfrm>
          <a:off x="5840358" y="2531907"/>
          <a:ext cx="1195536" cy="119553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Posting </a:t>
          </a:r>
          <a:r>
            <a:rPr lang="en-US" sz="1200" kern="1200" dirty="0" err="1" smtClean="0">
              <a:solidFill>
                <a:schemeClr val="tx1"/>
              </a:solidFill>
            </a:rPr>
            <a:t>buku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besar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5840358" y="2531907"/>
        <a:ext cx="1195536" cy="1195536"/>
      </dsp:txXfrm>
    </dsp:sp>
    <dsp:sp modelId="{8C59EE19-44A4-4677-8BEC-DA21233F37DF}">
      <dsp:nvSpPr>
        <dsp:cNvPr id="0" name=""/>
        <dsp:cNvSpPr/>
      </dsp:nvSpPr>
      <dsp:spPr>
        <a:xfrm rot="7714286">
          <a:off x="5724352" y="3623220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7714286">
        <a:off x="5724352" y="3623220"/>
        <a:ext cx="318594" cy="403493"/>
      </dsp:txXfrm>
    </dsp:sp>
    <dsp:sp modelId="{37A74D1F-A2F4-46A3-99CE-213F3D0A934E}">
      <dsp:nvSpPr>
        <dsp:cNvPr id="0" name=""/>
        <dsp:cNvSpPr/>
      </dsp:nvSpPr>
      <dsp:spPr>
        <a:xfrm>
          <a:off x="4720160" y="3936590"/>
          <a:ext cx="1195536" cy="119553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Neraca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Saldo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4720160" y="3936590"/>
        <a:ext cx="1195536" cy="1195536"/>
      </dsp:txXfrm>
    </dsp:sp>
    <dsp:sp modelId="{49399727-66BF-4406-B10F-BB13D08A16A7}">
      <dsp:nvSpPr>
        <dsp:cNvPr id="0" name=""/>
        <dsp:cNvSpPr/>
      </dsp:nvSpPr>
      <dsp:spPr>
        <a:xfrm rot="10800000">
          <a:off x="4269319" y="4332612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0800000">
        <a:off x="4269319" y="4332612"/>
        <a:ext cx="318594" cy="403493"/>
      </dsp:txXfrm>
    </dsp:sp>
    <dsp:sp modelId="{42568D9F-E2C2-405B-91C9-EB38D9A08A6C}">
      <dsp:nvSpPr>
        <dsp:cNvPr id="0" name=""/>
        <dsp:cNvSpPr/>
      </dsp:nvSpPr>
      <dsp:spPr>
        <a:xfrm>
          <a:off x="2923503" y="3936590"/>
          <a:ext cx="1195536" cy="119553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solidFill>
                <a:schemeClr val="tx1"/>
              </a:solidFill>
            </a:rPr>
            <a:t>Jurnal</a:t>
          </a:r>
          <a:r>
            <a:rPr lang="en-US" sz="1200" b="1" kern="1200" dirty="0" smtClean="0">
              <a:solidFill>
                <a:schemeClr val="tx1"/>
              </a:solidFill>
            </a:rPr>
            <a:t> </a:t>
          </a:r>
          <a:r>
            <a:rPr lang="en-US" sz="1200" b="1" kern="1200" dirty="0" err="1" smtClean="0">
              <a:solidFill>
                <a:schemeClr val="tx1"/>
              </a:solidFill>
            </a:rPr>
            <a:t>Penyesuaian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2923503" y="3936590"/>
        <a:ext cx="1195536" cy="1195536"/>
      </dsp:txXfrm>
    </dsp:sp>
    <dsp:sp modelId="{18A15A7C-E650-44DD-B7BE-4E42064C1023}">
      <dsp:nvSpPr>
        <dsp:cNvPr id="0" name=""/>
        <dsp:cNvSpPr/>
      </dsp:nvSpPr>
      <dsp:spPr>
        <a:xfrm rot="13885714">
          <a:off x="2807497" y="3637319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3885714">
        <a:off x="2807497" y="3637319"/>
        <a:ext cx="318594" cy="403493"/>
      </dsp:txXfrm>
    </dsp:sp>
    <dsp:sp modelId="{E1C789B4-161E-4FE3-841F-B21C21CBFE44}">
      <dsp:nvSpPr>
        <dsp:cNvPr id="0" name=""/>
        <dsp:cNvSpPr/>
      </dsp:nvSpPr>
      <dsp:spPr>
        <a:xfrm>
          <a:off x="1803305" y="2531907"/>
          <a:ext cx="1195536" cy="119553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Laporan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Keuangan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1803305" y="2531907"/>
        <a:ext cx="1195536" cy="1195536"/>
      </dsp:txXfrm>
    </dsp:sp>
    <dsp:sp modelId="{E60BEDF8-CEC4-4BFF-AD39-AABFDEA0546B}">
      <dsp:nvSpPr>
        <dsp:cNvPr id="0" name=""/>
        <dsp:cNvSpPr/>
      </dsp:nvSpPr>
      <dsp:spPr>
        <a:xfrm rot="16971429">
          <a:off x="2439666" y="2060913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6971429">
        <a:off x="2439666" y="2060913"/>
        <a:ext cx="318594" cy="403493"/>
      </dsp:txXfrm>
    </dsp:sp>
    <dsp:sp modelId="{294589BC-B6E2-4FCF-9B96-DA4132819866}">
      <dsp:nvSpPr>
        <dsp:cNvPr id="0" name=""/>
        <dsp:cNvSpPr/>
      </dsp:nvSpPr>
      <dsp:spPr>
        <a:xfrm>
          <a:off x="2203099" y="780295"/>
          <a:ext cx="1195536" cy="11955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Jurnal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Penutup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203099" y="780295"/>
        <a:ext cx="1195536" cy="1195536"/>
      </dsp:txXfrm>
    </dsp:sp>
    <dsp:sp modelId="{FC68BF1D-5783-47EC-B8A5-D0837041F4C7}">
      <dsp:nvSpPr>
        <dsp:cNvPr id="0" name=""/>
        <dsp:cNvSpPr/>
      </dsp:nvSpPr>
      <dsp:spPr>
        <a:xfrm rot="20057143">
          <a:off x="3442812" y="790458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20057143">
        <a:off x="3442812" y="790458"/>
        <a:ext cx="318594" cy="4034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FA2901-4213-4BB3-9A0D-463C9B3A080F}">
      <dsp:nvSpPr>
        <dsp:cNvPr id="0" name=""/>
        <dsp:cNvSpPr/>
      </dsp:nvSpPr>
      <dsp:spPr>
        <a:xfrm>
          <a:off x="0" y="152404"/>
          <a:ext cx="2802746" cy="15231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Basis </a:t>
          </a:r>
          <a:r>
            <a:rPr lang="en-US" sz="4700" kern="1200" dirty="0" err="1" smtClean="0"/>
            <a:t>Kas</a:t>
          </a:r>
          <a:endParaRPr lang="en-US" sz="4700" kern="1200" dirty="0"/>
        </a:p>
      </dsp:txBody>
      <dsp:txXfrm>
        <a:off x="0" y="152404"/>
        <a:ext cx="2802746" cy="1523148"/>
      </dsp:txXfrm>
    </dsp:sp>
    <dsp:sp modelId="{8D9E1AB9-D626-4573-BDB3-362EC526F055}">
      <dsp:nvSpPr>
        <dsp:cNvPr id="0" name=""/>
        <dsp:cNvSpPr/>
      </dsp:nvSpPr>
      <dsp:spPr>
        <a:xfrm>
          <a:off x="280274" y="1675553"/>
          <a:ext cx="419378" cy="991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021"/>
              </a:lnTo>
              <a:lnTo>
                <a:pt x="419378" y="99102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0780F-B2BF-482A-AC6D-BAACB07EB447}">
      <dsp:nvSpPr>
        <dsp:cNvPr id="0" name=""/>
        <dsp:cNvSpPr/>
      </dsp:nvSpPr>
      <dsp:spPr>
        <a:xfrm>
          <a:off x="699653" y="1905000"/>
          <a:ext cx="3951852" cy="15231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Pendapatan dan beban dilaporkan dalam Laporan Laba Rugi di periode dimana </a:t>
          </a:r>
          <a:r>
            <a:rPr lang="sv-SE" sz="1900" b="1" i="1" kern="1200" dirty="0" smtClean="0"/>
            <a:t>kas telah diterima atau dikeluarkan</a:t>
          </a:r>
          <a:r>
            <a:rPr lang="en-US" sz="1900" b="1" i="1" kern="1200" dirty="0" smtClean="0"/>
            <a:t> </a:t>
          </a:r>
          <a:endParaRPr lang="en-US" sz="1900" kern="1200" dirty="0"/>
        </a:p>
      </dsp:txBody>
      <dsp:txXfrm>
        <a:off x="699653" y="1905000"/>
        <a:ext cx="3951852" cy="1523148"/>
      </dsp:txXfrm>
    </dsp:sp>
    <dsp:sp modelId="{41DD8EEC-E374-454C-998E-5EDCEE7A5FB5}">
      <dsp:nvSpPr>
        <dsp:cNvPr id="0" name=""/>
        <dsp:cNvSpPr/>
      </dsp:nvSpPr>
      <dsp:spPr>
        <a:xfrm>
          <a:off x="4651505" y="76201"/>
          <a:ext cx="3046297" cy="1523148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Basis </a:t>
          </a:r>
          <a:r>
            <a:rPr lang="en-US" sz="4700" kern="1200" dirty="0" err="1" smtClean="0"/>
            <a:t>Akrual</a:t>
          </a:r>
          <a:endParaRPr lang="en-US" sz="4700" kern="1200" dirty="0"/>
        </a:p>
      </dsp:txBody>
      <dsp:txXfrm>
        <a:off x="4651505" y="76201"/>
        <a:ext cx="3046297" cy="1523148"/>
      </dsp:txXfrm>
    </dsp:sp>
    <dsp:sp modelId="{79EA56F3-760F-40A9-8183-083B8B6BC607}">
      <dsp:nvSpPr>
        <dsp:cNvPr id="0" name=""/>
        <dsp:cNvSpPr/>
      </dsp:nvSpPr>
      <dsp:spPr>
        <a:xfrm>
          <a:off x="4956135" y="1599349"/>
          <a:ext cx="457383" cy="991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021"/>
              </a:lnTo>
              <a:lnTo>
                <a:pt x="457383" y="991021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EE46268A-ACCB-46BE-8DFB-266F98B50098}">
      <dsp:nvSpPr>
        <dsp:cNvPr id="0" name=""/>
        <dsp:cNvSpPr/>
      </dsp:nvSpPr>
      <dsp:spPr>
        <a:xfrm>
          <a:off x="5413519" y="1828797"/>
          <a:ext cx="3497222" cy="15231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Pendapatan dan Beban dilaporkan dalam Laporan Laba Rugi di periode dimana </a:t>
          </a:r>
          <a:r>
            <a:rPr lang="sv-SE" sz="1900" b="1" i="1" kern="1200" dirty="0" smtClean="0"/>
            <a:t>pendapatan dan beban</a:t>
          </a:r>
          <a:r>
            <a:rPr lang="sv-SE" sz="1900" kern="1200" dirty="0" smtClean="0"/>
            <a:t> tersebut terjadi. </a:t>
          </a:r>
          <a:endParaRPr lang="en-US" sz="1900" kern="1200" dirty="0"/>
        </a:p>
      </dsp:txBody>
      <dsp:txXfrm>
        <a:off x="5413519" y="1828797"/>
        <a:ext cx="3497222" cy="15231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18F552-B4C6-43CF-8A1E-A0A4E9060BF4}">
      <dsp:nvSpPr>
        <dsp:cNvPr id="0" name=""/>
        <dsp:cNvSpPr/>
      </dsp:nvSpPr>
      <dsp:spPr>
        <a:xfrm>
          <a:off x="3538" y="9299"/>
          <a:ext cx="2127516" cy="5827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/>
            <a:t>Beban dibayar dimuka</a:t>
          </a:r>
          <a:endParaRPr lang="en-US" sz="1600" kern="1200" dirty="0"/>
        </a:p>
      </dsp:txBody>
      <dsp:txXfrm>
        <a:off x="3538" y="9299"/>
        <a:ext cx="2127516" cy="582739"/>
      </dsp:txXfrm>
    </dsp:sp>
    <dsp:sp modelId="{79219A0C-CA60-45BA-9369-6291EE0045D0}">
      <dsp:nvSpPr>
        <dsp:cNvPr id="0" name=""/>
        <dsp:cNvSpPr/>
      </dsp:nvSpPr>
      <dsp:spPr>
        <a:xfrm>
          <a:off x="3538" y="592038"/>
          <a:ext cx="2127516" cy="366586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pos-pos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dicatat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sebagai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Aset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terlebih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dahulu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tetapi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diharapkan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menjadi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beban</a:t>
          </a:r>
          <a:r>
            <a:rPr lang="en-US" sz="1600" kern="1200" dirty="0" smtClean="0"/>
            <a:t> </a:t>
          </a:r>
          <a:r>
            <a:rPr lang="fi-FI" sz="1600" kern="1200" dirty="0" smtClean="0"/>
            <a:t>selama siklus operasi normal perusahaan</a:t>
          </a:r>
          <a:endParaRPr lang="en-U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u="sng" kern="1200" dirty="0" err="1" smtClean="0"/>
            <a:t>Contoh</a:t>
          </a:r>
          <a:r>
            <a:rPr lang="en-US" sz="1600" b="1" u="sng" kern="1200" dirty="0" smtClean="0"/>
            <a:t> </a:t>
          </a:r>
          <a:r>
            <a:rPr lang="en-US" sz="1600" kern="1200" dirty="0" err="1" smtClean="0"/>
            <a:t>Perlengkapan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kantor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Beban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Dibayar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dimuka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Asuransi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dibayar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dimuka</a:t>
          </a:r>
          <a:r>
            <a:rPr lang="en-US" sz="1600" kern="1200" dirty="0" smtClean="0"/>
            <a:t>, </a:t>
          </a:r>
          <a:endParaRPr lang="en-US" sz="1600" kern="1200" dirty="0"/>
        </a:p>
      </dsp:txBody>
      <dsp:txXfrm>
        <a:off x="3538" y="592038"/>
        <a:ext cx="2127516" cy="3665861"/>
      </dsp:txXfrm>
    </dsp:sp>
    <dsp:sp modelId="{F3ED5F6B-BF3A-44B4-B6AB-76A5659745B8}">
      <dsp:nvSpPr>
        <dsp:cNvPr id="0" name=""/>
        <dsp:cNvSpPr/>
      </dsp:nvSpPr>
      <dsp:spPr>
        <a:xfrm>
          <a:off x="2428907" y="9299"/>
          <a:ext cx="2127516" cy="582739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/>
            <a:t>Pendapatan diterima dimuka</a:t>
          </a:r>
          <a:endParaRPr lang="en-US" sz="1600" kern="1200" dirty="0"/>
        </a:p>
      </dsp:txBody>
      <dsp:txXfrm>
        <a:off x="2428907" y="9299"/>
        <a:ext cx="2127516" cy="582739"/>
      </dsp:txXfrm>
    </dsp:sp>
    <dsp:sp modelId="{393CCC5D-D034-43F6-9898-9FA5CDF9E4C6}">
      <dsp:nvSpPr>
        <dsp:cNvPr id="0" name=""/>
        <dsp:cNvSpPr/>
      </dsp:nvSpPr>
      <dsp:spPr>
        <a:xfrm>
          <a:off x="2428907" y="592038"/>
          <a:ext cx="2127516" cy="3665861"/>
        </a:xfrm>
        <a:prstGeom prst="rect">
          <a:avLst/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pos-pos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dicatat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sebagai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Liabilitas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tetapi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diharapkan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menjadi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pendapatan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selama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siklus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operasi</a:t>
          </a:r>
          <a:r>
            <a:rPr lang="en-US" sz="1600" kern="1200" dirty="0" smtClean="0"/>
            <a:t> normal </a:t>
          </a:r>
          <a:r>
            <a:rPr lang="en-US" sz="1600" kern="1200" dirty="0" err="1" smtClean="0"/>
            <a:t>perusahaan</a:t>
          </a:r>
          <a:endParaRPr lang="en-U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u="sng" kern="1200" dirty="0" err="1" smtClean="0"/>
            <a:t>Contoh</a:t>
          </a:r>
          <a:endParaRPr lang="en-US" sz="1600" b="1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b="0" u="none" kern="1200" dirty="0" smtClean="0"/>
            <a:t>Pendapatan Jasa Diterima di Muka</a:t>
          </a:r>
          <a:endParaRPr lang="en-US" sz="1600" b="1" u="sng" kern="1200" dirty="0"/>
        </a:p>
      </dsp:txBody>
      <dsp:txXfrm>
        <a:off x="2428907" y="592038"/>
        <a:ext cx="2127516" cy="3665861"/>
      </dsp:txXfrm>
    </dsp:sp>
    <dsp:sp modelId="{D8E83562-D4FF-40C1-BB32-116974FA6B4B}">
      <dsp:nvSpPr>
        <dsp:cNvPr id="0" name=""/>
        <dsp:cNvSpPr/>
      </dsp:nvSpPr>
      <dsp:spPr>
        <a:xfrm>
          <a:off x="4854276" y="9299"/>
          <a:ext cx="2127516" cy="582739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/>
            <a:t>Beban yang masih harus dibayar</a:t>
          </a:r>
          <a:endParaRPr lang="en-US" sz="1600" kern="1200" dirty="0"/>
        </a:p>
      </dsp:txBody>
      <dsp:txXfrm>
        <a:off x="4854276" y="9299"/>
        <a:ext cx="2127516" cy="582739"/>
      </dsp:txXfrm>
    </dsp:sp>
    <dsp:sp modelId="{AB89DC2C-5330-47AA-B699-6A57171BCFFF}">
      <dsp:nvSpPr>
        <dsp:cNvPr id="0" name=""/>
        <dsp:cNvSpPr/>
      </dsp:nvSpPr>
      <dsp:spPr>
        <a:xfrm>
          <a:off x="4854276" y="592038"/>
          <a:ext cx="2127516" cy="3665861"/>
        </a:xfrm>
        <a:prstGeom prst="rect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Beban</a:t>
          </a:r>
          <a:r>
            <a:rPr lang="en-US" sz="1600" kern="1200" dirty="0" smtClean="0"/>
            <a:t>- </a:t>
          </a:r>
          <a:r>
            <a:rPr lang="en-US" sz="1600" kern="1200" dirty="0" err="1" smtClean="0"/>
            <a:t>beban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sudah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terjadi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manfaatnya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diterima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oleh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perusahaan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tetapi</a:t>
          </a:r>
          <a:r>
            <a:rPr lang="en-US" sz="1600" kern="1200" dirty="0" smtClean="0"/>
            <a:t> </a:t>
          </a:r>
          <a:r>
            <a:rPr lang="nl-NL" sz="1600" kern="1200" dirty="0" smtClean="0"/>
            <a:t>belum dibayar dan dicatat oleh perusahaan</a:t>
          </a:r>
          <a:endParaRPr lang="en-U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err="1" smtClean="0"/>
            <a:t>Contoh</a:t>
          </a: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/>
            <a:t>Beban</a:t>
          </a:r>
          <a:r>
            <a:rPr lang="en-US" sz="1600" b="0" kern="1200" dirty="0" smtClean="0"/>
            <a:t> </a:t>
          </a:r>
          <a:r>
            <a:rPr lang="en-US" sz="1600" b="0" kern="1200" dirty="0" err="1" smtClean="0"/>
            <a:t>telepon</a:t>
          </a:r>
          <a:r>
            <a:rPr lang="en-US" sz="1600" b="0" kern="1200" dirty="0" smtClean="0"/>
            <a:t> </a:t>
          </a:r>
          <a:r>
            <a:rPr lang="en-US" sz="1600" b="0" kern="1200" dirty="0" err="1" smtClean="0"/>
            <a:t>dan</a:t>
          </a:r>
          <a:r>
            <a:rPr lang="en-US" sz="1600" b="0" kern="1200" dirty="0" smtClean="0"/>
            <a:t> </a:t>
          </a:r>
          <a:r>
            <a:rPr lang="en-US" sz="1600" b="0" kern="1200" dirty="0" err="1" smtClean="0"/>
            <a:t>listrik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4854276" y="592038"/>
        <a:ext cx="2127516" cy="3665861"/>
      </dsp:txXfrm>
    </dsp:sp>
    <dsp:sp modelId="{B1D31AF5-2DD1-423F-BF2C-DB8E7499D44B}">
      <dsp:nvSpPr>
        <dsp:cNvPr id="0" name=""/>
        <dsp:cNvSpPr/>
      </dsp:nvSpPr>
      <dsp:spPr>
        <a:xfrm>
          <a:off x="7279645" y="9299"/>
          <a:ext cx="2127516" cy="582739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/>
            <a:t>Pendapatan yang masih harus diterima</a:t>
          </a:r>
          <a:endParaRPr lang="en-US" sz="1600" kern="1200" dirty="0"/>
        </a:p>
      </dsp:txBody>
      <dsp:txXfrm>
        <a:off x="7279645" y="9299"/>
        <a:ext cx="2127516" cy="582739"/>
      </dsp:txXfrm>
    </dsp:sp>
    <dsp:sp modelId="{FA8F69B5-416C-455A-968E-EE73DFBB2774}">
      <dsp:nvSpPr>
        <dsp:cNvPr id="0" name=""/>
        <dsp:cNvSpPr/>
      </dsp:nvSpPr>
      <dsp:spPr>
        <a:xfrm>
          <a:off x="7279645" y="592038"/>
          <a:ext cx="2127516" cy="3665861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pendapatan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sudah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menjadi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perusahaan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tetapi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belum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dicatat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karena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sampai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akhir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bulan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perusahaan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belum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mengirimkan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faktur</a:t>
          </a:r>
          <a:r>
            <a:rPr lang="en-US" sz="1600" kern="1200" dirty="0" smtClean="0"/>
            <a:t> (invoice) </a:t>
          </a:r>
          <a:r>
            <a:rPr lang="en-US" sz="1600" kern="1200" dirty="0" err="1" smtClean="0"/>
            <a:t>kepada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pelanggan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pelanggan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belum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melunasi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tagihannya</a:t>
          </a:r>
          <a:r>
            <a:rPr lang="en-US" sz="1600" kern="1200" dirty="0" smtClean="0"/>
            <a:t/>
          </a:r>
          <a:br>
            <a:rPr lang="en-US" sz="1600" kern="1200" dirty="0" smtClean="0"/>
          </a:br>
          <a:endParaRPr lang="en-U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err="1" smtClean="0"/>
            <a:t>Contoh</a:t>
          </a:r>
          <a:endParaRPr lang="en-U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Pendapatan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jasa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belum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ditagih</a:t>
          </a:r>
          <a:endParaRPr lang="en-US" sz="1600" kern="1200" dirty="0"/>
        </a:p>
      </dsp:txBody>
      <dsp:txXfrm>
        <a:off x="7279645" y="592038"/>
        <a:ext cx="2127516" cy="366586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CE33EE-C551-4070-AD4C-209CB99437D3}">
      <dsp:nvSpPr>
        <dsp:cNvPr id="0" name=""/>
        <dsp:cNvSpPr/>
      </dsp:nvSpPr>
      <dsp:spPr>
        <a:xfrm>
          <a:off x="5433" y="312060"/>
          <a:ext cx="1509479" cy="15094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tx1"/>
              </a:solidFill>
            </a:rPr>
            <a:t>Nilai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perlengkapan</a:t>
          </a:r>
          <a:r>
            <a:rPr lang="en-US" sz="1400" kern="1200" dirty="0" smtClean="0">
              <a:solidFill>
                <a:schemeClr val="tx1"/>
              </a:solidFill>
            </a:rPr>
            <a:t> yang </a:t>
          </a:r>
          <a:r>
            <a:rPr lang="en-US" sz="1400" kern="1200" dirty="0" err="1" smtClean="0">
              <a:solidFill>
                <a:schemeClr val="tx1"/>
              </a:solidFill>
            </a:rPr>
            <a:t>terpakai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5433" y="312060"/>
        <a:ext cx="1509479" cy="1509479"/>
      </dsp:txXfrm>
    </dsp:sp>
    <dsp:sp modelId="{694651B5-D855-4123-B3BD-9A2B364C6D30}">
      <dsp:nvSpPr>
        <dsp:cNvPr id="0" name=""/>
        <dsp:cNvSpPr/>
      </dsp:nvSpPr>
      <dsp:spPr>
        <a:xfrm>
          <a:off x="1637482" y="629050"/>
          <a:ext cx="875498" cy="875498"/>
        </a:xfrm>
        <a:prstGeom prst="mathEqual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solidFill>
              <a:schemeClr val="tx1"/>
            </a:solidFill>
          </a:endParaRPr>
        </a:p>
      </dsp:txBody>
      <dsp:txXfrm>
        <a:off x="1637482" y="629050"/>
        <a:ext cx="875498" cy="875498"/>
      </dsp:txXfrm>
    </dsp:sp>
    <dsp:sp modelId="{B1AA4AB5-3C12-4A09-863F-FF7EE360B4FD}">
      <dsp:nvSpPr>
        <dsp:cNvPr id="0" name=""/>
        <dsp:cNvSpPr/>
      </dsp:nvSpPr>
      <dsp:spPr>
        <a:xfrm>
          <a:off x="2635551" y="312060"/>
          <a:ext cx="1509479" cy="150947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tx1"/>
              </a:solidFill>
            </a:rPr>
            <a:t>Saldo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perlengkapan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awal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periode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2635551" y="312060"/>
        <a:ext cx="1509479" cy="1509479"/>
      </dsp:txXfrm>
    </dsp:sp>
    <dsp:sp modelId="{F9EEEAEF-E1DA-443B-8668-9FE5BA254DC4}">
      <dsp:nvSpPr>
        <dsp:cNvPr id="0" name=""/>
        <dsp:cNvSpPr/>
      </dsp:nvSpPr>
      <dsp:spPr>
        <a:xfrm>
          <a:off x="4267600" y="629050"/>
          <a:ext cx="875498" cy="875498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solidFill>
              <a:schemeClr val="tx1"/>
            </a:solidFill>
          </a:endParaRPr>
        </a:p>
      </dsp:txBody>
      <dsp:txXfrm>
        <a:off x="4267600" y="629050"/>
        <a:ext cx="875498" cy="875498"/>
      </dsp:txXfrm>
    </dsp:sp>
    <dsp:sp modelId="{05D1FE3A-4D2D-4ED9-B664-6BEF7F9D30AA}">
      <dsp:nvSpPr>
        <dsp:cNvPr id="0" name=""/>
        <dsp:cNvSpPr/>
      </dsp:nvSpPr>
      <dsp:spPr>
        <a:xfrm>
          <a:off x="5265668" y="312060"/>
          <a:ext cx="1509479" cy="150947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tx1"/>
              </a:solidFill>
            </a:rPr>
            <a:t>Pembelian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perlengkapan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selama</a:t>
          </a:r>
          <a:r>
            <a:rPr lang="en-US" sz="1400" kern="1200" dirty="0" smtClean="0">
              <a:solidFill>
                <a:schemeClr val="tx1"/>
              </a:solidFill>
            </a:rPr>
            <a:t> 1 </a:t>
          </a:r>
          <a:r>
            <a:rPr lang="en-US" sz="1400" kern="1200" dirty="0" err="1" smtClean="0">
              <a:solidFill>
                <a:schemeClr val="tx1"/>
              </a:solidFill>
            </a:rPr>
            <a:t>periode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5265668" y="312060"/>
        <a:ext cx="1509479" cy="1509479"/>
      </dsp:txXfrm>
    </dsp:sp>
    <dsp:sp modelId="{D2B454ED-F7CB-4444-B6C2-C77C440971E7}">
      <dsp:nvSpPr>
        <dsp:cNvPr id="0" name=""/>
        <dsp:cNvSpPr/>
      </dsp:nvSpPr>
      <dsp:spPr>
        <a:xfrm>
          <a:off x="6897718" y="629050"/>
          <a:ext cx="875498" cy="875498"/>
        </a:xfrm>
        <a:prstGeom prst="mathMin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solidFill>
              <a:schemeClr val="tx1"/>
            </a:solidFill>
          </a:endParaRPr>
        </a:p>
      </dsp:txBody>
      <dsp:txXfrm>
        <a:off x="6897718" y="629050"/>
        <a:ext cx="875498" cy="875498"/>
      </dsp:txXfrm>
    </dsp:sp>
    <dsp:sp modelId="{29FEF67F-A0DF-417E-880A-61B9B0C668F8}">
      <dsp:nvSpPr>
        <dsp:cNvPr id="0" name=""/>
        <dsp:cNvSpPr/>
      </dsp:nvSpPr>
      <dsp:spPr>
        <a:xfrm>
          <a:off x="7895786" y="312060"/>
          <a:ext cx="1509479" cy="150947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tx1"/>
              </a:solidFill>
            </a:rPr>
            <a:t>Saldo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akhir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perlengkapan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7895786" y="312060"/>
        <a:ext cx="1509479" cy="1509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9660" y="0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4C0D68-A9C5-449C-9EB0-E8DD5C029CA3}" type="datetimeFigureOut">
              <a:rPr lang="en-US"/>
              <a:pPr>
                <a:defRPr/>
              </a:pPr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75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9660" y="9432975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8671D3-6F89-435B-AE9B-3504FD016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2239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9660" y="0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fld id="{4414336A-2358-47A6-8311-67E7592921C8}" type="datetimeFigureOut">
              <a:rPr lang="en-US"/>
              <a:pPr>
                <a:defRPr/>
              </a:pPr>
              <a:t>9/9/2016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742950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0" tIns="45830" rIns="91660" bIns="4583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2158" y="4718101"/>
            <a:ext cx="5450823" cy="4468081"/>
          </a:xfrm>
          <a:prstGeom prst="rect">
            <a:avLst/>
          </a:prstGeom>
        </p:spPr>
        <p:txBody>
          <a:bodyPr vert="horz" lIns="91660" tIns="45830" rIns="91660" bIns="4583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75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9660" y="9432975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fld id="{3087451F-FC30-4F6F-B3B7-5A65CF548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9689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5943600" y="0"/>
            <a:ext cx="39624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6172200" y="304800"/>
            <a:ext cx="342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Akuntansi</a:t>
            </a:r>
            <a:r>
              <a:rPr lang="en-US" sz="2800" b="1" dirty="0" smtClean="0">
                <a:latin typeface="Agency FB" pitchFamily="34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Suatu</a:t>
            </a:r>
            <a:r>
              <a:rPr lang="en-US" sz="2800" b="1" baseline="0" dirty="0" smtClean="0">
                <a:latin typeface="Agency FB" pitchFamily="34" charset="0"/>
              </a:rPr>
              <a:t> </a:t>
            </a:r>
            <a:r>
              <a:rPr lang="en-US" sz="2800" b="1" baseline="0" dirty="0" err="1" smtClean="0">
                <a:latin typeface="Agency FB" pitchFamily="34" charset="0"/>
              </a:rPr>
              <a:t>Pengantar</a:t>
            </a:r>
            <a:endParaRPr lang="en-US" sz="2800" b="1" dirty="0">
              <a:latin typeface="Agency FB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81000" y="5486400"/>
            <a:ext cx="495300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PENERBIT</a:t>
            </a:r>
            <a:r>
              <a:rPr lang="en-US" sz="1900" b="1" baseline="0" dirty="0" smtClean="0">
                <a:latin typeface="Agency FB" pitchFamily="34" charset="0"/>
              </a:rPr>
              <a:t> SALEMBA EMPAT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b="1" dirty="0" smtClean="0">
              <a:latin typeface="Agency FB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PUSAT </a:t>
            </a:r>
            <a:r>
              <a:rPr lang="en-US" sz="1900" b="1" dirty="0">
                <a:latin typeface="Agency FB" pitchFamily="34" charset="0"/>
              </a:rPr>
              <a:t>PENGEMBANGAN AKUNTANSI (PPA)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>
                <a:latin typeface="Agency FB" pitchFamily="34" charset="0"/>
              </a:rPr>
              <a:t>FAKULTAS EKONOMI </a:t>
            </a:r>
            <a:r>
              <a:rPr lang="en-US" sz="1900" b="1" dirty="0" smtClean="0">
                <a:latin typeface="Agency FB" pitchFamily="34" charset="0"/>
              </a:rPr>
              <a:t>BISNIS– </a:t>
            </a:r>
            <a:r>
              <a:rPr lang="en-US" sz="1900" b="1" dirty="0">
                <a:latin typeface="Agency FB" pitchFamily="34" charset="0"/>
              </a:rPr>
              <a:t>UNIVERSITAS </a:t>
            </a:r>
            <a:r>
              <a:rPr lang="en-US" sz="1900" b="1" dirty="0" smtClean="0">
                <a:latin typeface="Agency FB" pitchFamily="34" charset="0"/>
              </a:rPr>
              <a:t>INDONESIA</a:t>
            </a:r>
            <a:endParaRPr lang="en-US" sz="1900" b="1" dirty="0">
              <a:latin typeface="Agency FB" pitchFamily="34" charset="0"/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3384550" cy="11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gency FB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Snip and Round Single Corner Rectangle 7"/>
          <p:cNvSpPr/>
          <p:nvPr userDrawn="1"/>
        </p:nvSpPr>
        <p:spPr>
          <a:xfrm rot="420000" flipV="1">
            <a:off x="4548535" y="1565513"/>
            <a:ext cx="4656137" cy="3651250"/>
          </a:xfrm>
          <a:prstGeom prst="snipRoundRect">
            <a:avLst>
              <a:gd name="adj1" fmla="val 0"/>
              <a:gd name="adj2" fmla="val 6058"/>
            </a:avLst>
          </a:prstGeom>
          <a:solidFill>
            <a:srgbClr val="FFFFFF"/>
          </a:solidFill>
          <a:ln w="6032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1000" y="2133600"/>
            <a:ext cx="3276600" cy="158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381000" y="4113213"/>
            <a:ext cx="3276600" cy="1587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9" descr="Logo PPA.gif"/>
          <p:cNvPicPr>
            <a:picLocks noChangeAspect="1"/>
          </p:cNvPicPr>
          <p:nvPr userDrawn="1"/>
        </p:nvPicPr>
        <p:blipFill>
          <a:blip r:embed="rId2" cstate="print"/>
          <a:srcRect r="78760"/>
          <a:stretch>
            <a:fillRect/>
          </a:stretch>
        </p:blipFill>
        <p:spPr bwMode="auto">
          <a:xfrm>
            <a:off x="1233768" y="533400"/>
            <a:ext cx="128083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E8030-BF64-48BE-9C07-E18BE9CAB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9CE0F-F959-41A4-97AA-AACE91497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CA619-9484-41BA-8D15-6C2544585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CA850-A649-4D59-A5F1-E1D1434E6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2750" y="6172200"/>
            <a:ext cx="949325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172200"/>
            <a:ext cx="4953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019800"/>
            <a:ext cx="9906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wh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2750" y="3027364"/>
            <a:ext cx="3136900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14750" y="3505200"/>
            <a:ext cx="5861050" cy="1676400"/>
          </a:xfrm>
        </p:spPr>
        <p:txBody>
          <a:bodyPr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CEBA8-FEAD-44FC-81BF-A36E4BEE64A0}" type="datetimeFigureOut">
              <a:rPr lang="en-US"/>
              <a:pPr>
                <a:defRPr/>
              </a:pPr>
              <a:t>9/9/2016</a:t>
            </a:fld>
            <a:endParaRPr lang="en-US"/>
          </a:p>
        </p:txBody>
      </p:sp>
      <p:sp>
        <p:nvSpPr>
          <p:cNvPr id="9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73355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7" descr="Logo PPA.gif"/>
          <p:cNvPicPr>
            <a:picLocks noChangeAspect="1" noChangeArrowheads="1"/>
          </p:cNvPicPr>
          <p:nvPr userDrawn="1"/>
        </p:nvPicPr>
        <p:blipFill>
          <a:blip r:embed="rId2" cstate="print"/>
          <a:srcRect r="78760"/>
          <a:stretch>
            <a:fillRect/>
          </a:stretch>
        </p:blipFill>
        <p:spPr bwMode="auto">
          <a:xfrm>
            <a:off x="9245600" y="76200"/>
            <a:ext cx="5778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247650" y="6324600"/>
            <a:ext cx="94107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 descr="Logo PPA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403975"/>
            <a:ext cx="1882775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76200"/>
            <a:ext cx="8997950" cy="533400"/>
          </a:xfr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>
            <a:lvl1pPr algn="r">
              <a:defRPr sz="2400" b="1">
                <a:solidFill>
                  <a:schemeClr val="bg1"/>
                </a:solidFill>
                <a:latin typeface="Agency FB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762000"/>
            <a:ext cx="9410700" cy="5410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594600" y="6324600"/>
            <a:ext cx="1733550" cy="365125"/>
          </a:xfrm>
          <a:ln w="28575">
            <a:solidFill>
              <a:schemeClr val="tx1"/>
            </a:solidFill>
          </a:ln>
        </p:spPr>
        <p:txBody>
          <a:bodyPr/>
          <a:lstStyle>
            <a:lvl1pPr algn="ctr">
              <a:defRPr b="0">
                <a:latin typeface="Agency FB" pitchFamily="34" charset="0"/>
              </a:defRPr>
            </a:lvl1pPr>
          </a:lstStyle>
          <a:p>
            <a:pPr>
              <a:defRPr/>
            </a:pPr>
            <a:fld id="{9FEAA0A6-2415-47AF-A1C5-A39C1AD500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65100" y="228600"/>
            <a:ext cx="9575800" cy="62484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1" y="3352801"/>
            <a:ext cx="9429749" cy="1362075"/>
          </a:xfr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anchor="t"/>
          <a:lstStyle>
            <a:lvl1pPr algn="r">
              <a:tabLst>
                <a:tab pos="6858000" algn="l"/>
              </a:tabLst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6101" y="1828801"/>
            <a:ext cx="7842251" cy="1500187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b"/>
          <a:lstStyle>
            <a:lvl1pPr marL="1746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962400" y="6264275"/>
            <a:ext cx="2311400" cy="365125"/>
          </a:xfrm>
          <a:solidFill>
            <a:schemeClr val="bg1"/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944F3072-6693-497D-B1C9-5404EACAA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AF343-FC9B-45BD-B060-181AF72C6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82C31-89D8-4EBC-9E8C-31974DFAD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9DE86-CCFB-4373-8BB1-A27199CEA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0E4DA-40FC-4FBA-8A9D-EADAEA4F7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485D-D795-4AE1-8794-91FCE9AD9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5943600" y="0"/>
            <a:ext cx="39624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6781800" y="5638800"/>
            <a:ext cx="2743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Akuntansi</a:t>
            </a:r>
            <a:r>
              <a:rPr lang="en-US" sz="2800" b="1" dirty="0" smtClean="0">
                <a:latin typeface="Agency FB" pitchFamily="34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Suatu</a:t>
            </a:r>
            <a:r>
              <a:rPr lang="en-US" sz="2800" b="1" baseline="0" dirty="0" smtClean="0">
                <a:latin typeface="Agency FB" pitchFamily="34" charset="0"/>
              </a:rPr>
              <a:t> </a:t>
            </a:r>
            <a:r>
              <a:rPr lang="en-US" sz="2800" b="1" baseline="0" dirty="0" err="1" smtClean="0">
                <a:latin typeface="Agency FB" pitchFamily="34" charset="0"/>
              </a:rPr>
              <a:t>Pengantar</a:t>
            </a:r>
            <a:endParaRPr lang="en-US" sz="2800" b="1" dirty="0">
              <a:latin typeface="Agency FB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1000" y="5227528"/>
            <a:ext cx="4457700" cy="15542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PENERBIT</a:t>
            </a:r>
            <a:r>
              <a:rPr lang="en-US" sz="1900" b="1" baseline="0" dirty="0" smtClean="0">
                <a:latin typeface="Agency FB" pitchFamily="34" charset="0"/>
              </a:rPr>
              <a:t> SALEMBA EMPAT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b="1" dirty="0" smtClean="0">
              <a:latin typeface="Agency FB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PUSAT PENGEMBANGAN AKUNTANSI (PPA)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FAKULTAS EKONOMI BISNIS– UNIVERSITAS INDONESIA</a:t>
            </a:r>
            <a:endParaRPr lang="en-US" sz="1900" b="1" dirty="0">
              <a:latin typeface="Agency FB" pitchFamily="34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3384550" cy="11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gency FB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97677-63E3-419C-A167-0DCCC7EF5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07FC89-E693-4B57-97A4-B1774D257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  <p:sldLayoutId id="2147484001" r:id="rId13"/>
    <p:sldLayoutId id="214748400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err="1" smtClean="0">
                <a:latin typeface="Agency FB" pitchFamily="34" charset="0"/>
              </a:rPr>
              <a:t>Ayat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Jurnal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Penyesuaian</a:t>
            </a: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sz="2400" cap="none" dirty="0" err="1" smtClean="0"/>
              <a:t>Bab</a:t>
            </a:r>
            <a:r>
              <a:rPr lang="en-US" sz="2400" cap="none" dirty="0" smtClean="0"/>
              <a:t> 3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 smtClean="0"/>
              <a:t>Dimuka</a:t>
            </a:r>
            <a:r>
              <a:rPr lang="en-US" dirty="0" smtClean="0"/>
              <a:t> [</a:t>
            </a:r>
            <a:r>
              <a:rPr lang="en-US" dirty="0" err="1" smtClean="0"/>
              <a:t>Perlengkapan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7850" y="914400"/>
            <a:ext cx="8585200" cy="1752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v-SE" dirty="0" smtClean="0"/>
          </a:p>
          <a:p>
            <a:pPr algn="just"/>
            <a:endParaRPr lang="sv-SE" dirty="0"/>
          </a:p>
          <a:p>
            <a:pPr algn="just"/>
            <a:r>
              <a:rPr lang="sv-SE" dirty="0" smtClean="0"/>
              <a:t>Akun </a:t>
            </a:r>
            <a:r>
              <a:rPr lang="sv-SE" dirty="0"/>
              <a:t>perlengkapan kantor di atas pada 31 Mei 2014 memiliki saldo sebelum penyesuaian sebesar </a:t>
            </a:r>
            <a:r>
              <a:rPr lang="sv-SE" dirty="0" smtClean="0"/>
              <a:t>Rp1.500.000</a:t>
            </a:r>
            <a:r>
              <a:rPr lang="sv-SE" dirty="0"/>
              <a:t>. Setelah dilakukan pemeriksaan fisik perlengkapan kantor yang ada ditemukan bahwa nilai </a:t>
            </a:r>
            <a:r>
              <a:rPr lang="sv-SE" dirty="0" smtClean="0"/>
              <a:t>perlengkapan </a:t>
            </a:r>
            <a:r>
              <a:rPr lang="sv-SE" dirty="0"/>
              <a:t>yang tersisa adalah sebesar </a:t>
            </a:r>
            <a:r>
              <a:rPr lang="sv-SE" dirty="0" smtClean="0"/>
              <a:t>Rp700.000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5269" y="762000"/>
            <a:ext cx="2590800" cy="609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Contoh</a:t>
            </a:r>
            <a:r>
              <a:rPr lang="en-US" b="1" dirty="0" smtClean="0">
                <a:solidFill>
                  <a:schemeClr val="tx1"/>
                </a:solidFill>
              </a:rPr>
              <a:t> AJP </a:t>
            </a:r>
            <a:r>
              <a:rPr lang="en-US" b="1" dirty="0" err="1" smtClean="0">
                <a:solidFill>
                  <a:schemeClr val="tx1"/>
                </a:solidFill>
              </a:rPr>
              <a:t>Perlengkapan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89093" y="2959777"/>
            <a:ext cx="8585200" cy="68580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Perlengkapan</a:t>
            </a:r>
            <a:r>
              <a:rPr lang="en-US" dirty="0" smtClean="0"/>
              <a:t> 	= </a:t>
            </a:r>
            <a:r>
              <a:rPr lang="en-US" dirty="0" err="1" smtClean="0"/>
              <a:t>Rp</a:t>
            </a:r>
            <a:r>
              <a:rPr lang="en-US" dirty="0" smtClean="0"/>
              <a:t> 1.500.000 – </a:t>
            </a:r>
            <a:r>
              <a:rPr lang="en-US" dirty="0" err="1" smtClean="0"/>
              <a:t>Rp</a:t>
            </a:r>
            <a:r>
              <a:rPr lang="en-US" dirty="0" smtClean="0"/>
              <a:t> 700.000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		= </a:t>
            </a:r>
            <a:r>
              <a:rPr lang="en-US" dirty="0" err="1" smtClean="0"/>
              <a:t>Rp</a:t>
            </a:r>
            <a:r>
              <a:rPr lang="en-US" dirty="0" smtClean="0"/>
              <a:t> 800.000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39526275"/>
              </p:ext>
            </p:extLst>
          </p:nvPr>
        </p:nvGraphicFramePr>
        <p:xfrm>
          <a:off x="1934460" y="4680328"/>
          <a:ext cx="667614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89940"/>
                <a:gridCol w="18288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Beban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Perlengkapan</a:t>
                      </a:r>
                      <a:r>
                        <a:rPr lang="en-US" dirty="0" smtClean="0"/>
                        <a:t> Kantor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800.000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Perlengkapan</a:t>
                      </a:r>
                      <a:r>
                        <a:rPr lang="en-US" dirty="0" smtClean="0"/>
                        <a:t> Kantor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800.000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225269" y="3919228"/>
            <a:ext cx="2590800" cy="609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Jurnal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7571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Dimuka</a:t>
            </a:r>
            <a:r>
              <a:rPr lang="en-US" dirty="0"/>
              <a:t> [</a:t>
            </a:r>
            <a:r>
              <a:rPr lang="en-US" dirty="0" err="1"/>
              <a:t>Perlengkapan</a:t>
            </a:r>
            <a:r>
              <a:rPr lang="en-US" dirty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914400"/>
            <a:ext cx="6724650" cy="10668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31544344"/>
              </p:ext>
            </p:extLst>
          </p:nvPr>
        </p:nvGraphicFramePr>
        <p:xfrm>
          <a:off x="2438400" y="2362200"/>
          <a:ext cx="6724649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10212"/>
                <a:gridCol w="1842088"/>
                <a:gridCol w="207234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Beban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Perlengkapan</a:t>
                      </a:r>
                      <a:r>
                        <a:rPr lang="en-US" dirty="0" smtClean="0"/>
                        <a:t> Kantor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800.000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Perlengkapan</a:t>
                      </a:r>
                      <a:r>
                        <a:rPr lang="en-US" dirty="0" smtClean="0"/>
                        <a:t> Kantor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800.000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829050"/>
            <a:ext cx="6724650" cy="11239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5902" y="5179960"/>
            <a:ext cx="6727148" cy="847725"/>
          </a:xfrm>
          <a:prstGeom prst="rect">
            <a:avLst/>
          </a:prstGeom>
        </p:spPr>
      </p:pic>
      <p:sp>
        <p:nvSpPr>
          <p:cNvPr id="9" name="Pentagon 8"/>
          <p:cNvSpPr/>
          <p:nvPr/>
        </p:nvSpPr>
        <p:spPr>
          <a:xfrm>
            <a:off x="152400" y="1143000"/>
            <a:ext cx="2131102" cy="609600"/>
          </a:xfrm>
          <a:prstGeom prst="homePlate">
            <a:avLst>
              <a:gd name="adj" fmla="val 2786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Saldo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Awal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buku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besar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perlengkapan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183838" y="2589980"/>
            <a:ext cx="2131102" cy="609600"/>
          </a:xfrm>
          <a:prstGeom prst="homePlate">
            <a:avLst>
              <a:gd name="adj" fmla="val 2786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Jurnal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183838" y="4036960"/>
            <a:ext cx="2131102" cy="609600"/>
          </a:xfrm>
          <a:prstGeom prst="homePlate">
            <a:avLst>
              <a:gd name="adj" fmla="val 2786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Posting </a:t>
            </a:r>
            <a:r>
              <a:rPr lang="en-US" sz="1600" b="1" dirty="0" err="1" smtClean="0">
                <a:solidFill>
                  <a:schemeClr val="tx1"/>
                </a:solidFill>
              </a:rPr>
              <a:t>akun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Perlengkapan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183838" y="5188704"/>
            <a:ext cx="2131102" cy="609600"/>
          </a:xfrm>
          <a:prstGeom prst="homePlate">
            <a:avLst>
              <a:gd name="adj" fmla="val 2786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Posting </a:t>
            </a:r>
            <a:r>
              <a:rPr lang="en-US" sz="1600" b="1" dirty="0" err="1" smtClean="0">
                <a:solidFill>
                  <a:schemeClr val="tx1"/>
                </a:solidFill>
              </a:rPr>
              <a:t>akun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Beban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Perlengkapan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396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Dimuka</a:t>
            </a:r>
            <a:r>
              <a:rPr lang="en-US" dirty="0"/>
              <a:t> [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dimuka</a:t>
            </a:r>
            <a:r>
              <a:rPr lang="en-US" dirty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7850" y="914400"/>
            <a:ext cx="8585200" cy="2514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v-SE" dirty="0" smtClean="0"/>
          </a:p>
          <a:p>
            <a:pPr algn="just"/>
            <a:endParaRPr lang="sv-SE" dirty="0"/>
          </a:p>
          <a:p>
            <a:pPr algn="just"/>
            <a:r>
              <a:rPr lang="sv-SE" dirty="0" smtClean="0"/>
              <a:t>Pengeluaran </a:t>
            </a:r>
            <a:r>
              <a:rPr lang="sv-SE" dirty="0"/>
              <a:t>yang dilakukan sebelum manfaatnya diterima dicatat terlebih dahulu </a:t>
            </a:r>
            <a:r>
              <a:rPr lang="sv-SE" dirty="0" smtClean="0"/>
              <a:t>sebagai </a:t>
            </a:r>
            <a:r>
              <a:rPr lang="sv-SE" dirty="0"/>
              <a:t>biaya dibayar di muka (kategori akun Aset</a:t>
            </a:r>
            <a:r>
              <a:rPr lang="sv-SE" dirty="0" smtClean="0"/>
              <a:t>).</a:t>
            </a:r>
            <a:r>
              <a:rPr lang="sv-SE" dirty="0"/>
              <a:t> </a:t>
            </a:r>
            <a:r>
              <a:rPr lang="sv-SE" dirty="0" smtClean="0"/>
              <a:t>Sewa, Asuransi dan iklan diakui sebagai aset karena belum dirasakan manfaatnya secara langsung, sehingga diperlukan penyesuaian apabila perusahaan telah menerima manfaatnya. </a:t>
            </a:r>
          </a:p>
          <a:p>
            <a:pPr algn="just"/>
            <a:endParaRPr lang="sv-SE" dirty="0"/>
          </a:p>
          <a:p>
            <a:pPr algn="ctr"/>
            <a:r>
              <a:rPr lang="sv-SE" dirty="0" smtClean="0"/>
              <a:t>Manfaat yang telah diterima diakui sebagai </a:t>
            </a:r>
            <a:r>
              <a:rPr lang="sv-SE" b="1" dirty="0" smtClean="0"/>
              <a:t>Beban Sewa/ Asuransi/ Iklan </a:t>
            </a:r>
            <a:r>
              <a:rPr lang="sv-SE" dirty="0" smtClean="0"/>
              <a:t>periode berjalan.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5269" y="762000"/>
            <a:ext cx="2590800" cy="609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Sewa</a:t>
            </a:r>
            <a:r>
              <a:rPr lang="en-US" b="1" dirty="0" smtClean="0">
                <a:solidFill>
                  <a:schemeClr val="bg1"/>
                </a:solidFill>
              </a:rPr>
              <a:t>/</a:t>
            </a:r>
            <a:r>
              <a:rPr lang="en-US" b="1" dirty="0" err="1" smtClean="0">
                <a:solidFill>
                  <a:schemeClr val="bg1"/>
                </a:solidFill>
              </a:rPr>
              <a:t>Asuransi</a:t>
            </a:r>
            <a:r>
              <a:rPr lang="en-US" b="1" dirty="0" smtClean="0">
                <a:solidFill>
                  <a:schemeClr val="bg1"/>
                </a:solidFill>
              </a:rPr>
              <a:t>/</a:t>
            </a:r>
            <a:r>
              <a:rPr lang="en-US" b="1" dirty="0" err="1" smtClean="0">
                <a:solidFill>
                  <a:schemeClr val="bg1"/>
                </a:solidFill>
              </a:rPr>
              <a:t>Iklan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dibayar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dimuka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7850" y="4062959"/>
            <a:ext cx="8585200" cy="1752600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v-SE" dirty="0" smtClean="0"/>
          </a:p>
          <a:p>
            <a:pPr algn="just"/>
            <a:r>
              <a:rPr lang="sv-SE" dirty="0" smtClean="0"/>
              <a:t>Pada </a:t>
            </a:r>
            <a:r>
              <a:rPr lang="sv-SE" dirty="0"/>
              <a:t>10 Mei 2014, PO Semesta Raya membayar sewa ruangan sebesar Rp2.400.000 untuk periode 10 Mei </a:t>
            </a:r>
            <a:r>
              <a:rPr lang="sv-SE" dirty="0" smtClean="0"/>
              <a:t>2014 </a:t>
            </a:r>
            <a:r>
              <a:rPr lang="sv-SE" dirty="0"/>
              <a:t>sampai dengan 9 Mei 2015 (1 tahun</a:t>
            </a:r>
            <a:r>
              <a:rPr lang="sv-SE" dirty="0" smtClean="0"/>
              <a:t>). Buatlah jurnal penyesuaian atas sewa untuk laporan bulan mei 2014.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25269" y="3910559"/>
            <a:ext cx="2590800" cy="609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Contoh</a:t>
            </a:r>
            <a:r>
              <a:rPr lang="en-US" b="1" dirty="0" smtClean="0">
                <a:solidFill>
                  <a:schemeClr val="bg1"/>
                </a:solidFill>
              </a:rPr>
              <a:t> AJP </a:t>
            </a:r>
            <a:r>
              <a:rPr lang="en-US" b="1" dirty="0" err="1" smtClean="0">
                <a:solidFill>
                  <a:schemeClr val="bg1"/>
                </a:solidFill>
              </a:rPr>
              <a:t>Sewa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dibayar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dimuka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1621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 smtClean="0"/>
              <a:t>Dimuka</a:t>
            </a:r>
            <a:r>
              <a:rPr lang="en-US" dirty="0" smtClean="0"/>
              <a:t> [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dimuka</a:t>
            </a:r>
            <a:r>
              <a:rPr lang="en-US" dirty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35000" y="1249680"/>
            <a:ext cx="8585200" cy="1981200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Total </a:t>
            </a:r>
            <a:r>
              <a:rPr lang="en-US" dirty="0" err="1" smtClean="0"/>
              <a:t>Sewa</a:t>
            </a:r>
            <a:r>
              <a:rPr lang="en-US" dirty="0" smtClean="0"/>
              <a:t>		= 2.400.000</a:t>
            </a:r>
          </a:p>
          <a:p>
            <a:pPr algn="just"/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		= 10 </a:t>
            </a:r>
            <a:r>
              <a:rPr lang="en-US" dirty="0" err="1" smtClean="0"/>
              <a:t>mei</a:t>
            </a:r>
            <a:r>
              <a:rPr lang="en-US" dirty="0" smtClean="0"/>
              <a:t> 2014 – 9 </a:t>
            </a:r>
            <a:r>
              <a:rPr lang="en-US" dirty="0" err="1" smtClean="0"/>
              <a:t>mei</a:t>
            </a:r>
            <a:r>
              <a:rPr lang="en-US" dirty="0" smtClean="0"/>
              <a:t> 2015 ( 1 </a:t>
            </a:r>
            <a:r>
              <a:rPr lang="en-US" dirty="0" err="1" smtClean="0"/>
              <a:t>tahun</a:t>
            </a:r>
            <a:r>
              <a:rPr lang="en-US" dirty="0" smtClean="0"/>
              <a:t>/ 12 </a:t>
            </a:r>
            <a:r>
              <a:rPr lang="en-US" dirty="0" err="1" smtClean="0"/>
              <a:t>bulan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Sewa</a:t>
            </a:r>
            <a:r>
              <a:rPr lang="en-US" dirty="0" smtClean="0"/>
              <a:t>/ </a:t>
            </a:r>
            <a:r>
              <a:rPr lang="en-US" dirty="0" err="1" smtClean="0"/>
              <a:t>bulan</a:t>
            </a:r>
            <a:r>
              <a:rPr lang="en-US" dirty="0" smtClean="0"/>
              <a:t>		= 2.400.000/ 12 </a:t>
            </a:r>
            <a:r>
              <a:rPr lang="en-US" dirty="0" err="1" smtClean="0"/>
              <a:t>bulan</a:t>
            </a:r>
            <a:endParaRPr lang="en-US" dirty="0" smtClean="0"/>
          </a:p>
          <a:p>
            <a:pPr algn="just"/>
            <a:r>
              <a:rPr lang="en-US" dirty="0"/>
              <a:t>	</a:t>
            </a:r>
            <a:r>
              <a:rPr lang="en-US" dirty="0" smtClean="0"/>
              <a:t>		= </a:t>
            </a:r>
            <a:r>
              <a:rPr lang="en-US" dirty="0" err="1" smtClean="0"/>
              <a:t>Rp</a:t>
            </a:r>
            <a:r>
              <a:rPr lang="en-US" dirty="0" smtClean="0"/>
              <a:t> 200.000</a:t>
            </a:r>
          </a:p>
          <a:p>
            <a:pPr algn="just"/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mei</a:t>
            </a:r>
            <a:r>
              <a:rPr lang="en-US" dirty="0" smtClean="0"/>
              <a:t>		= 1 </a:t>
            </a:r>
            <a:r>
              <a:rPr lang="en-US" dirty="0" err="1" smtClean="0"/>
              <a:t>bulan</a:t>
            </a:r>
            <a:r>
              <a:rPr lang="en-US" dirty="0" smtClean="0"/>
              <a:t> = </a:t>
            </a:r>
            <a:r>
              <a:rPr lang="en-US" dirty="0" err="1" smtClean="0"/>
              <a:t>Rp</a:t>
            </a:r>
            <a:r>
              <a:rPr lang="en-US" dirty="0" smtClean="0"/>
              <a:t> 200.000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2419" y="1097280"/>
            <a:ext cx="2590800" cy="609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Perhitungan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beban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sewa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83136280"/>
              </p:ext>
            </p:extLst>
          </p:nvPr>
        </p:nvGraphicFramePr>
        <p:xfrm>
          <a:off x="2114550" y="4373880"/>
          <a:ext cx="667614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9940"/>
                <a:gridCol w="18288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Beban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Sewa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200.000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dibayar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dimuka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200.000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99908" y="3542475"/>
            <a:ext cx="2590800" cy="6096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Jurnal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8237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Dimuka</a:t>
            </a:r>
            <a:r>
              <a:rPr lang="en-US" dirty="0"/>
              <a:t> [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dimuka</a:t>
            </a:r>
            <a:r>
              <a:rPr lang="en-US" dirty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7342" y="3055476"/>
            <a:ext cx="7468440" cy="10931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7342" y="4898191"/>
            <a:ext cx="7468439" cy="1190626"/>
          </a:xfrm>
          <a:prstGeom prst="rect">
            <a:avLst/>
          </a:prstGeom>
        </p:spPr>
      </p:pic>
      <p:sp>
        <p:nvSpPr>
          <p:cNvPr id="8" name="Pentagon 7"/>
          <p:cNvSpPr/>
          <p:nvPr/>
        </p:nvSpPr>
        <p:spPr>
          <a:xfrm>
            <a:off x="215068" y="3352155"/>
            <a:ext cx="2131102" cy="609600"/>
          </a:xfrm>
          <a:prstGeom prst="homePlate">
            <a:avLst>
              <a:gd name="adj" fmla="val 27869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Posting </a:t>
            </a:r>
            <a:r>
              <a:rPr lang="en-US" sz="1600" b="1" dirty="0" err="1" smtClean="0">
                <a:solidFill>
                  <a:schemeClr val="tx1"/>
                </a:solidFill>
              </a:rPr>
              <a:t>akun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Sewa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dibayar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dimuka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183838" y="5188704"/>
            <a:ext cx="2131102" cy="609600"/>
          </a:xfrm>
          <a:prstGeom prst="homePlate">
            <a:avLst>
              <a:gd name="adj" fmla="val 27869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Posting </a:t>
            </a:r>
            <a:r>
              <a:rPr lang="en-US" sz="1600" b="1" dirty="0" err="1" smtClean="0">
                <a:solidFill>
                  <a:schemeClr val="tx1"/>
                </a:solidFill>
              </a:rPr>
              <a:t>akun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Beban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Sewa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43586"/>
              </p:ext>
            </p:extLst>
          </p:nvPr>
        </p:nvGraphicFramePr>
        <p:xfrm>
          <a:off x="2453182" y="1255503"/>
          <a:ext cx="667614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9940"/>
                <a:gridCol w="18288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Beban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Sewa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200.000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dibayar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dimuka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200.000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Pentagon 11"/>
          <p:cNvSpPr/>
          <p:nvPr/>
        </p:nvSpPr>
        <p:spPr>
          <a:xfrm>
            <a:off x="215068" y="1534443"/>
            <a:ext cx="2131102" cy="609600"/>
          </a:xfrm>
          <a:prstGeom prst="homePlate">
            <a:avLst>
              <a:gd name="adj" fmla="val 27869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Jurnal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penyesuaian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492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 smtClean="0"/>
              <a:t>Penyusutan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7850" y="914400"/>
            <a:ext cx="8585200" cy="1371600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sv-SE" dirty="0"/>
              <a:t>	</a:t>
            </a:r>
            <a:r>
              <a:rPr lang="sv-SE" dirty="0" smtClean="0"/>
              <a:t>	Seluruh </a:t>
            </a:r>
            <a:r>
              <a:rPr lang="sv-SE" dirty="0"/>
              <a:t>Aset Tetap</a:t>
            </a:r>
            <a:r>
              <a:rPr lang="sv-SE" b="1" dirty="0"/>
              <a:t>, kecuali tanah</a:t>
            </a:r>
            <a:r>
              <a:rPr lang="sv-SE" dirty="0"/>
              <a:t>, akan mengalami penyusutan (masa manfaatnya berkurang) karena </a:t>
            </a:r>
            <a:r>
              <a:rPr lang="sv-SE" dirty="0" smtClean="0"/>
              <a:t>digunakan </a:t>
            </a:r>
            <a:r>
              <a:rPr lang="sv-SE" dirty="0"/>
              <a:t>dalam aktivitas operasi sehari-hari perusahaan untuk memperoleh pendapatan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5269" y="762000"/>
            <a:ext cx="2590800" cy="609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Aset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tetap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7850" y="2819400"/>
            <a:ext cx="8585200" cy="1524000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v-SE" dirty="0" smtClean="0"/>
              <a:t>		       PO </a:t>
            </a:r>
            <a:r>
              <a:rPr lang="sv-SE" dirty="0"/>
              <a:t>Semesta Raya memiliki satu jenis Aset Tetap yaitu 2 buah bus yang dibeli pada 3 Mei 2014 seharga </a:t>
            </a:r>
            <a:r>
              <a:rPr lang="sv-SE" dirty="0" smtClean="0"/>
              <a:t>Rp 500.000.000</a:t>
            </a:r>
            <a:r>
              <a:rPr lang="sv-SE" dirty="0"/>
              <a:t>. Selama Mei 2014, bus tersebut telah dipakai untuk memperoleh pendapatan bagi perusahaan </a:t>
            </a:r>
            <a:r>
              <a:rPr lang="sv-SE" dirty="0" smtClean="0"/>
              <a:t>dan </a:t>
            </a:r>
            <a:r>
              <a:rPr lang="sv-SE" dirty="0"/>
              <a:t>perusahaan membebankan beban penyusutan bus sebesar </a:t>
            </a:r>
            <a:r>
              <a:rPr lang="sv-SE" dirty="0" smtClean="0"/>
              <a:t>Rp 8.000.000</a:t>
            </a:r>
            <a:r>
              <a:rPr lang="sv-SE" dirty="0"/>
              <a:t>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25269" y="2667000"/>
            <a:ext cx="2590800" cy="6096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Contoh</a:t>
            </a:r>
            <a:r>
              <a:rPr lang="en-US" b="1" dirty="0" smtClean="0">
                <a:solidFill>
                  <a:schemeClr val="tx1"/>
                </a:solidFill>
              </a:rPr>
              <a:t> AJP </a:t>
            </a:r>
            <a:r>
              <a:rPr lang="en-US" b="1" dirty="0" err="1" smtClean="0">
                <a:solidFill>
                  <a:schemeClr val="tx1"/>
                </a:solidFill>
              </a:rPr>
              <a:t>Penyusutan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Aset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tetap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7615832"/>
              </p:ext>
            </p:extLst>
          </p:nvPr>
        </p:nvGraphicFramePr>
        <p:xfrm>
          <a:off x="1905000" y="4724400"/>
          <a:ext cx="667614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/>
                <a:gridCol w="1905000"/>
                <a:gridCol w="17231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Beban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Penyusutan</a:t>
                      </a:r>
                      <a:r>
                        <a:rPr lang="en-US" dirty="0" smtClean="0"/>
                        <a:t> Bus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8.000.000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Akumulasi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Penyusutan</a:t>
                      </a:r>
                      <a:r>
                        <a:rPr lang="en-US" baseline="0" dirty="0" smtClean="0"/>
                        <a:t> - Bus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8.000.000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19621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Dimuka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7850" y="914400"/>
            <a:ext cx="8585200" cy="190500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sv-SE" dirty="0"/>
              <a:t>	</a:t>
            </a:r>
            <a:r>
              <a:rPr lang="sv-SE" dirty="0" smtClean="0"/>
              <a:t>	</a:t>
            </a:r>
          </a:p>
          <a:p>
            <a:endParaRPr lang="sv-SE" dirty="0" smtClean="0"/>
          </a:p>
          <a:p>
            <a:pPr algn="just"/>
            <a:r>
              <a:rPr lang="sv-SE" dirty="0"/>
              <a:t>Pendapatan yang sudah diterima dimuka secara tunai, namun pekerjaan belum diselesaikan. Uang dapat berupa </a:t>
            </a:r>
            <a:r>
              <a:rPr lang="sv-SE" i="1" dirty="0"/>
              <a:t>Down Payment </a:t>
            </a:r>
            <a:r>
              <a:rPr lang="sv-SE" dirty="0"/>
              <a:t>atau penerimaan full atas suatu pekerjaan dicatat sebagai pendapatan diterima dimuka dan diakui sebagai </a:t>
            </a:r>
            <a:r>
              <a:rPr lang="sv-SE" b="1" dirty="0"/>
              <a:t>liabilitas</a:t>
            </a:r>
            <a:r>
              <a:rPr lang="sv-SE" b="1" dirty="0" smtClean="0"/>
              <a:t>. </a:t>
            </a:r>
          </a:p>
          <a:p>
            <a:pPr algn="just"/>
            <a:r>
              <a:rPr lang="sv-SE" dirty="0"/>
              <a:t>Diakhir periode, jika pekerjaan telah diberikan maka, perusahaan </a:t>
            </a:r>
            <a:r>
              <a:rPr lang="sv-SE" dirty="0" smtClean="0"/>
              <a:t>mengakui sebagai </a:t>
            </a:r>
            <a:r>
              <a:rPr lang="sv-SE" b="1" dirty="0"/>
              <a:t>pendapatan.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25268" y="762000"/>
            <a:ext cx="2822731" cy="609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Pendapatan</a:t>
            </a:r>
            <a:r>
              <a:rPr lang="en-US" b="1" dirty="0" smtClean="0">
                <a:solidFill>
                  <a:schemeClr val="bg1"/>
                </a:solidFill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</a:rPr>
              <a:t>masih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harus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diterima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7850" y="3429000"/>
            <a:ext cx="8585200" cy="121920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sv-SE" dirty="0"/>
          </a:p>
          <a:p>
            <a:pPr algn="just"/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smtClean="0"/>
              <a:t>1 Mei 2014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/>
              <a:t>Rp</a:t>
            </a:r>
            <a:r>
              <a:rPr lang="en-US" dirty="0"/>
              <a:t> 10.000.000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penyewaan</a:t>
            </a:r>
            <a:r>
              <a:rPr lang="en-US" dirty="0" smtClean="0"/>
              <a:t> </a:t>
            </a:r>
            <a:r>
              <a:rPr lang="en-US" dirty="0" err="1" smtClean="0"/>
              <a:t>bis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2 </a:t>
            </a:r>
            <a:r>
              <a:rPr lang="en-US" dirty="0" err="1"/>
              <a:t>bulan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31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bis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5.000.000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80648" y="3097967"/>
            <a:ext cx="2590800" cy="609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Contoh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44920963"/>
              </p:ext>
            </p:extLst>
          </p:nvPr>
        </p:nvGraphicFramePr>
        <p:xfrm>
          <a:off x="1905000" y="4876800"/>
          <a:ext cx="667614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1905000"/>
                <a:gridCol w="17231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Pendapatan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diterima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dimuka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5.000.000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Pendapatan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Angkutan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5.000.000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36237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 smtClean="0"/>
              <a:t>Beban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7850" y="914400"/>
            <a:ext cx="8585200" cy="19050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sv-SE" dirty="0"/>
              <a:t>	</a:t>
            </a:r>
            <a:r>
              <a:rPr lang="sv-SE" dirty="0" smtClean="0"/>
              <a:t>	</a:t>
            </a:r>
          </a:p>
          <a:p>
            <a:endParaRPr lang="sv-SE" dirty="0" smtClean="0"/>
          </a:p>
          <a:p>
            <a:pPr algn="just"/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. </a:t>
            </a:r>
            <a:r>
              <a:rPr lang="en-US" dirty="0" err="1"/>
              <a:t>Beban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dibayarkan</a:t>
            </a:r>
            <a:r>
              <a:rPr lang="en-US" dirty="0"/>
              <a:t> </a:t>
            </a:r>
            <a:r>
              <a:rPr lang="en-US" dirty="0" err="1"/>
              <a:t>tunai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/>
              <a:t>Utang</a:t>
            </a:r>
            <a:r>
              <a:rPr lang="en-US" b="1" dirty="0"/>
              <a:t>.</a:t>
            </a:r>
            <a:endParaRPr lang="en-US" dirty="0"/>
          </a:p>
          <a:p>
            <a:pPr algn="just"/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,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air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bunga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5268" y="762000"/>
            <a:ext cx="2822731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Beban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Masih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Harus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dibayar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7850" y="3429000"/>
            <a:ext cx="8585200" cy="12192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sv-SE" dirty="0"/>
          </a:p>
          <a:p>
            <a:pPr algn="just"/>
            <a:r>
              <a:rPr lang="en-US" dirty="0" err="1" smtClean="0"/>
              <a:t>Tanggal</a:t>
            </a:r>
            <a:r>
              <a:rPr lang="en-US" dirty="0" smtClean="0"/>
              <a:t> 31 Mei,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/>
              <a:t>tagihan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air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 4</a:t>
            </a:r>
            <a:r>
              <a:rPr lang="en-US" dirty="0" smtClean="0"/>
              <a:t>.000.000</a:t>
            </a:r>
            <a:r>
              <a:rPr lang="en-US" dirty="0"/>
              <a:t>. Perusahaan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tagihan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5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0648" y="3097967"/>
            <a:ext cx="25908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Contoh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32329067"/>
              </p:ext>
            </p:extLst>
          </p:nvPr>
        </p:nvGraphicFramePr>
        <p:xfrm>
          <a:off x="1905000" y="4876800"/>
          <a:ext cx="667614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1905000"/>
                <a:gridCol w="17231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Akun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Debit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Kredit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Beban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Listrik</a:t>
                      </a:r>
                      <a:r>
                        <a:rPr lang="en-US" dirty="0" smtClean="0"/>
                        <a:t>, Air,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Telepon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4.000.000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Utang</a:t>
                      </a:r>
                      <a:r>
                        <a:rPr lang="en-US" dirty="0" smtClean="0"/>
                        <a:t> Usaha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4.000.000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84634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– </a:t>
            </a:r>
            <a:r>
              <a:rPr lang="en-US" dirty="0" err="1"/>
              <a:t>Pendapatan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Diterima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7850" y="914400"/>
            <a:ext cx="8585200" cy="13716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sv-SE" dirty="0"/>
              <a:t>	</a:t>
            </a:r>
            <a:r>
              <a:rPr lang="sv-SE" dirty="0" smtClean="0"/>
              <a:t>	</a:t>
            </a:r>
          </a:p>
          <a:p>
            <a:endParaRPr lang="sv-SE" dirty="0" smtClean="0"/>
          </a:p>
          <a:p>
            <a:pPr algn="just"/>
            <a:r>
              <a:rPr lang="sv-SE" dirty="0" smtClean="0"/>
              <a:t>Pendapatan </a:t>
            </a:r>
            <a:r>
              <a:rPr lang="sv-SE" dirty="0"/>
              <a:t>yang </a:t>
            </a:r>
            <a:r>
              <a:rPr lang="sv-SE" dirty="0" smtClean="0"/>
              <a:t>sudah </a:t>
            </a:r>
            <a:r>
              <a:rPr lang="sv-SE" dirty="0"/>
              <a:t>dapat diakui oleh perusahaan tetapi uangnya belum diterima disebut dengan Pendapatan yang </a:t>
            </a:r>
            <a:r>
              <a:rPr lang="sv-SE" dirty="0" smtClean="0"/>
              <a:t>Masih </a:t>
            </a:r>
            <a:r>
              <a:rPr lang="sv-SE" dirty="0"/>
              <a:t>Harus Diterima</a:t>
            </a:r>
            <a:r>
              <a:rPr lang="sv-SE" dirty="0" smtClean="0"/>
              <a:t>. Perusahaan mengakui sebagai piutang.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5268" y="762000"/>
            <a:ext cx="2822731" cy="6096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Pendapatan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masih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harus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diterima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7850" y="2819400"/>
            <a:ext cx="8585200" cy="15240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sv-SE" dirty="0"/>
          </a:p>
          <a:p>
            <a:pPr algn="just"/>
            <a:r>
              <a:rPr lang="sv-SE" dirty="0"/>
              <a:t>Sampai dengan 31 Mei 2014, PO Semesta Raya masih belum menerima setoran </a:t>
            </a:r>
            <a:r>
              <a:rPr lang="sv-SE" dirty="0" smtClean="0"/>
              <a:t>dari pengemudi </a:t>
            </a:r>
            <a:r>
              <a:rPr lang="sv-SE" dirty="0"/>
              <a:t>sebesar </a:t>
            </a:r>
            <a:r>
              <a:rPr lang="sv-SE" dirty="0" smtClean="0"/>
              <a:t>Rp20.000.000</a:t>
            </a:r>
            <a:r>
              <a:rPr lang="sv-SE" dirty="0"/>
              <a:t>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25269" y="2667000"/>
            <a:ext cx="2590800" cy="6096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Contoh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4525322"/>
              </p:ext>
            </p:extLst>
          </p:nvPr>
        </p:nvGraphicFramePr>
        <p:xfrm>
          <a:off x="1905000" y="4724400"/>
          <a:ext cx="667614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/>
                <a:gridCol w="1905000"/>
                <a:gridCol w="17231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Piutang</a:t>
                      </a:r>
                      <a:r>
                        <a:rPr lang="en-US" baseline="0" dirty="0" smtClean="0"/>
                        <a:t> Usaha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20.000.000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Pendapatan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Angkutan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20.000.000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94412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438400"/>
            <a:ext cx="33845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TERIMA KASIH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Tujuan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990600"/>
            <a:ext cx="6477000" cy="4572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sz="2800" b="1" dirty="0" err="1" smtClean="0"/>
              <a:t>Setelah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mempelajari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bab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peserta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diharapkan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mampu</a:t>
            </a:r>
            <a:r>
              <a:rPr lang="en-US" sz="2800" b="1" dirty="0" smtClean="0"/>
              <a:t>:</a:t>
            </a:r>
          </a:p>
          <a:p>
            <a:pPr algn="just"/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transaksi-transaksi</a:t>
            </a:r>
            <a:r>
              <a:rPr lang="en-US" sz="2800" dirty="0"/>
              <a:t> yang </a:t>
            </a:r>
            <a:r>
              <a:rPr lang="en-US" sz="2800" dirty="0" err="1"/>
              <a:t>memerlukan</a:t>
            </a:r>
            <a:r>
              <a:rPr lang="en-US" sz="2800" dirty="0"/>
              <a:t> </a:t>
            </a:r>
            <a:r>
              <a:rPr lang="en-US" sz="2800" dirty="0" err="1" smtClean="0"/>
              <a:t>penyesuaian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/>
              <a:t>Mencatat</a:t>
            </a:r>
            <a:r>
              <a:rPr lang="en-US" sz="2800" dirty="0"/>
              <a:t> </a:t>
            </a:r>
            <a:r>
              <a:rPr lang="en-US" sz="2800" dirty="0" err="1"/>
              <a:t>ayat</a:t>
            </a:r>
            <a:r>
              <a:rPr lang="en-US" sz="2800" dirty="0"/>
              <a:t> </a:t>
            </a:r>
            <a:r>
              <a:rPr lang="en-US" sz="2800" dirty="0" err="1"/>
              <a:t>jurnal</a:t>
            </a:r>
            <a:r>
              <a:rPr lang="en-US" sz="2800" dirty="0"/>
              <a:t> </a:t>
            </a:r>
            <a:r>
              <a:rPr lang="en-US" sz="2800" dirty="0" err="1" smtClean="0"/>
              <a:t>penyesuaian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4343400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06511902"/>
              </p:ext>
            </p:extLst>
          </p:nvPr>
        </p:nvGraphicFramePr>
        <p:xfrm>
          <a:off x="1066800" y="914400"/>
          <a:ext cx="8839200" cy="5132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0868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Basis </a:t>
            </a:r>
            <a:r>
              <a:rPr lang="en-US" sz="3200" dirty="0" err="1" smtClean="0"/>
              <a:t>Kas</a:t>
            </a:r>
            <a:r>
              <a:rPr lang="en-US" sz="3200" dirty="0" smtClean="0"/>
              <a:t> VS Basis </a:t>
            </a:r>
            <a:r>
              <a:rPr lang="en-US" sz="3200" dirty="0" err="1" smtClean="0"/>
              <a:t>Akrual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83275814"/>
              </p:ext>
            </p:extLst>
          </p:nvPr>
        </p:nvGraphicFramePr>
        <p:xfrm>
          <a:off x="304800" y="762000"/>
          <a:ext cx="935355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1295400" y="4419600"/>
            <a:ext cx="3657600" cy="1828800"/>
          </a:xfrm>
          <a:prstGeom prst="round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dibeli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dicatat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/ </a:t>
            </a:r>
            <a:r>
              <a:rPr lang="en-US" dirty="0" err="1" smtClean="0"/>
              <a:t>masuk</a:t>
            </a:r>
            <a:endParaRPr lang="en-U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165100" y="4314044"/>
            <a:ext cx="1282700" cy="533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Kelemahan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567545" y="4419600"/>
            <a:ext cx="3657600" cy="1828800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v-SE" dirty="0" smtClean="0"/>
          </a:p>
          <a:p>
            <a:pPr algn="just"/>
            <a:r>
              <a:rPr lang="sv-SE" dirty="0" smtClean="0"/>
              <a:t>Beban </a:t>
            </a:r>
            <a:r>
              <a:rPr lang="sv-SE" dirty="0"/>
              <a:t>akan dilaporkan dalam periode yang sama dengan pengakuan pendapatan dan </a:t>
            </a:r>
            <a:r>
              <a:rPr lang="sv-SE" dirty="0" smtClean="0"/>
              <a:t>diakui saat manfaat </a:t>
            </a:r>
            <a:r>
              <a:rPr lang="sv-SE" dirty="0"/>
              <a:t>atas beban tersebut telah diterima oleh perusahaan</a:t>
            </a:r>
            <a:endParaRPr lang="en-US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5181600" y="4191000"/>
            <a:ext cx="1447800" cy="533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Keunggulan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633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850317" y="1066800"/>
            <a:ext cx="6141283" cy="1066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b="1" dirty="0" smtClean="0"/>
          </a:p>
          <a:p>
            <a:pPr algn="ctr"/>
            <a:r>
              <a:rPr lang="sv-SE" b="1" dirty="0" smtClean="0"/>
              <a:t>		</a:t>
            </a:r>
            <a:r>
              <a:rPr lang="sv-SE" dirty="0" smtClean="0"/>
              <a:t>Nilai saldo </a:t>
            </a:r>
            <a:r>
              <a:rPr lang="sv-SE" dirty="0"/>
              <a:t>akhir beberapa akun dalam buku besar  belum mencerminkan kondisi yang sebenarnya</a:t>
            </a:r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Proses </a:t>
            </a:r>
            <a:r>
              <a:rPr lang="en-US" dirty="0" err="1"/>
              <a:t>Penyesuaian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164517" y="762000"/>
            <a:ext cx="2819400" cy="685800"/>
          </a:xfrm>
          <a:prstGeom prst="roundRect">
            <a:avLst/>
          </a:prstGeom>
          <a:ln>
            <a:prstDash val="sys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Mengapa</a:t>
            </a:r>
            <a:r>
              <a:rPr lang="en-US" b="1" dirty="0" smtClean="0"/>
              <a:t> </a:t>
            </a:r>
            <a:r>
              <a:rPr lang="en-US" b="1" dirty="0" err="1" smtClean="0"/>
              <a:t>diperlukan</a:t>
            </a:r>
            <a:r>
              <a:rPr lang="en-US" b="1" dirty="0" smtClean="0"/>
              <a:t> proses </a:t>
            </a:r>
            <a:r>
              <a:rPr lang="en-US" b="1" dirty="0" err="1" smtClean="0"/>
              <a:t>penyesuaian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743200" y="2857500"/>
            <a:ext cx="6141283" cy="1066800"/>
          </a:xfrm>
          <a:prstGeom prst="round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dirty="0" smtClean="0"/>
              <a:t>Nilai saldo akhir perlengkapan kantor </a:t>
            </a:r>
          </a:p>
          <a:p>
            <a:r>
              <a:rPr lang="sv-SE" dirty="0" smtClean="0"/>
              <a:t>dibuku besar lebih tinggi dibandingkan fisiknya karena adanya penggunaan perlengkapan kantor sehari-hari.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445115" y="2609850"/>
            <a:ext cx="1695450" cy="4953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Contoh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2743200" y="4819650"/>
            <a:ext cx="6141283" cy="1066800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 smtClean="0"/>
          </a:p>
          <a:p>
            <a:pPr algn="ctr"/>
            <a:r>
              <a:rPr lang="sv-SE" dirty="0" smtClean="0"/>
              <a:t>		Jurnal penyesuaian dilakukan di akhir periode pelaporan</a:t>
            </a:r>
            <a:endParaRPr lang="sv-SE" dirty="0"/>
          </a:p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057400" y="4362450"/>
            <a:ext cx="2819400" cy="685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Kapan</a:t>
            </a:r>
            <a:r>
              <a:rPr lang="en-US" b="1" dirty="0" smtClean="0"/>
              <a:t> </a:t>
            </a:r>
            <a:r>
              <a:rPr lang="en-US" b="1" dirty="0" err="1" smtClean="0"/>
              <a:t>jurnal</a:t>
            </a:r>
            <a:r>
              <a:rPr lang="en-US" b="1" dirty="0" smtClean="0"/>
              <a:t> </a:t>
            </a:r>
            <a:r>
              <a:rPr lang="en-US" b="1" dirty="0" err="1" smtClean="0"/>
              <a:t>penyesuaian</a:t>
            </a:r>
            <a:r>
              <a:rPr lang="en-US" b="1" dirty="0" smtClean="0"/>
              <a:t> </a:t>
            </a:r>
            <a:r>
              <a:rPr lang="en-US" b="1" dirty="0" err="1" smtClean="0"/>
              <a:t>dilakukan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88579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Akun</a:t>
            </a:r>
            <a:r>
              <a:rPr lang="en-US" dirty="0" smtClean="0"/>
              <a:t> yang </a:t>
            </a:r>
            <a:r>
              <a:rPr lang="en-US" dirty="0" err="1" smtClean="0"/>
              <a:t>Dibuatkan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58836325"/>
              </p:ext>
            </p:extLst>
          </p:nvPr>
        </p:nvGraphicFramePr>
        <p:xfrm>
          <a:off x="190500" y="1295400"/>
          <a:ext cx="94107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262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Ringkasan</a:t>
            </a:r>
            <a:r>
              <a:rPr lang="en-US" dirty="0" smtClean="0"/>
              <a:t> Proses </a:t>
            </a:r>
            <a:r>
              <a:rPr lang="en-US" dirty="0" err="1" smtClean="0"/>
              <a:t>Penyesuaian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78971983"/>
              </p:ext>
            </p:extLst>
          </p:nvPr>
        </p:nvGraphicFramePr>
        <p:xfrm>
          <a:off x="1905000" y="762000"/>
          <a:ext cx="7423150" cy="3093050"/>
        </p:xfrm>
        <a:graphic>
          <a:graphicData uri="http://schemas.openxmlformats.org/drawingml/2006/table">
            <a:tbl>
              <a:tblPr/>
              <a:tblGrid>
                <a:gridCol w="3925118"/>
                <a:gridCol w="3498032"/>
              </a:tblGrid>
              <a:tr h="3498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Jenis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Penyesuaian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Ayat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Jurnal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+mj-lt"/>
                          <a:ea typeface="SimSun"/>
                          <a:cs typeface="Verdana"/>
                        </a:rPr>
                        <a:t>Penyesuaian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963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Beban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Dibayar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Dimuka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Dr. Beban</a:t>
                      </a:r>
                      <a:endParaRPr lang="en-US" sz="1800">
                        <a:latin typeface="+mj-lt"/>
                        <a:ea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   Cr. Aset</a:t>
                      </a:r>
                      <a:endParaRPr lang="en-US" sz="180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963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Pendapatan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Diterima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Dimuka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Liabilitas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   Cr.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Pendapatan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963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Beban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Yang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Masih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Harus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Dibayar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Beban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   Cr.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Liabilitas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963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Pendapatan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Yang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Masih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Harus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Diterima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Aset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   Cr.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Pendapatan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963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Aset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Tetap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dikenal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dengan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Depresiasi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)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Dr.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Beban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   Cr.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Lawan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Akun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Aset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+mj-lt"/>
                          <a:ea typeface="SimSun"/>
                          <a:cs typeface="Verdana"/>
                        </a:rPr>
                        <a:t>Tetap</a:t>
                      </a:r>
                      <a:endParaRPr lang="en-US" sz="180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2955180"/>
              </p:ext>
            </p:extLst>
          </p:nvPr>
        </p:nvGraphicFramePr>
        <p:xfrm>
          <a:off x="1905000" y="3962400"/>
          <a:ext cx="7423150" cy="2255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96667"/>
                <a:gridCol w="35264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Aset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tetap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Lawan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Akun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Aset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Tetap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Tanah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Tanah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disusutkan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132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Gedung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Akumulasi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penyusutan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gedung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Peralatan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Akumulasi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penyusutan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peralatan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Mesin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Akumulasi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penyusutan</a:t>
                      </a:r>
                      <a:r>
                        <a:rPr lang="en-US" dirty="0" smtClean="0"/>
                        <a:t> – </a:t>
                      </a:r>
                      <a:r>
                        <a:rPr lang="en-US" dirty="0" err="1" smtClean="0"/>
                        <a:t>mesin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Kendaraan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Akumulasi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penyusutan</a:t>
                      </a:r>
                      <a:r>
                        <a:rPr lang="en-US" dirty="0" smtClean="0"/>
                        <a:t> –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kendaraan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17364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ubtitle 2"/>
          <p:cNvSpPr txBox="1">
            <a:spLocks/>
          </p:cNvSpPr>
          <p:nvPr/>
        </p:nvSpPr>
        <p:spPr bwMode="auto">
          <a:xfrm>
            <a:off x="457200" y="2209800"/>
            <a:ext cx="3276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3600" b="1" dirty="0" err="1">
                <a:latin typeface="Agency FB" pitchFamily="34" charset="0"/>
              </a:rPr>
              <a:t>Pembuatan</a:t>
            </a:r>
            <a:r>
              <a:rPr lang="en-US" sz="3600" b="1" dirty="0">
                <a:latin typeface="Agency FB" pitchFamily="34" charset="0"/>
              </a:rPr>
              <a:t> </a:t>
            </a:r>
            <a:r>
              <a:rPr lang="en-US" sz="3600" b="1" dirty="0" err="1">
                <a:latin typeface="Agency FB" pitchFamily="34" charset="0"/>
              </a:rPr>
              <a:t>Ayat</a:t>
            </a:r>
            <a:r>
              <a:rPr lang="en-US" sz="3600" b="1" dirty="0">
                <a:latin typeface="Agency FB" pitchFamily="34" charset="0"/>
              </a:rPr>
              <a:t> </a:t>
            </a:r>
            <a:r>
              <a:rPr lang="en-US" sz="3600" b="1" dirty="0" err="1">
                <a:latin typeface="Agency FB" pitchFamily="34" charset="0"/>
              </a:rPr>
              <a:t>Jurnal</a:t>
            </a:r>
            <a:r>
              <a:rPr lang="en-US" sz="3600" b="1" dirty="0">
                <a:latin typeface="Agency FB" pitchFamily="34" charset="0"/>
              </a:rPr>
              <a:t> </a:t>
            </a:r>
            <a:r>
              <a:rPr lang="en-US" sz="3600" b="1" dirty="0" err="1">
                <a:latin typeface="Agency FB" pitchFamily="34" charset="0"/>
              </a:rPr>
              <a:t>Penyesuaian</a:t>
            </a:r>
            <a:r>
              <a:rPr lang="en-US" sz="3600" b="1" dirty="0">
                <a:latin typeface="Agency FB" pitchFamily="34" charset="0"/>
              </a:rPr>
              <a:t> di PO </a:t>
            </a:r>
            <a:r>
              <a:rPr lang="en-US" sz="3600" b="1" dirty="0" err="1">
                <a:latin typeface="Agency FB" pitchFamily="34" charset="0"/>
              </a:rPr>
              <a:t>Semesta</a:t>
            </a:r>
            <a:r>
              <a:rPr lang="en-US" sz="3600" b="1" dirty="0">
                <a:latin typeface="Agency FB" pitchFamily="34" charset="0"/>
              </a:rPr>
              <a:t> Raya</a:t>
            </a:r>
          </a:p>
        </p:txBody>
      </p:sp>
      <p:pic>
        <p:nvPicPr>
          <p:cNvPr id="5121" name="Picture 1" descr="G:\ \PPA [Okt - Des 2014]\Akuntansi Keuangan\Buku Akuntansi Keuangan\Clipart\accoun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9121">
            <a:off x="4549421" y="1609441"/>
            <a:ext cx="4661231" cy="360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1138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77850" y="914400"/>
            <a:ext cx="8585200" cy="2209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sv-SE" dirty="0" smtClean="0"/>
              <a:t>	</a:t>
            </a:r>
            <a:r>
              <a:rPr lang="sv-SE" dirty="0"/>
              <a:t>	</a:t>
            </a:r>
            <a:r>
              <a:rPr lang="sv-SE" dirty="0" smtClean="0"/>
              <a:t>		Pemakaian </a:t>
            </a:r>
            <a:r>
              <a:rPr lang="sv-SE" dirty="0"/>
              <a:t>perlengkapan sehari-hari tidak langsung dibuatkan ayat jurnalnya karena alasan kepraktisan. Pada akhir bulan (tahun), staf akuntansi </a:t>
            </a:r>
            <a:r>
              <a:rPr lang="sv-SE" dirty="0" smtClean="0"/>
              <a:t>harus melakukan </a:t>
            </a:r>
            <a:r>
              <a:rPr lang="sv-SE" dirty="0"/>
              <a:t>penghitungan fisik </a:t>
            </a:r>
            <a:r>
              <a:rPr lang="sv-SE" dirty="0" smtClean="0"/>
              <a:t>perlengkapan yang akan dibandingkan </a:t>
            </a:r>
            <a:r>
              <a:rPr lang="sv-SE" dirty="0"/>
              <a:t>dengan saldo akhir </a:t>
            </a:r>
            <a:r>
              <a:rPr lang="sv-SE" dirty="0" smtClean="0"/>
              <a:t>perlengkapan </a:t>
            </a:r>
            <a:r>
              <a:rPr lang="sv-SE" dirty="0"/>
              <a:t>di buku </a:t>
            </a:r>
            <a:r>
              <a:rPr lang="sv-SE" dirty="0" smtClean="0"/>
              <a:t>besar.</a:t>
            </a:r>
          </a:p>
          <a:p>
            <a:pPr algn="r"/>
            <a:endParaRPr lang="sv-SE" dirty="0"/>
          </a:p>
          <a:p>
            <a:pPr algn="r"/>
            <a:r>
              <a:rPr lang="sv-SE" dirty="0" smtClean="0"/>
              <a:t>Selisih nilai perlengkapan diakui sebagai </a:t>
            </a:r>
            <a:r>
              <a:rPr lang="sv-SE" sz="2000" b="1" dirty="0" smtClean="0"/>
              <a:t>beban perlengkapan </a:t>
            </a:r>
            <a:r>
              <a:rPr lang="sv-SE" dirty="0" smtClean="0"/>
              <a:t>periode berjalan.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–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Dimuka</a:t>
            </a:r>
            <a:r>
              <a:rPr lang="en-US" dirty="0" smtClean="0"/>
              <a:t> [</a:t>
            </a:r>
            <a:r>
              <a:rPr lang="en-US" dirty="0" err="1" smtClean="0"/>
              <a:t>Perlengkapan</a:t>
            </a:r>
            <a:r>
              <a:rPr lang="en-US" dirty="0" smtClean="0"/>
              <a:t>]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5100614"/>
              </p:ext>
            </p:extLst>
          </p:nvPr>
        </p:nvGraphicFramePr>
        <p:xfrm>
          <a:off x="225269" y="3352800"/>
          <a:ext cx="9410700" cy="213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25269" y="762000"/>
            <a:ext cx="2590800" cy="6096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Perlengkapan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86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ixel">
    <a:dk1>
      <a:srgbClr val="103154"/>
    </a:dk1>
    <a:lt1>
      <a:srgbClr val="FFFFFF"/>
    </a:lt1>
    <a:dk2>
      <a:srgbClr val="00BFC3"/>
    </a:dk2>
    <a:lt2>
      <a:srgbClr val="0096FF"/>
    </a:lt2>
    <a:accent1>
      <a:srgbClr val="FF7F01"/>
    </a:accent1>
    <a:accent2>
      <a:srgbClr val="F1B015"/>
    </a:accent2>
    <a:accent3>
      <a:srgbClr val="FBEC85"/>
    </a:accent3>
    <a:accent4>
      <a:srgbClr val="D2C2F1"/>
    </a:accent4>
    <a:accent5>
      <a:srgbClr val="DA5AF4"/>
    </a:accent5>
    <a:accent6>
      <a:srgbClr val="9D09D1"/>
    </a:accent6>
    <a:hlink>
      <a:srgbClr val="1286C9"/>
    </a:hlink>
    <a:folHlink>
      <a:srgbClr val="A8C2E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4432</TotalTime>
  <Words>916</Words>
  <Application>Microsoft Office PowerPoint</Application>
  <PresentationFormat>A4 Paper (210x297 mm)</PresentationFormat>
  <Paragraphs>228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Ayat Jurnal Penyesuaian  Bab 3</vt:lpstr>
      <vt:lpstr>Tujuan</vt:lpstr>
      <vt:lpstr>Siklus Akuntansi</vt:lpstr>
      <vt:lpstr>Basis Kas VS Basis Akrual</vt:lpstr>
      <vt:lpstr>Karakteristik Proses Penyesuaian</vt:lpstr>
      <vt:lpstr>Jenis Akun yang Dibuatkan Jurnal Penyesuaian </vt:lpstr>
      <vt:lpstr>Ringkasan Proses Penyesuaian</vt:lpstr>
      <vt:lpstr>Slide 8</vt:lpstr>
      <vt:lpstr>Ayat Jurnal Penyesuaian – Beban Dibayar Dimuka [Perlengkapan]</vt:lpstr>
      <vt:lpstr>Ayat Jurnal Penyesuaian – Beban Dibayar Dimuka [Perlengkapan]</vt:lpstr>
      <vt:lpstr>Ayat Jurnal Penyesuaian – Beban Dibayar Dimuka [Perlengkapan]</vt:lpstr>
      <vt:lpstr>Ayat Jurnal Penyesuaian – Beban Dibayar Dimuka [Sewa dibayar dimuka]</vt:lpstr>
      <vt:lpstr>Ayat Jurnal Penyesuaian – Beban Dibayar Dimuka [Sewa dibayar dimuka]</vt:lpstr>
      <vt:lpstr>Ayat Jurnal Penyesuaian – Beban Dibayar Dimuka [Sewa dibayar dimuka]</vt:lpstr>
      <vt:lpstr>Ayat Jurnal Penyesuaian – Penyusutan Aset Tetap</vt:lpstr>
      <vt:lpstr>Ayat Jurnal Penyesuaian – Pendapatan Diterima Dimuka</vt:lpstr>
      <vt:lpstr>Ayat Jurnal Penyesuaian – Beban yang Masih harus Dibayar</vt:lpstr>
      <vt:lpstr>Ayat Jurnal Penyesuaian – Pendapatan yang Masih Harus Diterima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S4Pro-10</cp:lastModifiedBy>
  <cp:revision>428</cp:revision>
  <dcterms:created xsi:type="dcterms:W3CDTF">2010-01-28T08:39:04Z</dcterms:created>
  <dcterms:modified xsi:type="dcterms:W3CDTF">2016-09-09T02:33:09Z</dcterms:modified>
</cp:coreProperties>
</file>